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65" r:id="rId2"/>
  </p:sldMasterIdLst>
  <p:notesMasterIdLst>
    <p:notesMasterId r:id="rId120"/>
  </p:notesMasterIdLst>
  <p:sldIdLst>
    <p:sldId id="256" r:id="rId3"/>
    <p:sldId id="257" r:id="rId4"/>
    <p:sldId id="365" r:id="rId5"/>
    <p:sldId id="366" r:id="rId6"/>
    <p:sldId id="369" r:id="rId7"/>
    <p:sldId id="368" r:id="rId8"/>
    <p:sldId id="367" r:id="rId9"/>
    <p:sldId id="370" r:id="rId10"/>
    <p:sldId id="371" r:id="rId11"/>
    <p:sldId id="374" r:id="rId12"/>
    <p:sldId id="373" r:id="rId13"/>
    <p:sldId id="372" r:id="rId14"/>
    <p:sldId id="377" r:id="rId15"/>
    <p:sldId id="376" r:id="rId16"/>
    <p:sldId id="375" r:id="rId17"/>
    <p:sldId id="380" r:id="rId18"/>
    <p:sldId id="379" r:id="rId19"/>
    <p:sldId id="378" r:id="rId20"/>
    <p:sldId id="383" r:id="rId21"/>
    <p:sldId id="382" r:id="rId22"/>
    <p:sldId id="384" r:id="rId23"/>
    <p:sldId id="381" r:id="rId24"/>
    <p:sldId id="389" r:id="rId25"/>
    <p:sldId id="390" r:id="rId26"/>
    <p:sldId id="388" r:id="rId27"/>
    <p:sldId id="475" r:id="rId28"/>
    <p:sldId id="387" r:id="rId29"/>
    <p:sldId id="392" r:id="rId30"/>
    <p:sldId id="393" r:id="rId31"/>
    <p:sldId id="391" r:id="rId32"/>
    <p:sldId id="394" r:id="rId33"/>
    <p:sldId id="386" r:id="rId34"/>
    <p:sldId id="385" r:id="rId35"/>
    <p:sldId id="400" r:id="rId36"/>
    <p:sldId id="401" r:id="rId37"/>
    <p:sldId id="402" r:id="rId38"/>
    <p:sldId id="407" r:id="rId39"/>
    <p:sldId id="406" r:id="rId40"/>
    <p:sldId id="405" r:id="rId41"/>
    <p:sldId id="399" r:id="rId42"/>
    <p:sldId id="408" r:id="rId43"/>
    <p:sldId id="398" r:id="rId44"/>
    <p:sldId id="410" r:id="rId45"/>
    <p:sldId id="409" r:id="rId46"/>
    <p:sldId id="397" r:id="rId47"/>
    <p:sldId id="404" r:id="rId48"/>
    <p:sldId id="396" r:id="rId49"/>
    <p:sldId id="395" r:id="rId50"/>
    <p:sldId id="413" r:id="rId51"/>
    <p:sldId id="411" r:id="rId52"/>
    <p:sldId id="417" r:id="rId53"/>
    <p:sldId id="418" r:id="rId54"/>
    <p:sldId id="419" r:id="rId55"/>
    <p:sldId id="420" r:id="rId56"/>
    <p:sldId id="421" r:id="rId57"/>
    <p:sldId id="416" r:id="rId58"/>
    <p:sldId id="415" r:id="rId59"/>
    <p:sldId id="414" r:id="rId60"/>
    <p:sldId id="422" r:id="rId61"/>
    <p:sldId id="428" r:id="rId62"/>
    <p:sldId id="427" r:id="rId63"/>
    <p:sldId id="429" r:id="rId64"/>
    <p:sldId id="431" r:id="rId65"/>
    <p:sldId id="426" r:id="rId66"/>
    <p:sldId id="432" r:id="rId67"/>
    <p:sldId id="433" r:id="rId68"/>
    <p:sldId id="434" r:id="rId69"/>
    <p:sldId id="425" r:id="rId70"/>
    <p:sldId id="430" r:id="rId71"/>
    <p:sldId id="480" r:id="rId72"/>
    <p:sldId id="424" r:id="rId73"/>
    <p:sldId id="479" r:id="rId74"/>
    <p:sldId id="423" r:id="rId75"/>
    <p:sldId id="473" r:id="rId76"/>
    <p:sldId id="476" r:id="rId77"/>
    <p:sldId id="477" r:id="rId78"/>
    <p:sldId id="478" r:id="rId79"/>
    <p:sldId id="481" r:id="rId80"/>
    <p:sldId id="436" r:id="rId81"/>
    <p:sldId id="437" r:id="rId82"/>
    <p:sldId id="474" r:id="rId83"/>
    <p:sldId id="439" r:id="rId84"/>
    <p:sldId id="438" r:id="rId85"/>
    <p:sldId id="440" r:id="rId86"/>
    <p:sldId id="441" r:id="rId87"/>
    <p:sldId id="444" r:id="rId88"/>
    <p:sldId id="443" r:id="rId89"/>
    <p:sldId id="442" r:id="rId90"/>
    <p:sldId id="445" r:id="rId91"/>
    <p:sldId id="451" r:id="rId92"/>
    <p:sldId id="450" r:id="rId93"/>
    <p:sldId id="449" r:id="rId94"/>
    <p:sldId id="453" r:id="rId95"/>
    <p:sldId id="454" r:id="rId96"/>
    <p:sldId id="452" r:id="rId97"/>
    <p:sldId id="448" r:id="rId98"/>
    <p:sldId id="455" r:id="rId99"/>
    <p:sldId id="457" r:id="rId100"/>
    <p:sldId id="456" r:id="rId101"/>
    <p:sldId id="458" r:id="rId102"/>
    <p:sldId id="459" r:id="rId103"/>
    <p:sldId id="460" r:id="rId104"/>
    <p:sldId id="463" r:id="rId105"/>
    <p:sldId id="462" r:id="rId106"/>
    <p:sldId id="464" r:id="rId107"/>
    <p:sldId id="465" r:id="rId108"/>
    <p:sldId id="461" r:id="rId109"/>
    <p:sldId id="466" r:id="rId110"/>
    <p:sldId id="446" r:id="rId111"/>
    <p:sldId id="468" r:id="rId112"/>
    <p:sldId id="469" r:id="rId113"/>
    <p:sldId id="470" r:id="rId114"/>
    <p:sldId id="471" r:id="rId115"/>
    <p:sldId id="467" r:id="rId116"/>
    <p:sldId id="472" r:id="rId117"/>
    <p:sldId id="447" r:id="rId118"/>
    <p:sldId id="281" r:id="rId1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2E8E366-A768-4CB4-A548-FEBB1894CE69}">
          <p14:sldIdLst>
            <p14:sldId id="256"/>
            <p14:sldId id="257"/>
            <p14:sldId id="365"/>
            <p14:sldId id="366"/>
            <p14:sldId id="369"/>
            <p14:sldId id="368"/>
            <p14:sldId id="367"/>
            <p14:sldId id="370"/>
            <p14:sldId id="371"/>
            <p14:sldId id="374"/>
            <p14:sldId id="373"/>
            <p14:sldId id="372"/>
            <p14:sldId id="377"/>
            <p14:sldId id="376"/>
            <p14:sldId id="375"/>
            <p14:sldId id="380"/>
            <p14:sldId id="379"/>
            <p14:sldId id="378"/>
            <p14:sldId id="383"/>
            <p14:sldId id="382"/>
            <p14:sldId id="384"/>
            <p14:sldId id="381"/>
            <p14:sldId id="389"/>
            <p14:sldId id="390"/>
            <p14:sldId id="388"/>
            <p14:sldId id="475"/>
            <p14:sldId id="387"/>
            <p14:sldId id="392"/>
            <p14:sldId id="393"/>
            <p14:sldId id="391"/>
            <p14:sldId id="394"/>
            <p14:sldId id="386"/>
            <p14:sldId id="385"/>
            <p14:sldId id="400"/>
            <p14:sldId id="401"/>
            <p14:sldId id="402"/>
            <p14:sldId id="407"/>
            <p14:sldId id="406"/>
            <p14:sldId id="405"/>
            <p14:sldId id="399"/>
            <p14:sldId id="408"/>
            <p14:sldId id="398"/>
            <p14:sldId id="410"/>
            <p14:sldId id="409"/>
            <p14:sldId id="397"/>
            <p14:sldId id="404"/>
            <p14:sldId id="396"/>
            <p14:sldId id="395"/>
            <p14:sldId id="413"/>
            <p14:sldId id="411"/>
            <p14:sldId id="417"/>
            <p14:sldId id="418"/>
            <p14:sldId id="419"/>
            <p14:sldId id="420"/>
            <p14:sldId id="421"/>
            <p14:sldId id="416"/>
            <p14:sldId id="415"/>
            <p14:sldId id="414"/>
            <p14:sldId id="422"/>
            <p14:sldId id="428"/>
            <p14:sldId id="427"/>
            <p14:sldId id="429"/>
            <p14:sldId id="431"/>
            <p14:sldId id="426"/>
            <p14:sldId id="432"/>
            <p14:sldId id="433"/>
            <p14:sldId id="434"/>
            <p14:sldId id="425"/>
            <p14:sldId id="430"/>
            <p14:sldId id="480"/>
            <p14:sldId id="424"/>
            <p14:sldId id="479"/>
            <p14:sldId id="423"/>
            <p14:sldId id="473"/>
            <p14:sldId id="476"/>
            <p14:sldId id="477"/>
            <p14:sldId id="478"/>
            <p14:sldId id="481"/>
            <p14:sldId id="436"/>
            <p14:sldId id="437"/>
            <p14:sldId id="474"/>
            <p14:sldId id="439"/>
            <p14:sldId id="438"/>
            <p14:sldId id="440"/>
            <p14:sldId id="441"/>
            <p14:sldId id="444"/>
            <p14:sldId id="443"/>
            <p14:sldId id="442"/>
            <p14:sldId id="445"/>
            <p14:sldId id="451"/>
            <p14:sldId id="450"/>
            <p14:sldId id="449"/>
            <p14:sldId id="453"/>
            <p14:sldId id="454"/>
            <p14:sldId id="452"/>
            <p14:sldId id="448"/>
            <p14:sldId id="455"/>
            <p14:sldId id="457"/>
            <p14:sldId id="456"/>
            <p14:sldId id="458"/>
            <p14:sldId id="459"/>
            <p14:sldId id="460"/>
            <p14:sldId id="463"/>
            <p14:sldId id="462"/>
            <p14:sldId id="464"/>
            <p14:sldId id="465"/>
            <p14:sldId id="461"/>
            <p14:sldId id="466"/>
            <p14:sldId id="446"/>
            <p14:sldId id="468"/>
            <p14:sldId id="469"/>
            <p14:sldId id="470"/>
            <p14:sldId id="471"/>
            <p14:sldId id="467"/>
            <p14:sldId id="472"/>
            <p14:sldId id="447"/>
          </p14:sldIdLst>
        </p14:section>
        <p14:section name="无标题节" id="{735AD14D-5830-47E7-903F-7124C25CE3D5}">
          <p14:sldIdLst/>
        </p14:section>
        <p14:section name="无标题节" id="{B7351177-79EB-40A8-B483-E26B95C81D64}">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000FF"/>
    <a:srgbClr val="7F18B8"/>
    <a:srgbClr val="0066FF"/>
    <a:srgbClr val="CC00FF"/>
    <a:srgbClr val="0033CC"/>
    <a:srgbClr val="9E9AF8"/>
    <a:srgbClr val="4D81BB"/>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2" autoAdjust="0"/>
    <p:restoredTop sz="94660"/>
  </p:normalViewPr>
  <p:slideViewPr>
    <p:cSldViewPr snapToGrid="0">
      <p:cViewPr varScale="1">
        <p:scale>
          <a:sx n="86" d="100"/>
          <a:sy n="86" d="100"/>
        </p:scale>
        <p:origin x="45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B2277-4FA8-46DF-AE09-9B8548B6C9F1}" type="datetimeFigureOut">
              <a:rPr lang="zh-CN" altLang="en-US" smtClean="0"/>
              <a:t>2024/12/2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553FB-5533-48F3-9CC9-C3DB84C96CE2}" type="slidenum">
              <a:rPr lang="zh-CN" altLang="en-US" smtClean="0"/>
              <a:t>‹#›</a:t>
            </a:fld>
            <a:endParaRPr lang="zh-CN" altLang="en-US"/>
          </a:p>
        </p:txBody>
      </p:sp>
    </p:spTree>
    <p:extLst>
      <p:ext uri="{BB962C8B-B14F-4D97-AF65-F5344CB8AC3E}">
        <p14:creationId xmlns:p14="http://schemas.microsoft.com/office/powerpoint/2010/main" val="2999268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1553FB-5533-48F3-9CC9-C3DB84C96CE2}" type="slidenum">
              <a:rPr lang="zh-CN" altLang="en-US" smtClean="0"/>
              <a:t>102</a:t>
            </a:fld>
            <a:endParaRPr lang="zh-CN" altLang="en-US"/>
          </a:p>
        </p:txBody>
      </p:sp>
    </p:spTree>
    <p:extLst>
      <p:ext uri="{BB962C8B-B14F-4D97-AF65-F5344CB8AC3E}">
        <p14:creationId xmlns:p14="http://schemas.microsoft.com/office/powerpoint/2010/main" val="258445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1553FB-5533-48F3-9CC9-C3DB84C96CE2}" type="slidenum">
              <a:rPr lang="zh-CN" altLang="en-US" smtClean="0"/>
              <a:t>108</a:t>
            </a:fld>
            <a:endParaRPr lang="zh-CN" altLang="en-US"/>
          </a:p>
        </p:txBody>
      </p:sp>
    </p:spTree>
    <p:extLst>
      <p:ext uri="{BB962C8B-B14F-4D97-AF65-F5344CB8AC3E}">
        <p14:creationId xmlns:p14="http://schemas.microsoft.com/office/powerpoint/2010/main" val="663091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6241" y="0"/>
            <a:ext cx="9131518"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718594" y="1748542"/>
            <a:ext cx="5946155" cy="1999320"/>
          </a:xfrm>
        </p:spPr>
        <p:txBody>
          <a:bodyPr>
            <a:normAutofit/>
          </a:bodyPr>
          <a:lstStyle>
            <a:lvl1pPr marL="0" indent="0">
              <a:lnSpc>
                <a:spcPct val="150000"/>
              </a:lnSpc>
              <a:spcBef>
                <a:spcPts val="600"/>
              </a:spcBef>
              <a:buNone/>
              <a:defRPr sz="3600" b="1" spc="300">
                <a:solidFill>
                  <a:srgbClr val="FFC000"/>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算法概论</a:t>
            </a:r>
            <a:endParaRPr kumimoji="1" lang="en-US" altLang="zh-CN" dirty="0"/>
          </a:p>
          <a:p>
            <a:pPr lvl="0"/>
            <a:r>
              <a:rPr kumimoji="1" lang="en-US" altLang="zh-CN" dirty="0"/>
              <a:t>  —</a:t>
            </a:r>
            <a:r>
              <a:rPr kumimoji="1" lang="zh-CN" altLang="en-US" dirty="0"/>
              <a:t>第</a:t>
            </a:r>
            <a:r>
              <a:rPr kumimoji="1" lang="en-US" altLang="zh-CN" dirty="0"/>
              <a:t>1</a:t>
            </a:r>
            <a:r>
              <a:rPr kumimoji="1" lang="zh-CN" altLang="en-US" dirty="0"/>
              <a:t>章</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p:nvPr>
        </p:nvSpPr>
        <p:spPr>
          <a:xfrm>
            <a:off x="0" y="5287969"/>
            <a:ext cx="6171741" cy="1576867"/>
          </a:xfrm>
        </p:spPr>
        <p:txBody>
          <a:bodyPr lIns="0" tIns="0" rIns="0" bIns="0">
            <a:normAutofit/>
          </a:bodyPr>
          <a:lstStyle>
            <a:lvl1pPr marL="180000" indent="0">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endParaRPr lang="en-US" altLang="zh-CN" dirty="0"/>
          </a:p>
          <a:p>
            <a:r>
              <a:rPr lang="zh-CN" altLang="en-US" dirty="0"/>
              <a:t>汇报人</a:t>
            </a:r>
            <a:endParaRPr lang="en-US" altLang="zh-CN" dirty="0"/>
          </a:p>
          <a:p>
            <a:r>
              <a:rPr lang="zh-CN" altLang="en-US" dirty="0"/>
              <a:t>计算机学院（国家示范性软件学院）</a:t>
            </a:r>
            <a:endParaRPr lang="en-US" altLang="zh-CN" dirty="0"/>
          </a:p>
        </p:txBody>
      </p:sp>
      <p:sp>
        <p:nvSpPr>
          <p:cNvPr id="6" name="Text Placeholder 7">
            <a:extLst>
              <a:ext uri="{FF2B5EF4-FFF2-40B4-BE49-F238E27FC236}">
                <a16:creationId xmlns:a16="http://schemas.microsoft.com/office/drawing/2014/main" id="{E28DBEF7-55D7-4DEC-94D9-632A41DA1907}"/>
              </a:ext>
            </a:extLst>
          </p:cNvPr>
          <p:cNvSpPr>
            <a:spLocks noGrp="1"/>
          </p:cNvSpPr>
          <p:nvPr>
            <p:ph type="body" sz="quarter" idx="12" hasCustomPrompt="1"/>
          </p:nvPr>
        </p:nvSpPr>
        <p:spPr>
          <a:xfrm>
            <a:off x="1899174" y="4185029"/>
            <a:ext cx="4901882" cy="829796"/>
          </a:xfrm>
        </p:spPr>
        <p:txBody>
          <a:bodyPr lIns="0" tIns="0" rIns="0" bIns="0">
            <a:normAutofit/>
          </a:bodyPr>
          <a:lstStyle>
            <a:lvl1pPr marL="0" indent="0" algn="ctr">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r>
              <a:rPr lang="zh-CN" altLang="en-US" dirty="0"/>
              <a:t>日期：</a:t>
            </a:r>
            <a:r>
              <a:rPr lang="en-US" altLang="zh-CN" dirty="0" err="1"/>
              <a:t>xxxx</a:t>
            </a:r>
            <a:r>
              <a:rPr lang="zh-CN" altLang="en-US" dirty="0"/>
              <a:t>年 </a:t>
            </a:r>
            <a:r>
              <a:rPr lang="en-US" altLang="zh-CN" dirty="0"/>
              <a:t>x</a:t>
            </a:r>
            <a:r>
              <a:rPr lang="zh-CN" altLang="en-US" dirty="0"/>
              <a:t>月</a:t>
            </a:r>
            <a:endParaRPr lang="en-US" dirty="0"/>
          </a:p>
        </p:txBody>
      </p:sp>
      <p:pic>
        <p:nvPicPr>
          <p:cNvPr id="7" name="图片 6">
            <a:extLst>
              <a:ext uri="{FF2B5EF4-FFF2-40B4-BE49-F238E27FC236}">
                <a16:creationId xmlns:a16="http://schemas.microsoft.com/office/drawing/2014/main" id="{38A28817-1311-4BAB-BEC0-86FFD57ABF56}"/>
              </a:ext>
            </a:extLst>
          </p:cNvPr>
          <p:cNvPicPr>
            <a:picLocks noChangeAspect="1"/>
          </p:cNvPicPr>
          <p:nvPr userDrawn="1"/>
        </p:nvPicPr>
        <p:blipFill>
          <a:blip r:embed="rId4"/>
          <a:stretch>
            <a:fillRect/>
          </a:stretch>
        </p:blipFill>
        <p:spPr>
          <a:xfrm>
            <a:off x="7099230" y="6244606"/>
            <a:ext cx="1930165" cy="521470"/>
          </a:xfrm>
          <a:prstGeom prst="rect">
            <a:avLst/>
          </a:prstGeom>
        </p:spPr>
      </p:pic>
    </p:spTree>
    <p:extLst>
      <p:ext uri="{BB962C8B-B14F-4D97-AF65-F5344CB8AC3E}">
        <p14:creationId xmlns:p14="http://schemas.microsoft.com/office/powerpoint/2010/main" val="1600374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図形 1"/>
          <p:cNvSpPr>
            <a:spLocks noGrp="1"/>
          </p:cNvSpPr>
          <p:nvPr>
            <p:ph type="title"/>
          </p:nvPr>
        </p:nvSpPr>
        <p:spPr>
          <a:xfrm>
            <a:off x="828676" y="3357551"/>
            <a:ext cx="6815158" cy="1362075"/>
          </a:xfrm>
        </p:spPr>
        <p:txBody>
          <a:bodyPr anchor="t"/>
          <a:lstStyle>
            <a:lvl1pPr algn="l">
              <a:defRPr sz="4000" b="1" cap="all"/>
            </a:lvl1pPr>
          </a:lstStyle>
          <a:p>
            <a:r>
              <a:rPr kumimoji="1" lang="zh-CN" altLang="en-US"/>
              <a:t>单击此处编辑母版标题样式</a:t>
            </a:r>
            <a:endParaRPr kumimoji="1" lang="ja-JP" altLang="en-US"/>
          </a:p>
        </p:txBody>
      </p:sp>
      <p:sp>
        <p:nvSpPr>
          <p:cNvPr id="3" name="図形 2"/>
          <p:cNvSpPr>
            <a:spLocks noGrp="1"/>
          </p:cNvSpPr>
          <p:nvPr>
            <p:ph type="body" idx="1"/>
          </p:nvPr>
        </p:nvSpPr>
        <p:spPr>
          <a:xfrm>
            <a:off x="828676" y="1857364"/>
            <a:ext cx="6815158" cy="1500187"/>
          </a:xfrm>
        </p:spPr>
        <p:txBody>
          <a:bodyPr anchor="b"/>
          <a:lstStyle>
            <a:lvl1pPr marL="0" indent="0">
              <a:buNone/>
              <a:defRPr sz="2000" baseline="0">
                <a:solidFill>
                  <a:schemeClr val="tx2">
                    <a:shade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lang="ja-JP" dirty="0"/>
          </a:p>
        </p:txBody>
      </p:sp>
      <p:sp>
        <p:nvSpPr>
          <p:cNvPr id="4" name="図形 3"/>
          <p:cNvSpPr>
            <a:spLocks noGrp="1"/>
          </p:cNvSpPr>
          <p:nvPr>
            <p:ph type="dt" sz="half" idx="10"/>
          </p:nvPr>
        </p:nvSpPr>
        <p:spPr>
          <a:xfrm>
            <a:off x="4471200" y="6494400"/>
            <a:ext cx="1530000" cy="365125"/>
          </a:xfrm>
        </p:spPr>
        <p:txBody>
          <a:bodyPr/>
          <a:lstStyle/>
          <a:p>
            <a:fld id="{6887C069-4083-40CF-835B-346B7281180E}" type="datetimeFigureOut">
              <a:rPr lang="zh-CN" altLang="en-US" smtClean="0"/>
              <a:t>2024/12/2</a:t>
            </a:fld>
            <a:endParaRPr lang="zh-CN" altLang="en-US"/>
          </a:p>
        </p:txBody>
      </p:sp>
      <p:sp>
        <p:nvSpPr>
          <p:cNvPr id="5" name="図形 4"/>
          <p:cNvSpPr>
            <a:spLocks noGrp="1"/>
          </p:cNvSpPr>
          <p:nvPr>
            <p:ph type="ftr" sz="quarter" idx="11"/>
          </p:nvPr>
        </p:nvSpPr>
        <p:spPr>
          <a:xfrm>
            <a:off x="6048000" y="6492874"/>
            <a:ext cx="2395534" cy="365125"/>
          </a:xfrm>
        </p:spPr>
        <p:txBody>
          <a:bodyPr/>
          <a:lstStyle/>
          <a:p>
            <a:endParaRPr lang="zh-CN" altLang="en-US"/>
          </a:p>
        </p:txBody>
      </p:sp>
      <p:sp>
        <p:nvSpPr>
          <p:cNvPr id="6" name="図形 5"/>
          <p:cNvSpPr>
            <a:spLocks noGrp="1"/>
          </p:cNvSpPr>
          <p:nvPr>
            <p:ph type="sldNum" sz="quarter" idx="12"/>
          </p:nvPr>
        </p:nvSpPr>
        <p:spPr>
          <a:xfrm>
            <a:off x="8499600" y="6492875"/>
            <a:ext cx="644400" cy="365125"/>
          </a:xfrm>
        </p:spPr>
        <p:txBody>
          <a:bodyPr/>
          <a:lstStyle/>
          <a:p>
            <a:fld id="{452EC35D-82CD-4A61-9EBB-351A178EEAC1}" type="slidenum">
              <a:rPr lang="zh-CN" altLang="en-US" smtClean="0"/>
              <a:t>‹#›</a:t>
            </a:fld>
            <a:endParaRPr lang="zh-CN" altLang="en-US"/>
          </a:p>
        </p:txBody>
      </p:sp>
    </p:spTree>
    <p:extLst>
      <p:ext uri="{BB962C8B-B14F-4D97-AF65-F5344CB8AC3E}">
        <p14:creationId xmlns:p14="http://schemas.microsoft.com/office/powerpoint/2010/main" val="1357334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図形 1"/>
          <p:cNvSpPr>
            <a:spLocks noGrp="1"/>
          </p:cNvSpPr>
          <p:nvPr>
            <p:ph type="title"/>
          </p:nvPr>
        </p:nvSpPr>
        <p:spPr/>
        <p:txBody>
          <a:bodyPr/>
          <a:lstStyle/>
          <a:p>
            <a:r>
              <a:rPr kumimoji="1" lang="zh-CN" altLang="en-US"/>
              <a:t>单击此处编辑母版标题样式</a:t>
            </a:r>
            <a:endParaRPr kumimoji="1" lang="ja-JP" altLang="en-US"/>
          </a:p>
        </p:txBody>
      </p:sp>
      <p:sp>
        <p:nvSpPr>
          <p:cNvPr id="3" name="図形 2"/>
          <p:cNvSpPr>
            <a:spLocks noGrp="1"/>
          </p:cNvSpPr>
          <p:nvPr>
            <p:ph sz="half" idx="1"/>
          </p:nvPr>
        </p:nvSpPr>
        <p:spPr>
          <a:xfrm>
            <a:off x="457200" y="1785926"/>
            <a:ext cx="4038600" cy="37862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kumimoji="1" lang="ja-JP" altLang="en-US" dirty="0"/>
          </a:p>
        </p:txBody>
      </p:sp>
      <p:sp>
        <p:nvSpPr>
          <p:cNvPr id="4" name="図形 3"/>
          <p:cNvSpPr>
            <a:spLocks noGrp="1"/>
          </p:cNvSpPr>
          <p:nvPr>
            <p:ph sz="half" idx="2"/>
          </p:nvPr>
        </p:nvSpPr>
        <p:spPr>
          <a:xfrm>
            <a:off x="4648200" y="1785926"/>
            <a:ext cx="4038600" cy="37862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kumimoji="1" lang="ja-JP" altLang="en-US" dirty="0"/>
          </a:p>
        </p:txBody>
      </p:sp>
      <p:sp>
        <p:nvSpPr>
          <p:cNvPr id="5" name="図形 4"/>
          <p:cNvSpPr>
            <a:spLocks noGrp="1"/>
          </p:cNvSpPr>
          <p:nvPr>
            <p:ph type="dt" sz="half" idx="10"/>
          </p:nvPr>
        </p:nvSpPr>
        <p:spPr>
          <a:xfrm>
            <a:off x="4471200" y="6494400"/>
            <a:ext cx="1530000" cy="365125"/>
          </a:xfrm>
        </p:spPr>
        <p:txBody>
          <a:bodyPr/>
          <a:lstStyle/>
          <a:p>
            <a:fld id="{6887C069-4083-40CF-835B-346B7281180E}" type="datetimeFigureOut">
              <a:rPr lang="zh-CN" altLang="en-US" smtClean="0"/>
              <a:t>2024/12/2</a:t>
            </a:fld>
            <a:endParaRPr lang="zh-CN" altLang="en-US"/>
          </a:p>
        </p:txBody>
      </p:sp>
      <p:sp>
        <p:nvSpPr>
          <p:cNvPr id="6" name="図形 5"/>
          <p:cNvSpPr>
            <a:spLocks noGrp="1"/>
          </p:cNvSpPr>
          <p:nvPr>
            <p:ph type="ftr" sz="quarter" idx="11"/>
          </p:nvPr>
        </p:nvSpPr>
        <p:spPr>
          <a:xfrm>
            <a:off x="6048000" y="6494400"/>
            <a:ext cx="2395534" cy="365125"/>
          </a:xfrm>
        </p:spPr>
        <p:txBody>
          <a:bodyPr/>
          <a:lstStyle/>
          <a:p>
            <a:endParaRPr lang="zh-CN" altLang="en-US"/>
          </a:p>
        </p:txBody>
      </p:sp>
      <p:sp>
        <p:nvSpPr>
          <p:cNvPr id="7" name="図形 6"/>
          <p:cNvSpPr>
            <a:spLocks noGrp="1"/>
          </p:cNvSpPr>
          <p:nvPr>
            <p:ph type="sldNum" sz="quarter" idx="12"/>
          </p:nvPr>
        </p:nvSpPr>
        <p:spPr>
          <a:xfrm>
            <a:off x="8499600" y="6494400"/>
            <a:ext cx="644400" cy="365125"/>
          </a:xfrm>
        </p:spPr>
        <p:txBody>
          <a:bodyPr/>
          <a:lstStyle/>
          <a:p>
            <a:fld id="{452EC35D-82CD-4A61-9EBB-351A178EEAC1}" type="slidenum">
              <a:rPr lang="zh-CN" altLang="en-US" smtClean="0"/>
              <a:t>‹#›</a:t>
            </a:fld>
            <a:endParaRPr lang="zh-CN" altLang="en-US"/>
          </a:p>
        </p:txBody>
      </p:sp>
    </p:spTree>
    <p:extLst>
      <p:ext uri="{BB962C8B-B14F-4D97-AF65-F5344CB8AC3E}">
        <p14:creationId xmlns:p14="http://schemas.microsoft.com/office/powerpoint/2010/main" val="581521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3" name="正方形/長方形 12"/>
          <p:cNvSpPr/>
          <p:nvPr/>
        </p:nvSpPr>
        <p:spPr>
          <a:xfrm>
            <a:off x="0" y="0"/>
            <a:ext cx="9144000" cy="6858000"/>
          </a:xfrm>
          <a:prstGeom prst="rect">
            <a:avLst/>
          </a:prstGeom>
          <a:gradFill flip="none" rotWithShape="1">
            <a:gsLst>
              <a:gs pos="0">
                <a:schemeClr val="tx2">
                  <a:tint val="60000"/>
                  <a:alpha val="10000"/>
                </a:schemeClr>
              </a:gs>
              <a:gs pos="39999">
                <a:schemeClr val="tx2">
                  <a:lumMod val="20000"/>
                  <a:lumOff val="80000"/>
                </a:schemeClr>
              </a:gs>
              <a:gs pos="70000">
                <a:schemeClr val="tx2">
                  <a:lumMod val="20000"/>
                  <a:lumOff val="80000"/>
                </a:schemeClr>
              </a:gs>
              <a:gs pos="87000">
                <a:schemeClr val="tx2">
                  <a:lumMod val="40000"/>
                  <a:lumOff val="60000"/>
                </a:schemeClr>
              </a:gs>
            </a:gsLst>
            <a:lin ang="5400000" scaled="1"/>
            <a:tileRect/>
          </a:gradFill>
          <a:ln w="635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図形 1"/>
          <p:cNvSpPr>
            <a:spLocks noGrp="1"/>
          </p:cNvSpPr>
          <p:nvPr>
            <p:ph type="title"/>
          </p:nvPr>
        </p:nvSpPr>
        <p:spPr>
          <a:xfrm>
            <a:off x="457200" y="428604"/>
            <a:ext cx="8229600" cy="1143000"/>
          </a:xfrm>
        </p:spPr>
        <p:txBody>
          <a:bodyPr/>
          <a:lstStyle>
            <a:lvl1pPr>
              <a:defRPr/>
            </a:lvl1pPr>
          </a:lstStyle>
          <a:p>
            <a:r>
              <a:rPr kumimoji="1" lang="zh-CN" altLang="en-US"/>
              <a:t>单击此处编辑母版标题样式</a:t>
            </a:r>
            <a:endParaRPr kumimoji="1" lang="ja-JP" altLang="en-US"/>
          </a:p>
        </p:txBody>
      </p:sp>
      <p:sp>
        <p:nvSpPr>
          <p:cNvPr id="3" name="図形 2"/>
          <p:cNvSpPr>
            <a:spLocks noGrp="1"/>
          </p:cNvSpPr>
          <p:nvPr>
            <p:ph type="body" idx="1"/>
          </p:nvPr>
        </p:nvSpPr>
        <p:spPr>
          <a:xfrm>
            <a:off x="457200" y="1320799"/>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lang="ja-JP" dirty="0"/>
          </a:p>
        </p:txBody>
      </p:sp>
      <p:sp>
        <p:nvSpPr>
          <p:cNvPr id="4" name="図形 3"/>
          <p:cNvSpPr>
            <a:spLocks noGrp="1"/>
          </p:cNvSpPr>
          <p:nvPr>
            <p:ph sz="half" idx="2"/>
          </p:nvPr>
        </p:nvSpPr>
        <p:spPr>
          <a:xfrm>
            <a:off x="457200" y="1960561"/>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kumimoji="1" lang="ja-JP" altLang="en-US"/>
          </a:p>
        </p:txBody>
      </p:sp>
      <p:sp>
        <p:nvSpPr>
          <p:cNvPr id="5" name="図形 4"/>
          <p:cNvSpPr>
            <a:spLocks noGrp="1"/>
          </p:cNvSpPr>
          <p:nvPr>
            <p:ph type="body" sz="quarter" idx="3"/>
          </p:nvPr>
        </p:nvSpPr>
        <p:spPr>
          <a:xfrm>
            <a:off x="4645025" y="1320799"/>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lang="ja-JP"/>
          </a:p>
        </p:txBody>
      </p:sp>
      <p:sp>
        <p:nvSpPr>
          <p:cNvPr id="6" name="図形 5"/>
          <p:cNvSpPr>
            <a:spLocks noGrp="1"/>
          </p:cNvSpPr>
          <p:nvPr>
            <p:ph sz="quarter" idx="4"/>
          </p:nvPr>
        </p:nvSpPr>
        <p:spPr>
          <a:xfrm>
            <a:off x="4645025" y="1960561"/>
            <a:ext cx="40392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kumimoji="1" lang="ja-JP" altLang="en-US"/>
          </a:p>
        </p:txBody>
      </p:sp>
      <p:sp>
        <p:nvSpPr>
          <p:cNvPr id="7" name="図形 6"/>
          <p:cNvSpPr>
            <a:spLocks noGrp="1"/>
          </p:cNvSpPr>
          <p:nvPr>
            <p:ph type="dt" sz="half" idx="10"/>
          </p:nvPr>
        </p:nvSpPr>
        <p:spPr>
          <a:xfrm>
            <a:off x="4471200" y="6494400"/>
            <a:ext cx="1530000" cy="365125"/>
          </a:xfrm>
        </p:spPr>
        <p:txBody>
          <a:bodyPr/>
          <a:lstStyle/>
          <a:p>
            <a:fld id="{6887C069-4083-40CF-835B-346B7281180E}" type="datetimeFigureOut">
              <a:rPr lang="zh-CN" altLang="en-US" smtClean="0"/>
              <a:t>2024/12/2</a:t>
            </a:fld>
            <a:endParaRPr lang="zh-CN" altLang="en-US"/>
          </a:p>
        </p:txBody>
      </p:sp>
      <p:sp>
        <p:nvSpPr>
          <p:cNvPr id="8" name="図形 7"/>
          <p:cNvSpPr>
            <a:spLocks noGrp="1"/>
          </p:cNvSpPr>
          <p:nvPr>
            <p:ph type="ftr" sz="quarter" idx="11"/>
          </p:nvPr>
        </p:nvSpPr>
        <p:spPr>
          <a:xfrm>
            <a:off x="6048000" y="6494400"/>
            <a:ext cx="2394000" cy="365125"/>
          </a:xfrm>
        </p:spPr>
        <p:txBody>
          <a:bodyPr/>
          <a:lstStyle/>
          <a:p>
            <a:endParaRPr lang="zh-CN" altLang="en-US"/>
          </a:p>
        </p:txBody>
      </p:sp>
      <p:sp>
        <p:nvSpPr>
          <p:cNvPr id="9" name="図形 8"/>
          <p:cNvSpPr>
            <a:spLocks noGrp="1"/>
          </p:cNvSpPr>
          <p:nvPr>
            <p:ph type="sldNum" sz="quarter" idx="12"/>
          </p:nvPr>
        </p:nvSpPr>
        <p:spPr>
          <a:xfrm>
            <a:off x="8499600" y="6494400"/>
            <a:ext cx="644400" cy="365125"/>
          </a:xfrm>
        </p:spPr>
        <p:txBody>
          <a:bodyPr/>
          <a:lstStyle/>
          <a:p>
            <a:fld id="{452EC35D-82CD-4A61-9EBB-351A178EEAC1}" type="slidenum">
              <a:rPr lang="zh-CN" altLang="en-US" smtClean="0"/>
              <a:t>‹#›</a:t>
            </a:fld>
            <a:endParaRPr lang="zh-CN" altLang="en-US"/>
          </a:p>
        </p:txBody>
      </p:sp>
      <p:grpSp>
        <p:nvGrpSpPr>
          <p:cNvPr id="10" name="グループ化 11"/>
          <p:cNvGrpSpPr/>
          <p:nvPr/>
        </p:nvGrpSpPr>
        <p:grpSpPr bwMode="auto">
          <a:xfrm>
            <a:off x="4765" y="5589626"/>
            <a:ext cx="5067302" cy="1268398"/>
            <a:chOff x="16865" y="4817936"/>
            <a:chExt cx="5067302" cy="1268398"/>
          </a:xfrm>
        </p:grpSpPr>
        <p:sp>
          <p:nvSpPr>
            <p:cNvPr id="15" name="図形 14"/>
            <p:cNvSpPr/>
            <p:nvPr/>
          </p:nvSpPr>
          <p:spPr bwMode="auto">
            <a:xfrm>
              <a:off x="16865" y="5459197"/>
              <a:ext cx="254515" cy="303681"/>
            </a:xfrm>
            <a:custGeom>
              <a:avLst/>
              <a:gdLst/>
              <a:ahLst/>
              <a:cxnLst>
                <a:cxn ang="0">
                  <a:pos x="159" y="122"/>
                </a:cxn>
                <a:cxn ang="0">
                  <a:pos x="166" y="115"/>
                </a:cxn>
                <a:cxn ang="0">
                  <a:pos x="166" y="100"/>
                </a:cxn>
                <a:cxn ang="0">
                  <a:pos x="166" y="78"/>
                </a:cxn>
                <a:cxn ang="0">
                  <a:pos x="155" y="63"/>
                </a:cxn>
                <a:cxn ang="0">
                  <a:pos x="144" y="48"/>
                </a:cxn>
                <a:cxn ang="0">
                  <a:pos x="111" y="23"/>
                </a:cxn>
                <a:cxn ang="0">
                  <a:pos x="78" y="15"/>
                </a:cxn>
                <a:cxn ang="0">
                  <a:pos x="44" y="4"/>
                </a:cxn>
                <a:cxn ang="0">
                  <a:pos x="0" y="0"/>
                </a:cxn>
                <a:cxn ang="0">
                  <a:pos x="0" y="0"/>
                </a:cxn>
                <a:cxn ang="0">
                  <a:pos x="44" y="8"/>
                </a:cxn>
                <a:cxn ang="0">
                  <a:pos x="78" y="19"/>
                </a:cxn>
                <a:cxn ang="0">
                  <a:pos x="111" y="30"/>
                </a:cxn>
                <a:cxn ang="0">
                  <a:pos x="141" y="52"/>
                </a:cxn>
                <a:cxn ang="0">
                  <a:pos x="155" y="71"/>
                </a:cxn>
                <a:cxn ang="0">
                  <a:pos x="159" y="85"/>
                </a:cxn>
                <a:cxn ang="0">
                  <a:pos x="166" y="100"/>
                </a:cxn>
                <a:cxn ang="0">
                  <a:pos x="159" y="119"/>
                </a:cxn>
                <a:cxn ang="0">
                  <a:pos x="159" y="119"/>
                </a:cxn>
                <a:cxn ang="0">
                  <a:pos x="148" y="141"/>
                </a:cxn>
                <a:cxn ang="0">
                  <a:pos x="133" y="156"/>
                </a:cxn>
                <a:cxn ang="0">
                  <a:pos x="96" y="174"/>
                </a:cxn>
                <a:cxn ang="0">
                  <a:pos x="48" y="193"/>
                </a:cxn>
                <a:cxn ang="0">
                  <a:pos x="0" y="211"/>
                </a:cxn>
                <a:cxn ang="0">
                  <a:pos x="0" y="215"/>
                </a:cxn>
                <a:cxn ang="0">
                  <a:pos x="48" y="200"/>
                </a:cxn>
                <a:cxn ang="0">
                  <a:pos x="100" y="178"/>
                </a:cxn>
                <a:cxn ang="0">
                  <a:pos x="133" y="156"/>
                </a:cxn>
                <a:cxn ang="0">
                  <a:pos x="148" y="141"/>
                </a:cxn>
                <a:cxn ang="0">
                  <a:pos x="155" y="122"/>
                </a:cxn>
              </a:cxnLst>
              <a:rect l="0" t="0" r="0" b="0"/>
              <a:pathLst>
                <a:path w="166" h="215">
                  <a:moveTo>
                    <a:pt x="159" y="122"/>
                  </a:moveTo>
                  <a:lnTo>
                    <a:pt x="166" y="115"/>
                  </a:lnTo>
                  <a:lnTo>
                    <a:pt x="166" y="100"/>
                  </a:lnTo>
                  <a:lnTo>
                    <a:pt x="166" y="78"/>
                  </a:lnTo>
                  <a:lnTo>
                    <a:pt x="155" y="63"/>
                  </a:lnTo>
                  <a:lnTo>
                    <a:pt x="144" y="48"/>
                  </a:lnTo>
                  <a:lnTo>
                    <a:pt x="111" y="23"/>
                  </a:lnTo>
                  <a:lnTo>
                    <a:pt x="78" y="15"/>
                  </a:lnTo>
                  <a:lnTo>
                    <a:pt x="44" y="4"/>
                  </a:lnTo>
                  <a:lnTo>
                    <a:pt x="0" y="0"/>
                  </a:lnTo>
                  <a:lnTo>
                    <a:pt x="0" y="0"/>
                  </a:lnTo>
                  <a:lnTo>
                    <a:pt x="44" y="8"/>
                  </a:lnTo>
                  <a:lnTo>
                    <a:pt x="78" y="19"/>
                  </a:lnTo>
                  <a:lnTo>
                    <a:pt x="111" y="30"/>
                  </a:lnTo>
                  <a:lnTo>
                    <a:pt x="141" y="52"/>
                  </a:lnTo>
                  <a:lnTo>
                    <a:pt x="155" y="71"/>
                  </a:lnTo>
                  <a:lnTo>
                    <a:pt x="159" y="85"/>
                  </a:lnTo>
                  <a:lnTo>
                    <a:pt x="166" y="100"/>
                  </a:lnTo>
                  <a:lnTo>
                    <a:pt x="159" y="119"/>
                  </a:lnTo>
                  <a:lnTo>
                    <a:pt x="159" y="119"/>
                  </a:lnTo>
                  <a:lnTo>
                    <a:pt x="148" y="141"/>
                  </a:lnTo>
                  <a:lnTo>
                    <a:pt x="133" y="156"/>
                  </a:lnTo>
                  <a:lnTo>
                    <a:pt x="96" y="174"/>
                  </a:lnTo>
                  <a:lnTo>
                    <a:pt x="48" y="193"/>
                  </a:lnTo>
                  <a:lnTo>
                    <a:pt x="0" y="211"/>
                  </a:lnTo>
                  <a:lnTo>
                    <a:pt x="0" y="215"/>
                  </a:lnTo>
                  <a:lnTo>
                    <a:pt x="48" y="200"/>
                  </a:lnTo>
                  <a:lnTo>
                    <a:pt x="100" y="178"/>
                  </a:lnTo>
                  <a:lnTo>
                    <a:pt x="133" y="156"/>
                  </a:lnTo>
                  <a:lnTo>
                    <a:pt x="148" y="141"/>
                  </a:lnTo>
                  <a:lnTo>
                    <a:pt x="155" y="122"/>
                  </a:lnTo>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 name="図形 15"/>
            <p:cNvSpPr/>
            <p:nvPr/>
          </p:nvSpPr>
          <p:spPr bwMode="auto">
            <a:xfrm>
              <a:off x="16865" y="4906922"/>
              <a:ext cx="159455" cy="187859"/>
            </a:xfrm>
            <a:custGeom>
              <a:avLst/>
              <a:gdLst/>
              <a:ahLst/>
              <a:cxnLst>
                <a:cxn ang="0">
                  <a:pos x="104" y="85"/>
                </a:cxn>
                <a:cxn ang="0">
                  <a:pos x="104" y="77"/>
                </a:cxn>
                <a:cxn ang="0">
                  <a:pos x="100" y="62"/>
                </a:cxn>
                <a:cxn ang="0">
                  <a:pos x="96" y="55"/>
                </a:cxn>
                <a:cxn ang="0">
                  <a:pos x="85" y="40"/>
                </a:cxn>
                <a:cxn ang="0">
                  <a:pos x="63" y="22"/>
                </a:cxn>
                <a:cxn ang="0">
                  <a:pos x="41" y="7"/>
                </a:cxn>
                <a:cxn ang="0">
                  <a:pos x="0" y="0"/>
                </a:cxn>
                <a:cxn ang="0">
                  <a:pos x="0" y="3"/>
                </a:cxn>
                <a:cxn ang="0">
                  <a:pos x="41" y="14"/>
                </a:cxn>
                <a:cxn ang="0">
                  <a:pos x="63" y="29"/>
                </a:cxn>
                <a:cxn ang="0">
                  <a:pos x="78" y="40"/>
                </a:cxn>
                <a:cxn ang="0">
                  <a:pos x="89" y="55"/>
                </a:cxn>
                <a:cxn ang="0">
                  <a:pos x="100" y="70"/>
                </a:cxn>
                <a:cxn ang="0">
                  <a:pos x="100" y="77"/>
                </a:cxn>
                <a:cxn ang="0">
                  <a:pos x="100" y="85"/>
                </a:cxn>
                <a:cxn ang="0">
                  <a:pos x="85" y="99"/>
                </a:cxn>
                <a:cxn ang="0">
                  <a:pos x="59" y="114"/>
                </a:cxn>
                <a:cxn ang="0">
                  <a:pos x="0" y="133"/>
                </a:cxn>
                <a:cxn ang="0">
                  <a:pos x="33" y="129"/>
                </a:cxn>
                <a:cxn ang="0">
                  <a:pos x="63" y="114"/>
                </a:cxn>
                <a:cxn ang="0">
                  <a:pos x="85" y="99"/>
                </a:cxn>
                <a:cxn ang="0">
                  <a:pos x="104" y="85"/>
                </a:cxn>
              </a:cxnLst>
              <a:rect l="0" t="0" r="0" b="0"/>
              <a:pathLst>
                <a:path w="104" h="133">
                  <a:moveTo>
                    <a:pt x="104" y="85"/>
                  </a:moveTo>
                  <a:lnTo>
                    <a:pt x="104" y="77"/>
                  </a:lnTo>
                  <a:lnTo>
                    <a:pt x="100" y="62"/>
                  </a:lnTo>
                  <a:lnTo>
                    <a:pt x="96" y="55"/>
                  </a:lnTo>
                  <a:lnTo>
                    <a:pt x="85" y="40"/>
                  </a:lnTo>
                  <a:lnTo>
                    <a:pt x="63" y="22"/>
                  </a:lnTo>
                  <a:lnTo>
                    <a:pt x="41" y="7"/>
                  </a:lnTo>
                  <a:lnTo>
                    <a:pt x="0" y="0"/>
                  </a:lnTo>
                  <a:lnTo>
                    <a:pt x="0" y="3"/>
                  </a:lnTo>
                  <a:lnTo>
                    <a:pt x="41" y="14"/>
                  </a:lnTo>
                  <a:lnTo>
                    <a:pt x="63" y="29"/>
                  </a:lnTo>
                  <a:lnTo>
                    <a:pt x="78" y="40"/>
                  </a:lnTo>
                  <a:lnTo>
                    <a:pt x="89" y="55"/>
                  </a:lnTo>
                  <a:lnTo>
                    <a:pt x="100" y="70"/>
                  </a:lnTo>
                  <a:lnTo>
                    <a:pt x="100" y="77"/>
                  </a:lnTo>
                  <a:lnTo>
                    <a:pt x="100" y="85"/>
                  </a:lnTo>
                  <a:lnTo>
                    <a:pt x="85" y="99"/>
                  </a:lnTo>
                  <a:lnTo>
                    <a:pt x="59" y="114"/>
                  </a:lnTo>
                  <a:lnTo>
                    <a:pt x="0" y="133"/>
                  </a:lnTo>
                  <a:lnTo>
                    <a:pt x="33" y="129"/>
                  </a:lnTo>
                  <a:lnTo>
                    <a:pt x="63" y="114"/>
                  </a:lnTo>
                  <a:lnTo>
                    <a:pt x="85" y="99"/>
                  </a:lnTo>
                  <a:lnTo>
                    <a:pt x="104" y="8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7" name="図形 16"/>
            <p:cNvSpPr/>
            <p:nvPr/>
          </p:nvSpPr>
          <p:spPr bwMode="auto">
            <a:xfrm>
              <a:off x="3842256" y="5919663"/>
              <a:ext cx="317377" cy="166671"/>
            </a:xfrm>
            <a:custGeom>
              <a:avLst/>
              <a:gdLst/>
              <a:ahLst/>
              <a:cxnLst>
                <a:cxn ang="0">
                  <a:pos x="4" y="74"/>
                </a:cxn>
                <a:cxn ang="0">
                  <a:pos x="19" y="59"/>
                </a:cxn>
                <a:cxn ang="0">
                  <a:pos x="45" y="44"/>
                </a:cxn>
                <a:cxn ang="0">
                  <a:pos x="74" y="29"/>
                </a:cxn>
                <a:cxn ang="0">
                  <a:pos x="111" y="18"/>
                </a:cxn>
                <a:cxn ang="0">
                  <a:pos x="174" y="3"/>
                </a:cxn>
                <a:cxn ang="0">
                  <a:pos x="207" y="3"/>
                </a:cxn>
                <a:cxn ang="0">
                  <a:pos x="207" y="0"/>
                </a:cxn>
                <a:cxn ang="0">
                  <a:pos x="170" y="3"/>
                </a:cxn>
                <a:cxn ang="0">
                  <a:pos x="111" y="18"/>
                </a:cxn>
                <a:cxn ang="0">
                  <a:pos x="74" y="29"/>
                </a:cxn>
                <a:cxn ang="0">
                  <a:pos x="41" y="40"/>
                </a:cxn>
                <a:cxn ang="0">
                  <a:pos x="15" y="55"/>
                </a:cxn>
                <a:cxn ang="0">
                  <a:pos x="4" y="74"/>
                </a:cxn>
                <a:cxn ang="0">
                  <a:pos x="0" y="85"/>
                </a:cxn>
                <a:cxn ang="0">
                  <a:pos x="4" y="103"/>
                </a:cxn>
                <a:cxn ang="0">
                  <a:pos x="15" y="118"/>
                </a:cxn>
                <a:cxn ang="0">
                  <a:pos x="19" y="118"/>
                </a:cxn>
                <a:cxn ang="0">
                  <a:pos x="11" y="103"/>
                </a:cxn>
                <a:cxn ang="0">
                  <a:pos x="4" y="85"/>
                </a:cxn>
                <a:cxn ang="0">
                  <a:pos x="4" y="74"/>
                </a:cxn>
              </a:cxnLst>
              <a:rect l="0" t="0" r="0" b="0"/>
              <a:pathLst>
                <a:path w="207" h="118">
                  <a:moveTo>
                    <a:pt x="4" y="74"/>
                  </a:moveTo>
                  <a:lnTo>
                    <a:pt x="19" y="59"/>
                  </a:lnTo>
                  <a:lnTo>
                    <a:pt x="45" y="44"/>
                  </a:lnTo>
                  <a:lnTo>
                    <a:pt x="74" y="29"/>
                  </a:lnTo>
                  <a:lnTo>
                    <a:pt x="111" y="18"/>
                  </a:lnTo>
                  <a:lnTo>
                    <a:pt x="174" y="3"/>
                  </a:lnTo>
                  <a:lnTo>
                    <a:pt x="207" y="3"/>
                  </a:lnTo>
                  <a:lnTo>
                    <a:pt x="207" y="0"/>
                  </a:lnTo>
                  <a:lnTo>
                    <a:pt x="170" y="3"/>
                  </a:lnTo>
                  <a:lnTo>
                    <a:pt x="111" y="18"/>
                  </a:lnTo>
                  <a:lnTo>
                    <a:pt x="74" y="29"/>
                  </a:lnTo>
                  <a:lnTo>
                    <a:pt x="41" y="40"/>
                  </a:lnTo>
                  <a:lnTo>
                    <a:pt x="15" y="55"/>
                  </a:lnTo>
                  <a:lnTo>
                    <a:pt x="4" y="74"/>
                  </a:lnTo>
                  <a:lnTo>
                    <a:pt x="0" y="85"/>
                  </a:lnTo>
                  <a:lnTo>
                    <a:pt x="4" y="103"/>
                  </a:lnTo>
                  <a:lnTo>
                    <a:pt x="15" y="118"/>
                  </a:lnTo>
                  <a:lnTo>
                    <a:pt x="19" y="118"/>
                  </a:lnTo>
                  <a:lnTo>
                    <a:pt x="11" y="103"/>
                  </a:lnTo>
                  <a:lnTo>
                    <a:pt x="4" y="85"/>
                  </a:lnTo>
                  <a:lnTo>
                    <a:pt x="4" y="7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8" name="図形 17"/>
            <p:cNvSpPr/>
            <p:nvPr/>
          </p:nvSpPr>
          <p:spPr bwMode="auto">
            <a:xfrm>
              <a:off x="16865" y="4984607"/>
              <a:ext cx="22998" cy="67799"/>
            </a:xfrm>
            <a:custGeom>
              <a:avLst/>
              <a:gdLst/>
              <a:ahLst/>
              <a:cxnLst>
                <a:cxn ang="0">
                  <a:pos x="15" y="22"/>
                </a:cxn>
                <a:cxn ang="0">
                  <a:pos x="0" y="0"/>
                </a:cxn>
                <a:cxn ang="0">
                  <a:pos x="0" y="4"/>
                </a:cxn>
                <a:cxn ang="0">
                  <a:pos x="7" y="22"/>
                </a:cxn>
                <a:cxn ang="0">
                  <a:pos x="7" y="33"/>
                </a:cxn>
                <a:cxn ang="0">
                  <a:pos x="0" y="44"/>
                </a:cxn>
                <a:cxn ang="0">
                  <a:pos x="0" y="48"/>
                </a:cxn>
                <a:cxn ang="0">
                  <a:pos x="4" y="48"/>
                </a:cxn>
                <a:cxn ang="0">
                  <a:pos x="7" y="33"/>
                </a:cxn>
                <a:cxn ang="0">
                  <a:pos x="15" y="22"/>
                </a:cxn>
              </a:cxnLst>
              <a:rect l="0" t="0" r="0" b="0"/>
              <a:pathLst>
                <a:path w="15" h="48">
                  <a:moveTo>
                    <a:pt x="15" y="22"/>
                  </a:moveTo>
                  <a:lnTo>
                    <a:pt x="0" y="0"/>
                  </a:lnTo>
                  <a:lnTo>
                    <a:pt x="0" y="4"/>
                  </a:lnTo>
                  <a:lnTo>
                    <a:pt x="7" y="22"/>
                  </a:lnTo>
                  <a:lnTo>
                    <a:pt x="7" y="33"/>
                  </a:lnTo>
                  <a:lnTo>
                    <a:pt x="0" y="44"/>
                  </a:lnTo>
                  <a:lnTo>
                    <a:pt x="0" y="48"/>
                  </a:lnTo>
                  <a:lnTo>
                    <a:pt x="4" y="48"/>
                  </a:lnTo>
                  <a:lnTo>
                    <a:pt x="7" y="33"/>
                  </a:lnTo>
                  <a:lnTo>
                    <a:pt x="15" y="22"/>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9" name="図形 18"/>
            <p:cNvSpPr/>
            <p:nvPr/>
          </p:nvSpPr>
          <p:spPr bwMode="auto">
            <a:xfrm>
              <a:off x="16865" y="5470497"/>
              <a:ext cx="159455" cy="261307"/>
            </a:xfrm>
            <a:custGeom>
              <a:avLst/>
              <a:gdLst/>
              <a:ahLst/>
              <a:cxnLst>
                <a:cxn ang="0">
                  <a:pos x="78" y="137"/>
                </a:cxn>
                <a:cxn ang="0">
                  <a:pos x="100" y="107"/>
                </a:cxn>
                <a:cxn ang="0">
                  <a:pos x="104" y="70"/>
                </a:cxn>
                <a:cxn ang="0">
                  <a:pos x="100" y="63"/>
                </a:cxn>
                <a:cxn ang="0">
                  <a:pos x="89" y="44"/>
                </a:cxn>
                <a:cxn ang="0">
                  <a:pos x="56" y="22"/>
                </a:cxn>
                <a:cxn ang="0">
                  <a:pos x="0" y="0"/>
                </a:cxn>
                <a:cxn ang="0">
                  <a:pos x="56" y="26"/>
                </a:cxn>
                <a:cxn ang="0">
                  <a:pos x="85" y="44"/>
                </a:cxn>
                <a:cxn ang="0">
                  <a:pos x="100" y="66"/>
                </a:cxn>
                <a:cxn ang="0">
                  <a:pos x="100" y="70"/>
                </a:cxn>
                <a:cxn ang="0">
                  <a:pos x="96" y="107"/>
                </a:cxn>
                <a:cxn ang="0">
                  <a:pos x="78" y="137"/>
                </a:cxn>
                <a:cxn ang="0">
                  <a:pos x="59" y="151"/>
                </a:cxn>
                <a:cxn ang="0">
                  <a:pos x="44" y="162"/>
                </a:cxn>
                <a:cxn ang="0">
                  <a:pos x="0" y="181"/>
                </a:cxn>
                <a:cxn ang="0">
                  <a:pos x="0" y="185"/>
                </a:cxn>
                <a:cxn ang="0">
                  <a:pos x="44" y="166"/>
                </a:cxn>
                <a:cxn ang="0">
                  <a:pos x="63" y="151"/>
                </a:cxn>
                <a:cxn ang="0">
                  <a:pos x="78" y="137"/>
                </a:cxn>
              </a:cxnLst>
              <a:rect l="0" t="0" r="0" b="0"/>
              <a:pathLst>
                <a:path w="104" h="185">
                  <a:moveTo>
                    <a:pt x="78" y="137"/>
                  </a:moveTo>
                  <a:lnTo>
                    <a:pt x="100" y="107"/>
                  </a:lnTo>
                  <a:lnTo>
                    <a:pt x="104" y="70"/>
                  </a:lnTo>
                  <a:lnTo>
                    <a:pt x="100" y="63"/>
                  </a:lnTo>
                  <a:lnTo>
                    <a:pt x="89" y="44"/>
                  </a:lnTo>
                  <a:lnTo>
                    <a:pt x="56" y="22"/>
                  </a:lnTo>
                  <a:lnTo>
                    <a:pt x="0" y="0"/>
                  </a:lnTo>
                  <a:lnTo>
                    <a:pt x="56" y="26"/>
                  </a:lnTo>
                  <a:lnTo>
                    <a:pt x="85" y="44"/>
                  </a:lnTo>
                  <a:lnTo>
                    <a:pt x="100" y="66"/>
                  </a:lnTo>
                  <a:lnTo>
                    <a:pt x="100" y="70"/>
                  </a:lnTo>
                  <a:lnTo>
                    <a:pt x="96" y="107"/>
                  </a:lnTo>
                  <a:lnTo>
                    <a:pt x="78" y="137"/>
                  </a:lnTo>
                  <a:lnTo>
                    <a:pt x="59" y="151"/>
                  </a:lnTo>
                  <a:lnTo>
                    <a:pt x="44" y="162"/>
                  </a:lnTo>
                  <a:lnTo>
                    <a:pt x="0" y="181"/>
                  </a:lnTo>
                  <a:lnTo>
                    <a:pt x="0" y="185"/>
                  </a:lnTo>
                  <a:lnTo>
                    <a:pt x="44" y="166"/>
                  </a:lnTo>
                  <a:lnTo>
                    <a:pt x="63" y="151"/>
                  </a:lnTo>
                  <a:lnTo>
                    <a:pt x="78" y="13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0" name="図形 19"/>
            <p:cNvSpPr/>
            <p:nvPr/>
          </p:nvSpPr>
          <p:spPr bwMode="auto">
            <a:xfrm>
              <a:off x="16865" y="4817936"/>
              <a:ext cx="5067302" cy="1268398"/>
            </a:xfrm>
            <a:custGeom>
              <a:avLst/>
              <a:gdLst/>
              <a:ahLst/>
              <a:cxnLst>
                <a:cxn ang="0">
                  <a:pos x="2033" y="665"/>
                </a:cxn>
                <a:cxn ang="0">
                  <a:pos x="2103" y="332"/>
                </a:cxn>
                <a:cxn ang="0">
                  <a:pos x="1042" y="192"/>
                </a:cxn>
                <a:cxn ang="0">
                  <a:pos x="987" y="0"/>
                </a:cxn>
                <a:cxn ang="0">
                  <a:pos x="159" y="118"/>
                </a:cxn>
                <a:cxn ang="0">
                  <a:pos x="174" y="22"/>
                </a:cxn>
                <a:cxn ang="0">
                  <a:pos x="314" y="236"/>
                </a:cxn>
                <a:cxn ang="0">
                  <a:pos x="381" y="122"/>
                </a:cxn>
                <a:cxn ang="0">
                  <a:pos x="104" y="266"/>
                </a:cxn>
                <a:cxn ang="0">
                  <a:pos x="621" y="51"/>
                </a:cxn>
                <a:cxn ang="0">
                  <a:pos x="89" y="362"/>
                </a:cxn>
                <a:cxn ang="0">
                  <a:pos x="717" y="628"/>
                </a:cxn>
                <a:cxn ang="0">
                  <a:pos x="185" y="754"/>
                </a:cxn>
                <a:cxn ang="0">
                  <a:pos x="647" y="473"/>
                </a:cxn>
                <a:cxn ang="0">
                  <a:pos x="155" y="454"/>
                </a:cxn>
                <a:cxn ang="0">
                  <a:pos x="148" y="680"/>
                </a:cxn>
                <a:cxn ang="0">
                  <a:pos x="588" y="898"/>
                </a:cxn>
                <a:cxn ang="0">
                  <a:pos x="932" y="772"/>
                </a:cxn>
                <a:cxn ang="0">
                  <a:pos x="813" y="813"/>
                </a:cxn>
                <a:cxn ang="0">
                  <a:pos x="817" y="883"/>
                </a:cxn>
                <a:cxn ang="0">
                  <a:pos x="924" y="806"/>
                </a:cxn>
                <a:cxn ang="0">
                  <a:pos x="1028" y="809"/>
                </a:cxn>
                <a:cxn ang="0">
                  <a:pos x="1150" y="854"/>
                </a:cxn>
                <a:cxn ang="0">
                  <a:pos x="1209" y="865"/>
                </a:cxn>
                <a:cxn ang="0">
                  <a:pos x="1261" y="854"/>
                </a:cxn>
                <a:cxn ang="0">
                  <a:pos x="1309" y="839"/>
                </a:cxn>
                <a:cxn ang="0">
                  <a:pos x="1408" y="783"/>
                </a:cxn>
                <a:cxn ang="0">
                  <a:pos x="1567" y="757"/>
                </a:cxn>
                <a:cxn ang="0">
                  <a:pos x="1586" y="757"/>
                </a:cxn>
                <a:cxn ang="0">
                  <a:pos x="2170" y="595"/>
                </a:cxn>
                <a:cxn ang="0">
                  <a:pos x="2048" y="403"/>
                </a:cxn>
                <a:cxn ang="0">
                  <a:pos x="1490" y="717"/>
                </a:cxn>
                <a:cxn ang="0">
                  <a:pos x="1819" y="547"/>
                </a:cxn>
                <a:cxn ang="0">
                  <a:pos x="1379" y="358"/>
                </a:cxn>
                <a:cxn ang="0">
                  <a:pos x="1597" y="639"/>
                </a:cxn>
                <a:cxn ang="0">
                  <a:pos x="1967" y="547"/>
                </a:cxn>
                <a:cxn ang="0">
                  <a:pos x="1848" y="436"/>
                </a:cxn>
                <a:cxn ang="0">
                  <a:pos x="1386" y="377"/>
                </a:cxn>
                <a:cxn ang="0">
                  <a:pos x="2717" y="547"/>
                </a:cxn>
                <a:cxn ang="0">
                  <a:pos x="2410" y="373"/>
                </a:cxn>
                <a:cxn ang="0">
                  <a:pos x="2499" y="417"/>
                </a:cxn>
                <a:cxn ang="0">
                  <a:pos x="2303" y="617"/>
                </a:cxn>
                <a:cxn ang="0">
                  <a:pos x="2388" y="517"/>
                </a:cxn>
                <a:cxn ang="0">
                  <a:pos x="1911" y="373"/>
                </a:cxn>
                <a:cxn ang="0">
                  <a:pos x="1889" y="743"/>
                </a:cxn>
                <a:cxn ang="0">
                  <a:pos x="1645" y="787"/>
                </a:cxn>
                <a:cxn ang="0">
                  <a:pos x="1671" y="813"/>
                </a:cxn>
                <a:cxn ang="0">
                  <a:pos x="1715" y="857"/>
                </a:cxn>
                <a:cxn ang="0">
                  <a:pos x="1800" y="879"/>
                </a:cxn>
                <a:cxn ang="0">
                  <a:pos x="2022" y="876"/>
                </a:cxn>
                <a:cxn ang="0">
                  <a:pos x="2122" y="798"/>
                </a:cxn>
                <a:cxn ang="0">
                  <a:pos x="2296" y="842"/>
                </a:cxn>
                <a:cxn ang="0">
                  <a:pos x="2366" y="879"/>
                </a:cxn>
                <a:cxn ang="0">
                  <a:pos x="2429" y="854"/>
                </a:cxn>
                <a:cxn ang="0">
                  <a:pos x="2554" y="898"/>
                </a:cxn>
                <a:cxn ang="0">
                  <a:pos x="2606" y="842"/>
                </a:cxn>
                <a:cxn ang="0">
                  <a:pos x="2639" y="879"/>
                </a:cxn>
                <a:cxn ang="0">
                  <a:pos x="2676" y="879"/>
                </a:cxn>
                <a:cxn ang="0">
                  <a:pos x="2976" y="809"/>
                </a:cxn>
                <a:cxn ang="0">
                  <a:pos x="3027" y="824"/>
                </a:cxn>
                <a:cxn ang="0">
                  <a:pos x="3042" y="839"/>
                </a:cxn>
                <a:cxn ang="0">
                  <a:pos x="3264" y="850"/>
                </a:cxn>
                <a:cxn ang="0">
                  <a:pos x="3279" y="879"/>
                </a:cxn>
              </a:cxnLst>
              <a:rect l="0" t="0" r="0" b="0"/>
              <a:pathLst>
                <a:path w="3305" h="898">
                  <a:moveTo>
                    <a:pt x="3209" y="794"/>
                  </a:moveTo>
                  <a:lnTo>
                    <a:pt x="3131" y="780"/>
                  </a:lnTo>
                  <a:lnTo>
                    <a:pt x="3046" y="772"/>
                  </a:lnTo>
                  <a:lnTo>
                    <a:pt x="2928" y="769"/>
                  </a:lnTo>
                  <a:lnTo>
                    <a:pt x="2832" y="769"/>
                  </a:lnTo>
                  <a:lnTo>
                    <a:pt x="2514" y="780"/>
                  </a:lnTo>
                  <a:lnTo>
                    <a:pt x="2325" y="783"/>
                  </a:lnTo>
                  <a:lnTo>
                    <a:pt x="2188" y="787"/>
                  </a:lnTo>
                  <a:lnTo>
                    <a:pt x="2107" y="783"/>
                  </a:lnTo>
                  <a:lnTo>
                    <a:pt x="2092" y="783"/>
                  </a:lnTo>
                  <a:lnTo>
                    <a:pt x="2022" y="780"/>
                  </a:lnTo>
                  <a:lnTo>
                    <a:pt x="1978" y="772"/>
                  </a:lnTo>
                  <a:lnTo>
                    <a:pt x="1937" y="765"/>
                  </a:lnTo>
                  <a:lnTo>
                    <a:pt x="1907" y="754"/>
                  </a:lnTo>
                  <a:lnTo>
                    <a:pt x="1907" y="750"/>
                  </a:lnTo>
                  <a:lnTo>
                    <a:pt x="1904" y="750"/>
                  </a:lnTo>
                  <a:lnTo>
                    <a:pt x="1893" y="739"/>
                  </a:lnTo>
                  <a:lnTo>
                    <a:pt x="1889" y="728"/>
                  </a:lnTo>
                  <a:lnTo>
                    <a:pt x="1889" y="717"/>
                  </a:lnTo>
                  <a:lnTo>
                    <a:pt x="1896" y="713"/>
                  </a:lnTo>
                  <a:lnTo>
                    <a:pt x="1926" y="695"/>
                  </a:lnTo>
                  <a:lnTo>
                    <a:pt x="1989" y="672"/>
                  </a:lnTo>
                  <a:lnTo>
                    <a:pt x="2033" y="665"/>
                  </a:lnTo>
                  <a:lnTo>
                    <a:pt x="2089" y="654"/>
                  </a:lnTo>
                  <a:lnTo>
                    <a:pt x="2199" y="639"/>
                  </a:lnTo>
                  <a:lnTo>
                    <a:pt x="2403" y="613"/>
                  </a:lnTo>
                  <a:lnTo>
                    <a:pt x="2484" y="602"/>
                  </a:lnTo>
                  <a:lnTo>
                    <a:pt x="2565" y="595"/>
                  </a:lnTo>
                  <a:lnTo>
                    <a:pt x="2647" y="576"/>
                  </a:lnTo>
                  <a:lnTo>
                    <a:pt x="2650" y="576"/>
                  </a:lnTo>
                  <a:lnTo>
                    <a:pt x="2710" y="558"/>
                  </a:lnTo>
                  <a:lnTo>
                    <a:pt x="2732" y="547"/>
                  </a:lnTo>
                  <a:lnTo>
                    <a:pt x="2747" y="532"/>
                  </a:lnTo>
                  <a:lnTo>
                    <a:pt x="2765" y="513"/>
                  </a:lnTo>
                  <a:lnTo>
                    <a:pt x="2776" y="488"/>
                  </a:lnTo>
                  <a:lnTo>
                    <a:pt x="2776" y="473"/>
                  </a:lnTo>
                  <a:lnTo>
                    <a:pt x="2776" y="458"/>
                  </a:lnTo>
                  <a:lnTo>
                    <a:pt x="2765" y="447"/>
                  </a:lnTo>
                  <a:lnTo>
                    <a:pt x="2750" y="432"/>
                  </a:lnTo>
                  <a:lnTo>
                    <a:pt x="2732" y="417"/>
                  </a:lnTo>
                  <a:lnTo>
                    <a:pt x="2706" y="406"/>
                  </a:lnTo>
                  <a:lnTo>
                    <a:pt x="2636" y="384"/>
                  </a:lnTo>
                  <a:lnTo>
                    <a:pt x="2547" y="366"/>
                  </a:lnTo>
                  <a:lnTo>
                    <a:pt x="2480" y="362"/>
                  </a:lnTo>
                  <a:lnTo>
                    <a:pt x="2325" y="343"/>
                  </a:lnTo>
                  <a:lnTo>
                    <a:pt x="2103" y="332"/>
                  </a:lnTo>
                  <a:lnTo>
                    <a:pt x="1978" y="332"/>
                  </a:lnTo>
                  <a:lnTo>
                    <a:pt x="1852" y="332"/>
                  </a:lnTo>
                  <a:lnTo>
                    <a:pt x="1700" y="336"/>
                  </a:lnTo>
                  <a:lnTo>
                    <a:pt x="1405" y="347"/>
                  </a:lnTo>
                  <a:lnTo>
                    <a:pt x="1401" y="347"/>
                  </a:lnTo>
                  <a:lnTo>
                    <a:pt x="1305" y="347"/>
                  </a:lnTo>
                  <a:lnTo>
                    <a:pt x="1238" y="347"/>
                  </a:lnTo>
                  <a:lnTo>
                    <a:pt x="1198" y="343"/>
                  </a:lnTo>
                  <a:lnTo>
                    <a:pt x="1113" y="332"/>
                  </a:lnTo>
                  <a:lnTo>
                    <a:pt x="1109" y="332"/>
                  </a:lnTo>
                  <a:lnTo>
                    <a:pt x="1065" y="329"/>
                  </a:lnTo>
                  <a:lnTo>
                    <a:pt x="1013" y="318"/>
                  </a:lnTo>
                  <a:lnTo>
                    <a:pt x="972" y="303"/>
                  </a:lnTo>
                  <a:lnTo>
                    <a:pt x="943" y="288"/>
                  </a:lnTo>
                  <a:lnTo>
                    <a:pt x="939" y="288"/>
                  </a:lnTo>
                  <a:lnTo>
                    <a:pt x="932" y="277"/>
                  </a:lnTo>
                  <a:lnTo>
                    <a:pt x="928" y="266"/>
                  </a:lnTo>
                  <a:lnTo>
                    <a:pt x="928" y="251"/>
                  </a:lnTo>
                  <a:lnTo>
                    <a:pt x="928" y="244"/>
                  </a:lnTo>
                  <a:lnTo>
                    <a:pt x="943" y="225"/>
                  </a:lnTo>
                  <a:lnTo>
                    <a:pt x="972" y="207"/>
                  </a:lnTo>
                  <a:lnTo>
                    <a:pt x="1039" y="192"/>
                  </a:lnTo>
                  <a:lnTo>
                    <a:pt x="1042" y="192"/>
                  </a:lnTo>
                  <a:lnTo>
                    <a:pt x="1113" y="181"/>
                  </a:lnTo>
                  <a:lnTo>
                    <a:pt x="1168" y="181"/>
                  </a:lnTo>
                  <a:lnTo>
                    <a:pt x="1279" y="173"/>
                  </a:lnTo>
                  <a:lnTo>
                    <a:pt x="1294" y="173"/>
                  </a:lnTo>
                  <a:lnTo>
                    <a:pt x="1371" y="155"/>
                  </a:lnTo>
                  <a:lnTo>
                    <a:pt x="1442" y="148"/>
                  </a:lnTo>
                  <a:lnTo>
                    <a:pt x="1497" y="125"/>
                  </a:lnTo>
                  <a:lnTo>
                    <a:pt x="1516" y="118"/>
                  </a:lnTo>
                  <a:lnTo>
                    <a:pt x="1530" y="103"/>
                  </a:lnTo>
                  <a:lnTo>
                    <a:pt x="1542" y="81"/>
                  </a:lnTo>
                  <a:lnTo>
                    <a:pt x="1545" y="66"/>
                  </a:lnTo>
                  <a:lnTo>
                    <a:pt x="1542" y="48"/>
                  </a:lnTo>
                  <a:lnTo>
                    <a:pt x="1530" y="37"/>
                  </a:lnTo>
                  <a:lnTo>
                    <a:pt x="1516" y="26"/>
                  </a:lnTo>
                  <a:lnTo>
                    <a:pt x="1479" y="11"/>
                  </a:lnTo>
                  <a:lnTo>
                    <a:pt x="1427" y="0"/>
                  </a:lnTo>
                  <a:lnTo>
                    <a:pt x="1349" y="0"/>
                  </a:lnTo>
                  <a:lnTo>
                    <a:pt x="1338" y="0"/>
                  </a:lnTo>
                  <a:lnTo>
                    <a:pt x="1323" y="0"/>
                  </a:lnTo>
                  <a:lnTo>
                    <a:pt x="1275" y="0"/>
                  </a:lnTo>
                  <a:lnTo>
                    <a:pt x="1268" y="0"/>
                  </a:lnTo>
                  <a:lnTo>
                    <a:pt x="1002" y="0"/>
                  </a:lnTo>
                  <a:lnTo>
                    <a:pt x="987" y="0"/>
                  </a:lnTo>
                  <a:lnTo>
                    <a:pt x="854" y="0"/>
                  </a:lnTo>
                  <a:lnTo>
                    <a:pt x="843" y="0"/>
                  </a:lnTo>
                  <a:lnTo>
                    <a:pt x="813" y="0"/>
                  </a:lnTo>
                  <a:lnTo>
                    <a:pt x="706" y="0"/>
                  </a:lnTo>
                  <a:lnTo>
                    <a:pt x="691" y="0"/>
                  </a:lnTo>
                  <a:lnTo>
                    <a:pt x="351" y="7"/>
                  </a:lnTo>
                  <a:lnTo>
                    <a:pt x="0" y="7"/>
                  </a:lnTo>
                  <a:lnTo>
                    <a:pt x="0" y="11"/>
                  </a:lnTo>
                  <a:lnTo>
                    <a:pt x="30" y="14"/>
                  </a:lnTo>
                  <a:lnTo>
                    <a:pt x="44" y="26"/>
                  </a:lnTo>
                  <a:lnTo>
                    <a:pt x="48" y="37"/>
                  </a:lnTo>
                  <a:lnTo>
                    <a:pt x="41" y="48"/>
                  </a:lnTo>
                  <a:lnTo>
                    <a:pt x="30" y="51"/>
                  </a:lnTo>
                  <a:lnTo>
                    <a:pt x="19" y="51"/>
                  </a:lnTo>
                  <a:lnTo>
                    <a:pt x="0" y="51"/>
                  </a:lnTo>
                  <a:lnTo>
                    <a:pt x="0" y="55"/>
                  </a:lnTo>
                  <a:lnTo>
                    <a:pt x="44" y="63"/>
                  </a:lnTo>
                  <a:lnTo>
                    <a:pt x="85" y="66"/>
                  </a:lnTo>
                  <a:lnTo>
                    <a:pt x="85" y="70"/>
                  </a:lnTo>
                  <a:lnTo>
                    <a:pt x="89" y="70"/>
                  </a:lnTo>
                  <a:lnTo>
                    <a:pt x="118" y="81"/>
                  </a:lnTo>
                  <a:lnTo>
                    <a:pt x="144" y="96"/>
                  </a:lnTo>
                  <a:lnTo>
                    <a:pt x="159" y="118"/>
                  </a:lnTo>
                  <a:lnTo>
                    <a:pt x="166" y="133"/>
                  </a:lnTo>
                  <a:lnTo>
                    <a:pt x="166" y="151"/>
                  </a:lnTo>
                  <a:lnTo>
                    <a:pt x="155" y="166"/>
                  </a:lnTo>
                  <a:lnTo>
                    <a:pt x="133" y="181"/>
                  </a:lnTo>
                  <a:lnTo>
                    <a:pt x="104" y="196"/>
                  </a:lnTo>
                  <a:lnTo>
                    <a:pt x="70" y="207"/>
                  </a:lnTo>
                  <a:lnTo>
                    <a:pt x="0" y="218"/>
                  </a:lnTo>
                  <a:lnTo>
                    <a:pt x="70" y="210"/>
                  </a:lnTo>
                  <a:lnTo>
                    <a:pt x="104" y="203"/>
                  </a:lnTo>
                  <a:lnTo>
                    <a:pt x="133" y="188"/>
                  </a:lnTo>
                  <a:lnTo>
                    <a:pt x="155" y="173"/>
                  </a:lnTo>
                  <a:lnTo>
                    <a:pt x="166" y="151"/>
                  </a:lnTo>
                  <a:lnTo>
                    <a:pt x="170" y="133"/>
                  </a:lnTo>
                  <a:lnTo>
                    <a:pt x="159" y="111"/>
                  </a:lnTo>
                  <a:lnTo>
                    <a:pt x="148" y="92"/>
                  </a:lnTo>
                  <a:lnTo>
                    <a:pt x="126" y="81"/>
                  </a:lnTo>
                  <a:lnTo>
                    <a:pt x="104" y="70"/>
                  </a:lnTo>
                  <a:lnTo>
                    <a:pt x="159" y="63"/>
                  </a:lnTo>
                  <a:lnTo>
                    <a:pt x="185" y="55"/>
                  </a:lnTo>
                  <a:lnTo>
                    <a:pt x="189" y="51"/>
                  </a:lnTo>
                  <a:lnTo>
                    <a:pt x="196" y="40"/>
                  </a:lnTo>
                  <a:lnTo>
                    <a:pt x="196" y="33"/>
                  </a:lnTo>
                  <a:lnTo>
                    <a:pt x="174" y="22"/>
                  </a:lnTo>
                  <a:lnTo>
                    <a:pt x="141" y="7"/>
                  </a:lnTo>
                  <a:lnTo>
                    <a:pt x="351" y="11"/>
                  </a:lnTo>
                  <a:lnTo>
                    <a:pt x="385" y="7"/>
                  </a:lnTo>
                  <a:lnTo>
                    <a:pt x="385" y="11"/>
                  </a:lnTo>
                  <a:lnTo>
                    <a:pt x="414" y="14"/>
                  </a:lnTo>
                  <a:lnTo>
                    <a:pt x="425" y="26"/>
                  </a:lnTo>
                  <a:lnTo>
                    <a:pt x="414" y="37"/>
                  </a:lnTo>
                  <a:lnTo>
                    <a:pt x="396" y="40"/>
                  </a:lnTo>
                  <a:lnTo>
                    <a:pt x="377" y="48"/>
                  </a:lnTo>
                  <a:lnTo>
                    <a:pt x="336" y="48"/>
                  </a:lnTo>
                  <a:lnTo>
                    <a:pt x="285" y="51"/>
                  </a:lnTo>
                  <a:lnTo>
                    <a:pt x="281" y="51"/>
                  </a:lnTo>
                  <a:lnTo>
                    <a:pt x="311" y="63"/>
                  </a:lnTo>
                  <a:lnTo>
                    <a:pt x="336" y="70"/>
                  </a:lnTo>
                  <a:lnTo>
                    <a:pt x="377" y="96"/>
                  </a:lnTo>
                  <a:lnTo>
                    <a:pt x="396" y="118"/>
                  </a:lnTo>
                  <a:lnTo>
                    <a:pt x="407" y="125"/>
                  </a:lnTo>
                  <a:lnTo>
                    <a:pt x="410" y="148"/>
                  </a:lnTo>
                  <a:lnTo>
                    <a:pt x="399" y="173"/>
                  </a:lnTo>
                  <a:lnTo>
                    <a:pt x="392" y="188"/>
                  </a:lnTo>
                  <a:lnTo>
                    <a:pt x="381" y="203"/>
                  </a:lnTo>
                  <a:lnTo>
                    <a:pt x="351" y="221"/>
                  </a:lnTo>
                  <a:lnTo>
                    <a:pt x="314" y="236"/>
                  </a:lnTo>
                  <a:lnTo>
                    <a:pt x="274" y="244"/>
                  </a:lnTo>
                  <a:lnTo>
                    <a:pt x="311" y="233"/>
                  </a:lnTo>
                  <a:lnTo>
                    <a:pt x="340" y="218"/>
                  </a:lnTo>
                  <a:lnTo>
                    <a:pt x="362" y="203"/>
                  </a:lnTo>
                  <a:lnTo>
                    <a:pt x="377" y="181"/>
                  </a:lnTo>
                  <a:lnTo>
                    <a:pt x="392" y="151"/>
                  </a:lnTo>
                  <a:lnTo>
                    <a:pt x="396" y="148"/>
                  </a:lnTo>
                  <a:lnTo>
                    <a:pt x="385" y="122"/>
                  </a:lnTo>
                  <a:lnTo>
                    <a:pt x="366" y="96"/>
                  </a:lnTo>
                  <a:lnTo>
                    <a:pt x="344" y="81"/>
                  </a:lnTo>
                  <a:lnTo>
                    <a:pt x="322" y="66"/>
                  </a:lnTo>
                  <a:lnTo>
                    <a:pt x="274" y="51"/>
                  </a:lnTo>
                  <a:lnTo>
                    <a:pt x="251" y="48"/>
                  </a:lnTo>
                  <a:lnTo>
                    <a:pt x="229" y="40"/>
                  </a:lnTo>
                  <a:lnTo>
                    <a:pt x="196" y="48"/>
                  </a:lnTo>
                  <a:lnTo>
                    <a:pt x="200" y="48"/>
                  </a:lnTo>
                  <a:lnTo>
                    <a:pt x="229" y="48"/>
                  </a:lnTo>
                  <a:lnTo>
                    <a:pt x="251" y="51"/>
                  </a:lnTo>
                  <a:lnTo>
                    <a:pt x="270" y="55"/>
                  </a:lnTo>
                  <a:lnTo>
                    <a:pt x="314" y="70"/>
                  </a:lnTo>
                  <a:lnTo>
                    <a:pt x="340" y="81"/>
                  </a:lnTo>
                  <a:lnTo>
                    <a:pt x="366" y="103"/>
                  </a:lnTo>
                  <a:lnTo>
                    <a:pt x="381" y="122"/>
                  </a:lnTo>
                  <a:lnTo>
                    <a:pt x="392" y="148"/>
                  </a:lnTo>
                  <a:lnTo>
                    <a:pt x="385" y="151"/>
                  </a:lnTo>
                  <a:lnTo>
                    <a:pt x="370" y="181"/>
                  </a:lnTo>
                  <a:lnTo>
                    <a:pt x="355" y="203"/>
                  </a:lnTo>
                  <a:lnTo>
                    <a:pt x="329" y="218"/>
                  </a:lnTo>
                  <a:lnTo>
                    <a:pt x="296" y="233"/>
                  </a:lnTo>
                  <a:lnTo>
                    <a:pt x="255" y="244"/>
                  </a:lnTo>
                  <a:lnTo>
                    <a:pt x="255" y="247"/>
                  </a:lnTo>
                  <a:lnTo>
                    <a:pt x="104" y="266"/>
                  </a:lnTo>
                  <a:lnTo>
                    <a:pt x="74" y="273"/>
                  </a:lnTo>
                  <a:lnTo>
                    <a:pt x="74" y="266"/>
                  </a:lnTo>
                  <a:lnTo>
                    <a:pt x="44" y="273"/>
                  </a:lnTo>
                  <a:lnTo>
                    <a:pt x="0" y="277"/>
                  </a:lnTo>
                  <a:lnTo>
                    <a:pt x="0" y="281"/>
                  </a:lnTo>
                  <a:lnTo>
                    <a:pt x="44" y="277"/>
                  </a:lnTo>
                  <a:lnTo>
                    <a:pt x="56" y="273"/>
                  </a:lnTo>
                  <a:lnTo>
                    <a:pt x="26" y="281"/>
                  </a:lnTo>
                  <a:lnTo>
                    <a:pt x="0" y="295"/>
                  </a:lnTo>
                  <a:lnTo>
                    <a:pt x="0" y="303"/>
                  </a:lnTo>
                  <a:lnTo>
                    <a:pt x="4" y="303"/>
                  </a:lnTo>
                  <a:lnTo>
                    <a:pt x="4" y="295"/>
                  </a:lnTo>
                  <a:lnTo>
                    <a:pt x="48" y="281"/>
                  </a:lnTo>
                  <a:lnTo>
                    <a:pt x="104" y="266"/>
                  </a:lnTo>
                  <a:lnTo>
                    <a:pt x="470" y="221"/>
                  </a:lnTo>
                  <a:lnTo>
                    <a:pt x="507" y="218"/>
                  </a:lnTo>
                  <a:lnTo>
                    <a:pt x="510" y="218"/>
                  </a:lnTo>
                  <a:lnTo>
                    <a:pt x="547" y="207"/>
                  </a:lnTo>
                  <a:lnTo>
                    <a:pt x="588" y="192"/>
                  </a:lnTo>
                  <a:lnTo>
                    <a:pt x="606" y="181"/>
                  </a:lnTo>
                  <a:lnTo>
                    <a:pt x="617" y="166"/>
                  </a:lnTo>
                  <a:lnTo>
                    <a:pt x="628" y="151"/>
                  </a:lnTo>
                  <a:lnTo>
                    <a:pt x="628" y="140"/>
                  </a:lnTo>
                  <a:lnTo>
                    <a:pt x="632" y="133"/>
                  </a:lnTo>
                  <a:lnTo>
                    <a:pt x="628" y="118"/>
                  </a:lnTo>
                  <a:lnTo>
                    <a:pt x="617" y="103"/>
                  </a:lnTo>
                  <a:lnTo>
                    <a:pt x="603" y="85"/>
                  </a:lnTo>
                  <a:lnTo>
                    <a:pt x="566" y="66"/>
                  </a:lnTo>
                  <a:lnTo>
                    <a:pt x="518" y="55"/>
                  </a:lnTo>
                  <a:lnTo>
                    <a:pt x="447" y="48"/>
                  </a:lnTo>
                  <a:lnTo>
                    <a:pt x="451" y="48"/>
                  </a:lnTo>
                  <a:lnTo>
                    <a:pt x="477" y="40"/>
                  </a:lnTo>
                  <a:lnTo>
                    <a:pt x="477" y="48"/>
                  </a:lnTo>
                  <a:lnTo>
                    <a:pt x="484" y="40"/>
                  </a:lnTo>
                  <a:lnTo>
                    <a:pt x="525" y="40"/>
                  </a:lnTo>
                  <a:lnTo>
                    <a:pt x="580" y="40"/>
                  </a:lnTo>
                  <a:lnTo>
                    <a:pt x="621" y="51"/>
                  </a:lnTo>
                  <a:lnTo>
                    <a:pt x="658" y="66"/>
                  </a:lnTo>
                  <a:lnTo>
                    <a:pt x="677" y="77"/>
                  </a:lnTo>
                  <a:lnTo>
                    <a:pt x="688" y="92"/>
                  </a:lnTo>
                  <a:lnTo>
                    <a:pt x="699" y="103"/>
                  </a:lnTo>
                  <a:lnTo>
                    <a:pt x="706" y="118"/>
                  </a:lnTo>
                  <a:lnTo>
                    <a:pt x="702" y="148"/>
                  </a:lnTo>
                  <a:lnTo>
                    <a:pt x="688" y="166"/>
                  </a:lnTo>
                  <a:lnTo>
                    <a:pt x="673" y="188"/>
                  </a:lnTo>
                  <a:lnTo>
                    <a:pt x="636" y="207"/>
                  </a:lnTo>
                  <a:lnTo>
                    <a:pt x="595" y="218"/>
                  </a:lnTo>
                  <a:lnTo>
                    <a:pt x="558" y="225"/>
                  </a:lnTo>
                  <a:lnTo>
                    <a:pt x="484" y="236"/>
                  </a:lnTo>
                  <a:lnTo>
                    <a:pt x="455" y="236"/>
                  </a:lnTo>
                  <a:lnTo>
                    <a:pt x="381" y="244"/>
                  </a:lnTo>
                  <a:lnTo>
                    <a:pt x="311" y="258"/>
                  </a:lnTo>
                  <a:lnTo>
                    <a:pt x="255" y="258"/>
                  </a:lnTo>
                  <a:lnTo>
                    <a:pt x="185" y="273"/>
                  </a:lnTo>
                  <a:lnTo>
                    <a:pt x="141" y="288"/>
                  </a:lnTo>
                  <a:lnTo>
                    <a:pt x="111" y="306"/>
                  </a:lnTo>
                  <a:lnTo>
                    <a:pt x="96" y="321"/>
                  </a:lnTo>
                  <a:lnTo>
                    <a:pt x="89" y="336"/>
                  </a:lnTo>
                  <a:lnTo>
                    <a:pt x="89" y="351"/>
                  </a:lnTo>
                  <a:lnTo>
                    <a:pt x="89" y="362"/>
                  </a:lnTo>
                  <a:lnTo>
                    <a:pt x="100" y="377"/>
                  </a:lnTo>
                  <a:lnTo>
                    <a:pt x="111" y="392"/>
                  </a:lnTo>
                  <a:lnTo>
                    <a:pt x="133" y="406"/>
                  </a:lnTo>
                  <a:lnTo>
                    <a:pt x="159" y="417"/>
                  </a:lnTo>
                  <a:lnTo>
                    <a:pt x="218" y="436"/>
                  </a:lnTo>
                  <a:lnTo>
                    <a:pt x="296" y="447"/>
                  </a:lnTo>
                  <a:lnTo>
                    <a:pt x="433" y="458"/>
                  </a:lnTo>
                  <a:lnTo>
                    <a:pt x="495" y="462"/>
                  </a:lnTo>
                  <a:lnTo>
                    <a:pt x="521" y="462"/>
                  </a:lnTo>
                  <a:lnTo>
                    <a:pt x="702" y="477"/>
                  </a:lnTo>
                  <a:lnTo>
                    <a:pt x="743" y="484"/>
                  </a:lnTo>
                  <a:lnTo>
                    <a:pt x="776" y="491"/>
                  </a:lnTo>
                  <a:lnTo>
                    <a:pt x="854" y="513"/>
                  </a:lnTo>
                  <a:lnTo>
                    <a:pt x="887" y="528"/>
                  </a:lnTo>
                  <a:lnTo>
                    <a:pt x="909" y="539"/>
                  </a:lnTo>
                  <a:lnTo>
                    <a:pt x="917" y="547"/>
                  </a:lnTo>
                  <a:lnTo>
                    <a:pt x="924" y="558"/>
                  </a:lnTo>
                  <a:lnTo>
                    <a:pt x="917" y="573"/>
                  </a:lnTo>
                  <a:lnTo>
                    <a:pt x="902" y="584"/>
                  </a:lnTo>
                  <a:lnTo>
                    <a:pt x="876" y="595"/>
                  </a:lnTo>
                  <a:lnTo>
                    <a:pt x="799" y="617"/>
                  </a:lnTo>
                  <a:lnTo>
                    <a:pt x="728" y="628"/>
                  </a:lnTo>
                  <a:lnTo>
                    <a:pt x="717" y="628"/>
                  </a:lnTo>
                  <a:lnTo>
                    <a:pt x="658" y="632"/>
                  </a:lnTo>
                  <a:lnTo>
                    <a:pt x="628" y="639"/>
                  </a:lnTo>
                  <a:lnTo>
                    <a:pt x="462" y="658"/>
                  </a:lnTo>
                  <a:lnTo>
                    <a:pt x="385" y="672"/>
                  </a:lnTo>
                  <a:lnTo>
                    <a:pt x="325" y="687"/>
                  </a:lnTo>
                  <a:lnTo>
                    <a:pt x="285" y="702"/>
                  </a:lnTo>
                  <a:lnTo>
                    <a:pt x="259" y="717"/>
                  </a:lnTo>
                  <a:lnTo>
                    <a:pt x="244" y="735"/>
                  </a:lnTo>
                  <a:lnTo>
                    <a:pt x="240" y="754"/>
                  </a:lnTo>
                  <a:lnTo>
                    <a:pt x="240" y="757"/>
                  </a:lnTo>
                  <a:lnTo>
                    <a:pt x="251" y="772"/>
                  </a:lnTo>
                  <a:lnTo>
                    <a:pt x="266" y="794"/>
                  </a:lnTo>
                  <a:lnTo>
                    <a:pt x="292" y="809"/>
                  </a:lnTo>
                  <a:lnTo>
                    <a:pt x="322" y="824"/>
                  </a:lnTo>
                  <a:lnTo>
                    <a:pt x="385" y="839"/>
                  </a:lnTo>
                  <a:lnTo>
                    <a:pt x="447" y="850"/>
                  </a:lnTo>
                  <a:lnTo>
                    <a:pt x="381" y="842"/>
                  </a:lnTo>
                  <a:lnTo>
                    <a:pt x="292" y="824"/>
                  </a:lnTo>
                  <a:lnTo>
                    <a:pt x="251" y="813"/>
                  </a:lnTo>
                  <a:lnTo>
                    <a:pt x="214" y="794"/>
                  </a:lnTo>
                  <a:lnTo>
                    <a:pt x="196" y="772"/>
                  </a:lnTo>
                  <a:lnTo>
                    <a:pt x="185" y="757"/>
                  </a:lnTo>
                  <a:lnTo>
                    <a:pt x="185" y="754"/>
                  </a:lnTo>
                  <a:lnTo>
                    <a:pt x="185" y="743"/>
                  </a:lnTo>
                  <a:lnTo>
                    <a:pt x="189" y="728"/>
                  </a:lnTo>
                  <a:lnTo>
                    <a:pt x="200" y="717"/>
                  </a:lnTo>
                  <a:lnTo>
                    <a:pt x="218" y="702"/>
                  </a:lnTo>
                  <a:lnTo>
                    <a:pt x="244" y="687"/>
                  </a:lnTo>
                  <a:lnTo>
                    <a:pt x="281" y="680"/>
                  </a:lnTo>
                  <a:lnTo>
                    <a:pt x="329" y="669"/>
                  </a:lnTo>
                  <a:lnTo>
                    <a:pt x="425" y="658"/>
                  </a:lnTo>
                  <a:lnTo>
                    <a:pt x="592" y="632"/>
                  </a:lnTo>
                  <a:lnTo>
                    <a:pt x="628" y="628"/>
                  </a:lnTo>
                  <a:lnTo>
                    <a:pt x="699" y="617"/>
                  </a:lnTo>
                  <a:lnTo>
                    <a:pt x="776" y="602"/>
                  </a:lnTo>
                  <a:lnTo>
                    <a:pt x="806" y="587"/>
                  </a:lnTo>
                  <a:lnTo>
                    <a:pt x="824" y="573"/>
                  </a:lnTo>
                  <a:lnTo>
                    <a:pt x="828" y="562"/>
                  </a:lnTo>
                  <a:lnTo>
                    <a:pt x="828" y="554"/>
                  </a:lnTo>
                  <a:lnTo>
                    <a:pt x="824" y="539"/>
                  </a:lnTo>
                  <a:lnTo>
                    <a:pt x="817" y="525"/>
                  </a:lnTo>
                  <a:lnTo>
                    <a:pt x="791" y="506"/>
                  </a:lnTo>
                  <a:lnTo>
                    <a:pt x="758" y="491"/>
                  </a:lnTo>
                  <a:lnTo>
                    <a:pt x="714" y="488"/>
                  </a:lnTo>
                  <a:lnTo>
                    <a:pt x="677" y="477"/>
                  </a:lnTo>
                  <a:lnTo>
                    <a:pt x="647" y="473"/>
                  </a:lnTo>
                  <a:lnTo>
                    <a:pt x="610" y="473"/>
                  </a:lnTo>
                  <a:lnTo>
                    <a:pt x="562" y="469"/>
                  </a:lnTo>
                  <a:lnTo>
                    <a:pt x="425" y="469"/>
                  </a:lnTo>
                  <a:lnTo>
                    <a:pt x="336" y="469"/>
                  </a:lnTo>
                  <a:lnTo>
                    <a:pt x="300" y="462"/>
                  </a:lnTo>
                  <a:lnTo>
                    <a:pt x="240" y="458"/>
                  </a:lnTo>
                  <a:lnTo>
                    <a:pt x="144" y="443"/>
                  </a:lnTo>
                  <a:lnTo>
                    <a:pt x="63" y="421"/>
                  </a:lnTo>
                  <a:lnTo>
                    <a:pt x="30" y="406"/>
                  </a:lnTo>
                  <a:lnTo>
                    <a:pt x="0" y="392"/>
                  </a:lnTo>
                  <a:lnTo>
                    <a:pt x="0" y="399"/>
                  </a:lnTo>
                  <a:lnTo>
                    <a:pt x="41" y="417"/>
                  </a:lnTo>
                  <a:lnTo>
                    <a:pt x="89" y="432"/>
                  </a:lnTo>
                  <a:lnTo>
                    <a:pt x="189" y="454"/>
                  </a:lnTo>
                  <a:lnTo>
                    <a:pt x="100" y="447"/>
                  </a:lnTo>
                  <a:lnTo>
                    <a:pt x="48" y="432"/>
                  </a:lnTo>
                  <a:lnTo>
                    <a:pt x="0" y="417"/>
                  </a:lnTo>
                  <a:lnTo>
                    <a:pt x="0" y="421"/>
                  </a:lnTo>
                  <a:lnTo>
                    <a:pt x="59" y="443"/>
                  </a:lnTo>
                  <a:lnTo>
                    <a:pt x="0" y="428"/>
                  </a:lnTo>
                  <a:lnTo>
                    <a:pt x="0" y="432"/>
                  </a:lnTo>
                  <a:lnTo>
                    <a:pt x="74" y="447"/>
                  </a:lnTo>
                  <a:lnTo>
                    <a:pt x="155" y="454"/>
                  </a:lnTo>
                  <a:lnTo>
                    <a:pt x="96" y="454"/>
                  </a:lnTo>
                  <a:lnTo>
                    <a:pt x="0" y="443"/>
                  </a:lnTo>
                  <a:lnTo>
                    <a:pt x="41" y="454"/>
                  </a:lnTo>
                  <a:lnTo>
                    <a:pt x="0" y="447"/>
                  </a:lnTo>
                  <a:lnTo>
                    <a:pt x="0" y="454"/>
                  </a:lnTo>
                  <a:lnTo>
                    <a:pt x="48" y="454"/>
                  </a:lnTo>
                  <a:lnTo>
                    <a:pt x="111" y="462"/>
                  </a:lnTo>
                  <a:lnTo>
                    <a:pt x="144" y="473"/>
                  </a:lnTo>
                  <a:lnTo>
                    <a:pt x="181" y="488"/>
                  </a:lnTo>
                  <a:lnTo>
                    <a:pt x="203" y="502"/>
                  </a:lnTo>
                  <a:lnTo>
                    <a:pt x="229" y="528"/>
                  </a:lnTo>
                  <a:lnTo>
                    <a:pt x="237" y="543"/>
                  </a:lnTo>
                  <a:lnTo>
                    <a:pt x="237" y="562"/>
                  </a:lnTo>
                  <a:lnTo>
                    <a:pt x="229" y="576"/>
                  </a:lnTo>
                  <a:lnTo>
                    <a:pt x="211" y="602"/>
                  </a:lnTo>
                  <a:lnTo>
                    <a:pt x="181" y="624"/>
                  </a:lnTo>
                  <a:lnTo>
                    <a:pt x="118" y="643"/>
                  </a:lnTo>
                  <a:lnTo>
                    <a:pt x="63" y="658"/>
                  </a:lnTo>
                  <a:lnTo>
                    <a:pt x="0" y="669"/>
                  </a:lnTo>
                  <a:lnTo>
                    <a:pt x="0" y="680"/>
                  </a:lnTo>
                  <a:lnTo>
                    <a:pt x="85" y="672"/>
                  </a:lnTo>
                  <a:lnTo>
                    <a:pt x="155" y="672"/>
                  </a:lnTo>
                  <a:lnTo>
                    <a:pt x="148" y="680"/>
                  </a:lnTo>
                  <a:lnTo>
                    <a:pt x="63" y="680"/>
                  </a:lnTo>
                  <a:lnTo>
                    <a:pt x="26" y="684"/>
                  </a:lnTo>
                  <a:lnTo>
                    <a:pt x="0" y="684"/>
                  </a:lnTo>
                  <a:lnTo>
                    <a:pt x="0" y="687"/>
                  </a:lnTo>
                  <a:lnTo>
                    <a:pt x="26" y="687"/>
                  </a:lnTo>
                  <a:lnTo>
                    <a:pt x="59" y="684"/>
                  </a:lnTo>
                  <a:lnTo>
                    <a:pt x="141" y="680"/>
                  </a:lnTo>
                  <a:lnTo>
                    <a:pt x="89" y="702"/>
                  </a:lnTo>
                  <a:lnTo>
                    <a:pt x="63" y="724"/>
                  </a:lnTo>
                  <a:lnTo>
                    <a:pt x="48" y="739"/>
                  </a:lnTo>
                  <a:lnTo>
                    <a:pt x="44" y="750"/>
                  </a:lnTo>
                  <a:lnTo>
                    <a:pt x="44" y="757"/>
                  </a:lnTo>
                  <a:lnTo>
                    <a:pt x="56" y="765"/>
                  </a:lnTo>
                  <a:lnTo>
                    <a:pt x="74" y="783"/>
                  </a:lnTo>
                  <a:lnTo>
                    <a:pt x="104" y="798"/>
                  </a:lnTo>
                  <a:lnTo>
                    <a:pt x="141" y="820"/>
                  </a:lnTo>
                  <a:lnTo>
                    <a:pt x="211" y="839"/>
                  </a:lnTo>
                  <a:lnTo>
                    <a:pt x="244" y="850"/>
                  </a:lnTo>
                  <a:lnTo>
                    <a:pt x="325" y="868"/>
                  </a:lnTo>
                  <a:lnTo>
                    <a:pt x="421" y="879"/>
                  </a:lnTo>
                  <a:lnTo>
                    <a:pt x="518" y="883"/>
                  </a:lnTo>
                  <a:lnTo>
                    <a:pt x="603" y="891"/>
                  </a:lnTo>
                  <a:lnTo>
                    <a:pt x="588" y="898"/>
                  </a:lnTo>
                  <a:lnTo>
                    <a:pt x="592" y="898"/>
                  </a:lnTo>
                  <a:lnTo>
                    <a:pt x="606" y="891"/>
                  </a:lnTo>
                  <a:lnTo>
                    <a:pt x="610" y="891"/>
                  </a:lnTo>
                  <a:lnTo>
                    <a:pt x="628" y="898"/>
                  </a:lnTo>
                  <a:lnTo>
                    <a:pt x="636" y="898"/>
                  </a:lnTo>
                  <a:lnTo>
                    <a:pt x="617" y="891"/>
                  </a:lnTo>
                  <a:lnTo>
                    <a:pt x="665" y="891"/>
                  </a:lnTo>
                  <a:lnTo>
                    <a:pt x="665" y="883"/>
                  </a:lnTo>
                  <a:lnTo>
                    <a:pt x="673" y="898"/>
                  </a:lnTo>
                  <a:lnTo>
                    <a:pt x="677" y="898"/>
                  </a:lnTo>
                  <a:lnTo>
                    <a:pt x="673" y="891"/>
                  </a:lnTo>
                  <a:lnTo>
                    <a:pt x="673" y="876"/>
                  </a:lnTo>
                  <a:lnTo>
                    <a:pt x="677" y="857"/>
                  </a:lnTo>
                  <a:lnTo>
                    <a:pt x="680" y="839"/>
                  </a:lnTo>
                  <a:lnTo>
                    <a:pt x="714" y="824"/>
                  </a:lnTo>
                  <a:lnTo>
                    <a:pt x="747" y="809"/>
                  </a:lnTo>
                  <a:lnTo>
                    <a:pt x="773" y="806"/>
                  </a:lnTo>
                  <a:lnTo>
                    <a:pt x="832" y="783"/>
                  </a:lnTo>
                  <a:lnTo>
                    <a:pt x="839" y="787"/>
                  </a:lnTo>
                  <a:lnTo>
                    <a:pt x="843" y="783"/>
                  </a:lnTo>
                  <a:lnTo>
                    <a:pt x="876" y="780"/>
                  </a:lnTo>
                  <a:lnTo>
                    <a:pt x="884" y="780"/>
                  </a:lnTo>
                  <a:lnTo>
                    <a:pt x="932" y="772"/>
                  </a:lnTo>
                  <a:lnTo>
                    <a:pt x="998" y="780"/>
                  </a:lnTo>
                  <a:lnTo>
                    <a:pt x="939" y="783"/>
                  </a:lnTo>
                  <a:lnTo>
                    <a:pt x="932" y="783"/>
                  </a:lnTo>
                  <a:lnTo>
                    <a:pt x="924" y="783"/>
                  </a:lnTo>
                  <a:lnTo>
                    <a:pt x="887" y="787"/>
                  </a:lnTo>
                  <a:lnTo>
                    <a:pt x="817" y="806"/>
                  </a:lnTo>
                  <a:lnTo>
                    <a:pt x="784" y="813"/>
                  </a:lnTo>
                  <a:lnTo>
                    <a:pt x="747" y="828"/>
                  </a:lnTo>
                  <a:lnTo>
                    <a:pt x="717" y="850"/>
                  </a:lnTo>
                  <a:lnTo>
                    <a:pt x="706" y="865"/>
                  </a:lnTo>
                  <a:lnTo>
                    <a:pt x="702" y="876"/>
                  </a:lnTo>
                  <a:lnTo>
                    <a:pt x="702" y="883"/>
                  </a:lnTo>
                  <a:lnTo>
                    <a:pt x="714" y="898"/>
                  </a:lnTo>
                  <a:lnTo>
                    <a:pt x="717" y="898"/>
                  </a:lnTo>
                  <a:lnTo>
                    <a:pt x="706" y="883"/>
                  </a:lnTo>
                  <a:lnTo>
                    <a:pt x="706" y="876"/>
                  </a:lnTo>
                  <a:lnTo>
                    <a:pt x="714" y="857"/>
                  </a:lnTo>
                  <a:lnTo>
                    <a:pt x="728" y="842"/>
                  </a:lnTo>
                  <a:lnTo>
                    <a:pt x="769" y="824"/>
                  </a:lnTo>
                  <a:lnTo>
                    <a:pt x="817" y="806"/>
                  </a:lnTo>
                  <a:lnTo>
                    <a:pt x="861" y="794"/>
                  </a:lnTo>
                  <a:lnTo>
                    <a:pt x="832" y="806"/>
                  </a:lnTo>
                  <a:lnTo>
                    <a:pt x="813" y="813"/>
                  </a:lnTo>
                  <a:lnTo>
                    <a:pt x="776" y="839"/>
                  </a:lnTo>
                  <a:lnTo>
                    <a:pt x="769" y="857"/>
                  </a:lnTo>
                  <a:lnTo>
                    <a:pt x="762" y="868"/>
                  </a:lnTo>
                  <a:lnTo>
                    <a:pt x="769" y="883"/>
                  </a:lnTo>
                  <a:lnTo>
                    <a:pt x="776" y="898"/>
                  </a:lnTo>
                  <a:lnTo>
                    <a:pt x="784" y="898"/>
                  </a:lnTo>
                  <a:lnTo>
                    <a:pt x="773" y="883"/>
                  </a:lnTo>
                  <a:lnTo>
                    <a:pt x="769" y="868"/>
                  </a:lnTo>
                  <a:lnTo>
                    <a:pt x="773" y="857"/>
                  </a:lnTo>
                  <a:lnTo>
                    <a:pt x="791" y="835"/>
                  </a:lnTo>
                  <a:lnTo>
                    <a:pt x="806" y="820"/>
                  </a:lnTo>
                  <a:lnTo>
                    <a:pt x="832" y="809"/>
                  </a:lnTo>
                  <a:lnTo>
                    <a:pt x="869" y="798"/>
                  </a:lnTo>
                  <a:lnTo>
                    <a:pt x="917" y="787"/>
                  </a:lnTo>
                  <a:lnTo>
                    <a:pt x="887" y="798"/>
                  </a:lnTo>
                  <a:lnTo>
                    <a:pt x="858" y="813"/>
                  </a:lnTo>
                  <a:lnTo>
                    <a:pt x="832" y="835"/>
                  </a:lnTo>
                  <a:lnTo>
                    <a:pt x="817" y="857"/>
                  </a:lnTo>
                  <a:lnTo>
                    <a:pt x="817" y="865"/>
                  </a:lnTo>
                  <a:lnTo>
                    <a:pt x="817" y="883"/>
                  </a:lnTo>
                  <a:lnTo>
                    <a:pt x="828" y="898"/>
                  </a:lnTo>
                  <a:lnTo>
                    <a:pt x="832" y="898"/>
                  </a:lnTo>
                  <a:lnTo>
                    <a:pt x="817" y="883"/>
                  </a:lnTo>
                  <a:lnTo>
                    <a:pt x="817" y="868"/>
                  </a:lnTo>
                  <a:lnTo>
                    <a:pt x="817" y="857"/>
                  </a:lnTo>
                  <a:lnTo>
                    <a:pt x="832" y="839"/>
                  </a:lnTo>
                  <a:lnTo>
                    <a:pt x="847" y="824"/>
                  </a:lnTo>
                  <a:lnTo>
                    <a:pt x="872" y="809"/>
                  </a:lnTo>
                  <a:lnTo>
                    <a:pt x="898" y="798"/>
                  </a:lnTo>
                  <a:lnTo>
                    <a:pt x="943" y="787"/>
                  </a:lnTo>
                  <a:lnTo>
                    <a:pt x="983" y="783"/>
                  </a:lnTo>
                  <a:lnTo>
                    <a:pt x="943" y="794"/>
                  </a:lnTo>
                  <a:lnTo>
                    <a:pt x="917" y="806"/>
                  </a:lnTo>
                  <a:lnTo>
                    <a:pt x="898" y="820"/>
                  </a:lnTo>
                  <a:lnTo>
                    <a:pt x="884" y="828"/>
                  </a:lnTo>
                  <a:lnTo>
                    <a:pt x="872" y="854"/>
                  </a:lnTo>
                  <a:lnTo>
                    <a:pt x="872" y="865"/>
                  </a:lnTo>
                  <a:lnTo>
                    <a:pt x="876" y="879"/>
                  </a:lnTo>
                  <a:lnTo>
                    <a:pt x="895" y="898"/>
                  </a:lnTo>
                  <a:lnTo>
                    <a:pt x="898" y="898"/>
                  </a:lnTo>
                  <a:lnTo>
                    <a:pt x="884" y="879"/>
                  </a:lnTo>
                  <a:lnTo>
                    <a:pt x="876" y="865"/>
                  </a:lnTo>
                  <a:lnTo>
                    <a:pt x="876" y="854"/>
                  </a:lnTo>
                  <a:lnTo>
                    <a:pt x="887" y="828"/>
                  </a:lnTo>
                  <a:lnTo>
                    <a:pt x="902" y="820"/>
                  </a:lnTo>
                  <a:lnTo>
                    <a:pt x="924" y="806"/>
                  </a:lnTo>
                  <a:lnTo>
                    <a:pt x="946" y="794"/>
                  </a:lnTo>
                  <a:lnTo>
                    <a:pt x="987" y="783"/>
                  </a:lnTo>
                  <a:lnTo>
                    <a:pt x="1028" y="780"/>
                  </a:lnTo>
                  <a:lnTo>
                    <a:pt x="1054" y="780"/>
                  </a:lnTo>
                  <a:lnTo>
                    <a:pt x="1002" y="794"/>
                  </a:lnTo>
                  <a:lnTo>
                    <a:pt x="965" y="813"/>
                  </a:lnTo>
                  <a:lnTo>
                    <a:pt x="932" y="839"/>
                  </a:lnTo>
                  <a:lnTo>
                    <a:pt x="924" y="850"/>
                  </a:lnTo>
                  <a:lnTo>
                    <a:pt x="917" y="865"/>
                  </a:lnTo>
                  <a:lnTo>
                    <a:pt x="924" y="876"/>
                  </a:lnTo>
                  <a:lnTo>
                    <a:pt x="939" y="898"/>
                  </a:lnTo>
                  <a:lnTo>
                    <a:pt x="943" y="898"/>
                  </a:lnTo>
                  <a:lnTo>
                    <a:pt x="928" y="876"/>
                  </a:lnTo>
                  <a:lnTo>
                    <a:pt x="924" y="865"/>
                  </a:lnTo>
                  <a:lnTo>
                    <a:pt x="928" y="850"/>
                  </a:lnTo>
                  <a:lnTo>
                    <a:pt x="943" y="828"/>
                  </a:lnTo>
                  <a:lnTo>
                    <a:pt x="969" y="813"/>
                  </a:lnTo>
                  <a:lnTo>
                    <a:pt x="994" y="806"/>
                  </a:lnTo>
                  <a:lnTo>
                    <a:pt x="1054" y="783"/>
                  </a:lnTo>
                  <a:lnTo>
                    <a:pt x="1109" y="772"/>
                  </a:lnTo>
                  <a:lnTo>
                    <a:pt x="1079" y="783"/>
                  </a:lnTo>
                  <a:lnTo>
                    <a:pt x="1050" y="794"/>
                  </a:lnTo>
                  <a:lnTo>
                    <a:pt x="1028" y="809"/>
                  </a:lnTo>
                  <a:lnTo>
                    <a:pt x="1009" y="828"/>
                  </a:lnTo>
                  <a:lnTo>
                    <a:pt x="998" y="842"/>
                  </a:lnTo>
                  <a:lnTo>
                    <a:pt x="994" y="857"/>
                  </a:lnTo>
                  <a:lnTo>
                    <a:pt x="994" y="879"/>
                  </a:lnTo>
                  <a:lnTo>
                    <a:pt x="1009" y="898"/>
                  </a:lnTo>
                  <a:lnTo>
                    <a:pt x="1013" y="898"/>
                  </a:lnTo>
                  <a:lnTo>
                    <a:pt x="998" y="876"/>
                  </a:lnTo>
                  <a:lnTo>
                    <a:pt x="998" y="857"/>
                  </a:lnTo>
                  <a:lnTo>
                    <a:pt x="1002" y="842"/>
                  </a:lnTo>
                  <a:lnTo>
                    <a:pt x="1013" y="835"/>
                  </a:lnTo>
                  <a:lnTo>
                    <a:pt x="1035" y="809"/>
                  </a:lnTo>
                  <a:lnTo>
                    <a:pt x="1065" y="794"/>
                  </a:lnTo>
                  <a:lnTo>
                    <a:pt x="1105" y="780"/>
                  </a:lnTo>
                  <a:lnTo>
                    <a:pt x="1139" y="769"/>
                  </a:lnTo>
                  <a:lnTo>
                    <a:pt x="1205" y="765"/>
                  </a:lnTo>
                  <a:lnTo>
                    <a:pt x="1235" y="765"/>
                  </a:lnTo>
                  <a:lnTo>
                    <a:pt x="1238" y="765"/>
                  </a:lnTo>
                  <a:lnTo>
                    <a:pt x="1209" y="772"/>
                  </a:lnTo>
                  <a:lnTo>
                    <a:pt x="1183" y="787"/>
                  </a:lnTo>
                  <a:lnTo>
                    <a:pt x="1161" y="806"/>
                  </a:lnTo>
                  <a:lnTo>
                    <a:pt x="1142" y="828"/>
                  </a:lnTo>
                  <a:lnTo>
                    <a:pt x="1142" y="842"/>
                  </a:lnTo>
                  <a:lnTo>
                    <a:pt x="1150" y="854"/>
                  </a:lnTo>
                  <a:lnTo>
                    <a:pt x="1161" y="876"/>
                  </a:lnTo>
                  <a:lnTo>
                    <a:pt x="1183" y="898"/>
                  </a:lnTo>
                  <a:lnTo>
                    <a:pt x="1190" y="898"/>
                  </a:lnTo>
                  <a:lnTo>
                    <a:pt x="1161" y="868"/>
                  </a:lnTo>
                  <a:lnTo>
                    <a:pt x="1153" y="854"/>
                  </a:lnTo>
                  <a:lnTo>
                    <a:pt x="1150" y="842"/>
                  </a:lnTo>
                  <a:lnTo>
                    <a:pt x="1150" y="828"/>
                  </a:lnTo>
                  <a:lnTo>
                    <a:pt x="1153" y="820"/>
                  </a:lnTo>
                  <a:lnTo>
                    <a:pt x="1164" y="806"/>
                  </a:lnTo>
                  <a:lnTo>
                    <a:pt x="1194" y="783"/>
                  </a:lnTo>
                  <a:lnTo>
                    <a:pt x="1224" y="772"/>
                  </a:lnTo>
                  <a:lnTo>
                    <a:pt x="1253" y="765"/>
                  </a:lnTo>
                  <a:lnTo>
                    <a:pt x="1261" y="765"/>
                  </a:lnTo>
                  <a:lnTo>
                    <a:pt x="1279" y="757"/>
                  </a:lnTo>
                  <a:lnTo>
                    <a:pt x="1286" y="757"/>
                  </a:lnTo>
                  <a:lnTo>
                    <a:pt x="1290" y="757"/>
                  </a:lnTo>
                  <a:lnTo>
                    <a:pt x="1305" y="757"/>
                  </a:lnTo>
                  <a:lnTo>
                    <a:pt x="1249" y="780"/>
                  </a:lnTo>
                  <a:lnTo>
                    <a:pt x="1224" y="794"/>
                  </a:lnTo>
                  <a:lnTo>
                    <a:pt x="1209" y="813"/>
                  </a:lnTo>
                  <a:lnTo>
                    <a:pt x="1205" y="828"/>
                  </a:lnTo>
                  <a:lnTo>
                    <a:pt x="1205" y="842"/>
                  </a:lnTo>
                  <a:lnTo>
                    <a:pt x="1209" y="865"/>
                  </a:lnTo>
                  <a:lnTo>
                    <a:pt x="1224" y="879"/>
                  </a:lnTo>
                  <a:lnTo>
                    <a:pt x="1249" y="898"/>
                  </a:lnTo>
                  <a:lnTo>
                    <a:pt x="1261" y="898"/>
                  </a:lnTo>
                  <a:lnTo>
                    <a:pt x="1231" y="879"/>
                  </a:lnTo>
                  <a:lnTo>
                    <a:pt x="1213" y="857"/>
                  </a:lnTo>
                  <a:lnTo>
                    <a:pt x="1209" y="842"/>
                  </a:lnTo>
                  <a:lnTo>
                    <a:pt x="1205" y="828"/>
                  </a:lnTo>
                  <a:lnTo>
                    <a:pt x="1209" y="813"/>
                  </a:lnTo>
                  <a:lnTo>
                    <a:pt x="1220" y="806"/>
                  </a:lnTo>
                  <a:lnTo>
                    <a:pt x="1235" y="787"/>
                  </a:lnTo>
                  <a:lnTo>
                    <a:pt x="1268" y="772"/>
                  </a:lnTo>
                  <a:lnTo>
                    <a:pt x="1323" y="757"/>
                  </a:lnTo>
                  <a:lnTo>
                    <a:pt x="1331" y="757"/>
                  </a:lnTo>
                  <a:lnTo>
                    <a:pt x="1335" y="757"/>
                  </a:lnTo>
                  <a:lnTo>
                    <a:pt x="1357" y="750"/>
                  </a:lnTo>
                  <a:lnTo>
                    <a:pt x="1427" y="743"/>
                  </a:lnTo>
                  <a:lnTo>
                    <a:pt x="1375" y="754"/>
                  </a:lnTo>
                  <a:lnTo>
                    <a:pt x="1338" y="765"/>
                  </a:lnTo>
                  <a:lnTo>
                    <a:pt x="1305" y="783"/>
                  </a:lnTo>
                  <a:lnTo>
                    <a:pt x="1290" y="794"/>
                  </a:lnTo>
                  <a:lnTo>
                    <a:pt x="1275" y="809"/>
                  </a:lnTo>
                  <a:lnTo>
                    <a:pt x="1261" y="835"/>
                  </a:lnTo>
                  <a:lnTo>
                    <a:pt x="1261" y="854"/>
                  </a:lnTo>
                  <a:lnTo>
                    <a:pt x="1264" y="857"/>
                  </a:lnTo>
                  <a:lnTo>
                    <a:pt x="1279" y="879"/>
                  </a:lnTo>
                  <a:lnTo>
                    <a:pt x="1309" y="898"/>
                  </a:lnTo>
                  <a:lnTo>
                    <a:pt x="1316" y="898"/>
                  </a:lnTo>
                  <a:lnTo>
                    <a:pt x="1286" y="879"/>
                  </a:lnTo>
                  <a:lnTo>
                    <a:pt x="1264" y="857"/>
                  </a:lnTo>
                  <a:lnTo>
                    <a:pt x="1264" y="850"/>
                  </a:lnTo>
                  <a:lnTo>
                    <a:pt x="1264" y="835"/>
                  </a:lnTo>
                  <a:lnTo>
                    <a:pt x="1279" y="809"/>
                  </a:lnTo>
                  <a:lnTo>
                    <a:pt x="1290" y="798"/>
                  </a:lnTo>
                  <a:lnTo>
                    <a:pt x="1309" y="787"/>
                  </a:lnTo>
                  <a:lnTo>
                    <a:pt x="1357" y="765"/>
                  </a:lnTo>
                  <a:lnTo>
                    <a:pt x="1401" y="750"/>
                  </a:lnTo>
                  <a:lnTo>
                    <a:pt x="1464" y="739"/>
                  </a:lnTo>
                  <a:lnTo>
                    <a:pt x="1505" y="735"/>
                  </a:lnTo>
                  <a:lnTo>
                    <a:pt x="1534" y="735"/>
                  </a:lnTo>
                  <a:lnTo>
                    <a:pt x="1486" y="743"/>
                  </a:lnTo>
                  <a:lnTo>
                    <a:pt x="1431" y="757"/>
                  </a:lnTo>
                  <a:lnTo>
                    <a:pt x="1371" y="772"/>
                  </a:lnTo>
                  <a:lnTo>
                    <a:pt x="1346" y="787"/>
                  </a:lnTo>
                  <a:lnTo>
                    <a:pt x="1323" y="809"/>
                  </a:lnTo>
                  <a:lnTo>
                    <a:pt x="1320" y="820"/>
                  </a:lnTo>
                  <a:lnTo>
                    <a:pt x="1309" y="839"/>
                  </a:lnTo>
                  <a:lnTo>
                    <a:pt x="1316" y="850"/>
                  </a:lnTo>
                  <a:lnTo>
                    <a:pt x="1320" y="857"/>
                  </a:lnTo>
                  <a:lnTo>
                    <a:pt x="1331" y="876"/>
                  </a:lnTo>
                  <a:lnTo>
                    <a:pt x="1364" y="898"/>
                  </a:lnTo>
                  <a:lnTo>
                    <a:pt x="1375" y="898"/>
                  </a:lnTo>
                  <a:lnTo>
                    <a:pt x="1364" y="894"/>
                  </a:lnTo>
                  <a:lnTo>
                    <a:pt x="1331" y="876"/>
                  </a:lnTo>
                  <a:lnTo>
                    <a:pt x="1320" y="857"/>
                  </a:lnTo>
                  <a:lnTo>
                    <a:pt x="1316" y="850"/>
                  </a:lnTo>
                  <a:lnTo>
                    <a:pt x="1316" y="835"/>
                  </a:lnTo>
                  <a:lnTo>
                    <a:pt x="1320" y="824"/>
                  </a:lnTo>
                  <a:lnTo>
                    <a:pt x="1323" y="813"/>
                  </a:lnTo>
                  <a:lnTo>
                    <a:pt x="1357" y="787"/>
                  </a:lnTo>
                  <a:lnTo>
                    <a:pt x="1390" y="769"/>
                  </a:lnTo>
                  <a:lnTo>
                    <a:pt x="1431" y="757"/>
                  </a:lnTo>
                  <a:lnTo>
                    <a:pt x="1471" y="750"/>
                  </a:lnTo>
                  <a:lnTo>
                    <a:pt x="1542" y="739"/>
                  </a:lnTo>
                  <a:lnTo>
                    <a:pt x="1571" y="735"/>
                  </a:lnTo>
                  <a:lnTo>
                    <a:pt x="1623" y="735"/>
                  </a:lnTo>
                  <a:lnTo>
                    <a:pt x="1527" y="750"/>
                  </a:lnTo>
                  <a:lnTo>
                    <a:pt x="1486" y="757"/>
                  </a:lnTo>
                  <a:lnTo>
                    <a:pt x="1445" y="769"/>
                  </a:lnTo>
                  <a:lnTo>
                    <a:pt x="1408" y="783"/>
                  </a:lnTo>
                  <a:lnTo>
                    <a:pt x="1390" y="798"/>
                  </a:lnTo>
                  <a:lnTo>
                    <a:pt x="1375" y="809"/>
                  </a:lnTo>
                  <a:lnTo>
                    <a:pt x="1364" y="835"/>
                  </a:lnTo>
                  <a:lnTo>
                    <a:pt x="1364" y="842"/>
                  </a:lnTo>
                  <a:lnTo>
                    <a:pt x="1371" y="857"/>
                  </a:lnTo>
                  <a:lnTo>
                    <a:pt x="1379" y="876"/>
                  </a:lnTo>
                  <a:lnTo>
                    <a:pt x="1416" y="898"/>
                  </a:lnTo>
                  <a:lnTo>
                    <a:pt x="1427" y="898"/>
                  </a:lnTo>
                  <a:lnTo>
                    <a:pt x="1386" y="876"/>
                  </a:lnTo>
                  <a:lnTo>
                    <a:pt x="1371" y="857"/>
                  </a:lnTo>
                  <a:lnTo>
                    <a:pt x="1371" y="842"/>
                  </a:lnTo>
                  <a:lnTo>
                    <a:pt x="1371" y="835"/>
                  </a:lnTo>
                  <a:lnTo>
                    <a:pt x="1379" y="813"/>
                  </a:lnTo>
                  <a:lnTo>
                    <a:pt x="1394" y="798"/>
                  </a:lnTo>
                  <a:lnTo>
                    <a:pt x="1416" y="783"/>
                  </a:lnTo>
                  <a:lnTo>
                    <a:pt x="1445" y="769"/>
                  </a:lnTo>
                  <a:lnTo>
                    <a:pt x="1486" y="757"/>
                  </a:lnTo>
                  <a:lnTo>
                    <a:pt x="1567" y="743"/>
                  </a:lnTo>
                  <a:lnTo>
                    <a:pt x="1645" y="735"/>
                  </a:lnTo>
                  <a:lnTo>
                    <a:pt x="1737" y="728"/>
                  </a:lnTo>
                  <a:lnTo>
                    <a:pt x="1756" y="735"/>
                  </a:lnTo>
                  <a:lnTo>
                    <a:pt x="1638" y="743"/>
                  </a:lnTo>
                  <a:lnTo>
                    <a:pt x="1567" y="757"/>
                  </a:lnTo>
                  <a:lnTo>
                    <a:pt x="1534" y="765"/>
                  </a:lnTo>
                  <a:lnTo>
                    <a:pt x="1512" y="772"/>
                  </a:lnTo>
                  <a:lnTo>
                    <a:pt x="1471" y="794"/>
                  </a:lnTo>
                  <a:lnTo>
                    <a:pt x="1445" y="820"/>
                  </a:lnTo>
                  <a:lnTo>
                    <a:pt x="1442" y="828"/>
                  </a:lnTo>
                  <a:lnTo>
                    <a:pt x="1434" y="842"/>
                  </a:lnTo>
                  <a:lnTo>
                    <a:pt x="1442" y="857"/>
                  </a:lnTo>
                  <a:lnTo>
                    <a:pt x="1449" y="868"/>
                  </a:lnTo>
                  <a:lnTo>
                    <a:pt x="1464" y="883"/>
                  </a:lnTo>
                  <a:lnTo>
                    <a:pt x="1490" y="894"/>
                  </a:lnTo>
                  <a:lnTo>
                    <a:pt x="1497" y="898"/>
                  </a:lnTo>
                  <a:lnTo>
                    <a:pt x="1505" y="898"/>
                  </a:lnTo>
                  <a:lnTo>
                    <a:pt x="1490" y="894"/>
                  </a:lnTo>
                  <a:lnTo>
                    <a:pt x="1471" y="879"/>
                  </a:lnTo>
                  <a:lnTo>
                    <a:pt x="1449" y="868"/>
                  </a:lnTo>
                  <a:lnTo>
                    <a:pt x="1442" y="857"/>
                  </a:lnTo>
                  <a:lnTo>
                    <a:pt x="1442" y="842"/>
                  </a:lnTo>
                  <a:lnTo>
                    <a:pt x="1442" y="828"/>
                  </a:lnTo>
                  <a:lnTo>
                    <a:pt x="1449" y="820"/>
                  </a:lnTo>
                  <a:lnTo>
                    <a:pt x="1475" y="798"/>
                  </a:lnTo>
                  <a:lnTo>
                    <a:pt x="1512" y="780"/>
                  </a:lnTo>
                  <a:lnTo>
                    <a:pt x="1545" y="765"/>
                  </a:lnTo>
                  <a:lnTo>
                    <a:pt x="1586" y="757"/>
                  </a:lnTo>
                  <a:lnTo>
                    <a:pt x="1671" y="743"/>
                  </a:lnTo>
                  <a:lnTo>
                    <a:pt x="1782" y="735"/>
                  </a:lnTo>
                  <a:lnTo>
                    <a:pt x="1882" y="739"/>
                  </a:lnTo>
                  <a:lnTo>
                    <a:pt x="1882" y="735"/>
                  </a:lnTo>
                  <a:lnTo>
                    <a:pt x="1797" y="728"/>
                  </a:lnTo>
                  <a:lnTo>
                    <a:pt x="1737" y="728"/>
                  </a:lnTo>
                  <a:lnTo>
                    <a:pt x="1652" y="728"/>
                  </a:lnTo>
                  <a:lnTo>
                    <a:pt x="1567" y="728"/>
                  </a:lnTo>
                  <a:lnTo>
                    <a:pt x="1560" y="728"/>
                  </a:lnTo>
                  <a:lnTo>
                    <a:pt x="1519" y="724"/>
                  </a:lnTo>
                  <a:lnTo>
                    <a:pt x="1501" y="717"/>
                  </a:lnTo>
                  <a:lnTo>
                    <a:pt x="1490" y="709"/>
                  </a:lnTo>
                  <a:lnTo>
                    <a:pt x="1497" y="702"/>
                  </a:lnTo>
                  <a:lnTo>
                    <a:pt x="1505" y="695"/>
                  </a:lnTo>
                  <a:lnTo>
                    <a:pt x="1582" y="680"/>
                  </a:lnTo>
                  <a:lnTo>
                    <a:pt x="1675" y="672"/>
                  </a:lnTo>
                  <a:lnTo>
                    <a:pt x="1822" y="669"/>
                  </a:lnTo>
                  <a:lnTo>
                    <a:pt x="1882" y="665"/>
                  </a:lnTo>
                  <a:lnTo>
                    <a:pt x="1941" y="658"/>
                  </a:lnTo>
                  <a:lnTo>
                    <a:pt x="2007" y="647"/>
                  </a:lnTo>
                  <a:lnTo>
                    <a:pt x="2077" y="632"/>
                  </a:lnTo>
                  <a:lnTo>
                    <a:pt x="2144" y="610"/>
                  </a:lnTo>
                  <a:lnTo>
                    <a:pt x="2170" y="595"/>
                  </a:lnTo>
                  <a:lnTo>
                    <a:pt x="2188" y="576"/>
                  </a:lnTo>
                  <a:lnTo>
                    <a:pt x="2207" y="558"/>
                  </a:lnTo>
                  <a:lnTo>
                    <a:pt x="2218" y="539"/>
                  </a:lnTo>
                  <a:lnTo>
                    <a:pt x="2225" y="525"/>
                  </a:lnTo>
                  <a:lnTo>
                    <a:pt x="2225" y="502"/>
                  </a:lnTo>
                  <a:lnTo>
                    <a:pt x="2214" y="477"/>
                  </a:lnTo>
                  <a:lnTo>
                    <a:pt x="2203" y="462"/>
                  </a:lnTo>
                  <a:lnTo>
                    <a:pt x="2188" y="454"/>
                  </a:lnTo>
                  <a:lnTo>
                    <a:pt x="2170" y="436"/>
                  </a:lnTo>
                  <a:lnTo>
                    <a:pt x="2137" y="421"/>
                  </a:lnTo>
                  <a:lnTo>
                    <a:pt x="2100" y="414"/>
                  </a:lnTo>
                  <a:lnTo>
                    <a:pt x="2048" y="399"/>
                  </a:lnTo>
                  <a:lnTo>
                    <a:pt x="1992" y="388"/>
                  </a:lnTo>
                  <a:lnTo>
                    <a:pt x="1922" y="377"/>
                  </a:lnTo>
                  <a:lnTo>
                    <a:pt x="1863" y="373"/>
                  </a:lnTo>
                  <a:lnTo>
                    <a:pt x="1782" y="373"/>
                  </a:lnTo>
                  <a:lnTo>
                    <a:pt x="1652" y="366"/>
                  </a:lnTo>
                  <a:lnTo>
                    <a:pt x="1652" y="373"/>
                  </a:lnTo>
                  <a:lnTo>
                    <a:pt x="1782" y="373"/>
                  </a:lnTo>
                  <a:lnTo>
                    <a:pt x="1863" y="377"/>
                  </a:lnTo>
                  <a:lnTo>
                    <a:pt x="1922" y="384"/>
                  </a:lnTo>
                  <a:lnTo>
                    <a:pt x="1992" y="392"/>
                  </a:lnTo>
                  <a:lnTo>
                    <a:pt x="2048" y="403"/>
                  </a:lnTo>
                  <a:lnTo>
                    <a:pt x="2100" y="414"/>
                  </a:lnTo>
                  <a:lnTo>
                    <a:pt x="2133" y="428"/>
                  </a:lnTo>
                  <a:lnTo>
                    <a:pt x="2163" y="443"/>
                  </a:lnTo>
                  <a:lnTo>
                    <a:pt x="2185" y="454"/>
                  </a:lnTo>
                  <a:lnTo>
                    <a:pt x="2203" y="469"/>
                  </a:lnTo>
                  <a:lnTo>
                    <a:pt x="2214" y="484"/>
                  </a:lnTo>
                  <a:lnTo>
                    <a:pt x="2218" y="502"/>
                  </a:lnTo>
                  <a:lnTo>
                    <a:pt x="2218" y="525"/>
                  </a:lnTo>
                  <a:lnTo>
                    <a:pt x="2214" y="539"/>
                  </a:lnTo>
                  <a:lnTo>
                    <a:pt x="2203" y="558"/>
                  </a:lnTo>
                  <a:lnTo>
                    <a:pt x="2188" y="576"/>
                  </a:lnTo>
                  <a:lnTo>
                    <a:pt x="2163" y="595"/>
                  </a:lnTo>
                  <a:lnTo>
                    <a:pt x="2137" y="610"/>
                  </a:lnTo>
                  <a:lnTo>
                    <a:pt x="2074" y="628"/>
                  </a:lnTo>
                  <a:lnTo>
                    <a:pt x="2004" y="643"/>
                  </a:lnTo>
                  <a:lnTo>
                    <a:pt x="1878" y="658"/>
                  </a:lnTo>
                  <a:lnTo>
                    <a:pt x="1822" y="665"/>
                  </a:lnTo>
                  <a:lnTo>
                    <a:pt x="1675" y="669"/>
                  </a:lnTo>
                  <a:lnTo>
                    <a:pt x="1575" y="680"/>
                  </a:lnTo>
                  <a:lnTo>
                    <a:pt x="1505" y="687"/>
                  </a:lnTo>
                  <a:lnTo>
                    <a:pt x="1490" y="698"/>
                  </a:lnTo>
                  <a:lnTo>
                    <a:pt x="1486" y="709"/>
                  </a:lnTo>
                  <a:lnTo>
                    <a:pt x="1490" y="717"/>
                  </a:lnTo>
                  <a:lnTo>
                    <a:pt x="1505" y="724"/>
                  </a:lnTo>
                  <a:lnTo>
                    <a:pt x="1534" y="728"/>
                  </a:lnTo>
                  <a:lnTo>
                    <a:pt x="1501" y="735"/>
                  </a:lnTo>
                  <a:lnTo>
                    <a:pt x="1464" y="735"/>
                  </a:lnTo>
                  <a:lnTo>
                    <a:pt x="1394" y="739"/>
                  </a:lnTo>
                  <a:lnTo>
                    <a:pt x="1320" y="724"/>
                  </a:lnTo>
                  <a:lnTo>
                    <a:pt x="1286" y="709"/>
                  </a:lnTo>
                  <a:lnTo>
                    <a:pt x="1275" y="702"/>
                  </a:lnTo>
                  <a:lnTo>
                    <a:pt x="1275" y="695"/>
                  </a:lnTo>
                  <a:lnTo>
                    <a:pt x="1275" y="687"/>
                  </a:lnTo>
                  <a:lnTo>
                    <a:pt x="1279" y="672"/>
                  </a:lnTo>
                  <a:lnTo>
                    <a:pt x="1286" y="665"/>
                  </a:lnTo>
                  <a:lnTo>
                    <a:pt x="1305" y="658"/>
                  </a:lnTo>
                  <a:lnTo>
                    <a:pt x="1331" y="647"/>
                  </a:lnTo>
                  <a:lnTo>
                    <a:pt x="1364" y="639"/>
                  </a:lnTo>
                  <a:lnTo>
                    <a:pt x="1527" y="624"/>
                  </a:lnTo>
                  <a:lnTo>
                    <a:pt x="1567" y="624"/>
                  </a:lnTo>
                  <a:lnTo>
                    <a:pt x="1656" y="617"/>
                  </a:lnTo>
                  <a:lnTo>
                    <a:pt x="1708" y="610"/>
                  </a:lnTo>
                  <a:lnTo>
                    <a:pt x="1752" y="599"/>
                  </a:lnTo>
                  <a:lnTo>
                    <a:pt x="1793" y="576"/>
                  </a:lnTo>
                  <a:lnTo>
                    <a:pt x="1808" y="562"/>
                  </a:lnTo>
                  <a:lnTo>
                    <a:pt x="1819" y="547"/>
                  </a:lnTo>
                  <a:lnTo>
                    <a:pt x="1822" y="532"/>
                  </a:lnTo>
                  <a:lnTo>
                    <a:pt x="1822" y="517"/>
                  </a:lnTo>
                  <a:lnTo>
                    <a:pt x="1811" y="499"/>
                  </a:lnTo>
                  <a:lnTo>
                    <a:pt x="1808" y="488"/>
                  </a:lnTo>
                  <a:lnTo>
                    <a:pt x="1793" y="473"/>
                  </a:lnTo>
                  <a:lnTo>
                    <a:pt x="1767" y="462"/>
                  </a:lnTo>
                  <a:lnTo>
                    <a:pt x="1741" y="454"/>
                  </a:lnTo>
                  <a:lnTo>
                    <a:pt x="1700" y="447"/>
                  </a:lnTo>
                  <a:lnTo>
                    <a:pt x="1652" y="436"/>
                  </a:lnTo>
                  <a:lnTo>
                    <a:pt x="1597" y="432"/>
                  </a:lnTo>
                  <a:lnTo>
                    <a:pt x="1527" y="428"/>
                  </a:lnTo>
                  <a:lnTo>
                    <a:pt x="1512" y="428"/>
                  </a:lnTo>
                  <a:lnTo>
                    <a:pt x="1471" y="421"/>
                  </a:lnTo>
                  <a:lnTo>
                    <a:pt x="1427" y="417"/>
                  </a:lnTo>
                  <a:lnTo>
                    <a:pt x="1375" y="403"/>
                  </a:lnTo>
                  <a:lnTo>
                    <a:pt x="1338" y="388"/>
                  </a:lnTo>
                  <a:lnTo>
                    <a:pt x="1335" y="384"/>
                  </a:lnTo>
                  <a:lnTo>
                    <a:pt x="1331" y="377"/>
                  </a:lnTo>
                  <a:lnTo>
                    <a:pt x="1335" y="366"/>
                  </a:lnTo>
                  <a:lnTo>
                    <a:pt x="1338" y="358"/>
                  </a:lnTo>
                  <a:lnTo>
                    <a:pt x="1349" y="351"/>
                  </a:lnTo>
                  <a:lnTo>
                    <a:pt x="1390" y="351"/>
                  </a:lnTo>
                  <a:lnTo>
                    <a:pt x="1379" y="358"/>
                  </a:lnTo>
                  <a:lnTo>
                    <a:pt x="1375" y="366"/>
                  </a:lnTo>
                  <a:lnTo>
                    <a:pt x="1379" y="373"/>
                  </a:lnTo>
                  <a:lnTo>
                    <a:pt x="1386" y="384"/>
                  </a:lnTo>
                  <a:lnTo>
                    <a:pt x="1420" y="392"/>
                  </a:lnTo>
                  <a:lnTo>
                    <a:pt x="1431" y="399"/>
                  </a:lnTo>
                  <a:lnTo>
                    <a:pt x="1460" y="406"/>
                  </a:lnTo>
                  <a:lnTo>
                    <a:pt x="1516" y="417"/>
                  </a:lnTo>
                  <a:lnTo>
                    <a:pt x="1604" y="421"/>
                  </a:lnTo>
                  <a:lnTo>
                    <a:pt x="1615" y="421"/>
                  </a:lnTo>
                  <a:lnTo>
                    <a:pt x="1741" y="432"/>
                  </a:lnTo>
                  <a:lnTo>
                    <a:pt x="1808" y="454"/>
                  </a:lnTo>
                  <a:lnTo>
                    <a:pt x="1852" y="462"/>
                  </a:lnTo>
                  <a:lnTo>
                    <a:pt x="1878" y="484"/>
                  </a:lnTo>
                  <a:lnTo>
                    <a:pt x="1893" y="502"/>
                  </a:lnTo>
                  <a:lnTo>
                    <a:pt x="1896" y="517"/>
                  </a:lnTo>
                  <a:lnTo>
                    <a:pt x="1896" y="528"/>
                  </a:lnTo>
                  <a:lnTo>
                    <a:pt x="1893" y="539"/>
                  </a:lnTo>
                  <a:lnTo>
                    <a:pt x="1878" y="554"/>
                  </a:lnTo>
                  <a:lnTo>
                    <a:pt x="1856" y="569"/>
                  </a:lnTo>
                  <a:lnTo>
                    <a:pt x="1811" y="587"/>
                  </a:lnTo>
                  <a:lnTo>
                    <a:pt x="1756" y="610"/>
                  </a:lnTo>
                  <a:lnTo>
                    <a:pt x="1697" y="624"/>
                  </a:lnTo>
                  <a:lnTo>
                    <a:pt x="1597" y="639"/>
                  </a:lnTo>
                  <a:lnTo>
                    <a:pt x="1553" y="643"/>
                  </a:lnTo>
                  <a:lnTo>
                    <a:pt x="1553" y="647"/>
                  </a:lnTo>
                  <a:lnTo>
                    <a:pt x="1601" y="643"/>
                  </a:lnTo>
                  <a:lnTo>
                    <a:pt x="1700" y="624"/>
                  </a:lnTo>
                  <a:lnTo>
                    <a:pt x="1763" y="613"/>
                  </a:lnTo>
                  <a:lnTo>
                    <a:pt x="1819" y="595"/>
                  </a:lnTo>
                  <a:lnTo>
                    <a:pt x="1863" y="569"/>
                  </a:lnTo>
                  <a:lnTo>
                    <a:pt x="1878" y="558"/>
                  </a:lnTo>
                  <a:lnTo>
                    <a:pt x="1893" y="543"/>
                  </a:lnTo>
                  <a:lnTo>
                    <a:pt x="1896" y="528"/>
                  </a:lnTo>
                  <a:lnTo>
                    <a:pt x="1896" y="517"/>
                  </a:lnTo>
                  <a:lnTo>
                    <a:pt x="1896" y="499"/>
                  </a:lnTo>
                  <a:lnTo>
                    <a:pt x="1882" y="484"/>
                  </a:lnTo>
                  <a:lnTo>
                    <a:pt x="1863" y="462"/>
                  </a:lnTo>
                  <a:lnTo>
                    <a:pt x="1822" y="454"/>
                  </a:lnTo>
                  <a:lnTo>
                    <a:pt x="1767" y="436"/>
                  </a:lnTo>
                  <a:lnTo>
                    <a:pt x="1848" y="443"/>
                  </a:lnTo>
                  <a:lnTo>
                    <a:pt x="1904" y="454"/>
                  </a:lnTo>
                  <a:lnTo>
                    <a:pt x="1941" y="469"/>
                  </a:lnTo>
                  <a:lnTo>
                    <a:pt x="1967" y="488"/>
                  </a:lnTo>
                  <a:lnTo>
                    <a:pt x="1981" y="506"/>
                  </a:lnTo>
                  <a:lnTo>
                    <a:pt x="1978" y="528"/>
                  </a:lnTo>
                  <a:lnTo>
                    <a:pt x="1967" y="547"/>
                  </a:lnTo>
                  <a:lnTo>
                    <a:pt x="1952" y="569"/>
                  </a:lnTo>
                  <a:lnTo>
                    <a:pt x="1919" y="587"/>
                  </a:lnTo>
                  <a:lnTo>
                    <a:pt x="1878" y="610"/>
                  </a:lnTo>
                  <a:lnTo>
                    <a:pt x="1837" y="624"/>
                  </a:lnTo>
                  <a:lnTo>
                    <a:pt x="1800" y="632"/>
                  </a:lnTo>
                  <a:lnTo>
                    <a:pt x="1745" y="639"/>
                  </a:lnTo>
                  <a:lnTo>
                    <a:pt x="1726" y="643"/>
                  </a:lnTo>
                  <a:lnTo>
                    <a:pt x="1771" y="643"/>
                  </a:lnTo>
                  <a:lnTo>
                    <a:pt x="1819" y="639"/>
                  </a:lnTo>
                  <a:lnTo>
                    <a:pt x="1907" y="628"/>
                  </a:lnTo>
                  <a:lnTo>
                    <a:pt x="1959" y="613"/>
                  </a:lnTo>
                  <a:lnTo>
                    <a:pt x="2007" y="595"/>
                  </a:lnTo>
                  <a:lnTo>
                    <a:pt x="2037" y="569"/>
                  </a:lnTo>
                  <a:lnTo>
                    <a:pt x="2052" y="554"/>
                  </a:lnTo>
                  <a:lnTo>
                    <a:pt x="2059" y="539"/>
                  </a:lnTo>
                  <a:lnTo>
                    <a:pt x="2059" y="525"/>
                  </a:lnTo>
                  <a:lnTo>
                    <a:pt x="2052" y="513"/>
                  </a:lnTo>
                  <a:lnTo>
                    <a:pt x="2044" y="491"/>
                  </a:lnTo>
                  <a:lnTo>
                    <a:pt x="2022" y="477"/>
                  </a:lnTo>
                  <a:lnTo>
                    <a:pt x="1981" y="458"/>
                  </a:lnTo>
                  <a:lnTo>
                    <a:pt x="1933" y="447"/>
                  </a:lnTo>
                  <a:lnTo>
                    <a:pt x="1852" y="436"/>
                  </a:lnTo>
                  <a:lnTo>
                    <a:pt x="1848" y="436"/>
                  </a:lnTo>
                  <a:lnTo>
                    <a:pt x="1841" y="436"/>
                  </a:lnTo>
                  <a:lnTo>
                    <a:pt x="1656" y="421"/>
                  </a:lnTo>
                  <a:lnTo>
                    <a:pt x="1545" y="406"/>
                  </a:lnTo>
                  <a:lnTo>
                    <a:pt x="1505" y="403"/>
                  </a:lnTo>
                  <a:lnTo>
                    <a:pt x="1479" y="392"/>
                  </a:lnTo>
                  <a:lnTo>
                    <a:pt x="1456" y="384"/>
                  </a:lnTo>
                  <a:lnTo>
                    <a:pt x="1442" y="373"/>
                  </a:lnTo>
                  <a:lnTo>
                    <a:pt x="1434" y="366"/>
                  </a:lnTo>
                  <a:lnTo>
                    <a:pt x="1442" y="351"/>
                  </a:lnTo>
                  <a:lnTo>
                    <a:pt x="1434" y="351"/>
                  </a:lnTo>
                  <a:lnTo>
                    <a:pt x="1431" y="358"/>
                  </a:lnTo>
                  <a:lnTo>
                    <a:pt x="1431" y="366"/>
                  </a:lnTo>
                  <a:lnTo>
                    <a:pt x="1442" y="377"/>
                  </a:lnTo>
                  <a:lnTo>
                    <a:pt x="1456" y="388"/>
                  </a:lnTo>
                  <a:lnTo>
                    <a:pt x="1479" y="399"/>
                  </a:lnTo>
                  <a:lnTo>
                    <a:pt x="1530" y="406"/>
                  </a:lnTo>
                  <a:lnTo>
                    <a:pt x="1612" y="421"/>
                  </a:lnTo>
                  <a:lnTo>
                    <a:pt x="1604" y="421"/>
                  </a:lnTo>
                  <a:lnTo>
                    <a:pt x="1516" y="417"/>
                  </a:lnTo>
                  <a:lnTo>
                    <a:pt x="1460" y="406"/>
                  </a:lnTo>
                  <a:lnTo>
                    <a:pt x="1431" y="399"/>
                  </a:lnTo>
                  <a:lnTo>
                    <a:pt x="1420" y="392"/>
                  </a:lnTo>
                  <a:lnTo>
                    <a:pt x="1386" y="377"/>
                  </a:lnTo>
                  <a:lnTo>
                    <a:pt x="1379" y="366"/>
                  </a:lnTo>
                  <a:lnTo>
                    <a:pt x="1390" y="358"/>
                  </a:lnTo>
                  <a:lnTo>
                    <a:pt x="1401" y="351"/>
                  </a:lnTo>
                  <a:lnTo>
                    <a:pt x="1693" y="343"/>
                  </a:lnTo>
                  <a:lnTo>
                    <a:pt x="1852" y="336"/>
                  </a:lnTo>
                  <a:lnTo>
                    <a:pt x="1978" y="332"/>
                  </a:lnTo>
                  <a:lnTo>
                    <a:pt x="2103" y="336"/>
                  </a:lnTo>
                  <a:lnTo>
                    <a:pt x="2325" y="347"/>
                  </a:lnTo>
                  <a:lnTo>
                    <a:pt x="2480" y="362"/>
                  </a:lnTo>
                  <a:lnTo>
                    <a:pt x="2547" y="373"/>
                  </a:lnTo>
                  <a:lnTo>
                    <a:pt x="2650" y="392"/>
                  </a:lnTo>
                  <a:lnTo>
                    <a:pt x="2687" y="403"/>
                  </a:lnTo>
                  <a:lnTo>
                    <a:pt x="2717" y="417"/>
                  </a:lnTo>
                  <a:lnTo>
                    <a:pt x="2739" y="428"/>
                  </a:lnTo>
                  <a:lnTo>
                    <a:pt x="2758" y="443"/>
                  </a:lnTo>
                  <a:lnTo>
                    <a:pt x="2765" y="454"/>
                  </a:lnTo>
                  <a:lnTo>
                    <a:pt x="2772" y="462"/>
                  </a:lnTo>
                  <a:lnTo>
                    <a:pt x="2772" y="473"/>
                  </a:lnTo>
                  <a:lnTo>
                    <a:pt x="2772" y="488"/>
                  </a:lnTo>
                  <a:lnTo>
                    <a:pt x="2761" y="506"/>
                  </a:lnTo>
                  <a:lnTo>
                    <a:pt x="2747" y="532"/>
                  </a:lnTo>
                  <a:lnTo>
                    <a:pt x="2735" y="543"/>
                  </a:lnTo>
                  <a:lnTo>
                    <a:pt x="2717" y="547"/>
                  </a:lnTo>
                  <a:lnTo>
                    <a:pt x="2669" y="569"/>
                  </a:lnTo>
                  <a:lnTo>
                    <a:pt x="2695" y="554"/>
                  </a:lnTo>
                  <a:lnTo>
                    <a:pt x="2717" y="532"/>
                  </a:lnTo>
                  <a:lnTo>
                    <a:pt x="2732" y="517"/>
                  </a:lnTo>
                  <a:lnTo>
                    <a:pt x="2735" y="502"/>
                  </a:lnTo>
                  <a:lnTo>
                    <a:pt x="2747" y="477"/>
                  </a:lnTo>
                  <a:lnTo>
                    <a:pt x="2747" y="469"/>
                  </a:lnTo>
                  <a:lnTo>
                    <a:pt x="2735" y="454"/>
                  </a:lnTo>
                  <a:lnTo>
                    <a:pt x="2724" y="447"/>
                  </a:lnTo>
                  <a:lnTo>
                    <a:pt x="2702" y="421"/>
                  </a:lnTo>
                  <a:lnTo>
                    <a:pt x="2662" y="406"/>
                  </a:lnTo>
                  <a:lnTo>
                    <a:pt x="2621" y="392"/>
                  </a:lnTo>
                  <a:lnTo>
                    <a:pt x="2547" y="377"/>
                  </a:lnTo>
                  <a:lnTo>
                    <a:pt x="2510" y="373"/>
                  </a:lnTo>
                  <a:lnTo>
                    <a:pt x="2510" y="377"/>
                  </a:lnTo>
                  <a:lnTo>
                    <a:pt x="2455" y="366"/>
                  </a:lnTo>
                  <a:lnTo>
                    <a:pt x="2384" y="358"/>
                  </a:lnTo>
                  <a:lnTo>
                    <a:pt x="2384" y="362"/>
                  </a:lnTo>
                  <a:lnTo>
                    <a:pt x="2270" y="351"/>
                  </a:lnTo>
                  <a:lnTo>
                    <a:pt x="2214" y="347"/>
                  </a:lnTo>
                  <a:lnTo>
                    <a:pt x="2214" y="351"/>
                  </a:lnTo>
                  <a:lnTo>
                    <a:pt x="2273" y="351"/>
                  </a:lnTo>
                  <a:lnTo>
                    <a:pt x="2410" y="373"/>
                  </a:lnTo>
                  <a:lnTo>
                    <a:pt x="2480" y="388"/>
                  </a:lnTo>
                  <a:lnTo>
                    <a:pt x="2551" y="406"/>
                  </a:lnTo>
                  <a:lnTo>
                    <a:pt x="2610" y="436"/>
                  </a:lnTo>
                  <a:lnTo>
                    <a:pt x="2636" y="454"/>
                  </a:lnTo>
                  <a:lnTo>
                    <a:pt x="2650" y="469"/>
                  </a:lnTo>
                  <a:lnTo>
                    <a:pt x="2654" y="484"/>
                  </a:lnTo>
                  <a:lnTo>
                    <a:pt x="2654" y="499"/>
                  </a:lnTo>
                  <a:lnTo>
                    <a:pt x="2647" y="517"/>
                  </a:lnTo>
                  <a:lnTo>
                    <a:pt x="2632" y="543"/>
                  </a:lnTo>
                  <a:lnTo>
                    <a:pt x="2606" y="562"/>
                  </a:lnTo>
                  <a:lnTo>
                    <a:pt x="2569" y="576"/>
                  </a:lnTo>
                  <a:lnTo>
                    <a:pt x="2525" y="595"/>
                  </a:lnTo>
                  <a:lnTo>
                    <a:pt x="2440" y="610"/>
                  </a:lnTo>
                  <a:lnTo>
                    <a:pt x="2473" y="587"/>
                  </a:lnTo>
                  <a:lnTo>
                    <a:pt x="2521" y="562"/>
                  </a:lnTo>
                  <a:lnTo>
                    <a:pt x="2540" y="543"/>
                  </a:lnTo>
                  <a:lnTo>
                    <a:pt x="2554" y="525"/>
                  </a:lnTo>
                  <a:lnTo>
                    <a:pt x="2565" y="499"/>
                  </a:lnTo>
                  <a:lnTo>
                    <a:pt x="2565" y="469"/>
                  </a:lnTo>
                  <a:lnTo>
                    <a:pt x="2554" y="458"/>
                  </a:lnTo>
                  <a:lnTo>
                    <a:pt x="2547" y="447"/>
                  </a:lnTo>
                  <a:lnTo>
                    <a:pt x="2525" y="432"/>
                  </a:lnTo>
                  <a:lnTo>
                    <a:pt x="2499" y="417"/>
                  </a:lnTo>
                  <a:lnTo>
                    <a:pt x="2466" y="403"/>
                  </a:lnTo>
                  <a:lnTo>
                    <a:pt x="2410" y="392"/>
                  </a:lnTo>
                  <a:lnTo>
                    <a:pt x="2344" y="384"/>
                  </a:lnTo>
                  <a:lnTo>
                    <a:pt x="2273" y="373"/>
                  </a:lnTo>
                  <a:lnTo>
                    <a:pt x="2214" y="366"/>
                  </a:lnTo>
                  <a:lnTo>
                    <a:pt x="2148" y="362"/>
                  </a:lnTo>
                  <a:lnTo>
                    <a:pt x="2148" y="366"/>
                  </a:lnTo>
                  <a:lnTo>
                    <a:pt x="2203" y="373"/>
                  </a:lnTo>
                  <a:lnTo>
                    <a:pt x="2325" y="384"/>
                  </a:lnTo>
                  <a:lnTo>
                    <a:pt x="2388" y="399"/>
                  </a:lnTo>
                  <a:lnTo>
                    <a:pt x="2451" y="417"/>
                  </a:lnTo>
                  <a:lnTo>
                    <a:pt x="2473" y="432"/>
                  </a:lnTo>
                  <a:lnTo>
                    <a:pt x="2495" y="447"/>
                  </a:lnTo>
                  <a:lnTo>
                    <a:pt x="2510" y="458"/>
                  </a:lnTo>
                  <a:lnTo>
                    <a:pt x="2525" y="477"/>
                  </a:lnTo>
                  <a:lnTo>
                    <a:pt x="2525" y="491"/>
                  </a:lnTo>
                  <a:lnTo>
                    <a:pt x="2514" y="525"/>
                  </a:lnTo>
                  <a:lnTo>
                    <a:pt x="2506" y="543"/>
                  </a:lnTo>
                  <a:lnTo>
                    <a:pt x="2484" y="562"/>
                  </a:lnTo>
                  <a:lnTo>
                    <a:pt x="2466" y="587"/>
                  </a:lnTo>
                  <a:lnTo>
                    <a:pt x="2425" y="610"/>
                  </a:lnTo>
                  <a:lnTo>
                    <a:pt x="2403" y="610"/>
                  </a:lnTo>
                  <a:lnTo>
                    <a:pt x="2303" y="617"/>
                  </a:lnTo>
                  <a:lnTo>
                    <a:pt x="2351" y="602"/>
                  </a:lnTo>
                  <a:lnTo>
                    <a:pt x="2384" y="584"/>
                  </a:lnTo>
                  <a:lnTo>
                    <a:pt x="2410" y="562"/>
                  </a:lnTo>
                  <a:lnTo>
                    <a:pt x="2429" y="539"/>
                  </a:lnTo>
                  <a:lnTo>
                    <a:pt x="2436" y="513"/>
                  </a:lnTo>
                  <a:lnTo>
                    <a:pt x="2440" y="491"/>
                  </a:lnTo>
                  <a:lnTo>
                    <a:pt x="2436" y="477"/>
                  </a:lnTo>
                  <a:lnTo>
                    <a:pt x="2421" y="458"/>
                  </a:lnTo>
                  <a:lnTo>
                    <a:pt x="2399" y="447"/>
                  </a:lnTo>
                  <a:lnTo>
                    <a:pt x="2344" y="421"/>
                  </a:lnTo>
                  <a:lnTo>
                    <a:pt x="2277" y="399"/>
                  </a:lnTo>
                  <a:lnTo>
                    <a:pt x="2203" y="384"/>
                  </a:lnTo>
                  <a:lnTo>
                    <a:pt x="2066" y="366"/>
                  </a:lnTo>
                  <a:lnTo>
                    <a:pt x="2004" y="362"/>
                  </a:lnTo>
                  <a:lnTo>
                    <a:pt x="2004" y="366"/>
                  </a:lnTo>
                  <a:lnTo>
                    <a:pt x="2118" y="384"/>
                  </a:lnTo>
                  <a:lnTo>
                    <a:pt x="2207" y="403"/>
                  </a:lnTo>
                  <a:lnTo>
                    <a:pt x="2277" y="421"/>
                  </a:lnTo>
                  <a:lnTo>
                    <a:pt x="2325" y="443"/>
                  </a:lnTo>
                  <a:lnTo>
                    <a:pt x="2355" y="454"/>
                  </a:lnTo>
                  <a:lnTo>
                    <a:pt x="2373" y="469"/>
                  </a:lnTo>
                  <a:lnTo>
                    <a:pt x="2384" y="484"/>
                  </a:lnTo>
                  <a:lnTo>
                    <a:pt x="2388" y="517"/>
                  </a:lnTo>
                  <a:lnTo>
                    <a:pt x="2384" y="543"/>
                  </a:lnTo>
                  <a:lnTo>
                    <a:pt x="2370" y="569"/>
                  </a:lnTo>
                  <a:lnTo>
                    <a:pt x="2351" y="587"/>
                  </a:lnTo>
                  <a:lnTo>
                    <a:pt x="2310" y="613"/>
                  </a:lnTo>
                  <a:lnTo>
                    <a:pt x="2296" y="617"/>
                  </a:lnTo>
                  <a:lnTo>
                    <a:pt x="2296" y="624"/>
                  </a:lnTo>
                  <a:lnTo>
                    <a:pt x="2159" y="639"/>
                  </a:lnTo>
                  <a:lnTo>
                    <a:pt x="2207" y="617"/>
                  </a:lnTo>
                  <a:lnTo>
                    <a:pt x="2244" y="595"/>
                  </a:lnTo>
                  <a:lnTo>
                    <a:pt x="2270" y="569"/>
                  </a:lnTo>
                  <a:lnTo>
                    <a:pt x="2284" y="543"/>
                  </a:lnTo>
                  <a:lnTo>
                    <a:pt x="2288" y="525"/>
                  </a:lnTo>
                  <a:lnTo>
                    <a:pt x="2296" y="506"/>
                  </a:lnTo>
                  <a:lnTo>
                    <a:pt x="2288" y="488"/>
                  </a:lnTo>
                  <a:lnTo>
                    <a:pt x="2284" y="473"/>
                  </a:lnTo>
                  <a:lnTo>
                    <a:pt x="2273" y="454"/>
                  </a:lnTo>
                  <a:lnTo>
                    <a:pt x="2255" y="443"/>
                  </a:lnTo>
                  <a:lnTo>
                    <a:pt x="2229" y="432"/>
                  </a:lnTo>
                  <a:lnTo>
                    <a:pt x="2174" y="406"/>
                  </a:lnTo>
                  <a:lnTo>
                    <a:pt x="2103" y="392"/>
                  </a:lnTo>
                  <a:lnTo>
                    <a:pt x="1978" y="373"/>
                  </a:lnTo>
                  <a:lnTo>
                    <a:pt x="1919" y="366"/>
                  </a:lnTo>
                  <a:lnTo>
                    <a:pt x="1911" y="373"/>
                  </a:lnTo>
                  <a:lnTo>
                    <a:pt x="1974" y="377"/>
                  </a:lnTo>
                  <a:lnTo>
                    <a:pt x="2100" y="399"/>
                  </a:lnTo>
                  <a:lnTo>
                    <a:pt x="2163" y="414"/>
                  </a:lnTo>
                  <a:lnTo>
                    <a:pt x="2225" y="432"/>
                  </a:lnTo>
                  <a:lnTo>
                    <a:pt x="2248" y="447"/>
                  </a:lnTo>
                  <a:lnTo>
                    <a:pt x="2270" y="458"/>
                  </a:lnTo>
                  <a:lnTo>
                    <a:pt x="2284" y="473"/>
                  </a:lnTo>
                  <a:lnTo>
                    <a:pt x="2288" y="488"/>
                  </a:lnTo>
                  <a:lnTo>
                    <a:pt x="2288" y="506"/>
                  </a:lnTo>
                  <a:lnTo>
                    <a:pt x="2284" y="525"/>
                  </a:lnTo>
                  <a:lnTo>
                    <a:pt x="2277" y="547"/>
                  </a:lnTo>
                  <a:lnTo>
                    <a:pt x="2262" y="573"/>
                  </a:lnTo>
                  <a:lnTo>
                    <a:pt x="2233" y="599"/>
                  </a:lnTo>
                  <a:lnTo>
                    <a:pt x="2199" y="617"/>
                  </a:lnTo>
                  <a:lnTo>
                    <a:pt x="2144" y="643"/>
                  </a:lnTo>
                  <a:lnTo>
                    <a:pt x="2089" y="647"/>
                  </a:lnTo>
                  <a:lnTo>
                    <a:pt x="2033" y="658"/>
                  </a:lnTo>
                  <a:lnTo>
                    <a:pt x="1989" y="669"/>
                  </a:lnTo>
                  <a:lnTo>
                    <a:pt x="1922" y="695"/>
                  </a:lnTo>
                  <a:lnTo>
                    <a:pt x="1893" y="709"/>
                  </a:lnTo>
                  <a:lnTo>
                    <a:pt x="1889" y="717"/>
                  </a:lnTo>
                  <a:lnTo>
                    <a:pt x="1882" y="728"/>
                  </a:lnTo>
                  <a:lnTo>
                    <a:pt x="1889" y="743"/>
                  </a:lnTo>
                  <a:lnTo>
                    <a:pt x="1893" y="750"/>
                  </a:lnTo>
                  <a:lnTo>
                    <a:pt x="1863" y="750"/>
                  </a:lnTo>
                  <a:lnTo>
                    <a:pt x="1778" y="757"/>
                  </a:lnTo>
                  <a:lnTo>
                    <a:pt x="1715" y="765"/>
                  </a:lnTo>
                  <a:lnTo>
                    <a:pt x="1671" y="772"/>
                  </a:lnTo>
                  <a:lnTo>
                    <a:pt x="1641" y="783"/>
                  </a:lnTo>
                  <a:lnTo>
                    <a:pt x="1623" y="794"/>
                  </a:lnTo>
                  <a:lnTo>
                    <a:pt x="1604" y="809"/>
                  </a:lnTo>
                  <a:lnTo>
                    <a:pt x="1597" y="824"/>
                  </a:lnTo>
                  <a:lnTo>
                    <a:pt x="1597" y="839"/>
                  </a:lnTo>
                  <a:lnTo>
                    <a:pt x="1597" y="854"/>
                  </a:lnTo>
                  <a:lnTo>
                    <a:pt x="1601" y="857"/>
                  </a:lnTo>
                  <a:lnTo>
                    <a:pt x="1623" y="879"/>
                  </a:lnTo>
                  <a:lnTo>
                    <a:pt x="1660" y="898"/>
                  </a:lnTo>
                  <a:lnTo>
                    <a:pt x="1671" y="898"/>
                  </a:lnTo>
                  <a:lnTo>
                    <a:pt x="1627" y="879"/>
                  </a:lnTo>
                  <a:lnTo>
                    <a:pt x="1604" y="857"/>
                  </a:lnTo>
                  <a:lnTo>
                    <a:pt x="1601" y="850"/>
                  </a:lnTo>
                  <a:lnTo>
                    <a:pt x="1597" y="839"/>
                  </a:lnTo>
                  <a:lnTo>
                    <a:pt x="1601" y="824"/>
                  </a:lnTo>
                  <a:lnTo>
                    <a:pt x="1612" y="809"/>
                  </a:lnTo>
                  <a:lnTo>
                    <a:pt x="1627" y="798"/>
                  </a:lnTo>
                  <a:lnTo>
                    <a:pt x="1645" y="787"/>
                  </a:lnTo>
                  <a:lnTo>
                    <a:pt x="1671" y="780"/>
                  </a:lnTo>
                  <a:lnTo>
                    <a:pt x="1715" y="769"/>
                  </a:lnTo>
                  <a:lnTo>
                    <a:pt x="1778" y="757"/>
                  </a:lnTo>
                  <a:lnTo>
                    <a:pt x="1863" y="754"/>
                  </a:lnTo>
                  <a:lnTo>
                    <a:pt x="1896" y="754"/>
                  </a:lnTo>
                  <a:lnTo>
                    <a:pt x="1919" y="757"/>
                  </a:lnTo>
                  <a:lnTo>
                    <a:pt x="1878" y="757"/>
                  </a:lnTo>
                  <a:lnTo>
                    <a:pt x="1811" y="765"/>
                  </a:lnTo>
                  <a:lnTo>
                    <a:pt x="1737" y="780"/>
                  </a:lnTo>
                  <a:lnTo>
                    <a:pt x="1708" y="787"/>
                  </a:lnTo>
                  <a:lnTo>
                    <a:pt x="1682" y="798"/>
                  </a:lnTo>
                  <a:lnTo>
                    <a:pt x="1671" y="813"/>
                  </a:lnTo>
                  <a:lnTo>
                    <a:pt x="1660" y="828"/>
                  </a:lnTo>
                  <a:lnTo>
                    <a:pt x="1656" y="842"/>
                  </a:lnTo>
                  <a:lnTo>
                    <a:pt x="1667" y="865"/>
                  </a:lnTo>
                  <a:lnTo>
                    <a:pt x="1686" y="883"/>
                  </a:lnTo>
                  <a:lnTo>
                    <a:pt x="1712" y="898"/>
                  </a:lnTo>
                  <a:lnTo>
                    <a:pt x="1723" y="898"/>
                  </a:lnTo>
                  <a:lnTo>
                    <a:pt x="1686" y="883"/>
                  </a:lnTo>
                  <a:lnTo>
                    <a:pt x="1667" y="865"/>
                  </a:lnTo>
                  <a:lnTo>
                    <a:pt x="1660" y="842"/>
                  </a:lnTo>
                  <a:lnTo>
                    <a:pt x="1667" y="828"/>
                  </a:lnTo>
                  <a:lnTo>
                    <a:pt x="1671" y="813"/>
                  </a:lnTo>
                  <a:lnTo>
                    <a:pt x="1686" y="806"/>
                  </a:lnTo>
                  <a:lnTo>
                    <a:pt x="1712" y="787"/>
                  </a:lnTo>
                  <a:lnTo>
                    <a:pt x="1745" y="780"/>
                  </a:lnTo>
                  <a:lnTo>
                    <a:pt x="1822" y="769"/>
                  </a:lnTo>
                  <a:lnTo>
                    <a:pt x="1893" y="765"/>
                  </a:lnTo>
                  <a:lnTo>
                    <a:pt x="1922" y="765"/>
                  </a:lnTo>
                  <a:lnTo>
                    <a:pt x="1922" y="757"/>
                  </a:lnTo>
                  <a:lnTo>
                    <a:pt x="1963" y="772"/>
                  </a:lnTo>
                  <a:lnTo>
                    <a:pt x="1870" y="772"/>
                  </a:lnTo>
                  <a:lnTo>
                    <a:pt x="1837" y="772"/>
                  </a:lnTo>
                  <a:lnTo>
                    <a:pt x="1797" y="780"/>
                  </a:lnTo>
                  <a:lnTo>
                    <a:pt x="1767" y="787"/>
                  </a:lnTo>
                  <a:lnTo>
                    <a:pt x="1730" y="809"/>
                  </a:lnTo>
                  <a:lnTo>
                    <a:pt x="1715" y="824"/>
                  </a:lnTo>
                  <a:lnTo>
                    <a:pt x="1712" y="835"/>
                  </a:lnTo>
                  <a:lnTo>
                    <a:pt x="1712" y="850"/>
                  </a:lnTo>
                  <a:lnTo>
                    <a:pt x="1715" y="865"/>
                  </a:lnTo>
                  <a:lnTo>
                    <a:pt x="1737" y="883"/>
                  </a:lnTo>
                  <a:lnTo>
                    <a:pt x="1771" y="898"/>
                  </a:lnTo>
                  <a:lnTo>
                    <a:pt x="1782" y="898"/>
                  </a:lnTo>
                  <a:lnTo>
                    <a:pt x="1741" y="879"/>
                  </a:lnTo>
                  <a:lnTo>
                    <a:pt x="1730" y="868"/>
                  </a:lnTo>
                  <a:lnTo>
                    <a:pt x="1715" y="857"/>
                  </a:lnTo>
                  <a:lnTo>
                    <a:pt x="1712" y="850"/>
                  </a:lnTo>
                  <a:lnTo>
                    <a:pt x="1715" y="835"/>
                  </a:lnTo>
                  <a:lnTo>
                    <a:pt x="1715" y="828"/>
                  </a:lnTo>
                  <a:lnTo>
                    <a:pt x="1737" y="809"/>
                  </a:lnTo>
                  <a:lnTo>
                    <a:pt x="1771" y="794"/>
                  </a:lnTo>
                  <a:lnTo>
                    <a:pt x="1797" y="783"/>
                  </a:lnTo>
                  <a:lnTo>
                    <a:pt x="1837" y="780"/>
                  </a:lnTo>
                  <a:lnTo>
                    <a:pt x="1878" y="772"/>
                  </a:lnTo>
                  <a:lnTo>
                    <a:pt x="1978" y="780"/>
                  </a:lnTo>
                  <a:lnTo>
                    <a:pt x="1922" y="780"/>
                  </a:lnTo>
                  <a:lnTo>
                    <a:pt x="1852" y="787"/>
                  </a:lnTo>
                  <a:lnTo>
                    <a:pt x="1822" y="798"/>
                  </a:lnTo>
                  <a:lnTo>
                    <a:pt x="1793" y="809"/>
                  </a:lnTo>
                  <a:lnTo>
                    <a:pt x="1771" y="824"/>
                  </a:lnTo>
                  <a:lnTo>
                    <a:pt x="1763" y="839"/>
                  </a:lnTo>
                  <a:lnTo>
                    <a:pt x="1763" y="842"/>
                  </a:lnTo>
                  <a:lnTo>
                    <a:pt x="1767" y="857"/>
                  </a:lnTo>
                  <a:lnTo>
                    <a:pt x="1778" y="865"/>
                  </a:lnTo>
                  <a:lnTo>
                    <a:pt x="1785" y="879"/>
                  </a:lnTo>
                  <a:lnTo>
                    <a:pt x="1811" y="891"/>
                  </a:lnTo>
                  <a:lnTo>
                    <a:pt x="1837" y="898"/>
                  </a:lnTo>
                  <a:lnTo>
                    <a:pt x="1852" y="898"/>
                  </a:lnTo>
                  <a:lnTo>
                    <a:pt x="1800" y="879"/>
                  </a:lnTo>
                  <a:lnTo>
                    <a:pt x="1778" y="857"/>
                  </a:lnTo>
                  <a:lnTo>
                    <a:pt x="1767" y="842"/>
                  </a:lnTo>
                  <a:lnTo>
                    <a:pt x="1767" y="839"/>
                  </a:lnTo>
                  <a:lnTo>
                    <a:pt x="1771" y="828"/>
                  </a:lnTo>
                  <a:lnTo>
                    <a:pt x="1782" y="820"/>
                  </a:lnTo>
                  <a:lnTo>
                    <a:pt x="1808" y="809"/>
                  </a:lnTo>
                  <a:lnTo>
                    <a:pt x="1848" y="798"/>
                  </a:lnTo>
                  <a:lnTo>
                    <a:pt x="1889" y="787"/>
                  </a:lnTo>
                  <a:lnTo>
                    <a:pt x="1963" y="783"/>
                  </a:lnTo>
                  <a:lnTo>
                    <a:pt x="1996" y="780"/>
                  </a:lnTo>
                  <a:lnTo>
                    <a:pt x="2018" y="783"/>
                  </a:lnTo>
                  <a:lnTo>
                    <a:pt x="2074" y="787"/>
                  </a:lnTo>
                  <a:lnTo>
                    <a:pt x="2037" y="798"/>
                  </a:lnTo>
                  <a:lnTo>
                    <a:pt x="2018" y="820"/>
                  </a:lnTo>
                  <a:lnTo>
                    <a:pt x="2007" y="835"/>
                  </a:lnTo>
                  <a:lnTo>
                    <a:pt x="2007" y="839"/>
                  </a:lnTo>
                  <a:lnTo>
                    <a:pt x="2007" y="857"/>
                  </a:lnTo>
                  <a:lnTo>
                    <a:pt x="2018" y="876"/>
                  </a:lnTo>
                  <a:lnTo>
                    <a:pt x="2029" y="891"/>
                  </a:lnTo>
                  <a:lnTo>
                    <a:pt x="2044" y="898"/>
                  </a:lnTo>
                  <a:lnTo>
                    <a:pt x="2052" y="898"/>
                  </a:lnTo>
                  <a:lnTo>
                    <a:pt x="2037" y="891"/>
                  </a:lnTo>
                  <a:lnTo>
                    <a:pt x="2022" y="876"/>
                  </a:lnTo>
                  <a:lnTo>
                    <a:pt x="2011" y="857"/>
                  </a:lnTo>
                  <a:lnTo>
                    <a:pt x="2007" y="839"/>
                  </a:lnTo>
                  <a:lnTo>
                    <a:pt x="2011" y="835"/>
                  </a:lnTo>
                  <a:lnTo>
                    <a:pt x="2029" y="820"/>
                  </a:lnTo>
                  <a:lnTo>
                    <a:pt x="2052" y="798"/>
                  </a:lnTo>
                  <a:lnTo>
                    <a:pt x="2074" y="794"/>
                  </a:lnTo>
                  <a:lnTo>
                    <a:pt x="2092" y="787"/>
                  </a:lnTo>
                  <a:lnTo>
                    <a:pt x="2137" y="787"/>
                  </a:lnTo>
                  <a:lnTo>
                    <a:pt x="2103" y="806"/>
                  </a:lnTo>
                  <a:lnTo>
                    <a:pt x="2085" y="813"/>
                  </a:lnTo>
                  <a:lnTo>
                    <a:pt x="2074" y="828"/>
                  </a:lnTo>
                  <a:lnTo>
                    <a:pt x="2063" y="842"/>
                  </a:lnTo>
                  <a:lnTo>
                    <a:pt x="2066" y="857"/>
                  </a:lnTo>
                  <a:lnTo>
                    <a:pt x="2074" y="876"/>
                  </a:lnTo>
                  <a:lnTo>
                    <a:pt x="2103" y="898"/>
                  </a:lnTo>
                  <a:lnTo>
                    <a:pt x="2107" y="898"/>
                  </a:lnTo>
                  <a:lnTo>
                    <a:pt x="2089" y="883"/>
                  </a:lnTo>
                  <a:lnTo>
                    <a:pt x="2077" y="868"/>
                  </a:lnTo>
                  <a:lnTo>
                    <a:pt x="2066" y="857"/>
                  </a:lnTo>
                  <a:lnTo>
                    <a:pt x="2066" y="842"/>
                  </a:lnTo>
                  <a:lnTo>
                    <a:pt x="2074" y="828"/>
                  </a:lnTo>
                  <a:lnTo>
                    <a:pt x="2100" y="809"/>
                  </a:lnTo>
                  <a:lnTo>
                    <a:pt x="2122" y="798"/>
                  </a:lnTo>
                  <a:lnTo>
                    <a:pt x="2159" y="787"/>
                  </a:lnTo>
                  <a:lnTo>
                    <a:pt x="2188" y="787"/>
                  </a:lnTo>
                  <a:lnTo>
                    <a:pt x="2296" y="787"/>
                  </a:lnTo>
                  <a:lnTo>
                    <a:pt x="2255" y="806"/>
                  </a:lnTo>
                  <a:lnTo>
                    <a:pt x="2240" y="813"/>
                  </a:lnTo>
                  <a:lnTo>
                    <a:pt x="2225" y="835"/>
                  </a:lnTo>
                  <a:lnTo>
                    <a:pt x="2225" y="850"/>
                  </a:lnTo>
                  <a:lnTo>
                    <a:pt x="2233" y="868"/>
                  </a:lnTo>
                  <a:lnTo>
                    <a:pt x="2270" y="898"/>
                  </a:lnTo>
                  <a:lnTo>
                    <a:pt x="2277" y="898"/>
                  </a:lnTo>
                  <a:lnTo>
                    <a:pt x="2248" y="879"/>
                  </a:lnTo>
                  <a:lnTo>
                    <a:pt x="2240" y="868"/>
                  </a:lnTo>
                  <a:lnTo>
                    <a:pt x="2229" y="850"/>
                  </a:lnTo>
                  <a:lnTo>
                    <a:pt x="2229" y="835"/>
                  </a:lnTo>
                  <a:lnTo>
                    <a:pt x="2233" y="824"/>
                  </a:lnTo>
                  <a:lnTo>
                    <a:pt x="2244" y="813"/>
                  </a:lnTo>
                  <a:lnTo>
                    <a:pt x="2270" y="798"/>
                  </a:lnTo>
                  <a:lnTo>
                    <a:pt x="2303" y="787"/>
                  </a:lnTo>
                  <a:lnTo>
                    <a:pt x="2325" y="787"/>
                  </a:lnTo>
                  <a:lnTo>
                    <a:pt x="2381" y="787"/>
                  </a:lnTo>
                  <a:lnTo>
                    <a:pt x="2329" y="809"/>
                  </a:lnTo>
                  <a:lnTo>
                    <a:pt x="2303" y="824"/>
                  </a:lnTo>
                  <a:lnTo>
                    <a:pt x="2296" y="842"/>
                  </a:lnTo>
                  <a:lnTo>
                    <a:pt x="2296" y="857"/>
                  </a:lnTo>
                  <a:lnTo>
                    <a:pt x="2296" y="868"/>
                  </a:lnTo>
                  <a:lnTo>
                    <a:pt x="2303" y="879"/>
                  </a:lnTo>
                  <a:lnTo>
                    <a:pt x="2325" y="898"/>
                  </a:lnTo>
                  <a:lnTo>
                    <a:pt x="2329" y="898"/>
                  </a:lnTo>
                  <a:lnTo>
                    <a:pt x="2303" y="876"/>
                  </a:lnTo>
                  <a:lnTo>
                    <a:pt x="2299" y="868"/>
                  </a:lnTo>
                  <a:lnTo>
                    <a:pt x="2296" y="857"/>
                  </a:lnTo>
                  <a:lnTo>
                    <a:pt x="2296" y="842"/>
                  </a:lnTo>
                  <a:lnTo>
                    <a:pt x="2310" y="828"/>
                  </a:lnTo>
                  <a:lnTo>
                    <a:pt x="2329" y="813"/>
                  </a:lnTo>
                  <a:lnTo>
                    <a:pt x="2355" y="798"/>
                  </a:lnTo>
                  <a:lnTo>
                    <a:pt x="2395" y="787"/>
                  </a:lnTo>
                  <a:lnTo>
                    <a:pt x="2451" y="783"/>
                  </a:lnTo>
                  <a:lnTo>
                    <a:pt x="2395" y="809"/>
                  </a:lnTo>
                  <a:lnTo>
                    <a:pt x="2370" y="824"/>
                  </a:lnTo>
                  <a:lnTo>
                    <a:pt x="2358" y="835"/>
                  </a:lnTo>
                  <a:lnTo>
                    <a:pt x="2351" y="850"/>
                  </a:lnTo>
                  <a:lnTo>
                    <a:pt x="2351" y="865"/>
                  </a:lnTo>
                  <a:lnTo>
                    <a:pt x="2358" y="883"/>
                  </a:lnTo>
                  <a:lnTo>
                    <a:pt x="2381" y="898"/>
                  </a:lnTo>
                  <a:lnTo>
                    <a:pt x="2388" y="898"/>
                  </a:lnTo>
                  <a:lnTo>
                    <a:pt x="2366" y="879"/>
                  </a:lnTo>
                  <a:lnTo>
                    <a:pt x="2355" y="865"/>
                  </a:lnTo>
                  <a:lnTo>
                    <a:pt x="2355" y="850"/>
                  </a:lnTo>
                  <a:lnTo>
                    <a:pt x="2366" y="835"/>
                  </a:lnTo>
                  <a:lnTo>
                    <a:pt x="2381" y="824"/>
                  </a:lnTo>
                  <a:lnTo>
                    <a:pt x="2414" y="806"/>
                  </a:lnTo>
                  <a:lnTo>
                    <a:pt x="2466" y="783"/>
                  </a:lnTo>
                  <a:lnTo>
                    <a:pt x="2514" y="783"/>
                  </a:lnTo>
                  <a:lnTo>
                    <a:pt x="2580" y="783"/>
                  </a:lnTo>
                  <a:lnTo>
                    <a:pt x="2536" y="794"/>
                  </a:lnTo>
                  <a:lnTo>
                    <a:pt x="2506" y="806"/>
                  </a:lnTo>
                  <a:lnTo>
                    <a:pt x="2480" y="813"/>
                  </a:lnTo>
                  <a:lnTo>
                    <a:pt x="2443" y="835"/>
                  </a:lnTo>
                  <a:lnTo>
                    <a:pt x="2436" y="842"/>
                  </a:lnTo>
                  <a:lnTo>
                    <a:pt x="2429" y="854"/>
                  </a:lnTo>
                  <a:lnTo>
                    <a:pt x="2425" y="868"/>
                  </a:lnTo>
                  <a:lnTo>
                    <a:pt x="2429" y="879"/>
                  </a:lnTo>
                  <a:lnTo>
                    <a:pt x="2436" y="891"/>
                  </a:lnTo>
                  <a:lnTo>
                    <a:pt x="2443" y="898"/>
                  </a:lnTo>
                  <a:lnTo>
                    <a:pt x="2451" y="898"/>
                  </a:lnTo>
                  <a:lnTo>
                    <a:pt x="2440" y="883"/>
                  </a:lnTo>
                  <a:lnTo>
                    <a:pt x="2436" y="879"/>
                  </a:lnTo>
                  <a:lnTo>
                    <a:pt x="2429" y="868"/>
                  </a:lnTo>
                  <a:lnTo>
                    <a:pt x="2429" y="854"/>
                  </a:lnTo>
                  <a:lnTo>
                    <a:pt x="2436" y="842"/>
                  </a:lnTo>
                  <a:lnTo>
                    <a:pt x="2443" y="835"/>
                  </a:lnTo>
                  <a:lnTo>
                    <a:pt x="2480" y="820"/>
                  </a:lnTo>
                  <a:lnTo>
                    <a:pt x="2510" y="806"/>
                  </a:lnTo>
                  <a:lnTo>
                    <a:pt x="2551" y="794"/>
                  </a:lnTo>
                  <a:lnTo>
                    <a:pt x="2606" y="783"/>
                  </a:lnTo>
                  <a:lnTo>
                    <a:pt x="2606" y="780"/>
                  </a:lnTo>
                  <a:lnTo>
                    <a:pt x="2928" y="772"/>
                  </a:lnTo>
                  <a:lnTo>
                    <a:pt x="2991" y="772"/>
                  </a:lnTo>
                  <a:lnTo>
                    <a:pt x="2987" y="772"/>
                  </a:lnTo>
                  <a:lnTo>
                    <a:pt x="2917" y="772"/>
                  </a:lnTo>
                  <a:lnTo>
                    <a:pt x="2872" y="780"/>
                  </a:lnTo>
                  <a:lnTo>
                    <a:pt x="2872" y="772"/>
                  </a:lnTo>
                  <a:lnTo>
                    <a:pt x="2765" y="783"/>
                  </a:lnTo>
                  <a:lnTo>
                    <a:pt x="2687" y="798"/>
                  </a:lnTo>
                  <a:lnTo>
                    <a:pt x="2636" y="809"/>
                  </a:lnTo>
                  <a:lnTo>
                    <a:pt x="2617" y="813"/>
                  </a:lnTo>
                  <a:lnTo>
                    <a:pt x="2577" y="835"/>
                  </a:lnTo>
                  <a:lnTo>
                    <a:pt x="2562" y="842"/>
                  </a:lnTo>
                  <a:lnTo>
                    <a:pt x="2551" y="857"/>
                  </a:lnTo>
                  <a:lnTo>
                    <a:pt x="2547" y="879"/>
                  </a:lnTo>
                  <a:lnTo>
                    <a:pt x="2547" y="883"/>
                  </a:lnTo>
                  <a:lnTo>
                    <a:pt x="2554" y="898"/>
                  </a:lnTo>
                  <a:lnTo>
                    <a:pt x="2562" y="898"/>
                  </a:lnTo>
                  <a:lnTo>
                    <a:pt x="2551" y="883"/>
                  </a:lnTo>
                  <a:lnTo>
                    <a:pt x="2551" y="879"/>
                  </a:lnTo>
                  <a:lnTo>
                    <a:pt x="2554" y="857"/>
                  </a:lnTo>
                  <a:lnTo>
                    <a:pt x="2562" y="842"/>
                  </a:lnTo>
                  <a:lnTo>
                    <a:pt x="2577" y="835"/>
                  </a:lnTo>
                  <a:lnTo>
                    <a:pt x="2617" y="820"/>
                  </a:lnTo>
                  <a:lnTo>
                    <a:pt x="2676" y="806"/>
                  </a:lnTo>
                  <a:lnTo>
                    <a:pt x="2747" y="787"/>
                  </a:lnTo>
                  <a:lnTo>
                    <a:pt x="2835" y="780"/>
                  </a:lnTo>
                  <a:lnTo>
                    <a:pt x="2739" y="794"/>
                  </a:lnTo>
                  <a:lnTo>
                    <a:pt x="2680" y="806"/>
                  </a:lnTo>
                  <a:lnTo>
                    <a:pt x="2639" y="820"/>
                  </a:lnTo>
                  <a:lnTo>
                    <a:pt x="2599" y="839"/>
                  </a:lnTo>
                  <a:lnTo>
                    <a:pt x="2591" y="854"/>
                  </a:lnTo>
                  <a:lnTo>
                    <a:pt x="2584" y="865"/>
                  </a:lnTo>
                  <a:lnTo>
                    <a:pt x="2591" y="883"/>
                  </a:lnTo>
                  <a:lnTo>
                    <a:pt x="2595" y="898"/>
                  </a:lnTo>
                  <a:lnTo>
                    <a:pt x="2599" y="898"/>
                  </a:lnTo>
                  <a:lnTo>
                    <a:pt x="2595" y="883"/>
                  </a:lnTo>
                  <a:lnTo>
                    <a:pt x="2591" y="865"/>
                  </a:lnTo>
                  <a:lnTo>
                    <a:pt x="2595" y="854"/>
                  </a:lnTo>
                  <a:lnTo>
                    <a:pt x="2606" y="842"/>
                  </a:lnTo>
                  <a:lnTo>
                    <a:pt x="2639" y="824"/>
                  </a:lnTo>
                  <a:lnTo>
                    <a:pt x="2654" y="820"/>
                  </a:lnTo>
                  <a:lnTo>
                    <a:pt x="2702" y="806"/>
                  </a:lnTo>
                  <a:lnTo>
                    <a:pt x="2787" y="787"/>
                  </a:lnTo>
                  <a:lnTo>
                    <a:pt x="2917" y="780"/>
                  </a:lnTo>
                  <a:lnTo>
                    <a:pt x="2987" y="780"/>
                  </a:lnTo>
                  <a:lnTo>
                    <a:pt x="3016" y="772"/>
                  </a:lnTo>
                  <a:lnTo>
                    <a:pt x="3098" y="780"/>
                  </a:lnTo>
                  <a:lnTo>
                    <a:pt x="3157" y="787"/>
                  </a:lnTo>
                  <a:lnTo>
                    <a:pt x="3201" y="798"/>
                  </a:lnTo>
                  <a:lnTo>
                    <a:pt x="3223" y="809"/>
                  </a:lnTo>
                  <a:lnTo>
                    <a:pt x="3153" y="798"/>
                  </a:lnTo>
                  <a:lnTo>
                    <a:pt x="3101" y="794"/>
                  </a:lnTo>
                  <a:lnTo>
                    <a:pt x="3053" y="798"/>
                  </a:lnTo>
                  <a:lnTo>
                    <a:pt x="3053" y="794"/>
                  </a:lnTo>
                  <a:lnTo>
                    <a:pt x="3002" y="794"/>
                  </a:lnTo>
                  <a:lnTo>
                    <a:pt x="2898" y="794"/>
                  </a:lnTo>
                  <a:lnTo>
                    <a:pt x="2780" y="806"/>
                  </a:lnTo>
                  <a:lnTo>
                    <a:pt x="2732" y="813"/>
                  </a:lnTo>
                  <a:lnTo>
                    <a:pt x="2695" y="828"/>
                  </a:lnTo>
                  <a:lnTo>
                    <a:pt x="2665" y="850"/>
                  </a:lnTo>
                  <a:lnTo>
                    <a:pt x="2647" y="865"/>
                  </a:lnTo>
                  <a:lnTo>
                    <a:pt x="2639" y="879"/>
                  </a:lnTo>
                  <a:lnTo>
                    <a:pt x="2639" y="891"/>
                  </a:lnTo>
                  <a:lnTo>
                    <a:pt x="2639" y="898"/>
                  </a:lnTo>
                  <a:lnTo>
                    <a:pt x="2647" y="898"/>
                  </a:lnTo>
                  <a:lnTo>
                    <a:pt x="2639" y="891"/>
                  </a:lnTo>
                  <a:lnTo>
                    <a:pt x="2647" y="879"/>
                  </a:lnTo>
                  <a:lnTo>
                    <a:pt x="2650" y="868"/>
                  </a:lnTo>
                  <a:lnTo>
                    <a:pt x="2669" y="850"/>
                  </a:lnTo>
                  <a:lnTo>
                    <a:pt x="2695" y="835"/>
                  </a:lnTo>
                  <a:lnTo>
                    <a:pt x="2732" y="820"/>
                  </a:lnTo>
                  <a:lnTo>
                    <a:pt x="2776" y="809"/>
                  </a:lnTo>
                  <a:lnTo>
                    <a:pt x="2876" y="798"/>
                  </a:lnTo>
                  <a:lnTo>
                    <a:pt x="2976" y="798"/>
                  </a:lnTo>
                  <a:lnTo>
                    <a:pt x="3042" y="798"/>
                  </a:lnTo>
                  <a:lnTo>
                    <a:pt x="2972" y="806"/>
                  </a:lnTo>
                  <a:lnTo>
                    <a:pt x="2920" y="820"/>
                  </a:lnTo>
                  <a:lnTo>
                    <a:pt x="2920" y="813"/>
                  </a:lnTo>
                  <a:lnTo>
                    <a:pt x="2850" y="820"/>
                  </a:lnTo>
                  <a:lnTo>
                    <a:pt x="2802" y="820"/>
                  </a:lnTo>
                  <a:lnTo>
                    <a:pt x="2761" y="824"/>
                  </a:lnTo>
                  <a:lnTo>
                    <a:pt x="2732" y="835"/>
                  </a:lnTo>
                  <a:lnTo>
                    <a:pt x="2706" y="850"/>
                  </a:lnTo>
                  <a:lnTo>
                    <a:pt x="2680" y="868"/>
                  </a:lnTo>
                  <a:lnTo>
                    <a:pt x="2676" y="879"/>
                  </a:lnTo>
                  <a:lnTo>
                    <a:pt x="2676" y="898"/>
                  </a:lnTo>
                  <a:lnTo>
                    <a:pt x="2680" y="898"/>
                  </a:lnTo>
                  <a:lnTo>
                    <a:pt x="2680" y="883"/>
                  </a:lnTo>
                  <a:lnTo>
                    <a:pt x="2687" y="876"/>
                  </a:lnTo>
                  <a:lnTo>
                    <a:pt x="2710" y="850"/>
                  </a:lnTo>
                  <a:lnTo>
                    <a:pt x="2732" y="839"/>
                  </a:lnTo>
                  <a:lnTo>
                    <a:pt x="2761" y="828"/>
                  </a:lnTo>
                  <a:lnTo>
                    <a:pt x="2802" y="824"/>
                  </a:lnTo>
                  <a:lnTo>
                    <a:pt x="2850" y="820"/>
                  </a:lnTo>
                  <a:lnTo>
                    <a:pt x="2913" y="820"/>
                  </a:lnTo>
                  <a:lnTo>
                    <a:pt x="2865" y="842"/>
                  </a:lnTo>
                  <a:lnTo>
                    <a:pt x="2835" y="865"/>
                  </a:lnTo>
                  <a:lnTo>
                    <a:pt x="2828" y="883"/>
                  </a:lnTo>
                  <a:lnTo>
                    <a:pt x="2820" y="894"/>
                  </a:lnTo>
                  <a:lnTo>
                    <a:pt x="2820" y="898"/>
                  </a:lnTo>
                  <a:lnTo>
                    <a:pt x="2828" y="898"/>
                  </a:lnTo>
                  <a:lnTo>
                    <a:pt x="2828" y="894"/>
                  </a:lnTo>
                  <a:lnTo>
                    <a:pt x="2832" y="879"/>
                  </a:lnTo>
                  <a:lnTo>
                    <a:pt x="2843" y="865"/>
                  </a:lnTo>
                  <a:lnTo>
                    <a:pt x="2861" y="850"/>
                  </a:lnTo>
                  <a:lnTo>
                    <a:pt x="2887" y="835"/>
                  </a:lnTo>
                  <a:lnTo>
                    <a:pt x="2928" y="820"/>
                  </a:lnTo>
                  <a:lnTo>
                    <a:pt x="2976" y="809"/>
                  </a:lnTo>
                  <a:lnTo>
                    <a:pt x="3046" y="798"/>
                  </a:lnTo>
                  <a:lnTo>
                    <a:pt x="3094" y="798"/>
                  </a:lnTo>
                  <a:lnTo>
                    <a:pt x="3149" y="798"/>
                  </a:lnTo>
                  <a:lnTo>
                    <a:pt x="3227" y="813"/>
                  </a:lnTo>
                  <a:lnTo>
                    <a:pt x="3227" y="809"/>
                  </a:lnTo>
                  <a:lnTo>
                    <a:pt x="3249" y="824"/>
                  </a:lnTo>
                  <a:lnTo>
                    <a:pt x="3209" y="820"/>
                  </a:lnTo>
                  <a:lnTo>
                    <a:pt x="3194" y="820"/>
                  </a:lnTo>
                  <a:lnTo>
                    <a:pt x="3098" y="813"/>
                  </a:lnTo>
                  <a:lnTo>
                    <a:pt x="3024" y="820"/>
                  </a:lnTo>
                  <a:lnTo>
                    <a:pt x="2972" y="835"/>
                  </a:lnTo>
                  <a:lnTo>
                    <a:pt x="2931" y="842"/>
                  </a:lnTo>
                  <a:lnTo>
                    <a:pt x="2905" y="857"/>
                  </a:lnTo>
                  <a:lnTo>
                    <a:pt x="2891" y="876"/>
                  </a:lnTo>
                  <a:lnTo>
                    <a:pt x="2883" y="891"/>
                  </a:lnTo>
                  <a:lnTo>
                    <a:pt x="2883" y="898"/>
                  </a:lnTo>
                  <a:lnTo>
                    <a:pt x="2887" y="898"/>
                  </a:lnTo>
                  <a:lnTo>
                    <a:pt x="2887" y="891"/>
                  </a:lnTo>
                  <a:lnTo>
                    <a:pt x="2898" y="879"/>
                  </a:lnTo>
                  <a:lnTo>
                    <a:pt x="2913" y="865"/>
                  </a:lnTo>
                  <a:lnTo>
                    <a:pt x="2935" y="850"/>
                  </a:lnTo>
                  <a:lnTo>
                    <a:pt x="2972" y="835"/>
                  </a:lnTo>
                  <a:lnTo>
                    <a:pt x="3027" y="824"/>
                  </a:lnTo>
                  <a:lnTo>
                    <a:pt x="3098" y="820"/>
                  </a:lnTo>
                  <a:lnTo>
                    <a:pt x="3194" y="824"/>
                  </a:lnTo>
                  <a:lnTo>
                    <a:pt x="3212" y="824"/>
                  </a:lnTo>
                  <a:lnTo>
                    <a:pt x="3238" y="824"/>
                  </a:lnTo>
                  <a:lnTo>
                    <a:pt x="3257" y="828"/>
                  </a:lnTo>
                  <a:lnTo>
                    <a:pt x="3264" y="835"/>
                  </a:lnTo>
                  <a:lnTo>
                    <a:pt x="3201" y="828"/>
                  </a:lnTo>
                  <a:lnTo>
                    <a:pt x="3172" y="828"/>
                  </a:lnTo>
                  <a:lnTo>
                    <a:pt x="3098" y="828"/>
                  </a:lnTo>
                  <a:lnTo>
                    <a:pt x="3042" y="835"/>
                  </a:lnTo>
                  <a:lnTo>
                    <a:pt x="2998" y="842"/>
                  </a:lnTo>
                  <a:lnTo>
                    <a:pt x="2972" y="854"/>
                  </a:lnTo>
                  <a:lnTo>
                    <a:pt x="2954" y="865"/>
                  </a:lnTo>
                  <a:lnTo>
                    <a:pt x="2942" y="876"/>
                  </a:lnTo>
                  <a:lnTo>
                    <a:pt x="2935" y="891"/>
                  </a:lnTo>
                  <a:lnTo>
                    <a:pt x="2935" y="898"/>
                  </a:lnTo>
                  <a:lnTo>
                    <a:pt x="2942" y="898"/>
                  </a:lnTo>
                  <a:lnTo>
                    <a:pt x="2942" y="891"/>
                  </a:lnTo>
                  <a:lnTo>
                    <a:pt x="2946" y="879"/>
                  </a:lnTo>
                  <a:lnTo>
                    <a:pt x="2957" y="868"/>
                  </a:lnTo>
                  <a:lnTo>
                    <a:pt x="2972" y="857"/>
                  </a:lnTo>
                  <a:lnTo>
                    <a:pt x="3002" y="842"/>
                  </a:lnTo>
                  <a:lnTo>
                    <a:pt x="3042" y="839"/>
                  </a:lnTo>
                  <a:lnTo>
                    <a:pt x="3101" y="835"/>
                  </a:lnTo>
                  <a:lnTo>
                    <a:pt x="3179" y="835"/>
                  </a:lnTo>
                  <a:lnTo>
                    <a:pt x="3201" y="835"/>
                  </a:lnTo>
                  <a:lnTo>
                    <a:pt x="3268" y="839"/>
                  </a:lnTo>
                  <a:lnTo>
                    <a:pt x="3271" y="842"/>
                  </a:lnTo>
                  <a:lnTo>
                    <a:pt x="3194" y="839"/>
                  </a:lnTo>
                  <a:lnTo>
                    <a:pt x="3127" y="842"/>
                  </a:lnTo>
                  <a:lnTo>
                    <a:pt x="3083" y="850"/>
                  </a:lnTo>
                  <a:lnTo>
                    <a:pt x="3046" y="865"/>
                  </a:lnTo>
                  <a:lnTo>
                    <a:pt x="3027" y="876"/>
                  </a:lnTo>
                  <a:lnTo>
                    <a:pt x="3016" y="883"/>
                  </a:lnTo>
                  <a:lnTo>
                    <a:pt x="3005" y="898"/>
                  </a:lnTo>
                  <a:lnTo>
                    <a:pt x="3013" y="898"/>
                  </a:lnTo>
                  <a:lnTo>
                    <a:pt x="3024" y="883"/>
                  </a:lnTo>
                  <a:lnTo>
                    <a:pt x="3039" y="876"/>
                  </a:lnTo>
                  <a:lnTo>
                    <a:pt x="3057" y="865"/>
                  </a:lnTo>
                  <a:lnTo>
                    <a:pt x="3094" y="854"/>
                  </a:lnTo>
                  <a:lnTo>
                    <a:pt x="3138" y="842"/>
                  </a:lnTo>
                  <a:lnTo>
                    <a:pt x="3198" y="842"/>
                  </a:lnTo>
                  <a:lnTo>
                    <a:pt x="3279" y="850"/>
                  </a:lnTo>
                  <a:lnTo>
                    <a:pt x="3279" y="842"/>
                  </a:lnTo>
                  <a:lnTo>
                    <a:pt x="3290" y="854"/>
                  </a:lnTo>
                  <a:lnTo>
                    <a:pt x="3264" y="850"/>
                  </a:lnTo>
                  <a:lnTo>
                    <a:pt x="3249" y="850"/>
                  </a:lnTo>
                  <a:lnTo>
                    <a:pt x="3194" y="850"/>
                  </a:lnTo>
                  <a:lnTo>
                    <a:pt x="3153" y="854"/>
                  </a:lnTo>
                  <a:lnTo>
                    <a:pt x="3124" y="857"/>
                  </a:lnTo>
                  <a:lnTo>
                    <a:pt x="3101" y="868"/>
                  </a:lnTo>
                  <a:lnTo>
                    <a:pt x="3087" y="879"/>
                  </a:lnTo>
                  <a:lnTo>
                    <a:pt x="3083" y="891"/>
                  </a:lnTo>
                  <a:lnTo>
                    <a:pt x="3079" y="898"/>
                  </a:lnTo>
                  <a:lnTo>
                    <a:pt x="3083" y="898"/>
                  </a:lnTo>
                  <a:lnTo>
                    <a:pt x="3083" y="891"/>
                  </a:lnTo>
                  <a:lnTo>
                    <a:pt x="3094" y="879"/>
                  </a:lnTo>
                  <a:lnTo>
                    <a:pt x="3101" y="868"/>
                  </a:lnTo>
                  <a:lnTo>
                    <a:pt x="3124" y="865"/>
                  </a:lnTo>
                  <a:lnTo>
                    <a:pt x="3153" y="854"/>
                  </a:lnTo>
                  <a:lnTo>
                    <a:pt x="3194" y="850"/>
                  </a:lnTo>
                  <a:lnTo>
                    <a:pt x="3249" y="854"/>
                  </a:lnTo>
                  <a:lnTo>
                    <a:pt x="3264" y="854"/>
                  </a:lnTo>
                  <a:lnTo>
                    <a:pt x="3290" y="865"/>
                  </a:lnTo>
                  <a:lnTo>
                    <a:pt x="3290" y="857"/>
                  </a:lnTo>
                  <a:lnTo>
                    <a:pt x="3297" y="876"/>
                  </a:lnTo>
                  <a:lnTo>
                    <a:pt x="3297" y="891"/>
                  </a:lnTo>
                  <a:lnTo>
                    <a:pt x="3290" y="883"/>
                  </a:lnTo>
                  <a:lnTo>
                    <a:pt x="3279" y="879"/>
                  </a:lnTo>
                  <a:lnTo>
                    <a:pt x="3268" y="876"/>
                  </a:lnTo>
                  <a:lnTo>
                    <a:pt x="3212" y="868"/>
                  </a:lnTo>
                  <a:lnTo>
                    <a:pt x="3172" y="879"/>
                  </a:lnTo>
                  <a:lnTo>
                    <a:pt x="3153" y="891"/>
                  </a:lnTo>
                  <a:lnTo>
                    <a:pt x="3138" y="898"/>
                  </a:lnTo>
                  <a:lnTo>
                    <a:pt x="3142" y="898"/>
                  </a:lnTo>
                  <a:lnTo>
                    <a:pt x="3157" y="891"/>
                  </a:lnTo>
                  <a:lnTo>
                    <a:pt x="3183" y="879"/>
                  </a:lnTo>
                  <a:lnTo>
                    <a:pt x="3220" y="876"/>
                  </a:lnTo>
                  <a:lnTo>
                    <a:pt x="3264" y="879"/>
                  </a:lnTo>
                  <a:lnTo>
                    <a:pt x="3283" y="883"/>
                  </a:lnTo>
                  <a:lnTo>
                    <a:pt x="3294" y="891"/>
                  </a:lnTo>
                  <a:lnTo>
                    <a:pt x="3297" y="894"/>
                  </a:lnTo>
                  <a:lnTo>
                    <a:pt x="3297" y="898"/>
                  </a:lnTo>
                  <a:lnTo>
                    <a:pt x="3305" y="898"/>
                  </a:lnTo>
                  <a:lnTo>
                    <a:pt x="3305" y="891"/>
                  </a:lnTo>
                  <a:lnTo>
                    <a:pt x="3297" y="865"/>
                  </a:lnTo>
                  <a:lnTo>
                    <a:pt x="3279" y="842"/>
                  </a:lnTo>
                  <a:lnTo>
                    <a:pt x="3249" y="820"/>
                  </a:lnTo>
                  <a:lnTo>
                    <a:pt x="3209" y="79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1" name="図形 20"/>
            <p:cNvSpPr/>
            <p:nvPr/>
          </p:nvSpPr>
          <p:spPr bwMode="auto">
            <a:xfrm>
              <a:off x="27598" y="4827823"/>
              <a:ext cx="165588" cy="79098"/>
            </a:xfrm>
            <a:custGeom>
              <a:avLst/>
              <a:gdLst/>
              <a:ahLst/>
              <a:cxnLst>
                <a:cxn ang="0">
                  <a:pos x="52" y="56"/>
                </a:cxn>
                <a:cxn ang="0">
                  <a:pos x="23" y="48"/>
                </a:cxn>
                <a:cxn ang="0">
                  <a:pos x="34" y="44"/>
                </a:cxn>
                <a:cxn ang="0">
                  <a:pos x="41" y="30"/>
                </a:cxn>
                <a:cxn ang="0">
                  <a:pos x="41" y="19"/>
                </a:cxn>
                <a:cxn ang="0">
                  <a:pos x="26" y="7"/>
                </a:cxn>
                <a:cxn ang="0">
                  <a:pos x="0" y="0"/>
                </a:cxn>
                <a:cxn ang="0">
                  <a:pos x="49" y="0"/>
                </a:cxn>
                <a:cxn ang="0">
                  <a:pos x="71" y="7"/>
                </a:cxn>
                <a:cxn ang="0">
                  <a:pos x="93" y="15"/>
                </a:cxn>
                <a:cxn ang="0">
                  <a:pos x="108" y="26"/>
                </a:cxn>
                <a:cxn ang="0">
                  <a:pos x="104" y="41"/>
                </a:cxn>
                <a:cxn ang="0">
                  <a:pos x="97" y="44"/>
                </a:cxn>
                <a:cxn ang="0">
                  <a:pos x="82" y="48"/>
                </a:cxn>
                <a:cxn ang="0">
                  <a:pos x="52" y="56"/>
                </a:cxn>
              </a:cxnLst>
              <a:rect l="0" t="0" r="0" b="0"/>
              <a:pathLst>
                <a:path w="108" h="56">
                  <a:moveTo>
                    <a:pt x="52" y="56"/>
                  </a:moveTo>
                  <a:lnTo>
                    <a:pt x="23" y="48"/>
                  </a:lnTo>
                  <a:lnTo>
                    <a:pt x="34" y="44"/>
                  </a:lnTo>
                  <a:lnTo>
                    <a:pt x="41" y="30"/>
                  </a:lnTo>
                  <a:lnTo>
                    <a:pt x="41" y="19"/>
                  </a:lnTo>
                  <a:lnTo>
                    <a:pt x="26" y="7"/>
                  </a:lnTo>
                  <a:lnTo>
                    <a:pt x="0" y="0"/>
                  </a:lnTo>
                  <a:lnTo>
                    <a:pt x="49" y="0"/>
                  </a:lnTo>
                  <a:lnTo>
                    <a:pt x="71" y="7"/>
                  </a:lnTo>
                  <a:lnTo>
                    <a:pt x="93" y="15"/>
                  </a:lnTo>
                  <a:lnTo>
                    <a:pt x="108" y="26"/>
                  </a:lnTo>
                  <a:lnTo>
                    <a:pt x="104" y="41"/>
                  </a:lnTo>
                  <a:lnTo>
                    <a:pt x="97" y="44"/>
                  </a:lnTo>
                  <a:lnTo>
                    <a:pt x="82" y="48"/>
                  </a:lnTo>
                  <a:lnTo>
                    <a:pt x="52" y="5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2" name="図形 21"/>
            <p:cNvSpPr/>
            <p:nvPr/>
          </p:nvSpPr>
          <p:spPr bwMode="auto">
            <a:xfrm>
              <a:off x="130324" y="4827823"/>
              <a:ext cx="187053" cy="83336"/>
            </a:xfrm>
            <a:custGeom>
              <a:avLst/>
              <a:gdLst/>
              <a:ahLst/>
              <a:cxnLst>
                <a:cxn ang="0">
                  <a:pos x="115" y="26"/>
                </a:cxn>
                <a:cxn ang="0">
                  <a:pos x="122" y="33"/>
                </a:cxn>
                <a:cxn ang="0">
                  <a:pos x="115" y="41"/>
                </a:cxn>
                <a:cxn ang="0">
                  <a:pos x="107" y="44"/>
                </a:cxn>
                <a:cxn ang="0">
                  <a:pos x="74" y="56"/>
                </a:cxn>
                <a:cxn ang="0">
                  <a:pos x="15" y="59"/>
                </a:cxn>
                <a:cxn ang="0">
                  <a:pos x="4" y="56"/>
                </a:cxn>
                <a:cxn ang="0">
                  <a:pos x="26" y="48"/>
                </a:cxn>
                <a:cxn ang="0">
                  <a:pos x="37" y="44"/>
                </a:cxn>
                <a:cxn ang="0">
                  <a:pos x="41" y="41"/>
                </a:cxn>
                <a:cxn ang="0">
                  <a:pos x="44" y="33"/>
                </a:cxn>
                <a:cxn ang="0">
                  <a:pos x="41" y="26"/>
                </a:cxn>
                <a:cxn ang="0">
                  <a:pos x="37" y="19"/>
                </a:cxn>
                <a:cxn ang="0">
                  <a:pos x="26" y="7"/>
                </a:cxn>
                <a:cxn ang="0">
                  <a:pos x="0" y="0"/>
                </a:cxn>
                <a:cxn ang="0">
                  <a:pos x="44" y="0"/>
                </a:cxn>
                <a:cxn ang="0">
                  <a:pos x="44" y="4"/>
                </a:cxn>
                <a:cxn ang="0">
                  <a:pos x="96" y="15"/>
                </a:cxn>
                <a:cxn ang="0">
                  <a:pos x="115" y="26"/>
                </a:cxn>
              </a:cxnLst>
              <a:rect l="0" t="0" r="0" b="0"/>
              <a:pathLst>
                <a:path w="122" h="59">
                  <a:moveTo>
                    <a:pt x="115" y="26"/>
                  </a:moveTo>
                  <a:lnTo>
                    <a:pt x="122" y="33"/>
                  </a:lnTo>
                  <a:lnTo>
                    <a:pt x="115" y="41"/>
                  </a:lnTo>
                  <a:lnTo>
                    <a:pt x="107" y="44"/>
                  </a:lnTo>
                  <a:lnTo>
                    <a:pt x="74" y="56"/>
                  </a:lnTo>
                  <a:lnTo>
                    <a:pt x="15" y="59"/>
                  </a:lnTo>
                  <a:lnTo>
                    <a:pt x="4" y="56"/>
                  </a:lnTo>
                  <a:lnTo>
                    <a:pt x="26" y="48"/>
                  </a:lnTo>
                  <a:lnTo>
                    <a:pt x="37" y="44"/>
                  </a:lnTo>
                  <a:lnTo>
                    <a:pt x="41" y="41"/>
                  </a:lnTo>
                  <a:lnTo>
                    <a:pt x="44" y="33"/>
                  </a:lnTo>
                  <a:lnTo>
                    <a:pt x="41" y="26"/>
                  </a:lnTo>
                  <a:lnTo>
                    <a:pt x="37" y="19"/>
                  </a:lnTo>
                  <a:lnTo>
                    <a:pt x="26" y="7"/>
                  </a:lnTo>
                  <a:lnTo>
                    <a:pt x="0" y="0"/>
                  </a:lnTo>
                  <a:lnTo>
                    <a:pt x="44" y="0"/>
                  </a:lnTo>
                  <a:lnTo>
                    <a:pt x="44" y="4"/>
                  </a:lnTo>
                  <a:lnTo>
                    <a:pt x="96" y="15"/>
                  </a:lnTo>
                  <a:lnTo>
                    <a:pt x="115" y="2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3" name="図形 22"/>
            <p:cNvSpPr/>
            <p:nvPr/>
          </p:nvSpPr>
          <p:spPr bwMode="auto">
            <a:xfrm>
              <a:off x="1847533" y="5308063"/>
              <a:ext cx="390972" cy="120060"/>
            </a:xfrm>
            <a:custGeom>
              <a:avLst/>
              <a:gdLst/>
              <a:ahLst/>
              <a:cxnLst>
                <a:cxn ang="0">
                  <a:pos x="100" y="4"/>
                </a:cxn>
                <a:cxn ang="0">
                  <a:pos x="81" y="15"/>
                </a:cxn>
                <a:cxn ang="0">
                  <a:pos x="74" y="26"/>
                </a:cxn>
                <a:cxn ang="0">
                  <a:pos x="70" y="37"/>
                </a:cxn>
                <a:cxn ang="0">
                  <a:pos x="74" y="41"/>
                </a:cxn>
                <a:cxn ang="0">
                  <a:pos x="81" y="52"/>
                </a:cxn>
                <a:cxn ang="0">
                  <a:pos x="115" y="59"/>
                </a:cxn>
                <a:cxn ang="0">
                  <a:pos x="155" y="70"/>
                </a:cxn>
                <a:cxn ang="0">
                  <a:pos x="200" y="81"/>
                </a:cxn>
                <a:cxn ang="0">
                  <a:pos x="255" y="85"/>
                </a:cxn>
                <a:cxn ang="0">
                  <a:pos x="181" y="85"/>
                </a:cxn>
                <a:cxn ang="0">
                  <a:pos x="100" y="81"/>
                </a:cxn>
                <a:cxn ang="0">
                  <a:pos x="67" y="74"/>
                </a:cxn>
                <a:cxn ang="0">
                  <a:pos x="37" y="67"/>
                </a:cxn>
                <a:cxn ang="0">
                  <a:pos x="11" y="52"/>
                </a:cxn>
                <a:cxn ang="0">
                  <a:pos x="0" y="37"/>
                </a:cxn>
                <a:cxn ang="0">
                  <a:pos x="0" y="30"/>
                </a:cxn>
                <a:cxn ang="0">
                  <a:pos x="0" y="19"/>
                </a:cxn>
                <a:cxn ang="0">
                  <a:pos x="11" y="11"/>
                </a:cxn>
                <a:cxn ang="0">
                  <a:pos x="30" y="4"/>
                </a:cxn>
                <a:cxn ang="0">
                  <a:pos x="30" y="0"/>
                </a:cxn>
                <a:cxn ang="0">
                  <a:pos x="100" y="4"/>
                </a:cxn>
              </a:cxnLst>
              <a:rect l="0" t="0" r="0" b="0"/>
              <a:pathLst>
                <a:path w="255" h="85">
                  <a:moveTo>
                    <a:pt x="100" y="4"/>
                  </a:moveTo>
                  <a:lnTo>
                    <a:pt x="81" y="15"/>
                  </a:lnTo>
                  <a:lnTo>
                    <a:pt x="74" y="26"/>
                  </a:lnTo>
                  <a:lnTo>
                    <a:pt x="70" y="37"/>
                  </a:lnTo>
                  <a:lnTo>
                    <a:pt x="74" y="41"/>
                  </a:lnTo>
                  <a:lnTo>
                    <a:pt x="81" y="52"/>
                  </a:lnTo>
                  <a:lnTo>
                    <a:pt x="115" y="59"/>
                  </a:lnTo>
                  <a:lnTo>
                    <a:pt x="155" y="70"/>
                  </a:lnTo>
                  <a:lnTo>
                    <a:pt x="200" y="81"/>
                  </a:lnTo>
                  <a:lnTo>
                    <a:pt x="255" y="85"/>
                  </a:lnTo>
                  <a:lnTo>
                    <a:pt x="181" y="85"/>
                  </a:lnTo>
                  <a:lnTo>
                    <a:pt x="100" y="81"/>
                  </a:lnTo>
                  <a:lnTo>
                    <a:pt x="67" y="74"/>
                  </a:lnTo>
                  <a:lnTo>
                    <a:pt x="37" y="67"/>
                  </a:lnTo>
                  <a:lnTo>
                    <a:pt x="11" y="52"/>
                  </a:lnTo>
                  <a:lnTo>
                    <a:pt x="0" y="37"/>
                  </a:lnTo>
                  <a:lnTo>
                    <a:pt x="0" y="30"/>
                  </a:lnTo>
                  <a:lnTo>
                    <a:pt x="0" y="19"/>
                  </a:lnTo>
                  <a:lnTo>
                    <a:pt x="11" y="11"/>
                  </a:lnTo>
                  <a:lnTo>
                    <a:pt x="30" y="4"/>
                  </a:lnTo>
                  <a:lnTo>
                    <a:pt x="30" y="0"/>
                  </a:lnTo>
                  <a:lnTo>
                    <a:pt x="100" y="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4" name="図形 23"/>
            <p:cNvSpPr/>
            <p:nvPr/>
          </p:nvSpPr>
          <p:spPr bwMode="auto">
            <a:xfrm>
              <a:off x="1649747" y="5292526"/>
              <a:ext cx="288246" cy="151134"/>
            </a:xfrm>
            <a:custGeom>
              <a:avLst/>
              <a:gdLst/>
              <a:ahLst/>
              <a:cxnLst>
                <a:cxn ang="0">
                  <a:pos x="88" y="7"/>
                </a:cxn>
                <a:cxn ang="0">
                  <a:pos x="63" y="15"/>
                </a:cxn>
                <a:cxn ang="0">
                  <a:pos x="55" y="26"/>
                </a:cxn>
                <a:cxn ang="0">
                  <a:pos x="44" y="37"/>
                </a:cxn>
                <a:cxn ang="0">
                  <a:pos x="48" y="56"/>
                </a:cxn>
                <a:cxn ang="0">
                  <a:pos x="63" y="70"/>
                </a:cxn>
                <a:cxn ang="0">
                  <a:pos x="88" y="85"/>
                </a:cxn>
                <a:cxn ang="0">
                  <a:pos x="129" y="96"/>
                </a:cxn>
                <a:cxn ang="0">
                  <a:pos x="188" y="107"/>
                </a:cxn>
                <a:cxn ang="0">
                  <a:pos x="96" y="107"/>
                </a:cxn>
                <a:cxn ang="0">
                  <a:pos x="59" y="96"/>
                </a:cxn>
                <a:cxn ang="0">
                  <a:pos x="40" y="92"/>
                </a:cxn>
                <a:cxn ang="0">
                  <a:pos x="29" y="81"/>
                </a:cxn>
                <a:cxn ang="0">
                  <a:pos x="26" y="78"/>
                </a:cxn>
                <a:cxn ang="0">
                  <a:pos x="3" y="56"/>
                </a:cxn>
                <a:cxn ang="0">
                  <a:pos x="0" y="41"/>
                </a:cxn>
                <a:cxn ang="0">
                  <a:pos x="3" y="26"/>
                </a:cxn>
                <a:cxn ang="0">
                  <a:pos x="18" y="15"/>
                </a:cxn>
                <a:cxn ang="0">
                  <a:pos x="44" y="0"/>
                </a:cxn>
                <a:cxn ang="0">
                  <a:pos x="88" y="7"/>
                </a:cxn>
              </a:cxnLst>
              <a:rect l="0" t="0" r="0" b="0"/>
              <a:pathLst>
                <a:path w="188" h="107">
                  <a:moveTo>
                    <a:pt x="88" y="7"/>
                  </a:moveTo>
                  <a:lnTo>
                    <a:pt x="63" y="15"/>
                  </a:lnTo>
                  <a:lnTo>
                    <a:pt x="55" y="26"/>
                  </a:lnTo>
                  <a:lnTo>
                    <a:pt x="44" y="37"/>
                  </a:lnTo>
                  <a:lnTo>
                    <a:pt x="48" y="56"/>
                  </a:lnTo>
                  <a:lnTo>
                    <a:pt x="63" y="70"/>
                  </a:lnTo>
                  <a:lnTo>
                    <a:pt x="88" y="85"/>
                  </a:lnTo>
                  <a:lnTo>
                    <a:pt x="129" y="96"/>
                  </a:lnTo>
                  <a:lnTo>
                    <a:pt x="188" y="107"/>
                  </a:lnTo>
                  <a:lnTo>
                    <a:pt x="96" y="107"/>
                  </a:lnTo>
                  <a:lnTo>
                    <a:pt x="59" y="96"/>
                  </a:lnTo>
                  <a:lnTo>
                    <a:pt x="40" y="92"/>
                  </a:lnTo>
                  <a:lnTo>
                    <a:pt x="29" y="81"/>
                  </a:lnTo>
                  <a:lnTo>
                    <a:pt x="26" y="78"/>
                  </a:lnTo>
                  <a:lnTo>
                    <a:pt x="3" y="56"/>
                  </a:lnTo>
                  <a:lnTo>
                    <a:pt x="0" y="41"/>
                  </a:lnTo>
                  <a:lnTo>
                    <a:pt x="3" y="26"/>
                  </a:lnTo>
                  <a:lnTo>
                    <a:pt x="18" y="15"/>
                  </a:lnTo>
                  <a:lnTo>
                    <a:pt x="44" y="0"/>
                  </a:lnTo>
                  <a:lnTo>
                    <a:pt x="88" y="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5" name="図形 24"/>
            <p:cNvSpPr/>
            <p:nvPr/>
          </p:nvSpPr>
          <p:spPr bwMode="auto">
            <a:xfrm>
              <a:off x="1162183" y="5188003"/>
              <a:ext cx="617889" cy="255657"/>
            </a:xfrm>
            <a:custGeom>
              <a:avLst/>
              <a:gdLst/>
              <a:ahLst/>
              <a:cxnLst>
                <a:cxn ang="0">
                  <a:pos x="44" y="81"/>
                </a:cxn>
                <a:cxn ang="0">
                  <a:pos x="52" y="89"/>
                </a:cxn>
                <a:cxn ang="0">
                  <a:pos x="55" y="104"/>
                </a:cxn>
                <a:cxn ang="0">
                  <a:pos x="70" y="122"/>
                </a:cxn>
                <a:cxn ang="0">
                  <a:pos x="100" y="137"/>
                </a:cxn>
                <a:cxn ang="0">
                  <a:pos x="129" y="144"/>
                </a:cxn>
                <a:cxn ang="0">
                  <a:pos x="192" y="159"/>
                </a:cxn>
                <a:cxn ang="0">
                  <a:pos x="222" y="166"/>
                </a:cxn>
                <a:cxn ang="0">
                  <a:pos x="225" y="166"/>
                </a:cxn>
                <a:cxn ang="0">
                  <a:pos x="288" y="170"/>
                </a:cxn>
                <a:cxn ang="0">
                  <a:pos x="381" y="174"/>
                </a:cxn>
                <a:cxn ang="0">
                  <a:pos x="403" y="181"/>
                </a:cxn>
                <a:cxn ang="0">
                  <a:pos x="392" y="181"/>
                </a:cxn>
                <a:cxn ang="0">
                  <a:pos x="303" y="174"/>
                </a:cxn>
                <a:cxn ang="0">
                  <a:pos x="218" y="170"/>
                </a:cxn>
                <a:cxn ang="0">
                  <a:pos x="125" y="155"/>
                </a:cxn>
                <a:cxn ang="0">
                  <a:pos x="70" y="141"/>
                </a:cxn>
                <a:cxn ang="0">
                  <a:pos x="29" y="122"/>
                </a:cxn>
                <a:cxn ang="0">
                  <a:pos x="11" y="111"/>
                </a:cxn>
                <a:cxn ang="0">
                  <a:pos x="0" y="96"/>
                </a:cxn>
                <a:cxn ang="0">
                  <a:pos x="0" y="74"/>
                </a:cxn>
                <a:cxn ang="0">
                  <a:pos x="15" y="56"/>
                </a:cxn>
                <a:cxn ang="0">
                  <a:pos x="22" y="44"/>
                </a:cxn>
                <a:cxn ang="0">
                  <a:pos x="44" y="30"/>
                </a:cxn>
                <a:cxn ang="0">
                  <a:pos x="66" y="19"/>
                </a:cxn>
                <a:cxn ang="0">
                  <a:pos x="92" y="11"/>
                </a:cxn>
                <a:cxn ang="0">
                  <a:pos x="129" y="4"/>
                </a:cxn>
                <a:cxn ang="0">
                  <a:pos x="177" y="0"/>
                </a:cxn>
                <a:cxn ang="0">
                  <a:pos x="177" y="11"/>
                </a:cxn>
                <a:cxn ang="0">
                  <a:pos x="140" y="11"/>
                </a:cxn>
                <a:cxn ang="0">
                  <a:pos x="107" y="19"/>
                </a:cxn>
                <a:cxn ang="0">
                  <a:pos x="81" y="30"/>
                </a:cxn>
                <a:cxn ang="0">
                  <a:pos x="66" y="44"/>
                </a:cxn>
                <a:cxn ang="0">
                  <a:pos x="55" y="56"/>
                </a:cxn>
                <a:cxn ang="0">
                  <a:pos x="52" y="70"/>
                </a:cxn>
                <a:cxn ang="0">
                  <a:pos x="44" y="81"/>
                </a:cxn>
              </a:cxnLst>
              <a:rect l="0" t="0" r="0" b="0"/>
              <a:pathLst>
                <a:path w="403" h="181">
                  <a:moveTo>
                    <a:pt x="44" y="81"/>
                  </a:moveTo>
                  <a:lnTo>
                    <a:pt x="52" y="89"/>
                  </a:lnTo>
                  <a:lnTo>
                    <a:pt x="55" y="104"/>
                  </a:lnTo>
                  <a:lnTo>
                    <a:pt x="70" y="122"/>
                  </a:lnTo>
                  <a:lnTo>
                    <a:pt x="100" y="137"/>
                  </a:lnTo>
                  <a:lnTo>
                    <a:pt x="129" y="144"/>
                  </a:lnTo>
                  <a:lnTo>
                    <a:pt x="192" y="159"/>
                  </a:lnTo>
                  <a:lnTo>
                    <a:pt x="222" y="166"/>
                  </a:lnTo>
                  <a:lnTo>
                    <a:pt x="225" y="166"/>
                  </a:lnTo>
                  <a:lnTo>
                    <a:pt x="288" y="170"/>
                  </a:lnTo>
                  <a:lnTo>
                    <a:pt x="381" y="174"/>
                  </a:lnTo>
                  <a:lnTo>
                    <a:pt x="403" y="181"/>
                  </a:lnTo>
                  <a:lnTo>
                    <a:pt x="392" y="181"/>
                  </a:lnTo>
                  <a:lnTo>
                    <a:pt x="303" y="174"/>
                  </a:lnTo>
                  <a:lnTo>
                    <a:pt x="218" y="170"/>
                  </a:lnTo>
                  <a:lnTo>
                    <a:pt x="125" y="155"/>
                  </a:lnTo>
                  <a:lnTo>
                    <a:pt x="70" y="141"/>
                  </a:lnTo>
                  <a:lnTo>
                    <a:pt x="29" y="122"/>
                  </a:lnTo>
                  <a:lnTo>
                    <a:pt x="11" y="111"/>
                  </a:lnTo>
                  <a:lnTo>
                    <a:pt x="0" y="96"/>
                  </a:lnTo>
                  <a:lnTo>
                    <a:pt x="0" y="74"/>
                  </a:lnTo>
                  <a:lnTo>
                    <a:pt x="15" y="56"/>
                  </a:lnTo>
                  <a:lnTo>
                    <a:pt x="22" y="44"/>
                  </a:lnTo>
                  <a:lnTo>
                    <a:pt x="44" y="30"/>
                  </a:lnTo>
                  <a:lnTo>
                    <a:pt x="66" y="19"/>
                  </a:lnTo>
                  <a:lnTo>
                    <a:pt x="92" y="11"/>
                  </a:lnTo>
                  <a:lnTo>
                    <a:pt x="129" y="4"/>
                  </a:lnTo>
                  <a:lnTo>
                    <a:pt x="177" y="0"/>
                  </a:lnTo>
                  <a:lnTo>
                    <a:pt x="177" y="11"/>
                  </a:lnTo>
                  <a:lnTo>
                    <a:pt x="140" y="11"/>
                  </a:lnTo>
                  <a:lnTo>
                    <a:pt x="107" y="19"/>
                  </a:lnTo>
                  <a:lnTo>
                    <a:pt x="81" y="30"/>
                  </a:lnTo>
                  <a:lnTo>
                    <a:pt x="66" y="44"/>
                  </a:lnTo>
                  <a:lnTo>
                    <a:pt x="55" y="56"/>
                  </a:lnTo>
                  <a:lnTo>
                    <a:pt x="52" y="70"/>
                  </a:lnTo>
                  <a:lnTo>
                    <a:pt x="44" y="81"/>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6" name="図形 25"/>
            <p:cNvSpPr/>
            <p:nvPr/>
          </p:nvSpPr>
          <p:spPr bwMode="auto">
            <a:xfrm>
              <a:off x="1416698" y="5250152"/>
              <a:ext cx="294379" cy="152547"/>
            </a:xfrm>
            <a:custGeom>
              <a:avLst/>
              <a:gdLst/>
              <a:ahLst/>
              <a:cxnLst>
                <a:cxn ang="0">
                  <a:pos x="192" y="30"/>
                </a:cxn>
                <a:cxn ang="0">
                  <a:pos x="159" y="45"/>
                </a:cxn>
                <a:cxn ang="0">
                  <a:pos x="152" y="56"/>
                </a:cxn>
                <a:cxn ang="0">
                  <a:pos x="144" y="71"/>
                </a:cxn>
                <a:cxn ang="0">
                  <a:pos x="152" y="86"/>
                </a:cxn>
                <a:cxn ang="0">
                  <a:pos x="166" y="108"/>
                </a:cxn>
                <a:cxn ang="0">
                  <a:pos x="67" y="82"/>
                </a:cxn>
                <a:cxn ang="0">
                  <a:pos x="41" y="78"/>
                </a:cxn>
                <a:cxn ang="0">
                  <a:pos x="11" y="60"/>
                </a:cxn>
                <a:cxn ang="0">
                  <a:pos x="0" y="52"/>
                </a:cxn>
                <a:cxn ang="0">
                  <a:pos x="0" y="41"/>
                </a:cxn>
                <a:cxn ang="0">
                  <a:pos x="4" y="37"/>
                </a:cxn>
                <a:cxn ang="0">
                  <a:pos x="11" y="26"/>
                </a:cxn>
                <a:cxn ang="0">
                  <a:pos x="30" y="15"/>
                </a:cxn>
                <a:cxn ang="0">
                  <a:pos x="59" y="8"/>
                </a:cxn>
                <a:cxn ang="0">
                  <a:pos x="59" y="0"/>
                </a:cxn>
                <a:cxn ang="0">
                  <a:pos x="122" y="23"/>
                </a:cxn>
                <a:cxn ang="0">
                  <a:pos x="192" y="30"/>
                </a:cxn>
              </a:cxnLst>
              <a:rect l="0" t="0" r="0" b="0"/>
              <a:pathLst>
                <a:path w="192" h="108">
                  <a:moveTo>
                    <a:pt x="192" y="30"/>
                  </a:moveTo>
                  <a:lnTo>
                    <a:pt x="159" y="45"/>
                  </a:lnTo>
                  <a:lnTo>
                    <a:pt x="152" y="56"/>
                  </a:lnTo>
                  <a:lnTo>
                    <a:pt x="144" y="71"/>
                  </a:lnTo>
                  <a:lnTo>
                    <a:pt x="152" y="86"/>
                  </a:lnTo>
                  <a:lnTo>
                    <a:pt x="166" y="108"/>
                  </a:lnTo>
                  <a:lnTo>
                    <a:pt x="67" y="82"/>
                  </a:lnTo>
                  <a:lnTo>
                    <a:pt x="41" y="78"/>
                  </a:lnTo>
                  <a:lnTo>
                    <a:pt x="11" y="60"/>
                  </a:lnTo>
                  <a:lnTo>
                    <a:pt x="0" y="52"/>
                  </a:lnTo>
                  <a:lnTo>
                    <a:pt x="0" y="41"/>
                  </a:lnTo>
                  <a:lnTo>
                    <a:pt x="4" y="37"/>
                  </a:lnTo>
                  <a:lnTo>
                    <a:pt x="11" y="26"/>
                  </a:lnTo>
                  <a:lnTo>
                    <a:pt x="30" y="15"/>
                  </a:lnTo>
                  <a:lnTo>
                    <a:pt x="59" y="8"/>
                  </a:lnTo>
                  <a:lnTo>
                    <a:pt x="59" y="0"/>
                  </a:lnTo>
                  <a:lnTo>
                    <a:pt x="122" y="23"/>
                  </a:lnTo>
                  <a:lnTo>
                    <a:pt x="192" y="3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7" name="図形 26"/>
            <p:cNvSpPr/>
            <p:nvPr/>
          </p:nvSpPr>
          <p:spPr bwMode="auto">
            <a:xfrm>
              <a:off x="1332370" y="5245914"/>
              <a:ext cx="384839" cy="176559"/>
            </a:xfrm>
            <a:custGeom>
              <a:avLst/>
              <a:gdLst/>
              <a:ahLst/>
              <a:cxnLst>
                <a:cxn ang="0">
                  <a:pos x="99" y="0"/>
                </a:cxn>
                <a:cxn ang="0">
                  <a:pos x="114" y="3"/>
                </a:cxn>
                <a:cxn ang="0">
                  <a:pos x="81" y="18"/>
                </a:cxn>
                <a:cxn ang="0">
                  <a:pos x="59" y="29"/>
                </a:cxn>
                <a:cxn ang="0">
                  <a:pos x="51" y="44"/>
                </a:cxn>
                <a:cxn ang="0">
                  <a:pos x="55" y="55"/>
                </a:cxn>
                <a:cxn ang="0">
                  <a:pos x="59" y="63"/>
                </a:cxn>
                <a:cxn ang="0">
                  <a:pos x="96" y="85"/>
                </a:cxn>
                <a:cxn ang="0">
                  <a:pos x="122" y="89"/>
                </a:cxn>
                <a:cxn ang="0">
                  <a:pos x="225" y="114"/>
                </a:cxn>
                <a:cxn ang="0">
                  <a:pos x="233" y="118"/>
                </a:cxn>
                <a:cxn ang="0">
                  <a:pos x="251" y="125"/>
                </a:cxn>
                <a:cxn ang="0">
                  <a:pos x="196" y="118"/>
                </a:cxn>
                <a:cxn ang="0">
                  <a:pos x="125" y="111"/>
                </a:cxn>
                <a:cxn ang="0">
                  <a:pos x="55" y="96"/>
                </a:cxn>
                <a:cxn ang="0">
                  <a:pos x="26" y="81"/>
                </a:cxn>
                <a:cxn ang="0">
                  <a:pos x="11" y="70"/>
                </a:cxn>
                <a:cxn ang="0">
                  <a:pos x="0" y="48"/>
                </a:cxn>
                <a:cxn ang="0">
                  <a:pos x="3" y="44"/>
                </a:cxn>
                <a:cxn ang="0">
                  <a:pos x="18" y="26"/>
                </a:cxn>
                <a:cxn ang="0">
                  <a:pos x="29" y="15"/>
                </a:cxn>
                <a:cxn ang="0">
                  <a:pos x="51" y="11"/>
                </a:cxn>
                <a:cxn ang="0">
                  <a:pos x="70" y="3"/>
                </a:cxn>
                <a:cxn ang="0">
                  <a:pos x="99" y="0"/>
                </a:cxn>
              </a:cxnLst>
              <a:rect l="0" t="0" r="0" b="0"/>
              <a:pathLst>
                <a:path w="251" h="125">
                  <a:moveTo>
                    <a:pt x="99" y="0"/>
                  </a:moveTo>
                  <a:lnTo>
                    <a:pt x="114" y="3"/>
                  </a:lnTo>
                  <a:lnTo>
                    <a:pt x="81" y="18"/>
                  </a:lnTo>
                  <a:lnTo>
                    <a:pt x="59" y="29"/>
                  </a:lnTo>
                  <a:lnTo>
                    <a:pt x="51" y="44"/>
                  </a:lnTo>
                  <a:lnTo>
                    <a:pt x="55" y="55"/>
                  </a:lnTo>
                  <a:lnTo>
                    <a:pt x="59" y="63"/>
                  </a:lnTo>
                  <a:lnTo>
                    <a:pt x="96" y="85"/>
                  </a:lnTo>
                  <a:lnTo>
                    <a:pt x="122" y="89"/>
                  </a:lnTo>
                  <a:lnTo>
                    <a:pt x="225" y="114"/>
                  </a:lnTo>
                  <a:lnTo>
                    <a:pt x="233" y="118"/>
                  </a:lnTo>
                  <a:lnTo>
                    <a:pt x="251" y="125"/>
                  </a:lnTo>
                  <a:lnTo>
                    <a:pt x="196" y="118"/>
                  </a:lnTo>
                  <a:lnTo>
                    <a:pt x="125" y="111"/>
                  </a:lnTo>
                  <a:lnTo>
                    <a:pt x="55" y="96"/>
                  </a:lnTo>
                  <a:lnTo>
                    <a:pt x="26" y="81"/>
                  </a:lnTo>
                  <a:lnTo>
                    <a:pt x="11" y="70"/>
                  </a:lnTo>
                  <a:lnTo>
                    <a:pt x="0" y="48"/>
                  </a:lnTo>
                  <a:lnTo>
                    <a:pt x="3" y="44"/>
                  </a:lnTo>
                  <a:lnTo>
                    <a:pt x="18" y="26"/>
                  </a:lnTo>
                  <a:lnTo>
                    <a:pt x="29" y="15"/>
                  </a:lnTo>
                  <a:lnTo>
                    <a:pt x="51" y="11"/>
                  </a:lnTo>
                  <a:lnTo>
                    <a:pt x="70" y="3"/>
                  </a:lnTo>
                  <a:lnTo>
                    <a:pt x="99"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8" name="図形 27"/>
            <p:cNvSpPr/>
            <p:nvPr/>
          </p:nvSpPr>
          <p:spPr bwMode="auto">
            <a:xfrm>
              <a:off x="1280241" y="5224727"/>
              <a:ext cx="459967" cy="209046"/>
            </a:xfrm>
            <a:custGeom>
              <a:avLst/>
              <a:gdLst/>
              <a:ahLst/>
              <a:cxnLst>
                <a:cxn ang="0">
                  <a:pos x="115" y="0"/>
                </a:cxn>
                <a:cxn ang="0">
                  <a:pos x="130" y="7"/>
                </a:cxn>
                <a:cxn ang="0">
                  <a:pos x="100" y="15"/>
                </a:cxn>
                <a:cxn ang="0">
                  <a:pos x="78" y="18"/>
                </a:cxn>
                <a:cxn ang="0">
                  <a:pos x="60" y="30"/>
                </a:cxn>
                <a:cxn ang="0">
                  <a:pos x="48" y="41"/>
                </a:cxn>
                <a:cxn ang="0">
                  <a:pos x="34" y="59"/>
                </a:cxn>
                <a:cxn ang="0">
                  <a:pos x="34" y="63"/>
                </a:cxn>
                <a:cxn ang="0">
                  <a:pos x="34" y="74"/>
                </a:cxn>
                <a:cxn ang="0">
                  <a:pos x="37" y="85"/>
                </a:cxn>
                <a:cxn ang="0">
                  <a:pos x="60" y="100"/>
                </a:cxn>
                <a:cxn ang="0">
                  <a:pos x="93" y="115"/>
                </a:cxn>
                <a:cxn ang="0">
                  <a:pos x="178" y="133"/>
                </a:cxn>
                <a:cxn ang="0">
                  <a:pos x="255" y="144"/>
                </a:cxn>
                <a:cxn ang="0">
                  <a:pos x="289" y="144"/>
                </a:cxn>
                <a:cxn ang="0">
                  <a:pos x="300" y="148"/>
                </a:cxn>
                <a:cxn ang="0">
                  <a:pos x="204" y="140"/>
                </a:cxn>
                <a:cxn ang="0">
                  <a:pos x="148" y="133"/>
                </a:cxn>
                <a:cxn ang="0">
                  <a:pos x="100" y="126"/>
                </a:cxn>
                <a:cxn ang="0">
                  <a:pos x="63" y="115"/>
                </a:cxn>
                <a:cxn ang="0">
                  <a:pos x="19" y="89"/>
                </a:cxn>
                <a:cxn ang="0">
                  <a:pos x="4" y="74"/>
                </a:cxn>
                <a:cxn ang="0">
                  <a:pos x="0" y="63"/>
                </a:cxn>
                <a:cxn ang="0">
                  <a:pos x="4" y="44"/>
                </a:cxn>
                <a:cxn ang="0">
                  <a:pos x="15" y="30"/>
                </a:cxn>
                <a:cxn ang="0">
                  <a:pos x="37" y="15"/>
                </a:cxn>
                <a:cxn ang="0">
                  <a:pos x="71" y="4"/>
                </a:cxn>
                <a:cxn ang="0">
                  <a:pos x="115" y="0"/>
                </a:cxn>
              </a:cxnLst>
              <a:rect l="0" t="0" r="0" b="0"/>
              <a:pathLst>
                <a:path w="300" h="148">
                  <a:moveTo>
                    <a:pt x="115" y="0"/>
                  </a:moveTo>
                  <a:lnTo>
                    <a:pt x="130" y="7"/>
                  </a:lnTo>
                  <a:lnTo>
                    <a:pt x="100" y="15"/>
                  </a:lnTo>
                  <a:lnTo>
                    <a:pt x="78" y="18"/>
                  </a:lnTo>
                  <a:lnTo>
                    <a:pt x="60" y="30"/>
                  </a:lnTo>
                  <a:lnTo>
                    <a:pt x="48" y="41"/>
                  </a:lnTo>
                  <a:lnTo>
                    <a:pt x="34" y="59"/>
                  </a:lnTo>
                  <a:lnTo>
                    <a:pt x="34" y="63"/>
                  </a:lnTo>
                  <a:lnTo>
                    <a:pt x="34" y="74"/>
                  </a:lnTo>
                  <a:lnTo>
                    <a:pt x="37" y="85"/>
                  </a:lnTo>
                  <a:lnTo>
                    <a:pt x="60" y="100"/>
                  </a:lnTo>
                  <a:lnTo>
                    <a:pt x="93" y="115"/>
                  </a:lnTo>
                  <a:lnTo>
                    <a:pt x="178" y="133"/>
                  </a:lnTo>
                  <a:lnTo>
                    <a:pt x="255" y="144"/>
                  </a:lnTo>
                  <a:lnTo>
                    <a:pt x="289" y="144"/>
                  </a:lnTo>
                  <a:lnTo>
                    <a:pt x="300" y="148"/>
                  </a:lnTo>
                  <a:lnTo>
                    <a:pt x="204" y="140"/>
                  </a:lnTo>
                  <a:lnTo>
                    <a:pt x="148" y="133"/>
                  </a:lnTo>
                  <a:lnTo>
                    <a:pt x="100" y="126"/>
                  </a:lnTo>
                  <a:lnTo>
                    <a:pt x="63" y="115"/>
                  </a:lnTo>
                  <a:lnTo>
                    <a:pt x="19" y="89"/>
                  </a:lnTo>
                  <a:lnTo>
                    <a:pt x="4" y="74"/>
                  </a:lnTo>
                  <a:lnTo>
                    <a:pt x="0" y="63"/>
                  </a:lnTo>
                  <a:lnTo>
                    <a:pt x="4" y="44"/>
                  </a:lnTo>
                  <a:lnTo>
                    <a:pt x="15" y="30"/>
                  </a:lnTo>
                  <a:lnTo>
                    <a:pt x="37" y="15"/>
                  </a:lnTo>
                  <a:lnTo>
                    <a:pt x="71" y="4"/>
                  </a:lnTo>
                  <a:lnTo>
                    <a:pt x="115"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9" name="図形 28"/>
            <p:cNvSpPr/>
            <p:nvPr/>
          </p:nvSpPr>
          <p:spPr bwMode="auto">
            <a:xfrm>
              <a:off x="1241910" y="5203540"/>
              <a:ext cx="225384" cy="209046"/>
            </a:xfrm>
            <a:custGeom>
              <a:avLst/>
              <a:gdLst/>
              <a:ahLst/>
              <a:cxnLst>
                <a:cxn ang="0">
                  <a:pos x="129" y="0"/>
                </a:cxn>
                <a:cxn ang="0">
                  <a:pos x="133" y="8"/>
                </a:cxn>
                <a:cxn ang="0">
                  <a:pos x="133" y="15"/>
                </a:cxn>
                <a:cxn ang="0">
                  <a:pos x="88" y="15"/>
                </a:cxn>
                <a:cxn ang="0">
                  <a:pos x="59" y="22"/>
                </a:cxn>
                <a:cxn ang="0">
                  <a:pos x="33" y="41"/>
                </a:cxn>
                <a:cxn ang="0">
                  <a:pos x="25" y="59"/>
                </a:cxn>
                <a:cxn ang="0">
                  <a:pos x="18" y="78"/>
                </a:cxn>
                <a:cxn ang="0">
                  <a:pos x="25" y="89"/>
                </a:cxn>
                <a:cxn ang="0">
                  <a:pos x="40" y="104"/>
                </a:cxn>
                <a:cxn ang="0">
                  <a:pos x="77" y="126"/>
                </a:cxn>
                <a:cxn ang="0">
                  <a:pos x="147" y="148"/>
                </a:cxn>
                <a:cxn ang="0">
                  <a:pos x="110" y="141"/>
                </a:cxn>
                <a:cxn ang="0">
                  <a:pos x="55" y="126"/>
                </a:cxn>
                <a:cxn ang="0">
                  <a:pos x="33" y="115"/>
                </a:cxn>
                <a:cxn ang="0">
                  <a:pos x="18" y="100"/>
                </a:cxn>
                <a:cxn ang="0">
                  <a:pos x="3" y="85"/>
                </a:cxn>
                <a:cxn ang="0">
                  <a:pos x="0" y="70"/>
                </a:cxn>
                <a:cxn ang="0">
                  <a:pos x="3" y="59"/>
                </a:cxn>
                <a:cxn ang="0">
                  <a:pos x="7" y="48"/>
                </a:cxn>
                <a:cxn ang="0">
                  <a:pos x="14" y="33"/>
                </a:cxn>
                <a:cxn ang="0">
                  <a:pos x="25" y="22"/>
                </a:cxn>
                <a:cxn ang="0">
                  <a:pos x="48" y="15"/>
                </a:cxn>
                <a:cxn ang="0">
                  <a:pos x="85" y="4"/>
                </a:cxn>
                <a:cxn ang="0">
                  <a:pos x="129" y="0"/>
                </a:cxn>
              </a:cxnLst>
              <a:rect l="0" t="0" r="0" b="0"/>
              <a:pathLst>
                <a:path w="147" h="148">
                  <a:moveTo>
                    <a:pt x="129" y="0"/>
                  </a:moveTo>
                  <a:lnTo>
                    <a:pt x="133" y="8"/>
                  </a:lnTo>
                  <a:lnTo>
                    <a:pt x="133" y="15"/>
                  </a:lnTo>
                  <a:lnTo>
                    <a:pt x="88" y="15"/>
                  </a:lnTo>
                  <a:lnTo>
                    <a:pt x="59" y="22"/>
                  </a:lnTo>
                  <a:lnTo>
                    <a:pt x="33" y="41"/>
                  </a:lnTo>
                  <a:lnTo>
                    <a:pt x="25" y="59"/>
                  </a:lnTo>
                  <a:lnTo>
                    <a:pt x="18" y="78"/>
                  </a:lnTo>
                  <a:lnTo>
                    <a:pt x="25" y="89"/>
                  </a:lnTo>
                  <a:lnTo>
                    <a:pt x="40" y="104"/>
                  </a:lnTo>
                  <a:lnTo>
                    <a:pt x="77" y="126"/>
                  </a:lnTo>
                  <a:lnTo>
                    <a:pt x="147" y="148"/>
                  </a:lnTo>
                  <a:lnTo>
                    <a:pt x="110" y="141"/>
                  </a:lnTo>
                  <a:lnTo>
                    <a:pt x="55" y="126"/>
                  </a:lnTo>
                  <a:lnTo>
                    <a:pt x="33" y="115"/>
                  </a:lnTo>
                  <a:lnTo>
                    <a:pt x="18" y="100"/>
                  </a:lnTo>
                  <a:lnTo>
                    <a:pt x="3" y="85"/>
                  </a:lnTo>
                  <a:lnTo>
                    <a:pt x="0" y="70"/>
                  </a:lnTo>
                  <a:lnTo>
                    <a:pt x="3" y="59"/>
                  </a:lnTo>
                  <a:lnTo>
                    <a:pt x="7" y="48"/>
                  </a:lnTo>
                  <a:lnTo>
                    <a:pt x="14" y="33"/>
                  </a:lnTo>
                  <a:lnTo>
                    <a:pt x="25" y="22"/>
                  </a:lnTo>
                  <a:lnTo>
                    <a:pt x="48" y="15"/>
                  </a:lnTo>
                  <a:lnTo>
                    <a:pt x="85" y="4"/>
                  </a:lnTo>
                  <a:lnTo>
                    <a:pt x="129"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0" name="図形 29"/>
            <p:cNvSpPr/>
            <p:nvPr/>
          </p:nvSpPr>
          <p:spPr bwMode="auto">
            <a:xfrm>
              <a:off x="2175643" y="4827823"/>
              <a:ext cx="205452" cy="199158"/>
            </a:xfrm>
            <a:custGeom>
              <a:avLst/>
              <a:gdLst/>
              <a:ahLst/>
              <a:cxnLst>
                <a:cxn ang="0">
                  <a:pos x="126" y="41"/>
                </a:cxn>
                <a:cxn ang="0">
                  <a:pos x="134" y="59"/>
                </a:cxn>
                <a:cxn ang="0">
                  <a:pos x="126" y="74"/>
                </a:cxn>
                <a:cxn ang="0">
                  <a:pos x="119" y="89"/>
                </a:cxn>
                <a:cxn ang="0">
                  <a:pos x="104" y="111"/>
                </a:cxn>
                <a:cxn ang="0">
                  <a:pos x="71" y="118"/>
                </a:cxn>
                <a:cxn ang="0">
                  <a:pos x="0" y="141"/>
                </a:cxn>
                <a:cxn ang="0">
                  <a:pos x="52" y="126"/>
                </a:cxn>
                <a:cxn ang="0">
                  <a:pos x="71" y="111"/>
                </a:cxn>
                <a:cxn ang="0">
                  <a:pos x="89" y="89"/>
                </a:cxn>
                <a:cxn ang="0">
                  <a:pos x="97" y="63"/>
                </a:cxn>
                <a:cxn ang="0">
                  <a:pos x="93" y="44"/>
                </a:cxn>
                <a:cxn ang="0">
                  <a:pos x="78" y="26"/>
                </a:cxn>
                <a:cxn ang="0">
                  <a:pos x="56" y="15"/>
                </a:cxn>
                <a:cxn ang="0">
                  <a:pos x="26" y="0"/>
                </a:cxn>
                <a:cxn ang="0">
                  <a:pos x="67" y="7"/>
                </a:cxn>
                <a:cxn ang="0">
                  <a:pos x="97" y="19"/>
                </a:cxn>
                <a:cxn ang="0">
                  <a:pos x="119" y="30"/>
                </a:cxn>
                <a:cxn ang="0">
                  <a:pos x="126" y="41"/>
                </a:cxn>
              </a:cxnLst>
              <a:rect l="0" t="0" r="0" b="0"/>
              <a:pathLst>
                <a:path w="134" h="141">
                  <a:moveTo>
                    <a:pt x="126" y="41"/>
                  </a:moveTo>
                  <a:lnTo>
                    <a:pt x="134" y="59"/>
                  </a:lnTo>
                  <a:lnTo>
                    <a:pt x="126" y="74"/>
                  </a:lnTo>
                  <a:lnTo>
                    <a:pt x="119" y="89"/>
                  </a:lnTo>
                  <a:lnTo>
                    <a:pt x="104" y="111"/>
                  </a:lnTo>
                  <a:lnTo>
                    <a:pt x="71" y="118"/>
                  </a:lnTo>
                  <a:lnTo>
                    <a:pt x="0" y="141"/>
                  </a:lnTo>
                  <a:lnTo>
                    <a:pt x="52" y="126"/>
                  </a:lnTo>
                  <a:lnTo>
                    <a:pt x="71" y="111"/>
                  </a:lnTo>
                  <a:lnTo>
                    <a:pt x="89" y="89"/>
                  </a:lnTo>
                  <a:lnTo>
                    <a:pt x="97" y="63"/>
                  </a:lnTo>
                  <a:lnTo>
                    <a:pt x="93" y="44"/>
                  </a:lnTo>
                  <a:lnTo>
                    <a:pt x="78" y="26"/>
                  </a:lnTo>
                  <a:lnTo>
                    <a:pt x="56" y="15"/>
                  </a:lnTo>
                  <a:lnTo>
                    <a:pt x="26" y="0"/>
                  </a:lnTo>
                  <a:lnTo>
                    <a:pt x="67" y="7"/>
                  </a:lnTo>
                  <a:lnTo>
                    <a:pt x="97" y="19"/>
                  </a:lnTo>
                  <a:lnTo>
                    <a:pt x="119" y="30"/>
                  </a:lnTo>
                  <a:lnTo>
                    <a:pt x="126" y="41"/>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1" name="図形 30"/>
            <p:cNvSpPr/>
            <p:nvPr/>
          </p:nvSpPr>
          <p:spPr bwMode="auto">
            <a:xfrm>
              <a:off x="2102048" y="4827823"/>
              <a:ext cx="216184" cy="209046"/>
            </a:xfrm>
            <a:custGeom>
              <a:avLst/>
              <a:gdLst/>
              <a:ahLst/>
              <a:cxnLst>
                <a:cxn ang="0">
                  <a:pos x="45" y="0"/>
                </a:cxn>
                <a:cxn ang="0">
                  <a:pos x="85" y="7"/>
                </a:cxn>
                <a:cxn ang="0">
                  <a:pos x="115" y="26"/>
                </a:cxn>
                <a:cxn ang="0">
                  <a:pos x="130" y="41"/>
                </a:cxn>
                <a:cxn ang="0">
                  <a:pos x="137" y="44"/>
                </a:cxn>
                <a:cxn ang="0">
                  <a:pos x="141" y="63"/>
                </a:cxn>
                <a:cxn ang="0">
                  <a:pos x="137" y="85"/>
                </a:cxn>
                <a:cxn ang="0">
                  <a:pos x="119" y="100"/>
                </a:cxn>
                <a:cxn ang="0">
                  <a:pos x="104" y="115"/>
                </a:cxn>
                <a:cxn ang="0">
                  <a:pos x="67" y="133"/>
                </a:cxn>
                <a:cxn ang="0">
                  <a:pos x="15" y="144"/>
                </a:cxn>
                <a:cxn ang="0">
                  <a:pos x="0" y="148"/>
                </a:cxn>
                <a:cxn ang="0">
                  <a:pos x="26" y="141"/>
                </a:cxn>
                <a:cxn ang="0">
                  <a:pos x="56" y="118"/>
                </a:cxn>
                <a:cxn ang="0">
                  <a:pos x="82" y="96"/>
                </a:cxn>
                <a:cxn ang="0">
                  <a:pos x="89" y="78"/>
                </a:cxn>
                <a:cxn ang="0">
                  <a:pos x="96" y="63"/>
                </a:cxn>
                <a:cxn ang="0">
                  <a:pos x="96" y="59"/>
                </a:cxn>
                <a:cxn ang="0">
                  <a:pos x="85" y="41"/>
                </a:cxn>
                <a:cxn ang="0">
                  <a:pos x="82" y="26"/>
                </a:cxn>
                <a:cxn ang="0">
                  <a:pos x="67" y="15"/>
                </a:cxn>
                <a:cxn ang="0">
                  <a:pos x="41" y="4"/>
                </a:cxn>
                <a:cxn ang="0">
                  <a:pos x="11" y="0"/>
                </a:cxn>
                <a:cxn ang="0">
                  <a:pos x="45" y="0"/>
                </a:cxn>
              </a:cxnLst>
              <a:rect l="0" t="0" r="0" b="0"/>
              <a:pathLst>
                <a:path w="141" h="148">
                  <a:moveTo>
                    <a:pt x="45" y="0"/>
                  </a:moveTo>
                  <a:lnTo>
                    <a:pt x="85" y="7"/>
                  </a:lnTo>
                  <a:lnTo>
                    <a:pt x="115" y="26"/>
                  </a:lnTo>
                  <a:lnTo>
                    <a:pt x="130" y="41"/>
                  </a:lnTo>
                  <a:lnTo>
                    <a:pt x="137" y="44"/>
                  </a:lnTo>
                  <a:lnTo>
                    <a:pt x="141" y="63"/>
                  </a:lnTo>
                  <a:lnTo>
                    <a:pt x="137" y="85"/>
                  </a:lnTo>
                  <a:lnTo>
                    <a:pt x="119" y="100"/>
                  </a:lnTo>
                  <a:lnTo>
                    <a:pt x="104" y="115"/>
                  </a:lnTo>
                  <a:lnTo>
                    <a:pt x="67" y="133"/>
                  </a:lnTo>
                  <a:lnTo>
                    <a:pt x="15" y="144"/>
                  </a:lnTo>
                  <a:lnTo>
                    <a:pt x="0" y="148"/>
                  </a:lnTo>
                  <a:lnTo>
                    <a:pt x="26" y="141"/>
                  </a:lnTo>
                  <a:lnTo>
                    <a:pt x="56" y="118"/>
                  </a:lnTo>
                  <a:lnTo>
                    <a:pt x="82" y="96"/>
                  </a:lnTo>
                  <a:lnTo>
                    <a:pt x="89" y="78"/>
                  </a:lnTo>
                  <a:lnTo>
                    <a:pt x="96" y="63"/>
                  </a:lnTo>
                  <a:lnTo>
                    <a:pt x="96" y="59"/>
                  </a:lnTo>
                  <a:lnTo>
                    <a:pt x="85" y="41"/>
                  </a:lnTo>
                  <a:lnTo>
                    <a:pt x="82" y="26"/>
                  </a:lnTo>
                  <a:lnTo>
                    <a:pt x="67" y="15"/>
                  </a:lnTo>
                  <a:lnTo>
                    <a:pt x="41" y="4"/>
                  </a:lnTo>
                  <a:lnTo>
                    <a:pt x="11" y="0"/>
                  </a:lnTo>
                  <a:lnTo>
                    <a:pt x="45"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2" name="図形 31"/>
            <p:cNvSpPr/>
            <p:nvPr/>
          </p:nvSpPr>
          <p:spPr bwMode="auto">
            <a:xfrm>
              <a:off x="1994723" y="4827823"/>
              <a:ext cx="243782" cy="218933"/>
            </a:xfrm>
            <a:custGeom>
              <a:avLst/>
              <a:gdLst/>
              <a:ahLst/>
              <a:cxnLst>
                <a:cxn ang="0">
                  <a:pos x="33" y="0"/>
                </a:cxn>
                <a:cxn ang="0">
                  <a:pos x="59" y="0"/>
                </a:cxn>
                <a:cxn ang="0">
                  <a:pos x="100" y="4"/>
                </a:cxn>
                <a:cxn ang="0">
                  <a:pos x="126" y="15"/>
                </a:cxn>
                <a:cxn ang="0">
                  <a:pos x="144" y="30"/>
                </a:cxn>
                <a:cxn ang="0">
                  <a:pos x="155" y="41"/>
                </a:cxn>
                <a:cxn ang="0">
                  <a:pos x="159" y="59"/>
                </a:cxn>
                <a:cxn ang="0">
                  <a:pos x="159" y="63"/>
                </a:cxn>
                <a:cxn ang="0">
                  <a:pos x="155" y="85"/>
                </a:cxn>
                <a:cxn ang="0">
                  <a:pos x="144" y="100"/>
                </a:cxn>
                <a:cxn ang="0">
                  <a:pos x="111" y="129"/>
                </a:cxn>
                <a:cxn ang="0">
                  <a:pos x="74" y="144"/>
                </a:cxn>
                <a:cxn ang="0">
                  <a:pos x="59" y="148"/>
                </a:cxn>
                <a:cxn ang="0">
                  <a:pos x="15" y="155"/>
                </a:cxn>
                <a:cxn ang="0">
                  <a:pos x="59" y="133"/>
                </a:cxn>
                <a:cxn ang="0">
                  <a:pos x="74" y="118"/>
                </a:cxn>
                <a:cxn ang="0">
                  <a:pos x="89" y="100"/>
                </a:cxn>
                <a:cxn ang="0">
                  <a:pos x="96" y="78"/>
                </a:cxn>
                <a:cxn ang="0">
                  <a:pos x="89" y="63"/>
                </a:cxn>
                <a:cxn ang="0">
                  <a:pos x="70" y="33"/>
                </a:cxn>
                <a:cxn ang="0">
                  <a:pos x="41" y="15"/>
                </a:cxn>
                <a:cxn ang="0">
                  <a:pos x="0" y="0"/>
                </a:cxn>
                <a:cxn ang="0">
                  <a:pos x="33" y="0"/>
                </a:cxn>
              </a:cxnLst>
              <a:rect l="0" t="0" r="0" b="0"/>
              <a:pathLst>
                <a:path w="159" h="155">
                  <a:moveTo>
                    <a:pt x="33" y="0"/>
                  </a:moveTo>
                  <a:lnTo>
                    <a:pt x="59" y="0"/>
                  </a:lnTo>
                  <a:lnTo>
                    <a:pt x="100" y="4"/>
                  </a:lnTo>
                  <a:lnTo>
                    <a:pt x="126" y="15"/>
                  </a:lnTo>
                  <a:lnTo>
                    <a:pt x="144" y="30"/>
                  </a:lnTo>
                  <a:lnTo>
                    <a:pt x="155" y="41"/>
                  </a:lnTo>
                  <a:lnTo>
                    <a:pt x="159" y="59"/>
                  </a:lnTo>
                  <a:lnTo>
                    <a:pt x="159" y="63"/>
                  </a:lnTo>
                  <a:lnTo>
                    <a:pt x="155" y="85"/>
                  </a:lnTo>
                  <a:lnTo>
                    <a:pt x="144" y="100"/>
                  </a:lnTo>
                  <a:lnTo>
                    <a:pt x="111" y="129"/>
                  </a:lnTo>
                  <a:lnTo>
                    <a:pt x="74" y="144"/>
                  </a:lnTo>
                  <a:lnTo>
                    <a:pt x="59" y="148"/>
                  </a:lnTo>
                  <a:lnTo>
                    <a:pt x="15" y="155"/>
                  </a:lnTo>
                  <a:lnTo>
                    <a:pt x="59" y="133"/>
                  </a:lnTo>
                  <a:lnTo>
                    <a:pt x="74" y="118"/>
                  </a:lnTo>
                  <a:lnTo>
                    <a:pt x="89" y="100"/>
                  </a:lnTo>
                  <a:lnTo>
                    <a:pt x="96" y="78"/>
                  </a:lnTo>
                  <a:lnTo>
                    <a:pt x="89" y="63"/>
                  </a:lnTo>
                  <a:lnTo>
                    <a:pt x="70" y="33"/>
                  </a:lnTo>
                  <a:lnTo>
                    <a:pt x="41" y="15"/>
                  </a:lnTo>
                  <a:lnTo>
                    <a:pt x="0" y="0"/>
                  </a:lnTo>
                  <a:lnTo>
                    <a:pt x="33"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3" name="図形 32"/>
            <p:cNvSpPr/>
            <p:nvPr/>
          </p:nvSpPr>
          <p:spPr bwMode="auto">
            <a:xfrm>
              <a:off x="1864399" y="4827823"/>
              <a:ext cx="266781" cy="240120"/>
            </a:xfrm>
            <a:custGeom>
              <a:avLst/>
              <a:gdLst/>
              <a:ahLst/>
              <a:cxnLst>
                <a:cxn ang="0">
                  <a:pos x="70" y="0"/>
                </a:cxn>
                <a:cxn ang="0">
                  <a:pos x="96" y="4"/>
                </a:cxn>
                <a:cxn ang="0">
                  <a:pos x="115" y="15"/>
                </a:cxn>
                <a:cxn ang="0">
                  <a:pos x="152" y="33"/>
                </a:cxn>
                <a:cxn ang="0">
                  <a:pos x="166" y="56"/>
                </a:cxn>
                <a:cxn ang="0">
                  <a:pos x="170" y="63"/>
                </a:cxn>
                <a:cxn ang="0">
                  <a:pos x="174" y="78"/>
                </a:cxn>
                <a:cxn ang="0">
                  <a:pos x="170" y="100"/>
                </a:cxn>
                <a:cxn ang="0">
                  <a:pos x="155" y="118"/>
                </a:cxn>
                <a:cxn ang="0">
                  <a:pos x="133" y="141"/>
                </a:cxn>
                <a:cxn ang="0">
                  <a:pos x="89" y="159"/>
                </a:cxn>
                <a:cxn ang="0">
                  <a:pos x="0" y="170"/>
                </a:cxn>
                <a:cxn ang="0">
                  <a:pos x="59" y="144"/>
                </a:cxn>
                <a:cxn ang="0">
                  <a:pos x="100" y="129"/>
                </a:cxn>
                <a:cxn ang="0">
                  <a:pos x="115" y="118"/>
                </a:cxn>
                <a:cxn ang="0">
                  <a:pos x="130" y="104"/>
                </a:cxn>
                <a:cxn ang="0">
                  <a:pos x="133" y="89"/>
                </a:cxn>
                <a:cxn ang="0">
                  <a:pos x="130" y="70"/>
                </a:cxn>
                <a:cxn ang="0">
                  <a:pos x="126" y="63"/>
                </a:cxn>
                <a:cxn ang="0">
                  <a:pos x="104" y="41"/>
                </a:cxn>
                <a:cxn ang="0">
                  <a:pos x="70" y="15"/>
                </a:cxn>
                <a:cxn ang="0">
                  <a:pos x="48" y="4"/>
                </a:cxn>
                <a:cxn ang="0">
                  <a:pos x="19" y="0"/>
                </a:cxn>
                <a:cxn ang="0">
                  <a:pos x="70" y="0"/>
                </a:cxn>
              </a:cxnLst>
              <a:rect l="0" t="0" r="0" b="0"/>
              <a:pathLst>
                <a:path w="174" h="170">
                  <a:moveTo>
                    <a:pt x="70" y="0"/>
                  </a:moveTo>
                  <a:lnTo>
                    <a:pt x="96" y="4"/>
                  </a:lnTo>
                  <a:lnTo>
                    <a:pt x="115" y="15"/>
                  </a:lnTo>
                  <a:lnTo>
                    <a:pt x="152" y="33"/>
                  </a:lnTo>
                  <a:lnTo>
                    <a:pt x="166" y="56"/>
                  </a:lnTo>
                  <a:lnTo>
                    <a:pt x="170" y="63"/>
                  </a:lnTo>
                  <a:lnTo>
                    <a:pt x="174" y="78"/>
                  </a:lnTo>
                  <a:lnTo>
                    <a:pt x="170" y="100"/>
                  </a:lnTo>
                  <a:lnTo>
                    <a:pt x="155" y="118"/>
                  </a:lnTo>
                  <a:lnTo>
                    <a:pt x="133" y="141"/>
                  </a:lnTo>
                  <a:lnTo>
                    <a:pt x="89" y="159"/>
                  </a:lnTo>
                  <a:lnTo>
                    <a:pt x="0" y="170"/>
                  </a:lnTo>
                  <a:lnTo>
                    <a:pt x="59" y="144"/>
                  </a:lnTo>
                  <a:lnTo>
                    <a:pt x="100" y="129"/>
                  </a:lnTo>
                  <a:lnTo>
                    <a:pt x="115" y="118"/>
                  </a:lnTo>
                  <a:lnTo>
                    <a:pt x="130" y="104"/>
                  </a:lnTo>
                  <a:lnTo>
                    <a:pt x="133" y="89"/>
                  </a:lnTo>
                  <a:lnTo>
                    <a:pt x="130" y="70"/>
                  </a:lnTo>
                  <a:lnTo>
                    <a:pt x="126" y="63"/>
                  </a:lnTo>
                  <a:lnTo>
                    <a:pt x="104" y="41"/>
                  </a:lnTo>
                  <a:lnTo>
                    <a:pt x="70" y="15"/>
                  </a:lnTo>
                  <a:lnTo>
                    <a:pt x="48" y="4"/>
                  </a:lnTo>
                  <a:lnTo>
                    <a:pt x="19" y="0"/>
                  </a:lnTo>
                  <a:lnTo>
                    <a:pt x="70"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4" name="図形 33"/>
            <p:cNvSpPr/>
            <p:nvPr/>
          </p:nvSpPr>
          <p:spPr bwMode="auto">
            <a:xfrm>
              <a:off x="1609884" y="4827823"/>
              <a:ext cx="453834" cy="240120"/>
            </a:xfrm>
            <a:custGeom>
              <a:avLst/>
              <a:gdLst/>
              <a:ahLst/>
              <a:cxnLst>
                <a:cxn ang="0">
                  <a:pos x="174" y="0"/>
                </a:cxn>
                <a:cxn ang="0">
                  <a:pos x="207" y="4"/>
                </a:cxn>
                <a:cxn ang="0">
                  <a:pos x="229" y="15"/>
                </a:cxn>
                <a:cxn ang="0">
                  <a:pos x="266" y="41"/>
                </a:cxn>
                <a:cxn ang="0">
                  <a:pos x="284" y="63"/>
                </a:cxn>
                <a:cxn ang="0">
                  <a:pos x="296" y="74"/>
                </a:cxn>
                <a:cxn ang="0">
                  <a:pos x="296" y="89"/>
                </a:cxn>
                <a:cxn ang="0">
                  <a:pos x="292" y="100"/>
                </a:cxn>
                <a:cxn ang="0">
                  <a:pos x="277" y="115"/>
                </a:cxn>
                <a:cxn ang="0">
                  <a:pos x="262" y="129"/>
                </a:cxn>
                <a:cxn ang="0">
                  <a:pos x="214" y="144"/>
                </a:cxn>
                <a:cxn ang="0">
                  <a:pos x="159" y="166"/>
                </a:cxn>
                <a:cxn ang="0">
                  <a:pos x="159" y="170"/>
                </a:cxn>
                <a:cxn ang="0">
                  <a:pos x="100" y="170"/>
                </a:cxn>
                <a:cxn ang="0">
                  <a:pos x="137" y="155"/>
                </a:cxn>
                <a:cxn ang="0">
                  <a:pos x="151" y="144"/>
                </a:cxn>
                <a:cxn ang="0">
                  <a:pos x="155" y="133"/>
                </a:cxn>
                <a:cxn ang="0">
                  <a:pos x="166" y="115"/>
                </a:cxn>
                <a:cxn ang="0">
                  <a:pos x="159" y="100"/>
                </a:cxn>
                <a:cxn ang="0">
                  <a:pos x="155" y="78"/>
                </a:cxn>
                <a:cxn ang="0">
                  <a:pos x="144" y="59"/>
                </a:cxn>
                <a:cxn ang="0">
                  <a:pos x="125" y="44"/>
                </a:cxn>
                <a:cxn ang="0">
                  <a:pos x="85" y="26"/>
                </a:cxn>
                <a:cxn ang="0">
                  <a:pos x="40" y="7"/>
                </a:cxn>
                <a:cxn ang="0">
                  <a:pos x="0" y="0"/>
                </a:cxn>
                <a:cxn ang="0">
                  <a:pos x="174" y="0"/>
                </a:cxn>
              </a:cxnLst>
              <a:rect l="0" t="0" r="0" b="0"/>
              <a:pathLst>
                <a:path w="296" h="170">
                  <a:moveTo>
                    <a:pt x="174" y="0"/>
                  </a:moveTo>
                  <a:lnTo>
                    <a:pt x="207" y="4"/>
                  </a:lnTo>
                  <a:lnTo>
                    <a:pt x="229" y="15"/>
                  </a:lnTo>
                  <a:lnTo>
                    <a:pt x="266" y="41"/>
                  </a:lnTo>
                  <a:lnTo>
                    <a:pt x="284" y="63"/>
                  </a:lnTo>
                  <a:lnTo>
                    <a:pt x="296" y="74"/>
                  </a:lnTo>
                  <a:lnTo>
                    <a:pt x="296" y="89"/>
                  </a:lnTo>
                  <a:lnTo>
                    <a:pt x="292" y="100"/>
                  </a:lnTo>
                  <a:lnTo>
                    <a:pt x="277" y="115"/>
                  </a:lnTo>
                  <a:lnTo>
                    <a:pt x="262" y="129"/>
                  </a:lnTo>
                  <a:lnTo>
                    <a:pt x="214" y="144"/>
                  </a:lnTo>
                  <a:lnTo>
                    <a:pt x="159" y="166"/>
                  </a:lnTo>
                  <a:lnTo>
                    <a:pt x="159" y="170"/>
                  </a:lnTo>
                  <a:lnTo>
                    <a:pt x="100" y="170"/>
                  </a:lnTo>
                  <a:lnTo>
                    <a:pt x="137" y="155"/>
                  </a:lnTo>
                  <a:lnTo>
                    <a:pt x="151" y="144"/>
                  </a:lnTo>
                  <a:lnTo>
                    <a:pt x="155" y="133"/>
                  </a:lnTo>
                  <a:lnTo>
                    <a:pt x="166" y="115"/>
                  </a:lnTo>
                  <a:lnTo>
                    <a:pt x="159" y="100"/>
                  </a:lnTo>
                  <a:lnTo>
                    <a:pt x="155" y="78"/>
                  </a:lnTo>
                  <a:lnTo>
                    <a:pt x="144" y="59"/>
                  </a:lnTo>
                  <a:lnTo>
                    <a:pt x="125" y="44"/>
                  </a:lnTo>
                  <a:lnTo>
                    <a:pt x="85" y="26"/>
                  </a:lnTo>
                  <a:lnTo>
                    <a:pt x="40" y="7"/>
                  </a:lnTo>
                  <a:lnTo>
                    <a:pt x="0" y="0"/>
                  </a:lnTo>
                  <a:lnTo>
                    <a:pt x="174"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5" name="図形 34"/>
            <p:cNvSpPr/>
            <p:nvPr/>
          </p:nvSpPr>
          <p:spPr bwMode="auto">
            <a:xfrm>
              <a:off x="1433563" y="4827823"/>
              <a:ext cx="420103" cy="255657"/>
            </a:xfrm>
            <a:custGeom>
              <a:avLst/>
              <a:gdLst/>
              <a:ahLst/>
              <a:cxnLst>
                <a:cxn ang="0">
                  <a:pos x="78" y="0"/>
                </a:cxn>
                <a:cxn ang="0">
                  <a:pos x="118" y="4"/>
                </a:cxn>
                <a:cxn ang="0">
                  <a:pos x="174" y="15"/>
                </a:cxn>
                <a:cxn ang="0">
                  <a:pos x="204" y="26"/>
                </a:cxn>
                <a:cxn ang="0">
                  <a:pos x="229" y="41"/>
                </a:cxn>
                <a:cxn ang="0">
                  <a:pos x="252" y="59"/>
                </a:cxn>
                <a:cxn ang="0">
                  <a:pos x="270" y="78"/>
                </a:cxn>
                <a:cxn ang="0">
                  <a:pos x="274" y="100"/>
                </a:cxn>
                <a:cxn ang="0">
                  <a:pos x="274" y="115"/>
                </a:cxn>
                <a:cxn ang="0">
                  <a:pos x="270" y="133"/>
                </a:cxn>
                <a:cxn ang="0">
                  <a:pos x="259" y="144"/>
                </a:cxn>
                <a:cxn ang="0">
                  <a:pos x="240" y="155"/>
                </a:cxn>
                <a:cxn ang="0">
                  <a:pos x="218" y="166"/>
                </a:cxn>
                <a:cxn ang="0">
                  <a:pos x="196" y="174"/>
                </a:cxn>
                <a:cxn ang="0">
                  <a:pos x="189" y="174"/>
                </a:cxn>
                <a:cxn ang="0">
                  <a:pos x="130" y="181"/>
                </a:cxn>
                <a:cxn ang="0">
                  <a:pos x="148" y="166"/>
                </a:cxn>
                <a:cxn ang="0">
                  <a:pos x="170" y="148"/>
                </a:cxn>
                <a:cxn ang="0">
                  <a:pos x="189" y="129"/>
                </a:cxn>
                <a:cxn ang="0">
                  <a:pos x="196" y="104"/>
                </a:cxn>
                <a:cxn ang="0">
                  <a:pos x="189" y="85"/>
                </a:cxn>
                <a:cxn ang="0">
                  <a:pos x="181" y="70"/>
                </a:cxn>
                <a:cxn ang="0">
                  <a:pos x="155" y="48"/>
                </a:cxn>
                <a:cxn ang="0">
                  <a:pos x="126" y="33"/>
                </a:cxn>
                <a:cxn ang="0">
                  <a:pos x="89" y="19"/>
                </a:cxn>
                <a:cxn ang="0">
                  <a:pos x="48" y="7"/>
                </a:cxn>
                <a:cxn ang="0">
                  <a:pos x="0" y="0"/>
                </a:cxn>
                <a:cxn ang="0">
                  <a:pos x="78" y="0"/>
                </a:cxn>
              </a:cxnLst>
              <a:rect l="0" t="0" r="0" b="0"/>
              <a:pathLst>
                <a:path w="274" h="181">
                  <a:moveTo>
                    <a:pt x="78" y="0"/>
                  </a:moveTo>
                  <a:lnTo>
                    <a:pt x="118" y="4"/>
                  </a:lnTo>
                  <a:lnTo>
                    <a:pt x="174" y="15"/>
                  </a:lnTo>
                  <a:lnTo>
                    <a:pt x="204" y="26"/>
                  </a:lnTo>
                  <a:lnTo>
                    <a:pt x="229" y="41"/>
                  </a:lnTo>
                  <a:lnTo>
                    <a:pt x="252" y="59"/>
                  </a:lnTo>
                  <a:lnTo>
                    <a:pt x="270" y="78"/>
                  </a:lnTo>
                  <a:lnTo>
                    <a:pt x="274" y="100"/>
                  </a:lnTo>
                  <a:lnTo>
                    <a:pt x="274" y="115"/>
                  </a:lnTo>
                  <a:lnTo>
                    <a:pt x="270" y="133"/>
                  </a:lnTo>
                  <a:lnTo>
                    <a:pt x="259" y="144"/>
                  </a:lnTo>
                  <a:lnTo>
                    <a:pt x="240" y="155"/>
                  </a:lnTo>
                  <a:lnTo>
                    <a:pt x="218" y="166"/>
                  </a:lnTo>
                  <a:lnTo>
                    <a:pt x="196" y="174"/>
                  </a:lnTo>
                  <a:lnTo>
                    <a:pt x="189" y="174"/>
                  </a:lnTo>
                  <a:lnTo>
                    <a:pt x="130" y="181"/>
                  </a:lnTo>
                  <a:lnTo>
                    <a:pt x="148" y="166"/>
                  </a:lnTo>
                  <a:lnTo>
                    <a:pt x="170" y="148"/>
                  </a:lnTo>
                  <a:lnTo>
                    <a:pt x="189" y="129"/>
                  </a:lnTo>
                  <a:lnTo>
                    <a:pt x="196" y="104"/>
                  </a:lnTo>
                  <a:lnTo>
                    <a:pt x="189" y="85"/>
                  </a:lnTo>
                  <a:lnTo>
                    <a:pt x="181" y="70"/>
                  </a:lnTo>
                  <a:lnTo>
                    <a:pt x="155" y="48"/>
                  </a:lnTo>
                  <a:lnTo>
                    <a:pt x="126" y="33"/>
                  </a:lnTo>
                  <a:lnTo>
                    <a:pt x="89" y="19"/>
                  </a:lnTo>
                  <a:lnTo>
                    <a:pt x="48" y="7"/>
                  </a:lnTo>
                  <a:lnTo>
                    <a:pt x="0" y="0"/>
                  </a:lnTo>
                  <a:lnTo>
                    <a:pt x="78"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6" name="図形 35"/>
            <p:cNvSpPr/>
            <p:nvPr/>
          </p:nvSpPr>
          <p:spPr bwMode="auto">
            <a:xfrm>
              <a:off x="1359968" y="4827823"/>
              <a:ext cx="363374" cy="261307"/>
            </a:xfrm>
            <a:custGeom>
              <a:avLst/>
              <a:gdLst/>
              <a:ahLst/>
              <a:cxnLst>
                <a:cxn ang="0">
                  <a:pos x="33" y="0"/>
                </a:cxn>
                <a:cxn ang="0">
                  <a:pos x="26" y="0"/>
                </a:cxn>
                <a:cxn ang="0">
                  <a:pos x="81" y="7"/>
                </a:cxn>
                <a:cxn ang="0">
                  <a:pos x="126" y="26"/>
                </a:cxn>
                <a:cxn ang="0">
                  <a:pos x="174" y="41"/>
                </a:cxn>
                <a:cxn ang="0">
                  <a:pos x="203" y="56"/>
                </a:cxn>
                <a:cxn ang="0">
                  <a:pos x="222" y="70"/>
                </a:cxn>
                <a:cxn ang="0">
                  <a:pos x="237" y="89"/>
                </a:cxn>
                <a:cxn ang="0">
                  <a:pos x="237" y="104"/>
                </a:cxn>
                <a:cxn ang="0">
                  <a:pos x="237" y="118"/>
                </a:cxn>
                <a:cxn ang="0">
                  <a:pos x="233" y="129"/>
                </a:cxn>
                <a:cxn ang="0">
                  <a:pos x="207" y="148"/>
                </a:cxn>
                <a:cxn ang="0">
                  <a:pos x="181" y="170"/>
                </a:cxn>
                <a:cxn ang="0">
                  <a:pos x="166" y="181"/>
                </a:cxn>
                <a:cxn ang="0">
                  <a:pos x="137" y="185"/>
                </a:cxn>
                <a:cxn ang="0">
                  <a:pos x="174" y="159"/>
                </a:cxn>
                <a:cxn ang="0">
                  <a:pos x="189" y="144"/>
                </a:cxn>
                <a:cxn ang="0">
                  <a:pos x="196" y="126"/>
                </a:cxn>
                <a:cxn ang="0">
                  <a:pos x="192" y="100"/>
                </a:cxn>
                <a:cxn ang="0">
                  <a:pos x="178" y="70"/>
                </a:cxn>
                <a:cxn ang="0">
                  <a:pos x="122" y="41"/>
                </a:cxn>
                <a:cxn ang="0">
                  <a:pos x="67" y="19"/>
                </a:cxn>
                <a:cxn ang="0">
                  <a:pos x="0" y="0"/>
                </a:cxn>
                <a:cxn ang="0">
                  <a:pos x="33" y="0"/>
                </a:cxn>
              </a:cxnLst>
              <a:rect l="0" t="0" r="0" b="0"/>
              <a:pathLst>
                <a:path w="237" h="185">
                  <a:moveTo>
                    <a:pt x="33" y="0"/>
                  </a:moveTo>
                  <a:lnTo>
                    <a:pt x="26" y="0"/>
                  </a:lnTo>
                  <a:lnTo>
                    <a:pt x="81" y="7"/>
                  </a:lnTo>
                  <a:lnTo>
                    <a:pt x="126" y="26"/>
                  </a:lnTo>
                  <a:lnTo>
                    <a:pt x="174" y="41"/>
                  </a:lnTo>
                  <a:lnTo>
                    <a:pt x="203" y="56"/>
                  </a:lnTo>
                  <a:lnTo>
                    <a:pt x="222" y="70"/>
                  </a:lnTo>
                  <a:lnTo>
                    <a:pt x="237" y="89"/>
                  </a:lnTo>
                  <a:lnTo>
                    <a:pt x="237" y="104"/>
                  </a:lnTo>
                  <a:lnTo>
                    <a:pt x="237" y="118"/>
                  </a:lnTo>
                  <a:lnTo>
                    <a:pt x="233" y="129"/>
                  </a:lnTo>
                  <a:lnTo>
                    <a:pt x="207" y="148"/>
                  </a:lnTo>
                  <a:lnTo>
                    <a:pt x="181" y="170"/>
                  </a:lnTo>
                  <a:lnTo>
                    <a:pt x="166" y="181"/>
                  </a:lnTo>
                  <a:lnTo>
                    <a:pt x="137" y="185"/>
                  </a:lnTo>
                  <a:lnTo>
                    <a:pt x="174" y="159"/>
                  </a:lnTo>
                  <a:lnTo>
                    <a:pt x="189" y="144"/>
                  </a:lnTo>
                  <a:lnTo>
                    <a:pt x="196" y="126"/>
                  </a:lnTo>
                  <a:lnTo>
                    <a:pt x="192" y="100"/>
                  </a:lnTo>
                  <a:lnTo>
                    <a:pt x="178" y="70"/>
                  </a:lnTo>
                  <a:lnTo>
                    <a:pt x="122" y="41"/>
                  </a:lnTo>
                  <a:lnTo>
                    <a:pt x="67" y="19"/>
                  </a:lnTo>
                  <a:lnTo>
                    <a:pt x="0" y="0"/>
                  </a:lnTo>
                  <a:lnTo>
                    <a:pt x="33"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7" name="図形 36"/>
            <p:cNvSpPr/>
            <p:nvPr/>
          </p:nvSpPr>
          <p:spPr bwMode="auto">
            <a:xfrm>
              <a:off x="985862" y="4827823"/>
              <a:ext cx="668485" cy="673748"/>
            </a:xfrm>
            <a:custGeom>
              <a:avLst/>
              <a:gdLst/>
              <a:ahLst/>
              <a:cxnLst>
                <a:cxn ang="0">
                  <a:pos x="222" y="0"/>
                </a:cxn>
                <a:cxn ang="0">
                  <a:pos x="255" y="4"/>
                </a:cxn>
                <a:cxn ang="0">
                  <a:pos x="292" y="15"/>
                </a:cxn>
                <a:cxn ang="0">
                  <a:pos x="355" y="41"/>
                </a:cxn>
                <a:cxn ang="0">
                  <a:pos x="422" y="74"/>
                </a:cxn>
                <a:cxn ang="0">
                  <a:pos x="433" y="100"/>
                </a:cxn>
                <a:cxn ang="0">
                  <a:pos x="436" y="126"/>
                </a:cxn>
                <a:cxn ang="0">
                  <a:pos x="433" y="141"/>
                </a:cxn>
                <a:cxn ang="0">
                  <a:pos x="422" y="144"/>
                </a:cxn>
                <a:cxn ang="0">
                  <a:pos x="403" y="170"/>
                </a:cxn>
                <a:cxn ang="0">
                  <a:pos x="370" y="189"/>
                </a:cxn>
                <a:cxn ang="0">
                  <a:pos x="337" y="200"/>
                </a:cxn>
                <a:cxn ang="0">
                  <a:pos x="314" y="211"/>
                </a:cxn>
                <a:cxn ang="0">
                  <a:pos x="266" y="229"/>
                </a:cxn>
                <a:cxn ang="0">
                  <a:pos x="207" y="240"/>
                </a:cxn>
                <a:cxn ang="0">
                  <a:pos x="144" y="251"/>
                </a:cxn>
                <a:cxn ang="0">
                  <a:pos x="96" y="266"/>
                </a:cxn>
                <a:cxn ang="0">
                  <a:pos x="59" y="281"/>
                </a:cxn>
                <a:cxn ang="0">
                  <a:pos x="45" y="296"/>
                </a:cxn>
                <a:cxn ang="0">
                  <a:pos x="33" y="307"/>
                </a:cxn>
                <a:cxn ang="0">
                  <a:pos x="30" y="329"/>
                </a:cxn>
                <a:cxn ang="0">
                  <a:pos x="30" y="336"/>
                </a:cxn>
                <a:cxn ang="0">
                  <a:pos x="41" y="366"/>
                </a:cxn>
                <a:cxn ang="0">
                  <a:pos x="48" y="392"/>
                </a:cxn>
                <a:cxn ang="0">
                  <a:pos x="74" y="410"/>
                </a:cxn>
                <a:cxn ang="0">
                  <a:pos x="104" y="421"/>
                </a:cxn>
                <a:cxn ang="0">
                  <a:pos x="159" y="436"/>
                </a:cxn>
                <a:cxn ang="0">
                  <a:pos x="185" y="440"/>
                </a:cxn>
                <a:cxn ang="0">
                  <a:pos x="311" y="462"/>
                </a:cxn>
                <a:cxn ang="0">
                  <a:pos x="425" y="477"/>
                </a:cxn>
                <a:cxn ang="0">
                  <a:pos x="381" y="477"/>
                </a:cxn>
                <a:cxn ang="0">
                  <a:pos x="322" y="466"/>
                </a:cxn>
                <a:cxn ang="0">
                  <a:pos x="255" y="462"/>
                </a:cxn>
                <a:cxn ang="0">
                  <a:pos x="185" y="447"/>
                </a:cxn>
                <a:cxn ang="0">
                  <a:pos x="115" y="436"/>
                </a:cxn>
                <a:cxn ang="0">
                  <a:pos x="48" y="410"/>
                </a:cxn>
                <a:cxn ang="0">
                  <a:pos x="33" y="396"/>
                </a:cxn>
                <a:cxn ang="0">
                  <a:pos x="15" y="377"/>
                </a:cxn>
                <a:cxn ang="0">
                  <a:pos x="4" y="355"/>
                </a:cxn>
                <a:cxn ang="0">
                  <a:pos x="0" y="336"/>
                </a:cxn>
                <a:cxn ang="0">
                  <a:pos x="0" y="322"/>
                </a:cxn>
                <a:cxn ang="0">
                  <a:pos x="4" y="311"/>
                </a:cxn>
                <a:cxn ang="0">
                  <a:pos x="19" y="296"/>
                </a:cxn>
                <a:cxn ang="0">
                  <a:pos x="33" y="274"/>
                </a:cxn>
                <a:cxn ang="0">
                  <a:pos x="56" y="259"/>
                </a:cxn>
                <a:cxn ang="0">
                  <a:pos x="89" y="251"/>
                </a:cxn>
                <a:cxn ang="0">
                  <a:pos x="141" y="240"/>
                </a:cxn>
                <a:cxn ang="0">
                  <a:pos x="170" y="237"/>
                </a:cxn>
                <a:cxn ang="0">
                  <a:pos x="229" y="226"/>
                </a:cxn>
                <a:cxn ang="0">
                  <a:pos x="266" y="214"/>
                </a:cxn>
                <a:cxn ang="0">
                  <a:pos x="307" y="200"/>
                </a:cxn>
                <a:cxn ang="0">
                  <a:pos x="337" y="185"/>
                </a:cxn>
                <a:cxn ang="0">
                  <a:pos x="366" y="159"/>
                </a:cxn>
                <a:cxn ang="0">
                  <a:pos x="370" y="141"/>
                </a:cxn>
                <a:cxn ang="0">
                  <a:pos x="377" y="115"/>
                </a:cxn>
                <a:cxn ang="0">
                  <a:pos x="370" y="85"/>
                </a:cxn>
                <a:cxn ang="0">
                  <a:pos x="351" y="59"/>
                </a:cxn>
                <a:cxn ang="0">
                  <a:pos x="333" y="41"/>
                </a:cxn>
                <a:cxn ang="0">
                  <a:pos x="296" y="26"/>
                </a:cxn>
                <a:cxn ang="0">
                  <a:pos x="255" y="15"/>
                </a:cxn>
                <a:cxn ang="0">
                  <a:pos x="244" y="7"/>
                </a:cxn>
                <a:cxn ang="0">
                  <a:pos x="207" y="0"/>
                </a:cxn>
                <a:cxn ang="0">
                  <a:pos x="222" y="0"/>
                </a:cxn>
              </a:cxnLst>
              <a:rect l="0" t="0" r="0" b="0"/>
              <a:pathLst>
                <a:path w="436" h="477">
                  <a:moveTo>
                    <a:pt x="222" y="0"/>
                  </a:moveTo>
                  <a:lnTo>
                    <a:pt x="255" y="4"/>
                  </a:lnTo>
                  <a:lnTo>
                    <a:pt x="292" y="15"/>
                  </a:lnTo>
                  <a:lnTo>
                    <a:pt x="355" y="41"/>
                  </a:lnTo>
                  <a:lnTo>
                    <a:pt x="422" y="74"/>
                  </a:lnTo>
                  <a:lnTo>
                    <a:pt x="433" y="100"/>
                  </a:lnTo>
                  <a:lnTo>
                    <a:pt x="436" y="126"/>
                  </a:lnTo>
                  <a:lnTo>
                    <a:pt x="433" y="141"/>
                  </a:lnTo>
                  <a:lnTo>
                    <a:pt x="422" y="144"/>
                  </a:lnTo>
                  <a:lnTo>
                    <a:pt x="403" y="170"/>
                  </a:lnTo>
                  <a:lnTo>
                    <a:pt x="370" y="189"/>
                  </a:lnTo>
                  <a:lnTo>
                    <a:pt x="337" y="200"/>
                  </a:lnTo>
                  <a:lnTo>
                    <a:pt x="314" y="211"/>
                  </a:lnTo>
                  <a:lnTo>
                    <a:pt x="266" y="229"/>
                  </a:lnTo>
                  <a:lnTo>
                    <a:pt x="207" y="240"/>
                  </a:lnTo>
                  <a:lnTo>
                    <a:pt x="144" y="251"/>
                  </a:lnTo>
                  <a:lnTo>
                    <a:pt x="96" y="266"/>
                  </a:lnTo>
                  <a:lnTo>
                    <a:pt x="59" y="281"/>
                  </a:lnTo>
                  <a:lnTo>
                    <a:pt x="45" y="296"/>
                  </a:lnTo>
                  <a:lnTo>
                    <a:pt x="33" y="307"/>
                  </a:lnTo>
                  <a:lnTo>
                    <a:pt x="30" y="329"/>
                  </a:lnTo>
                  <a:lnTo>
                    <a:pt x="30" y="336"/>
                  </a:lnTo>
                  <a:lnTo>
                    <a:pt x="41" y="366"/>
                  </a:lnTo>
                  <a:lnTo>
                    <a:pt x="48" y="392"/>
                  </a:lnTo>
                  <a:lnTo>
                    <a:pt x="74" y="410"/>
                  </a:lnTo>
                  <a:lnTo>
                    <a:pt x="104" y="421"/>
                  </a:lnTo>
                  <a:lnTo>
                    <a:pt x="159" y="436"/>
                  </a:lnTo>
                  <a:lnTo>
                    <a:pt x="185" y="440"/>
                  </a:lnTo>
                  <a:lnTo>
                    <a:pt x="311" y="462"/>
                  </a:lnTo>
                  <a:lnTo>
                    <a:pt x="425" y="477"/>
                  </a:lnTo>
                  <a:lnTo>
                    <a:pt x="381" y="477"/>
                  </a:lnTo>
                  <a:lnTo>
                    <a:pt x="322" y="466"/>
                  </a:lnTo>
                  <a:lnTo>
                    <a:pt x="255" y="462"/>
                  </a:lnTo>
                  <a:lnTo>
                    <a:pt x="185" y="447"/>
                  </a:lnTo>
                  <a:lnTo>
                    <a:pt x="115" y="436"/>
                  </a:lnTo>
                  <a:lnTo>
                    <a:pt x="48" y="410"/>
                  </a:lnTo>
                  <a:lnTo>
                    <a:pt x="33" y="396"/>
                  </a:lnTo>
                  <a:lnTo>
                    <a:pt x="15" y="377"/>
                  </a:lnTo>
                  <a:lnTo>
                    <a:pt x="4" y="355"/>
                  </a:lnTo>
                  <a:lnTo>
                    <a:pt x="0" y="336"/>
                  </a:lnTo>
                  <a:lnTo>
                    <a:pt x="0" y="322"/>
                  </a:lnTo>
                  <a:lnTo>
                    <a:pt x="4" y="311"/>
                  </a:lnTo>
                  <a:lnTo>
                    <a:pt x="19" y="296"/>
                  </a:lnTo>
                  <a:lnTo>
                    <a:pt x="33" y="274"/>
                  </a:lnTo>
                  <a:lnTo>
                    <a:pt x="56" y="259"/>
                  </a:lnTo>
                  <a:lnTo>
                    <a:pt x="89" y="251"/>
                  </a:lnTo>
                  <a:lnTo>
                    <a:pt x="141" y="240"/>
                  </a:lnTo>
                  <a:lnTo>
                    <a:pt x="170" y="237"/>
                  </a:lnTo>
                  <a:lnTo>
                    <a:pt x="229" y="226"/>
                  </a:lnTo>
                  <a:lnTo>
                    <a:pt x="266" y="214"/>
                  </a:lnTo>
                  <a:lnTo>
                    <a:pt x="307" y="200"/>
                  </a:lnTo>
                  <a:lnTo>
                    <a:pt x="337" y="185"/>
                  </a:lnTo>
                  <a:lnTo>
                    <a:pt x="366" y="159"/>
                  </a:lnTo>
                  <a:lnTo>
                    <a:pt x="370" y="141"/>
                  </a:lnTo>
                  <a:lnTo>
                    <a:pt x="377" y="115"/>
                  </a:lnTo>
                  <a:lnTo>
                    <a:pt x="370" y="85"/>
                  </a:lnTo>
                  <a:lnTo>
                    <a:pt x="351" y="59"/>
                  </a:lnTo>
                  <a:lnTo>
                    <a:pt x="333" y="41"/>
                  </a:lnTo>
                  <a:lnTo>
                    <a:pt x="296" y="26"/>
                  </a:lnTo>
                  <a:lnTo>
                    <a:pt x="255" y="15"/>
                  </a:lnTo>
                  <a:lnTo>
                    <a:pt x="244" y="7"/>
                  </a:lnTo>
                  <a:lnTo>
                    <a:pt x="207" y="0"/>
                  </a:lnTo>
                  <a:lnTo>
                    <a:pt x="222"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8" name="図形 37"/>
            <p:cNvSpPr/>
            <p:nvPr/>
          </p:nvSpPr>
          <p:spPr bwMode="auto">
            <a:xfrm>
              <a:off x="662352" y="5147041"/>
              <a:ext cx="884670" cy="360180"/>
            </a:xfrm>
            <a:custGeom>
              <a:avLst/>
              <a:gdLst/>
              <a:ahLst/>
              <a:cxnLst>
                <a:cxn ang="0">
                  <a:pos x="0" y="110"/>
                </a:cxn>
                <a:cxn ang="0">
                  <a:pos x="0" y="99"/>
                </a:cxn>
                <a:cxn ang="0">
                  <a:pos x="4" y="88"/>
                </a:cxn>
                <a:cxn ang="0">
                  <a:pos x="19" y="73"/>
                </a:cxn>
                <a:cxn ang="0">
                  <a:pos x="49" y="55"/>
                </a:cxn>
                <a:cxn ang="0">
                  <a:pos x="111" y="33"/>
                </a:cxn>
                <a:cxn ang="0">
                  <a:pos x="196" y="14"/>
                </a:cxn>
                <a:cxn ang="0">
                  <a:pos x="293" y="0"/>
                </a:cxn>
                <a:cxn ang="0">
                  <a:pos x="226" y="14"/>
                </a:cxn>
                <a:cxn ang="0">
                  <a:pos x="156" y="40"/>
                </a:cxn>
                <a:cxn ang="0">
                  <a:pos x="119" y="55"/>
                </a:cxn>
                <a:cxn ang="0">
                  <a:pos x="97" y="70"/>
                </a:cxn>
                <a:cxn ang="0">
                  <a:pos x="74" y="96"/>
                </a:cxn>
                <a:cxn ang="0">
                  <a:pos x="63" y="118"/>
                </a:cxn>
                <a:cxn ang="0">
                  <a:pos x="63" y="125"/>
                </a:cxn>
                <a:cxn ang="0">
                  <a:pos x="71" y="133"/>
                </a:cxn>
                <a:cxn ang="0">
                  <a:pos x="86" y="151"/>
                </a:cxn>
                <a:cxn ang="0">
                  <a:pos x="126" y="170"/>
                </a:cxn>
                <a:cxn ang="0">
                  <a:pos x="189" y="195"/>
                </a:cxn>
                <a:cxn ang="0">
                  <a:pos x="285" y="221"/>
                </a:cxn>
                <a:cxn ang="0">
                  <a:pos x="448" y="236"/>
                </a:cxn>
                <a:cxn ang="0">
                  <a:pos x="522" y="244"/>
                </a:cxn>
                <a:cxn ang="0">
                  <a:pos x="577" y="251"/>
                </a:cxn>
                <a:cxn ang="0">
                  <a:pos x="525" y="255"/>
                </a:cxn>
                <a:cxn ang="0">
                  <a:pos x="511" y="251"/>
                </a:cxn>
                <a:cxn ang="0">
                  <a:pos x="507" y="251"/>
                </a:cxn>
                <a:cxn ang="0">
                  <a:pos x="448" y="251"/>
                </a:cxn>
                <a:cxn ang="0">
                  <a:pos x="378" y="240"/>
                </a:cxn>
                <a:cxn ang="0">
                  <a:pos x="226" y="214"/>
                </a:cxn>
                <a:cxn ang="0">
                  <a:pos x="141" y="195"/>
                </a:cxn>
                <a:cxn ang="0">
                  <a:pos x="71" y="170"/>
                </a:cxn>
                <a:cxn ang="0">
                  <a:pos x="41" y="155"/>
                </a:cxn>
                <a:cxn ang="0">
                  <a:pos x="19" y="140"/>
                </a:cxn>
                <a:cxn ang="0">
                  <a:pos x="4" y="125"/>
                </a:cxn>
                <a:cxn ang="0">
                  <a:pos x="0" y="110"/>
                </a:cxn>
              </a:cxnLst>
              <a:rect l="0" t="0" r="0" b="0"/>
              <a:pathLst>
                <a:path w="577" h="255">
                  <a:moveTo>
                    <a:pt x="0" y="110"/>
                  </a:moveTo>
                  <a:lnTo>
                    <a:pt x="0" y="99"/>
                  </a:lnTo>
                  <a:lnTo>
                    <a:pt x="4" y="88"/>
                  </a:lnTo>
                  <a:lnTo>
                    <a:pt x="19" y="73"/>
                  </a:lnTo>
                  <a:lnTo>
                    <a:pt x="49" y="55"/>
                  </a:lnTo>
                  <a:lnTo>
                    <a:pt x="111" y="33"/>
                  </a:lnTo>
                  <a:lnTo>
                    <a:pt x="196" y="14"/>
                  </a:lnTo>
                  <a:lnTo>
                    <a:pt x="293" y="0"/>
                  </a:lnTo>
                  <a:lnTo>
                    <a:pt x="226" y="14"/>
                  </a:lnTo>
                  <a:lnTo>
                    <a:pt x="156" y="40"/>
                  </a:lnTo>
                  <a:lnTo>
                    <a:pt x="119" y="55"/>
                  </a:lnTo>
                  <a:lnTo>
                    <a:pt x="97" y="70"/>
                  </a:lnTo>
                  <a:lnTo>
                    <a:pt x="74" y="96"/>
                  </a:lnTo>
                  <a:lnTo>
                    <a:pt x="63" y="118"/>
                  </a:lnTo>
                  <a:lnTo>
                    <a:pt x="63" y="125"/>
                  </a:lnTo>
                  <a:lnTo>
                    <a:pt x="71" y="133"/>
                  </a:lnTo>
                  <a:lnTo>
                    <a:pt x="86" y="151"/>
                  </a:lnTo>
                  <a:lnTo>
                    <a:pt x="126" y="170"/>
                  </a:lnTo>
                  <a:lnTo>
                    <a:pt x="189" y="195"/>
                  </a:lnTo>
                  <a:lnTo>
                    <a:pt x="285" y="221"/>
                  </a:lnTo>
                  <a:lnTo>
                    <a:pt x="448" y="236"/>
                  </a:lnTo>
                  <a:lnTo>
                    <a:pt x="522" y="244"/>
                  </a:lnTo>
                  <a:lnTo>
                    <a:pt x="577" y="251"/>
                  </a:lnTo>
                  <a:lnTo>
                    <a:pt x="525" y="255"/>
                  </a:lnTo>
                  <a:lnTo>
                    <a:pt x="511" y="251"/>
                  </a:lnTo>
                  <a:lnTo>
                    <a:pt x="507" y="251"/>
                  </a:lnTo>
                  <a:lnTo>
                    <a:pt x="448" y="251"/>
                  </a:lnTo>
                  <a:lnTo>
                    <a:pt x="378" y="240"/>
                  </a:lnTo>
                  <a:lnTo>
                    <a:pt x="226" y="214"/>
                  </a:lnTo>
                  <a:lnTo>
                    <a:pt x="141" y="195"/>
                  </a:lnTo>
                  <a:lnTo>
                    <a:pt x="71" y="170"/>
                  </a:lnTo>
                  <a:lnTo>
                    <a:pt x="41" y="155"/>
                  </a:lnTo>
                  <a:lnTo>
                    <a:pt x="19" y="140"/>
                  </a:lnTo>
                  <a:lnTo>
                    <a:pt x="4" y="125"/>
                  </a:lnTo>
                  <a:lnTo>
                    <a:pt x="0" y="11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9" name="図形 38"/>
            <p:cNvSpPr/>
            <p:nvPr/>
          </p:nvSpPr>
          <p:spPr bwMode="auto">
            <a:xfrm>
              <a:off x="578025" y="5135742"/>
              <a:ext cx="748213" cy="365830"/>
            </a:xfrm>
            <a:custGeom>
              <a:avLst/>
              <a:gdLst/>
              <a:ahLst/>
              <a:cxnLst>
                <a:cxn ang="0">
                  <a:pos x="174" y="207"/>
                </a:cxn>
                <a:cxn ang="0">
                  <a:pos x="96" y="189"/>
                </a:cxn>
                <a:cxn ang="0">
                  <a:pos x="41" y="167"/>
                </a:cxn>
                <a:cxn ang="0">
                  <a:pos x="11" y="141"/>
                </a:cxn>
                <a:cxn ang="0">
                  <a:pos x="0" y="122"/>
                </a:cxn>
                <a:cxn ang="0">
                  <a:pos x="0" y="111"/>
                </a:cxn>
                <a:cxn ang="0">
                  <a:pos x="0" y="96"/>
                </a:cxn>
                <a:cxn ang="0">
                  <a:pos x="4" y="93"/>
                </a:cxn>
                <a:cxn ang="0">
                  <a:pos x="19" y="78"/>
                </a:cxn>
                <a:cxn ang="0">
                  <a:pos x="33" y="63"/>
                </a:cxn>
                <a:cxn ang="0">
                  <a:pos x="85" y="41"/>
                </a:cxn>
                <a:cxn ang="0">
                  <a:pos x="141" y="26"/>
                </a:cxn>
                <a:cxn ang="0">
                  <a:pos x="200" y="19"/>
                </a:cxn>
                <a:cxn ang="0">
                  <a:pos x="307" y="8"/>
                </a:cxn>
                <a:cxn ang="0">
                  <a:pos x="348" y="8"/>
                </a:cxn>
                <a:cxn ang="0">
                  <a:pos x="377" y="0"/>
                </a:cxn>
                <a:cxn ang="0">
                  <a:pos x="362" y="0"/>
                </a:cxn>
                <a:cxn ang="0">
                  <a:pos x="251" y="19"/>
                </a:cxn>
                <a:cxn ang="0">
                  <a:pos x="166" y="37"/>
                </a:cxn>
                <a:cxn ang="0">
                  <a:pos x="111" y="56"/>
                </a:cxn>
                <a:cxn ang="0">
                  <a:pos x="74" y="78"/>
                </a:cxn>
                <a:cxn ang="0">
                  <a:pos x="55" y="96"/>
                </a:cxn>
                <a:cxn ang="0">
                  <a:pos x="48" y="107"/>
                </a:cxn>
                <a:cxn ang="0">
                  <a:pos x="48" y="118"/>
                </a:cxn>
                <a:cxn ang="0">
                  <a:pos x="55" y="133"/>
                </a:cxn>
                <a:cxn ang="0">
                  <a:pos x="67" y="148"/>
                </a:cxn>
                <a:cxn ang="0">
                  <a:pos x="85" y="163"/>
                </a:cxn>
                <a:cxn ang="0">
                  <a:pos x="104" y="174"/>
                </a:cxn>
                <a:cxn ang="0">
                  <a:pos x="170" y="196"/>
                </a:cxn>
                <a:cxn ang="0">
                  <a:pos x="240" y="218"/>
                </a:cxn>
                <a:cxn ang="0">
                  <a:pos x="381" y="244"/>
                </a:cxn>
                <a:cxn ang="0">
                  <a:pos x="488" y="259"/>
                </a:cxn>
                <a:cxn ang="0">
                  <a:pos x="447" y="259"/>
                </a:cxn>
                <a:cxn ang="0">
                  <a:pos x="447" y="252"/>
                </a:cxn>
                <a:cxn ang="0">
                  <a:pos x="348" y="244"/>
                </a:cxn>
                <a:cxn ang="0">
                  <a:pos x="266" y="229"/>
                </a:cxn>
                <a:cxn ang="0">
                  <a:pos x="174" y="207"/>
                </a:cxn>
              </a:cxnLst>
              <a:rect l="0" t="0" r="0" b="0"/>
              <a:pathLst>
                <a:path w="488" h="259">
                  <a:moveTo>
                    <a:pt x="174" y="207"/>
                  </a:moveTo>
                  <a:lnTo>
                    <a:pt x="96" y="189"/>
                  </a:lnTo>
                  <a:lnTo>
                    <a:pt x="41" y="167"/>
                  </a:lnTo>
                  <a:lnTo>
                    <a:pt x="11" y="141"/>
                  </a:lnTo>
                  <a:lnTo>
                    <a:pt x="0" y="122"/>
                  </a:lnTo>
                  <a:lnTo>
                    <a:pt x="0" y="111"/>
                  </a:lnTo>
                  <a:lnTo>
                    <a:pt x="0" y="96"/>
                  </a:lnTo>
                  <a:lnTo>
                    <a:pt x="4" y="93"/>
                  </a:lnTo>
                  <a:lnTo>
                    <a:pt x="19" y="78"/>
                  </a:lnTo>
                  <a:lnTo>
                    <a:pt x="33" y="63"/>
                  </a:lnTo>
                  <a:lnTo>
                    <a:pt x="85" y="41"/>
                  </a:lnTo>
                  <a:lnTo>
                    <a:pt x="141" y="26"/>
                  </a:lnTo>
                  <a:lnTo>
                    <a:pt x="200" y="19"/>
                  </a:lnTo>
                  <a:lnTo>
                    <a:pt x="307" y="8"/>
                  </a:lnTo>
                  <a:lnTo>
                    <a:pt x="348" y="8"/>
                  </a:lnTo>
                  <a:lnTo>
                    <a:pt x="377" y="0"/>
                  </a:lnTo>
                  <a:lnTo>
                    <a:pt x="362" y="0"/>
                  </a:lnTo>
                  <a:lnTo>
                    <a:pt x="251" y="19"/>
                  </a:lnTo>
                  <a:lnTo>
                    <a:pt x="166" y="37"/>
                  </a:lnTo>
                  <a:lnTo>
                    <a:pt x="111" y="56"/>
                  </a:lnTo>
                  <a:lnTo>
                    <a:pt x="74" y="78"/>
                  </a:lnTo>
                  <a:lnTo>
                    <a:pt x="55" y="96"/>
                  </a:lnTo>
                  <a:lnTo>
                    <a:pt x="48" y="107"/>
                  </a:lnTo>
                  <a:lnTo>
                    <a:pt x="48" y="118"/>
                  </a:lnTo>
                  <a:lnTo>
                    <a:pt x="55" y="133"/>
                  </a:lnTo>
                  <a:lnTo>
                    <a:pt x="67" y="148"/>
                  </a:lnTo>
                  <a:lnTo>
                    <a:pt x="85" y="163"/>
                  </a:lnTo>
                  <a:lnTo>
                    <a:pt x="104" y="174"/>
                  </a:lnTo>
                  <a:lnTo>
                    <a:pt x="170" y="196"/>
                  </a:lnTo>
                  <a:lnTo>
                    <a:pt x="240" y="218"/>
                  </a:lnTo>
                  <a:lnTo>
                    <a:pt x="381" y="244"/>
                  </a:lnTo>
                  <a:lnTo>
                    <a:pt x="488" y="259"/>
                  </a:lnTo>
                  <a:lnTo>
                    <a:pt x="447" y="259"/>
                  </a:lnTo>
                  <a:lnTo>
                    <a:pt x="447" y="252"/>
                  </a:lnTo>
                  <a:lnTo>
                    <a:pt x="348" y="244"/>
                  </a:lnTo>
                  <a:lnTo>
                    <a:pt x="266" y="229"/>
                  </a:lnTo>
                  <a:lnTo>
                    <a:pt x="174" y="20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0" name="図形 39"/>
            <p:cNvSpPr/>
            <p:nvPr/>
          </p:nvSpPr>
          <p:spPr bwMode="auto">
            <a:xfrm>
              <a:off x="771211" y="4827823"/>
              <a:ext cx="781944" cy="637024"/>
            </a:xfrm>
            <a:custGeom>
              <a:avLst/>
              <a:gdLst/>
              <a:ahLst/>
              <a:cxnLst>
                <a:cxn ang="0">
                  <a:pos x="321" y="0"/>
                </a:cxn>
                <a:cxn ang="0">
                  <a:pos x="377" y="7"/>
                </a:cxn>
                <a:cxn ang="0">
                  <a:pos x="395" y="15"/>
                </a:cxn>
                <a:cxn ang="0">
                  <a:pos x="436" y="30"/>
                </a:cxn>
                <a:cxn ang="0">
                  <a:pos x="465" y="44"/>
                </a:cxn>
                <a:cxn ang="0">
                  <a:pos x="491" y="59"/>
                </a:cxn>
                <a:cxn ang="0">
                  <a:pos x="506" y="85"/>
                </a:cxn>
                <a:cxn ang="0">
                  <a:pos x="510" y="115"/>
                </a:cxn>
                <a:cxn ang="0">
                  <a:pos x="510" y="141"/>
                </a:cxn>
                <a:cxn ang="0">
                  <a:pos x="502" y="159"/>
                </a:cxn>
                <a:cxn ang="0">
                  <a:pos x="477" y="181"/>
                </a:cxn>
                <a:cxn ang="0">
                  <a:pos x="440" y="200"/>
                </a:cxn>
                <a:cxn ang="0">
                  <a:pos x="406" y="211"/>
                </a:cxn>
                <a:cxn ang="0">
                  <a:pos x="366" y="218"/>
                </a:cxn>
                <a:cxn ang="0">
                  <a:pos x="307" y="237"/>
                </a:cxn>
                <a:cxn ang="0">
                  <a:pos x="281" y="237"/>
                </a:cxn>
                <a:cxn ang="0">
                  <a:pos x="229" y="244"/>
                </a:cxn>
                <a:cxn ang="0">
                  <a:pos x="188" y="259"/>
                </a:cxn>
                <a:cxn ang="0">
                  <a:pos x="173" y="274"/>
                </a:cxn>
                <a:cxn ang="0">
                  <a:pos x="155" y="288"/>
                </a:cxn>
                <a:cxn ang="0">
                  <a:pos x="144" y="307"/>
                </a:cxn>
                <a:cxn ang="0">
                  <a:pos x="136" y="322"/>
                </a:cxn>
                <a:cxn ang="0">
                  <a:pos x="136" y="336"/>
                </a:cxn>
                <a:cxn ang="0">
                  <a:pos x="140" y="355"/>
                </a:cxn>
                <a:cxn ang="0">
                  <a:pos x="151" y="377"/>
                </a:cxn>
                <a:cxn ang="0">
                  <a:pos x="170" y="396"/>
                </a:cxn>
                <a:cxn ang="0">
                  <a:pos x="185" y="410"/>
                </a:cxn>
                <a:cxn ang="0">
                  <a:pos x="244" y="436"/>
                </a:cxn>
                <a:cxn ang="0">
                  <a:pos x="310" y="451"/>
                </a:cxn>
                <a:cxn ang="0">
                  <a:pos x="214" y="440"/>
                </a:cxn>
                <a:cxn ang="0">
                  <a:pos x="151" y="425"/>
                </a:cxn>
                <a:cxn ang="0">
                  <a:pos x="88" y="407"/>
                </a:cxn>
                <a:cxn ang="0">
                  <a:pos x="48" y="392"/>
                </a:cxn>
                <a:cxn ang="0">
                  <a:pos x="26" y="377"/>
                </a:cxn>
                <a:cxn ang="0">
                  <a:pos x="11" y="366"/>
                </a:cxn>
                <a:cxn ang="0">
                  <a:pos x="0" y="355"/>
                </a:cxn>
                <a:cxn ang="0">
                  <a:pos x="0" y="344"/>
                </a:cxn>
                <a:cxn ang="0">
                  <a:pos x="3" y="325"/>
                </a:cxn>
                <a:cxn ang="0">
                  <a:pos x="15" y="311"/>
                </a:cxn>
                <a:cxn ang="0">
                  <a:pos x="29" y="296"/>
                </a:cxn>
                <a:cxn ang="0">
                  <a:pos x="48" y="285"/>
                </a:cxn>
                <a:cxn ang="0">
                  <a:pos x="96" y="266"/>
                </a:cxn>
                <a:cxn ang="0">
                  <a:pos x="144" y="251"/>
                </a:cxn>
                <a:cxn ang="0">
                  <a:pos x="236" y="229"/>
                </a:cxn>
                <a:cxn ang="0">
                  <a:pos x="281" y="226"/>
                </a:cxn>
                <a:cxn ang="0">
                  <a:pos x="336" y="214"/>
                </a:cxn>
                <a:cxn ang="0">
                  <a:pos x="380" y="200"/>
                </a:cxn>
                <a:cxn ang="0">
                  <a:pos x="417" y="181"/>
                </a:cxn>
                <a:cxn ang="0">
                  <a:pos x="436" y="155"/>
                </a:cxn>
                <a:cxn ang="0">
                  <a:pos x="451" y="141"/>
                </a:cxn>
                <a:cxn ang="0">
                  <a:pos x="454" y="118"/>
                </a:cxn>
                <a:cxn ang="0">
                  <a:pos x="462" y="104"/>
                </a:cxn>
                <a:cxn ang="0">
                  <a:pos x="454" y="78"/>
                </a:cxn>
                <a:cxn ang="0">
                  <a:pos x="440" y="63"/>
                </a:cxn>
                <a:cxn ang="0">
                  <a:pos x="421" y="44"/>
                </a:cxn>
                <a:cxn ang="0">
                  <a:pos x="403" y="33"/>
                </a:cxn>
                <a:cxn ang="0">
                  <a:pos x="351" y="7"/>
                </a:cxn>
                <a:cxn ang="0">
                  <a:pos x="321" y="0"/>
                </a:cxn>
              </a:cxnLst>
              <a:rect l="0" t="0" r="0" b="0"/>
              <a:pathLst>
                <a:path w="510" h="451">
                  <a:moveTo>
                    <a:pt x="321" y="0"/>
                  </a:moveTo>
                  <a:lnTo>
                    <a:pt x="377" y="7"/>
                  </a:lnTo>
                  <a:lnTo>
                    <a:pt x="395" y="15"/>
                  </a:lnTo>
                  <a:lnTo>
                    <a:pt x="436" y="30"/>
                  </a:lnTo>
                  <a:lnTo>
                    <a:pt x="465" y="44"/>
                  </a:lnTo>
                  <a:lnTo>
                    <a:pt x="491" y="59"/>
                  </a:lnTo>
                  <a:lnTo>
                    <a:pt x="506" y="85"/>
                  </a:lnTo>
                  <a:lnTo>
                    <a:pt x="510" y="115"/>
                  </a:lnTo>
                  <a:lnTo>
                    <a:pt x="510" y="141"/>
                  </a:lnTo>
                  <a:lnTo>
                    <a:pt x="502" y="159"/>
                  </a:lnTo>
                  <a:lnTo>
                    <a:pt x="477" y="181"/>
                  </a:lnTo>
                  <a:lnTo>
                    <a:pt x="440" y="200"/>
                  </a:lnTo>
                  <a:lnTo>
                    <a:pt x="406" y="211"/>
                  </a:lnTo>
                  <a:lnTo>
                    <a:pt x="366" y="218"/>
                  </a:lnTo>
                  <a:lnTo>
                    <a:pt x="307" y="237"/>
                  </a:lnTo>
                  <a:lnTo>
                    <a:pt x="281" y="237"/>
                  </a:lnTo>
                  <a:lnTo>
                    <a:pt x="229" y="244"/>
                  </a:lnTo>
                  <a:lnTo>
                    <a:pt x="188" y="259"/>
                  </a:lnTo>
                  <a:lnTo>
                    <a:pt x="173" y="274"/>
                  </a:lnTo>
                  <a:lnTo>
                    <a:pt x="155" y="288"/>
                  </a:lnTo>
                  <a:lnTo>
                    <a:pt x="144" y="307"/>
                  </a:lnTo>
                  <a:lnTo>
                    <a:pt x="136" y="322"/>
                  </a:lnTo>
                  <a:lnTo>
                    <a:pt x="136" y="336"/>
                  </a:lnTo>
                  <a:lnTo>
                    <a:pt x="140" y="355"/>
                  </a:lnTo>
                  <a:lnTo>
                    <a:pt x="151" y="377"/>
                  </a:lnTo>
                  <a:lnTo>
                    <a:pt x="170" y="396"/>
                  </a:lnTo>
                  <a:lnTo>
                    <a:pt x="185" y="410"/>
                  </a:lnTo>
                  <a:lnTo>
                    <a:pt x="244" y="436"/>
                  </a:lnTo>
                  <a:lnTo>
                    <a:pt x="310" y="451"/>
                  </a:lnTo>
                  <a:lnTo>
                    <a:pt x="214" y="440"/>
                  </a:lnTo>
                  <a:lnTo>
                    <a:pt x="151" y="425"/>
                  </a:lnTo>
                  <a:lnTo>
                    <a:pt x="88" y="407"/>
                  </a:lnTo>
                  <a:lnTo>
                    <a:pt x="48" y="392"/>
                  </a:lnTo>
                  <a:lnTo>
                    <a:pt x="26" y="377"/>
                  </a:lnTo>
                  <a:lnTo>
                    <a:pt x="11" y="366"/>
                  </a:lnTo>
                  <a:lnTo>
                    <a:pt x="0" y="355"/>
                  </a:lnTo>
                  <a:lnTo>
                    <a:pt x="0" y="344"/>
                  </a:lnTo>
                  <a:lnTo>
                    <a:pt x="3" y="325"/>
                  </a:lnTo>
                  <a:lnTo>
                    <a:pt x="15" y="311"/>
                  </a:lnTo>
                  <a:lnTo>
                    <a:pt x="29" y="296"/>
                  </a:lnTo>
                  <a:lnTo>
                    <a:pt x="48" y="285"/>
                  </a:lnTo>
                  <a:lnTo>
                    <a:pt x="96" y="266"/>
                  </a:lnTo>
                  <a:lnTo>
                    <a:pt x="144" y="251"/>
                  </a:lnTo>
                  <a:lnTo>
                    <a:pt x="236" y="229"/>
                  </a:lnTo>
                  <a:lnTo>
                    <a:pt x="281" y="226"/>
                  </a:lnTo>
                  <a:lnTo>
                    <a:pt x="336" y="214"/>
                  </a:lnTo>
                  <a:lnTo>
                    <a:pt x="380" y="200"/>
                  </a:lnTo>
                  <a:lnTo>
                    <a:pt x="417" y="181"/>
                  </a:lnTo>
                  <a:lnTo>
                    <a:pt x="436" y="155"/>
                  </a:lnTo>
                  <a:lnTo>
                    <a:pt x="451" y="141"/>
                  </a:lnTo>
                  <a:lnTo>
                    <a:pt x="454" y="118"/>
                  </a:lnTo>
                  <a:lnTo>
                    <a:pt x="462" y="104"/>
                  </a:lnTo>
                  <a:lnTo>
                    <a:pt x="454" y="78"/>
                  </a:lnTo>
                  <a:lnTo>
                    <a:pt x="440" y="63"/>
                  </a:lnTo>
                  <a:lnTo>
                    <a:pt x="421" y="44"/>
                  </a:lnTo>
                  <a:lnTo>
                    <a:pt x="403" y="33"/>
                  </a:lnTo>
                  <a:lnTo>
                    <a:pt x="351" y="7"/>
                  </a:lnTo>
                  <a:lnTo>
                    <a:pt x="321"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1" name="図形 40"/>
            <p:cNvSpPr/>
            <p:nvPr/>
          </p:nvSpPr>
          <p:spPr bwMode="auto">
            <a:xfrm>
              <a:off x="1139184" y="4827823"/>
              <a:ext cx="328110" cy="319218"/>
            </a:xfrm>
            <a:custGeom>
              <a:avLst/>
              <a:gdLst/>
              <a:ahLst/>
              <a:cxnLst>
                <a:cxn ang="0">
                  <a:pos x="59" y="0"/>
                </a:cxn>
                <a:cxn ang="0">
                  <a:pos x="85" y="4"/>
                </a:cxn>
                <a:cxn ang="0">
                  <a:pos x="137" y="26"/>
                </a:cxn>
                <a:cxn ang="0">
                  <a:pos x="166" y="41"/>
                </a:cxn>
                <a:cxn ang="0">
                  <a:pos x="192" y="59"/>
                </a:cxn>
                <a:cxn ang="0">
                  <a:pos x="207" y="78"/>
                </a:cxn>
                <a:cxn ang="0">
                  <a:pos x="214" y="104"/>
                </a:cxn>
                <a:cxn ang="0">
                  <a:pos x="214" y="118"/>
                </a:cxn>
                <a:cxn ang="0">
                  <a:pos x="207" y="141"/>
                </a:cxn>
                <a:cxn ang="0">
                  <a:pos x="196" y="155"/>
                </a:cxn>
                <a:cxn ang="0">
                  <a:pos x="170" y="174"/>
                </a:cxn>
                <a:cxn ang="0">
                  <a:pos x="140" y="196"/>
                </a:cxn>
                <a:cxn ang="0">
                  <a:pos x="96" y="211"/>
                </a:cxn>
                <a:cxn ang="0">
                  <a:pos x="41" y="218"/>
                </a:cxn>
                <a:cxn ang="0">
                  <a:pos x="0" y="226"/>
                </a:cxn>
                <a:cxn ang="0">
                  <a:pos x="55" y="211"/>
                </a:cxn>
                <a:cxn ang="0">
                  <a:pos x="85" y="200"/>
                </a:cxn>
                <a:cxn ang="0">
                  <a:pos x="111" y="181"/>
                </a:cxn>
                <a:cxn ang="0">
                  <a:pos x="129" y="166"/>
                </a:cxn>
                <a:cxn ang="0">
                  <a:pos x="140" y="144"/>
                </a:cxn>
                <a:cxn ang="0">
                  <a:pos x="144" y="133"/>
                </a:cxn>
                <a:cxn ang="0">
                  <a:pos x="144" y="115"/>
                </a:cxn>
                <a:cxn ang="0">
                  <a:pos x="140" y="96"/>
                </a:cxn>
                <a:cxn ang="0">
                  <a:pos x="129" y="74"/>
                </a:cxn>
                <a:cxn ang="0">
                  <a:pos x="92" y="44"/>
                </a:cxn>
                <a:cxn ang="0">
                  <a:pos x="52" y="19"/>
                </a:cxn>
                <a:cxn ang="0">
                  <a:pos x="0" y="0"/>
                </a:cxn>
                <a:cxn ang="0">
                  <a:pos x="59" y="0"/>
                </a:cxn>
              </a:cxnLst>
              <a:rect l="0" t="0" r="0" b="0"/>
              <a:pathLst>
                <a:path w="214" h="226">
                  <a:moveTo>
                    <a:pt x="59" y="0"/>
                  </a:moveTo>
                  <a:lnTo>
                    <a:pt x="85" y="4"/>
                  </a:lnTo>
                  <a:lnTo>
                    <a:pt x="137" y="26"/>
                  </a:lnTo>
                  <a:lnTo>
                    <a:pt x="166" y="41"/>
                  </a:lnTo>
                  <a:lnTo>
                    <a:pt x="192" y="59"/>
                  </a:lnTo>
                  <a:lnTo>
                    <a:pt x="207" y="78"/>
                  </a:lnTo>
                  <a:lnTo>
                    <a:pt x="214" y="104"/>
                  </a:lnTo>
                  <a:lnTo>
                    <a:pt x="214" y="118"/>
                  </a:lnTo>
                  <a:lnTo>
                    <a:pt x="207" y="141"/>
                  </a:lnTo>
                  <a:lnTo>
                    <a:pt x="196" y="155"/>
                  </a:lnTo>
                  <a:lnTo>
                    <a:pt x="170" y="174"/>
                  </a:lnTo>
                  <a:lnTo>
                    <a:pt x="140" y="196"/>
                  </a:lnTo>
                  <a:lnTo>
                    <a:pt x="96" y="211"/>
                  </a:lnTo>
                  <a:lnTo>
                    <a:pt x="41" y="218"/>
                  </a:lnTo>
                  <a:lnTo>
                    <a:pt x="0" y="226"/>
                  </a:lnTo>
                  <a:lnTo>
                    <a:pt x="55" y="211"/>
                  </a:lnTo>
                  <a:lnTo>
                    <a:pt x="85" y="200"/>
                  </a:lnTo>
                  <a:lnTo>
                    <a:pt x="111" y="181"/>
                  </a:lnTo>
                  <a:lnTo>
                    <a:pt x="129" y="166"/>
                  </a:lnTo>
                  <a:lnTo>
                    <a:pt x="140" y="144"/>
                  </a:lnTo>
                  <a:lnTo>
                    <a:pt x="144" y="133"/>
                  </a:lnTo>
                  <a:lnTo>
                    <a:pt x="144" y="115"/>
                  </a:lnTo>
                  <a:lnTo>
                    <a:pt x="140" y="96"/>
                  </a:lnTo>
                  <a:lnTo>
                    <a:pt x="129" y="74"/>
                  </a:lnTo>
                  <a:lnTo>
                    <a:pt x="92" y="44"/>
                  </a:lnTo>
                  <a:lnTo>
                    <a:pt x="52" y="19"/>
                  </a:lnTo>
                  <a:lnTo>
                    <a:pt x="0" y="0"/>
                  </a:lnTo>
                  <a:lnTo>
                    <a:pt x="59"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2" name="図形 41"/>
            <p:cNvSpPr/>
            <p:nvPr/>
          </p:nvSpPr>
          <p:spPr bwMode="auto">
            <a:xfrm>
              <a:off x="470699" y="4889972"/>
              <a:ext cx="243782" cy="261307"/>
            </a:xfrm>
            <a:custGeom>
              <a:avLst/>
              <a:gdLst/>
              <a:ahLst/>
              <a:cxnLst>
                <a:cxn ang="0">
                  <a:pos x="59" y="182"/>
                </a:cxn>
                <a:cxn ang="0">
                  <a:pos x="29" y="185"/>
                </a:cxn>
                <a:cxn ang="0">
                  <a:pos x="70" y="159"/>
                </a:cxn>
                <a:cxn ang="0">
                  <a:pos x="96" y="145"/>
                </a:cxn>
                <a:cxn ang="0">
                  <a:pos x="111" y="122"/>
                </a:cxn>
                <a:cxn ang="0">
                  <a:pos x="114" y="97"/>
                </a:cxn>
                <a:cxn ang="0">
                  <a:pos x="114" y="74"/>
                </a:cxn>
                <a:cxn ang="0">
                  <a:pos x="103" y="67"/>
                </a:cxn>
                <a:cxn ang="0">
                  <a:pos x="85" y="45"/>
                </a:cxn>
                <a:cxn ang="0">
                  <a:pos x="48" y="19"/>
                </a:cxn>
                <a:cxn ang="0">
                  <a:pos x="29" y="12"/>
                </a:cxn>
                <a:cxn ang="0">
                  <a:pos x="0" y="0"/>
                </a:cxn>
                <a:cxn ang="0">
                  <a:pos x="33" y="0"/>
                </a:cxn>
                <a:cxn ang="0">
                  <a:pos x="55" y="4"/>
                </a:cxn>
                <a:cxn ang="0">
                  <a:pos x="100" y="19"/>
                </a:cxn>
                <a:cxn ang="0">
                  <a:pos x="125" y="34"/>
                </a:cxn>
                <a:cxn ang="0">
                  <a:pos x="144" y="52"/>
                </a:cxn>
                <a:cxn ang="0">
                  <a:pos x="155" y="74"/>
                </a:cxn>
                <a:cxn ang="0">
                  <a:pos x="159" y="100"/>
                </a:cxn>
                <a:cxn ang="0">
                  <a:pos x="155" y="111"/>
                </a:cxn>
                <a:cxn ang="0">
                  <a:pos x="140" y="137"/>
                </a:cxn>
                <a:cxn ang="0">
                  <a:pos x="125" y="152"/>
                </a:cxn>
                <a:cxn ang="0">
                  <a:pos x="111" y="167"/>
                </a:cxn>
                <a:cxn ang="0">
                  <a:pos x="89" y="174"/>
                </a:cxn>
                <a:cxn ang="0">
                  <a:pos x="59" y="182"/>
                </a:cxn>
              </a:cxnLst>
              <a:rect l="0" t="0" r="0" b="0"/>
              <a:pathLst>
                <a:path w="159" h="185">
                  <a:moveTo>
                    <a:pt x="59" y="182"/>
                  </a:moveTo>
                  <a:lnTo>
                    <a:pt x="29" y="185"/>
                  </a:lnTo>
                  <a:lnTo>
                    <a:pt x="70" y="159"/>
                  </a:lnTo>
                  <a:lnTo>
                    <a:pt x="96" y="145"/>
                  </a:lnTo>
                  <a:lnTo>
                    <a:pt x="111" y="122"/>
                  </a:lnTo>
                  <a:lnTo>
                    <a:pt x="114" y="97"/>
                  </a:lnTo>
                  <a:lnTo>
                    <a:pt x="114" y="74"/>
                  </a:lnTo>
                  <a:lnTo>
                    <a:pt x="103" y="67"/>
                  </a:lnTo>
                  <a:lnTo>
                    <a:pt x="85" y="45"/>
                  </a:lnTo>
                  <a:lnTo>
                    <a:pt x="48" y="19"/>
                  </a:lnTo>
                  <a:lnTo>
                    <a:pt x="29" y="12"/>
                  </a:lnTo>
                  <a:lnTo>
                    <a:pt x="0" y="0"/>
                  </a:lnTo>
                  <a:lnTo>
                    <a:pt x="33" y="0"/>
                  </a:lnTo>
                  <a:lnTo>
                    <a:pt x="55" y="4"/>
                  </a:lnTo>
                  <a:lnTo>
                    <a:pt x="100" y="19"/>
                  </a:lnTo>
                  <a:lnTo>
                    <a:pt x="125" y="34"/>
                  </a:lnTo>
                  <a:lnTo>
                    <a:pt x="144" y="52"/>
                  </a:lnTo>
                  <a:lnTo>
                    <a:pt x="155" y="74"/>
                  </a:lnTo>
                  <a:lnTo>
                    <a:pt x="159" y="100"/>
                  </a:lnTo>
                  <a:lnTo>
                    <a:pt x="155" y="111"/>
                  </a:lnTo>
                  <a:lnTo>
                    <a:pt x="140" y="137"/>
                  </a:lnTo>
                  <a:lnTo>
                    <a:pt x="125" y="152"/>
                  </a:lnTo>
                  <a:lnTo>
                    <a:pt x="111" y="167"/>
                  </a:lnTo>
                  <a:lnTo>
                    <a:pt x="89" y="174"/>
                  </a:lnTo>
                  <a:lnTo>
                    <a:pt x="59" y="182"/>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3" name="図形 42"/>
            <p:cNvSpPr/>
            <p:nvPr/>
          </p:nvSpPr>
          <p:spPr bwMode="auto">
            <a:xfrm>
              <a:off x="617888" y="4911159"/>
              <a:ext cx="277513" cy="224583"/>
            </a:xfrm>
            <a:custGeom>
              <a:avLst/>
              <a:gdLst/>
              <a:ahLst/>
              <a:cxnLst>
                <a:cxn ang="0">
                  <a:pos x="118" y="144"/>
                </a:cxn>
                <a:cxn ang="0">
                  <a:pos x="78" y="152"/>
                </a:cxn>
                <a:cxn ang="0">
                  <a:pos x="0" y="159"/>
                </a:cxn>
                <a:cxn ang="0">
                  <a:pos x="33" y="141"/>
                </a:cxn>
                <a:cxn ang="0">
                  <a:pos x="55" y="115"/>
                </a:cxn>
                <a:cxn ang="0">
                  <a:pos x="70" y="85"/>
                </a:cxn>
                <a:cxn ang="0">
                  <a:pos x="63" y="59"/>
                </a:cxn>
                <a:cxn ang="0">
                  <a:pos x="55" y="37"/>
                </a:cxn>
                <a:cxn ang="0">
                  <a:pos x="33" y="15"/>
                </a:cxn>
                <a:cxn ang="0">
                  <a:pos x="7" y="0"/>
                </a:cxn>
                <a:cxn ang="0">
                  <a:pos x="74" y="15"/>
                </a:cxn>
                <a:cxn ang="0">
                  <a:pos x="115" y="26"/>
                </a:cxn>
                <a:cxn ang="0">
                  <a:pos x="140" y="41"/>
                </a:cxn>
                <a:cxn ang="0">
                  <a:pos x="144" y="45"/>
                </a:cxn>
                <a:cxn ang="0">
                  <a:pos x="170" y="67"/>
                </a:cxn>
                <a:cxn ang="0">
                  <a:pos x="174" y="82"/>
                </a:cxn>
                <a:cxn ang="0">
                  <a:pos x="181" y="85"/>
                </a:cxn>
                <a:cxn ang="0">
                  <a:pos x="170" y="107"/>
                </a:cxn>
                <a:cxn ang="0">
                  <a:pos x="148" y="126"/>
                </a:cxn>
                <a:cxn ang="0">
                  <a:pos x="118" y="144"/>
                </a:cxn>
              </a:cxnLst>
              <a:rect l="0" t="0" r="0" b="0"/>
              <a:pathLst>
                <a:path w="181" h="159">
                  <a:moveTo>
                    <a:pt x="118" y="144"/>
                  </a:moveTo>
                  <a:lnTo>
                    <a:pt x="78" y="152"/>
                  </a:lnTo>
                  <a:lnTo>
                    <a:pt x="0" y="159"/>
                  </a:lnTo>
                  <a:lnTo>
                    <a:pt x="33" y="141"/>
                  </a:lnTo>
                  <a:lnTo>
                    <a:pt x="55" y="115"/>
                  </a:lnTo>
                  <a:lnTo>
                    <a:pt x="70" y="85"/>
                  </a:lnTo>
                  <a:lnTo>
                    <a:pt x="63" y="59"/>
                  </a:lnTo>
                  <a:lnTo>
                    <a:pt x="55" y="37"/>
                  </a:lnTo>
                  <a:lnTo>
                    <a:pt x="33" y="15"/>
                  </a:lnTo>
                  <a:lnTo>
                    <a:pt x="7" y="0"/>
                  </a:lnTo>
                  <a:lnTo>
                    <a:pt x="74" y="15"/>
                  </a:lnTo>
                  <a:lnTo>
                    <a:pt x="115" y="26"/>
                  </a:lnTo>
                  <a:lnTo>
                    <a:pt x="140" y="41"/>
                  </a:lnTo>
                  <a:lnTo>
                    <a:pt x="144" y="45"/>
                  </a:lnTo>
                  <a:lnTo>
                    <a:pt x="170" y="67"/>
                  </a:lnTo>
                  <a:lnTo>
                    <a:pt x="174" y="82"/>
                  </a:lnTo>
                  <a:lnTo>
                    <a:pt x="181" y="85"/>
                  </a:lnTo>
                  <a:lnTo>
                    <a:pt x="170" y="107"/>
                  </a:lnTo>
                  <a:lnTo>
                    <a:pt x="148" y="126"/>
                  </a:lnTo>
                  <a:lnTo>
                    <a:pt x="118" y="14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4" name="図形 43"/>
            <p:cNvSpPr/>
            <p:nvPr/>
          </p:nvSpPr>
          <p:spPr bwMode="auto">
            <a:xfrm>
              <a:off x="538161" y="4885735"/>
              <a:ext cx="441568" cy="224583"/>
            </a:xfrm>
            <a:custGeom>
              <a:avLst/>
              <a:gdLst/>
              <a:ahLst/>
              <a:cxnLst>
                <a:cxn ang="0">
                  <a:pos x="277" y="59"/>
                </a:cxn>
                <a:cxn ang="0">
                  <a:pos x="281" y="70"/>
                </a:cxn>
                <a:cxn ang="0">
                  <a:pos x="288" y="85"/>
                </a:cxn>
                <a:cxn ang="0">
                  <a:pos x="288" y="92"/>
                </a:cxn>
                <a:cxn ang="0">
                  <a:pos x="281" y="103"/>
                </a:cxn>
                <a:cxn ang="0">
                  <a:pos x="277" y="114"/>
                </a:cxn>
                <a:cxn ang="0">
                  <a:pos x="252" y="140"/>
                </a:cxn>
                <a:cxn ang="0">
                  <a:pos x="218" y="155"/>
                </a:cxn>
                <a:cxn ang="0">
                  <a:pos x="181" y="159"/>
                </a:cxn>
                <a:cxn ang="0">
                  <a:pos x="211" y="140"/>
                </a:cxn>
                <a:cxn ang="0">
                  <a:pos x="226" y="125"/>
                </a:cxn>
                <a:cxn ang="0">
                  <a:pos x="233" y="103"/>
                </a:cxn>
                <a:cxn ang="0">
                  <a:pos x="233" y="92"/>
                </a:cxn>
                <a:cxn ang="0">
                  <a:pos x="226" y="85"/>
                </a:cxn>
                <a:cxn ang="0">
                  <a:pos x="200" y="59"/>
                </a:cxn>
                <a:cxn ang="0">
                  <a:pos x="192" y="55"/>
                </a:cxn>
                <a:cxn ang="0">
                  <a:pos x="167" y="44"/>
                </a:cxn>
                <a:cxn ang="0">
                  <a:pos x="122" y="29"/>
                </a:cxn>
                <a:cxn ang="0">
                  <a:pos x="52" y="18"/>
                </a:cxn>
                <a:cxn ang="0">
                  <a:pos x="0" y="3"/>
                </a:cxn>
                <a:cxn ang="0">
                  <a:pos x="37" y="0"/>
                </a:cxn>
                <a:cxn ang="0">
                  <a:pos x="67" y="0"/>
                </a:cxn>
                <a:cxn ang="0">
                  <a:pos x="155" y="7"/>
                </a:cxn>
                <a:cxn ang="0">
                  <a:pos x="218" y="18"/>
                </a:cxn>
                <a:cxn ang="0">
                  <a:pos x="255" y="37"/>
                </a:cxn>
                <a:cxn ang="0">
                  <a:pos x="277" y="59"/>
                </a:cxn>
              </a:cxnLst>
              <a:rect l="0" t="0" r="0" b="0"/>
              <a:pathLst>
                <a:path w="288" h="159">
                  <a:moveTo>
                    <a:pt x="277" y="59"/>
                  </a:moveTo>
                  <a:lnTo>
                    <a:pt x="281" y="70"/>
                  </a:lnTo>
                  <a:lnTo>
                    <a:pt x="288" y="85"/>
                  </a:lnTo>
                  <a:lnTo>
                    <a:pt x="288" y="92"/>
                  </a:lnTo>
                  <a:lnTo>
                    <a:pt x="281" y="103"/>
                  </a:lnTo>
                  <a:lnTo>
                    <a:pt x="277" y="114"/>
                  </a:lnTo>
                  <a:lnTo>
                    <a:pt x="252" y="140"/>
                  </a:lnTo>
                  <a:lnTo>
                    <a:pt x="218" y="155"/>
                  </a:lnTo>
                  <a:lnTo>
                    <a:pt x="181" y="159"/>
                  </a:lnTo>
                  <a:lnTo>
                    <a:pt x="211" y="140"/>
                  </a:lnTo>
                  <a:lnTo>
                    <a:pt x="226" y="125"/>
                  </a:lnTo>
                  <a:lnTo>
                    <a:pt x="233" y="103"/>
                  </a:lnTo>
                  <a:lnTo>
                    <a:pt x="233" y="92"/>
                  </a:lnTo>
                  <a:lnTo>
                    <a:pt x="226" y="85"/>
                  </a:lnTo>
                  <a:lnTo>
                    <a:pt x="200" y="59"/>
                  </a:lnTo>
                  <a:lnTo>
                    <a:pt x="192" y="55"/>
                  </a:lnTo>
                  <a:lnTo>
                    <a:pt x="167" y="44"/>
                  </a:lnTo>
                  <a:lnTo>
                    <a:pt x="122" y="29"/>
                  </a:lnTo>
                  <a:lnTo>
                    <a:pt x="52" y="18"/>
                  </a:lnTo>
                  <a:lnTo>
                    <a:pt x="0" y="3"/>
                  </a:lnTo>
                  <a:lnTo>
                    <a:pt x="37" y="0"/>
                  </a:lnTo>
                  <a:lnTo>
                    <a:pt x="67" y="0"/>
                  </a:lnTo>
                  <a:lnTo>
                    <a:pt x="155" y="7"/>
                  </a:lnTo>
                  <a:lnTo>
                    <a:pt x="218" y="18"/>
                  </a:lnTo>
                  <a:lnTo>
                    <a:pt x="255" y="37"/>
                  </a:lnTo>
                  <a:lnTo>
                    <a:pt x="277" y="59"/>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5" name="図形 44"/>
            <p:cNvSpPr/>
            <p:nvPr/>
          </p:nvSpPr>
          <p:spPr bwMode="auto">
            <a:xfrm>
              <a:off x="680751" y="4885735"/>
              <a:ext cx="10733" cy="1412"/>
            </a:xfrm>
            <a:custGeom>
              <a:avLst/>
              <a:gdLst/>
              <a:ahLst/>
              <a:cxnLst>
                <a:cxn ang="0">
                  <a:pos x="0" y="0"/>
                </a:cxn>
                <a:cxn ang="0">
                  <a:pos x="7" y="0"/>
                </a:cxn>
                <a:cxn ang="0">
                  <a:pos x="0" y="0"/>
                </a:cxn>
              </a:cxnLst>
              <a:rect l="0" t="0" r="0" b="0"/>
              <a:pathLst>
                <a:path w="7">
                  <a:moveTo>
                    <a:pt x="0" y="0"/>
                  </a:moveTo>
                  <a:lnTo>
                    <a:pt x="7" y="0"/>
                  </a:lnTo>
                  <a:lnTo>
                    <a:pt x="0"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6" name="図形 45"/>
            <p:cNvSpPr/>
            <p:nvPr/>
          </p:nvSpPr>
          <p:spPr bwMode="auto">
            <a:xfrm>
              <a:off x="628621" y="4827823"/>
              <a:ext cx="102726" cy="46612"/>
            </a:xfrm>
            <a:custGeom>
              <a:avLst/>
              <a:gdLst/>
              <a:ahLst/>
              <a:cxnLst>
                <a:cxn ang="0">
                  <a:pos x="52" y="33"/>
                </a:cxn>
                <a:cxn ang="0">
                  <a:pos x="8" y="33"/>
                </a:cxn>
                <a:cxn ang="0">
                  <a:pos x="22" y="30"/>
                </a:cxn>
                <a:cxn ang="0">
                  <a:pos x="26" y="19"/>
                </a:cxn>
                <a:cxn ang="0">
                  <a:pos x="22" y="7"/>
                </a:cxn>
                <a:cxn ang="0">
                  <a:pos x="0" y="0"/>
                </a:cxn>
                <a:cxn ang="0">
                  <a:pos x="41" y="0"/>
                </a:cxn>
                <a:cxn ang="0">
                  <a:pos x="41" y="4"/>
                </a:cxn>
                <a:cxn ang="0">
                  <a:pos x="63" y="7"/>
                </a:cxn>
                <a:cxn ang="0">
                  <a:pos x="67" y="15"/>
                </a:cxn>
                <a:cxn ang="0">
                  <a:pos x="63" y="26"/>
                </a:cxn>
                <a:cxn ang="0">
                  <a:pos x="52" y="33"/>
                </a:cxn>
              </a:cxnLst>
              <a:rect l="0" t="0" r="0" b="0"/>
              <a:pathLst>
                <a:path w="67" h="33">
                  <a:moveTo>
                    <a:pt x="52" y="33"/>
                  </a:moveTo>
                  <a:lnTo>
                    <a:pt x="8" y="33"/>
                  </a:lnTo>
                  <a:lnTo>
                    <a:pt x="22" y="30"/>
                  </a:lnTo>
                  <a:lnTo>
                    <a:pt x="26" y="19"/>
                  </a:lnTo>
                  <a:lnTo>
                    <a:pt x="22" y="7"/>
                  </a:lnTo>
                  <a:lnTo>
                    <a:pt x="0" y="0"/>
                  </a:lnTo>
                  <a:lnTo>
                    <a:pt x="41" y="0"/>
                  </a:lnTo>
                  <a:lnTo>
                    <a:pt x="41" y="4"/>
                  </a:lnTo>
                  <a:lnTo>
                    <a:pt x="63" y="7"/>
                  </a:lnTo>
                  <a:lnTo>
                    <a:pt x="67" y="15"/>
                  </a:lnTo>
                  <a:lnTo>
                    <a:pt x="63" y="26"/>
                  </a:lnTo>
                  <a:lnTo>
                    <a:pt x="52" y="33"/>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7" name="図形 46"/>
            <p:cNvSpPr/>
            <p:nvPr/>
          </p:nvSpPr>
          <p:spPr bwMode="auto">
            <a:xfrm>
              <a:off x="708349" y="4827823"/>
              <a:ext cx="90460" cy="46612"/>
            </a:xfrm>
            <a:custGeom>
              <a:avLst/>
              <a:gdLst/>
              <a:ahLst/>
              <a:cxnLst>
                <a:cxn ang="0">
                  <a:pos x="33" y="30"/>
                </a:cxn>
                <a:cxn ang="0">
                  <a:pos x="4" y="33"/>
                </a:cxn>
                <a:cxn ang="0">
                  <a:pos x="15" y="26"/>
                </a:cxn>
                <a:cxn ang="0">
                  <a:pos x="19" y="15"/>
                </a:cxn>
                <a:cxn ang="0">
                  <a:pos x="15" y="7"/>
                </a:cxn>
                <a:cxn ang="0">
                  <a:pos x="0" y="0"/>
                </a:cxn>
                <a:cxn ang="0">
                  <a:pos x="30" y="0"/>
                </a:cxn>
                <a:cxn ang="0">
                  <a:pos x="52" y="7"/>
                </a:cxn>
                <a:cxn ang="0">
                  <a:pos x="59" y="15"/>
                </a:cxn>
                <a:cxn ang="0">
                  <a:pos x="56" y="26"/>
                </a:cxn>
                <a:cxn ang="0">
                  <a:pos x="33" y="30"/>
                </a:cxn>
              </a:cxnLst>
              <a:rect l="0" t="0" r="0" b="0"/>
              <a:pathLst>
                <a:path w="59" h="33">
                  <a:moveTo>
                    <a:pt x="33" y="30"/>
                  </a:moveTo>
                  <a:lnTo>
                    <a:pt x="4" y="33"/>
                  </a:lnTo>
                  <a:lnTo>
                    <a:pt x="15" y="26"/>
                  </a:lnTo>
                  <a:lnTo>
                    <a:pt x="19" y="15"/>
                  </a:lnTo>
                  <a:lnTo>
                    <a:pt x="15" y="7"/>
                  </a:lnTo>
                  <a:lnTo>
                    <a:pt x="0" y="0"/>
                  </a:lnTo>
                  <a:lnTo>
                    <a:pt x="30" y="0"/>
                  </a:lnTo>
                  <a:lnTo>
                    <a:pt x="52" y="7"/>
                  </a:lnTo>
                  <a:lnTo>
                    <a:pt x="59" y="15"/>
                  </a:lnTo>
                  <a:lnTo>
                    <a:pt x="56" y="26"/>
                  </a:lnTo>
                  <a:lnTo>
                    <a:pt x="33" y="3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8" name="図形 47"/>
            <p:cNvSpPr/>
            <p:nvPr/>
          </p:nvSpPr>
          <p:spPr bwMode="auto">
            <a:xfrm>
              <a:off x="153322" y="5188003"/>
              <a:ext cx="617889" cy="276844"/>
            </a:xfrm>
            <a:custGeom>
              <a:avLst/>
              <a:gdLst/>
              <a:ahLst/>
              <a:cxnLst>
                <a:cxn ang="0">
                  <a:pos x="7" y="100"/>
                </a:cxn>
                <a:cxn ang="0">
                  <a:pos x="0" y="89"/>
                </a:cxn>
                <a:cxn ang="0">
                  <a:pos x="7" y="74"/>
                </a:cxn>
                <a:cxn ang="0">
                  <a:pos x="11" y="67"/>
                </a:cxn>
                <a:cxn ang="0">
                  <a:pos x="26" y="44"/>
                </a:cxn>
                <a:cxn ang="0">
                  <a:pos x="55" y="30"/>
                </a:cxn>
                <a:cxn ang="0">
                  <a:pos x="100" y="11"/>
                </a:cxn>
                <a:cxn ang="0">
                  <a:pos x="166" y="0"/>
                </a:cxn>
                <a:cxn ang="0">
                  <a:pos x="196" y="0"/>
                </a:cxn>
                <a:cxn ang="0">
                  <a:pos x="122" y="19"/>
                </a:cxn>
                <a:cxn ang="0">
                  <a:pos x="96" y="30"/>
                </a:cxn>
                <a:cxn ang="0">
                  <a:pos x="59" y="44"/>
                </a:cxn>
                <a:cxn ang="0">
                  <a:pos x="52" y="59"/>
                </a:cxn>
                <a:cxn ang="0">
                  <a:pos x="44" y="70"/>
                </a:cxn>
                <a:cxn ang="0">
                  <a:pos x="52" y="89"/>
                </a:cxn>
                <a:cxn ang="0">
                  <a:pos x="59" y="104"/>
                </a:cxn>
                <a:cxn ang="0">
                  <a:pos x="77" y="122"/>
                </a:cxn>
                <a:cxn ang="0">
                  <a:pos x="96" y="137"/>
                </a:cxn>
                <a:cxn ang="0">
                  <a:pos x="129" y="152"/>
                </a:cxn>
                <a:cxn ang="0">
                  <a:pos x="222" y="174"/>
                </a:cxn>
                <a:cxn ang="0">
                  <a:pos x="321" y="192"/>
                </a:cxn>
                <a:cxn ang="0">
                  <a:pos x="403" y="196"/>
                </a:cxn>
                <a:cxn ang="0">
                  <a:pos x="318" y="192"/>
                </a:cxn>
                <a:cxn ang="0">
                  <a:pos x="185" y="181"/>
                </a:cxn>
                <a:cxn ang="0">
                  <a:pos x="122" y="166"/>
                </a:cxn>
                <a:cxn ang="0">
                  <a:pos x="66" y="152"/>
                </a:cxn>
                <a:cxn ang="0">
                  <a:pos x="26" y="126"/>
                </a:cxn>
                <a:cxn ang="0">
                  <a:pos x="11" y="115"/>
                </a:cxn>
                <a:cxn ang="0">
                  <a:pos x="7" y="100"/>
                </a:cxn>
              </a:cxnLst>
              <a:rect l="0" t="0" r="0" b="0"/>
              <a:pathLst>
                <a:path w="403" h="196">
                  <a:moveTo>
                    <a:pt x="7" y="100"/>
                  </a:moveTo>
                  <a:lnTo>
                    <a:pt x="0" y="89"/>
                  </a:lnTo>
                  <a:lnTo>
                    <a:pt x="7" y="74"/>
                  </a:lnTo>
                  <a:lnTo>
                    <a:pt x="11" y="67"/>
                  </a:lnTo>
                  <a:lnTo>
                    <a:pt x="26" y="44"/>
                  </a:lnTo>
                  <a:lnTo>
                    <a:pt x="55" y="30"/>
                  </a:lnTo>
                  <a:lnTo>
                    <a:pt x="100" y="11"/>
                  </a:lnTo>
                  <a:lnTo>
                    <a:pt x="166" y="0"/>
                  </a:lnTo>
                  <a:lnTo>
                    <a:pt x="196" y="0"/>
                  </a:lnTo>
                  <a:lnTo>
                    <a:pt x="122" y="19"/>
                  </a:lnTo>
                  <a:lnTo>
                    <a:pt x="96" y="30"/>
                  </a:lnTo>
                  <a:lnTo>
                    <a:pt x="59" y="44"/>
                  </a:lnTo>
                  <a:lnTo>
                    <a:pt x="52" y="59"/>
                  </a:lnTo>
                  <a:lnTo>
                    <a:pt x="44" y="70"/>
                  </a:lnTo>
                  <a:lnTo>
                    <a:pt x="52" y="89"/>
                  </a:lnTo>
                  <a:lnTo>
                    <a:pt x="59" y="104"/>
                  </a:lnTo>
                  <a:lnTo>
                    <a:pt x="77" y="122"/>
                  </a:lnTo>
                  <a:lnTo>
                    <a:pt x="96" y="137"/>
                  </a:lnTo>
                  <a:lnTo>
                    <a:pt x="129" y="152"/>
                  </a:lnTo>
                  <a:lnTo>
                    <a:pt x="222" y="174"/>
                  </a:lnTo>
                  <a:lnTo>
                    <a:pt x="321" y="192"/>
                  </a:lnTo>
                  <a:lnTo>
                    <a:pt x="403" y="196"/>
                  </a:lnTo>
                  <a:lnTo>
                    <a:pt x="318" y="192"/>
                  </a:lnTo>
                  <a:lnTo>
                    <a:pt x="185" y="181"/>
                  </a:lnTo>
                  <a:lnTo>
                    <a:pt x="122" y="166"/>
                  </a:lnTo>
                  <a:lnTo>
                    <a:pt x="66" y="152"/>
                  </a:lnTo>
                  <a:lnTo>
                    <a:pt x="26" y="126"/>
                  </a:lnTo>
                  <a:lnTo>
                    <a:pt x="11" y="115"/>
                  </a:lnTo>
                  <a:lnTo>
                    <a:pt x="7" y="10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9" name="図形 48"/>
            <p:cNvSpPr/>
            <p:nvPr/>
          </p:nvSpPr>
          <p:spPr bwMode="auto">
            <a:xfrm>
              <a:off x="233049" y="4827823"/>
              <a:ext cx="1126919" cy="673748"/>
            </a:xfrm>
            <a:custGeom>
              <a:avLst/>
              <a:gdLst/>
              <a:ahLst/>
              <a:cxnLst>
                <a:cxn ang="0">
                  <a:pos x="561" y="466"/>
                </a:cxn>
                <a:cxn ang="0">
                  <a:pos x="329" y="447"/>
                </a:cxn>
                <a:cxn ang="0">
                  <a:pos x="159" y="421"/>
                </a:cxn>
                <a:cxn ang="0">
                  <a:pos x="55" y="392"/>
                </a:cxn>
                <a:cxn ang="0">
                  <a:pos x="14" y="355"/>
                </a:cxn>
                <a:cxn ang="0">
                  <a:pos x="0" y="325"/>
                </a:cxn>
                <a:cxn ang="0">
                  <a:pos x="7" y="307"/>
                </a:cxn>
                <a:cxn ang="0">
                  <a:pos x="77" y="274"/>
                </a:cxn>
                <a:cxn ang="0">
                  <a:pos x="173" y="251"/>
                </a:cxn>
                <a:cxn ang="0">
                  <a:pos x="314" y="237"/>
                </a:cxn>
                <a:cxn ang="0">
                  <a:pos x="421" y="226"/>
                </a:cxn>
                <a:cxn ang="0">
                  <a:pos x="502" y="200"/>
                </a:cxn>
                <a:cxn ang="0">
                  <a:pos x="550" y="159"/>
                </a:cxn>
                <a:cxn ang="0">
                  <a:pos x="565" y="104"/>
                </a:cxn>
                <a:cxn ang="0">
                  <a:pos x="550" y="78"/>
                </a:cxn>
                <a:cxn ang="0">
                  <a:pos x="521" y="56"/>
                </a:cxn>
                <a:cxn ang="0">
                  <a:pos x="439" y="33"/>
                </a:cxn>
                <a:cxn ang="0">
                  <a:pos x="362" y="30"/>
                </a:cxn>
                <a:cxn ang="0">
                  <a:pos x="369" y="15"/>
                </a:cxn>
                <a:cxn ang="0">
                  <a:pos x="354" y="0"/>
                </a:cxn>
                <a:cxn ang="0">
                  <a:pos x="595" y="4"/>
                </a:cxn>
                <a:cxn ang="0">
                  <a:pos x="676" y="41"/>
                </a:cxn>
                <a:cxn ang="0">
                  <a:pos x="717" y="74"/>
                </a:cxn>
                <a:cxn ang="0">
                  <a:pos x="735" y="115"/>
                </a:cxn>
                <a:cxn ang="0">
                  <a:pos x="731" y="144"/>
                </a:cxn>
                <a:cxn ang="0">
                  <a:pos x="691" y="181"/>
                </a:cxn>
                <a:cxn ang="0">
                  <a:pos x="643" y="203"/>
                </a:cxn>
                <a:cxn ang="0">
                  <a:pos x="573" y="218"/>
                </a:cxn>
                <a:cxn ang="0">
                  <a:pos x="421" y="229"/>
                </a:cxn>
                <a:cxn ang="0">
                  <a:pos x="306" y="255"/>
                </a:cxn>
                <a:cxn ang="0">
                  <a:pos x="240" y="288"/>
                </a:cxn>
                <a:cxn ang="0">
                  <a:pos x="221" y="314"/>
                </a:cxn>
                <a:cxn ang="0">
                  <a:pos x="221" y="340"/>
                </a:cxn>
                <a:cxn ang="0">
                  <a:pos x="266" y="385"/>
                </a:cxn>
                <a:cxn ang="0">
                  <a:pos x="399" y="429"/>
                </a:cxn>
                <a:cxn ang="0">
                  <a:pos x="565" y="462"/>
                </a:cxn>
                <a:cxn ang="0">
                  <a:pos x="621" y="477"/>
                </a:cxn>
              </a:cxnLst>
              <a:rect l="0" t="0" r="0" b="0"/>
              <a:pathLst>
                <a:path w="735" h="477">
                  <a:moveTo>
                    <a:pt x="602" y="470"/>
                  </a:moveTo>
                  <a:lnTo>
                    <a:pt x="561" y="466"/>
                  </a:lnTo>
                  <a:lnTo>
                    <a:pt x="380" y="451"/>
                  </a:lnTo>
                  <a:lnTo>
                    <a:pt x="329" y="447"/>
                  </a:lnTo>
                  <a:lnTo>
                    <a:pt x="221" y="436"/>
                  </a:lnTo>
                  <a:lnTo>
                    <a:pt x="159" y="421"/>
                  </a:lnTo>
                  <a:lnTo>
                    <a:pt x="99" y="410"/>
                  </a:lnTo>
                  <a:lnTo>
                    <a:pt x="55" y="392"/>
                  </a:lnTo>
                  <a:lnTo>
                    <a:pt x="29" y="370"/>
                  </a:lnTo>
                  <a:lnTo>
                    <a:pt x="14" y="355"/>
                  </a:lnTo>
                  <a:lnTo>
                    <a:pt x="3" y="340"/>
                  </a:lnTo>
                  <a:lnTo>
                    <a:pt x="0" y="325"/>
                  </a:lnTo>
                  <a:lnTo>
                    <a:pt x="3" y="314"/>
                  </a:lnTo>
                  <a:lnTo>
                    <a:pt x="7" y="307"/>
                  </a:lnTo>
                  <a:lnTo>
                    <a:pt x="44" y="288"/>
                  </a:lnTo>
                  <a:lnTo>
                    <a:pt x="77" y="274"/>
                  </a:lnTo>
                  <a:lnTo>
                    <a:pt x="170" y="251"/>
                  </a:lnTo>
                  <a:lnTo>
                    <a:pt x="173" y="251"/>
                  </a:lnTo>
                  <a:lnTo>
                    <a:pt x="244" y="240"/>
                  </a:lnTo>
                  <a:lnTo>
                    <a:pt x="314" y="237"/>
                  </a:lnTo>
                  <a:lnTo>
                    <a:pt x="351" y="229"/>
                  </a:lnTo>
                  <a:lnTo>
                    <a:pt x="421" y="226"/>
                  </a:lnTo>
                  <a:lnTo>
                    <a:pt x="462" y="214"/>
                  </a:lnTo>
                  <a:lnTo>
                    <a:pt x="502" y="200"/>
                  </a:lnTo>
                  <a:lnTo>
                    <a:pt x="532" y="185"/>
                  </a:lnTo>
                  <a:lnTo>
                    <a:pt x="550" y="159"/>
                  </a:lnTo>
                  <a:lnTo>
                    <a:pt x="565" y="141"/>
                  </a:lnTo>
                  <a:lnTo>
                    <a:pt x="565" y="104"/>
                  </a:lnTo>
                  <a:lnTo>
                    <a:pt x="561" y="96"/>
                  </a:lnTo>
                  <a:lnTo>
                    <a:pt x="550" y="78"/>
                  </a:lnTo>
                  <a:lnTo>
                    <a:pt x="536" y="70"/>
                  </a:lnTo>
                  <a:lnTo>
                    <a:pt x="521" y="56"/>
                  </a:lnTo>
                  <a:lnTo>
                    <a:pt x="487" y="41"/>
                  </a:lnTo>
                  <a:lnTo>
                    <a:pt x="439" y="33"/>
                  </a:lnTo>
                  <a:lnTo>
                    <a:pt x="384" y="30"/>
                  </a:lnTo>
                  <a:lnTo>
                    <a:pt x="362" y="30"/>
                  </a:lnTo>
                  <a:lnTo>
                    <a:pt x="369" y="26"/>
                  </a:lnTo>
                  <a:lnTo>
                    <a:pt x="369" y="15"/>
                  </a:lnTo>
                  <a:lnTo>
                    <a:pt x="366" y="4"/>
                  </a:lnTo>
                  <a:lnTo>
                    <a:pt x="354" y="0"/>
                  </a:lnTo>
                  <a:lnTo>
                    <a:pt x="565" y="0"/>
                  </a:lnTo>
                  <a:lnTo>
                    <a:pt x="595" y="4"/>
                  </a:lnTo>
                  <a:lnTo>
                    <a:pt x="628" y="15"/>
                  </a:lnTo>
                  <a:lnTo>
                    <a:pt x="676" y="41"/>
                  </a:lnTo>
                  <a:lnTo>
                    <a:pt x="706" y="63"/>
                  </a:lnTo>
                  <a:lnTo>
                    <a:pt x="717" y="74"/>
                  </a:lnTo>
                  <a:lnTo>
                    <a:pt x="731" y="96"/>
                  </a:lnTo>
                  <a:lnTo>
                    <a:pt x="735" y="115"/>
                  </a:lnTo>
                  <a:lnTo>
                    <a:pt x="735" y="133"/>
                  </a:lnTo>
                  <a:lnTo>
                    <a:pt x="731" y="144"/>
                  </a:lnTo>
                  <a:lnTo>
                    <a:pt x="717" y="166"/>
                  </a:lnTo>
                  <a:lnTo>
                    <a:pt x="691" y="181"/>
                  </a:lnTo>
                  <a:lnTo>
                    <a:pt x="672" y="196"/>
                  </a:lnTo>
                  <a:lnTo>
                    <a:pt x="643" y="203"/>
                  </a:lnTo>
                  <a:lnTo>
                    <a:pt x="591" y="214"/>
                  </a:lnTo>
                  <a:lnTo>
                    <a:pt x="573" y="218"/>
                  </a:lnTo>
                  <a:lnTo>
                    <a:pt x="532" y="218"/>
                  </a:lnTo>
                  <a:lnTo>
                    <a:pt x="421" y="229"/>
                  </a:lnTo>
                  <a:lnTo>
                    <a:pt x="362" y="240"/>
                  </a:lnTo>
                  <a:lnTo>
                    <a:pt x="306" y="255"/>
                  </a:lnTo>
                  <a:lnTo>
                    <a:pt x="258" y="281"/>
                  </a:lnTo>
                  <a:lnTo>
                    <a:pt x="240" y="288"/>
                  </a:lnTo>
                  <a:lnTo>
                    <a:pt x="229" y="307"/>
                  </a:lnTo>
                  <a:lnTo>
                    <a:pt x="221" y="314"/>
                  </a:lnTo>
                  <a:lnTo>
                    <a:pt x="221" y="325"/>
                  </a:lnTo>
                  <a:lnTo>
                    <a:pt x="221" y="340"/>
                  </a:lnTo>
                  <a:lnTo>
                    <a:pt x="236" y="366"/>
                  </a:lnTo>
                  <a:lnTo>
                    <a:pt x="266" y="385"/>
                  </a:lnTo>
                  <a:lnTo>
                    <a:pt x="314" y="410"/>
                  </a:lnTo>
                  <a:lnTo>
                    <a:pt x="399" y="429"/>
                  </a:lnTo>
                  <a:lnTo>
                    <a:pt x="487" y="447"/>
                  </a:lnTo>
                  <a:lnTo>
                    <a:pt x="565" y="462"/>
                  </a:lnTo>
                  <a:lnTo>
                    <a:pt x="661" y="477"/>
                  </a:lnTo>
                  <a:lnTo>
                    <a:pt x="621" y="477"/>
                  </a:lnTo>
                  <a:lnTo>
                    <a:pt x="602" y="47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0" name="図形 49"/>
            <p:cNvSpPr/>
            <p:nvPr/>
          </p:nvSpPr>
          <p:spPr bwMode="auto">
            <a:xfrm>
              <a:off x="390971" y="5710617"/>
              <a:ext cx="720615" cy="313568"/>
            </a:xfrm>
            <a:custGeom>
              <a:avLst/>
              <a:gdLst/>
              <a:ahLst/>
              <a:cxnLst>
                <a:cxn ang="0">
                  <a:pos x="0" y="125"/>
                </a:cxn>
                <a:cxn ang="0">
                  <a:pos x="0" y="122"/>
                </a:cxn>
                <a:cxn ang="0">
                  <a:pos x="7" y="107"/>
                </a:cxn>
                <a:cxn ang="0">
                  <a:pos x="15" y="92"/>
                </a:cxn>
                <a:cxn ang="0">
                  <a:pos x="41" y="77"/>
                </a:cxn>
                <a:cxn ang="0">
                  <a:pos x="81" y="55"/>
                </a:cxn>
                <a:cxn ang="0">
                  <a:pos x="141" y="40"/>
                </a:cxn>
                <a:cxn ang="0">
                  <a:pos x="222" y="33"/>
                </a:cxn>
                <a:cxn ang="0">
                  <a:pos x="384" y="11"/>
                </a:cxn>
                <a:cxn ang="0">
                  <a:pos x="407" y="7"/>
                </a:cxn>
                <a:cxn ang="0">
                  <a:pos x="470" y="0"/>
                </a:cxn>
                <a:cxn ang="0">
                  <a:pos x="436" y="11"/>
                </a:cxn>
                <a:cxn ang="0">
                  <a:pos x="421" y="22"/>
                </a:cxn>
                <a:cxn ang="0">
                  <a:pos x="407" y="22"/>
                </a:cxn>
                <a:cxn ang="0">
                  <a:pos x="233" y="37"/>
                </a:cxn>
                <a:cxn ang="0">
                  <a:pos x="181" y="48"/>
                </a:cxn>
                <a:cxn ang="0">
                  <a:pos x="122" y="55"/>
                </a:cxn>
                <a:cxn ang="0">
                  <a:pos x="81" y="70"/>
                </a:cxn>
                <a:cxn ang="0">
                  <a:pos x="56" y="85"/>
                </a:cxn>
                <a:cxn ang="0">
                  <a:pos x="48" y="103"/>
                </a:cxn>
                <a:cxn ang="0">
                  <a:pos x="41" y="122"/>
                </a:cxn>
                <a:cxn ang="0">
                  <a:pos x="48" y="125"/>
                </a:cxn>
                <a:cxn ang="0">
                  <a:pos x="63" y="140"/>
                </a:cxn>
                <a:cxn ang="0">
                  <a:pos x="81" y="155"/>
                </a:cxn>
                <a:cxn ang="0">
                  <a:pos x="133" y="188"/>
                </a:cxn>
                <a:cxn ang="0">
                  <a:pos x="196" y="207"/>
                </a:cxn>
                <a:cxn ang="0">
                  <a:pos x="263" y="222"/>
                </a:cxn>
                <a:cxn ang="0">
                  <a:pos x="203" y="218"/>
                </a:cxn>
                <a:cxn ang="0">
                  <a:pos x="118" y="196"/>
                </a:cxn>
                <a:cxn ang="0">
                  <a:pos x="78" y="188"/>
                </a:cxn>
                <a:cxn ang="0">
                  <a:pos x="41" y="166"/>
                </a:cxn>
                <a:cxn ang="0">
                  <a:pos x="15" y="148"/>
                </a:cxn>
                <a:cxn ang="0">
                  <a:pos x="7" y="133"/>
                </a:cxn>
                <a:cxn ang="0">
                  <a:pos x="0" y="125"/>
                </a:cxn>
              </a:cxnLst>
              <a:rect l="0" t="0" r="0" b="0"/>
              <a:pathLst>
                <a:path w="470" h="222">
                  <a:moveTo>
                    <a:pt x="0" y="125"/>
                  </a:moveTo>
                  <a:lnTo>
                    <a:pt x="0" y="122"/>
                  </a:lnTo>
                  <a:lnTo>
                    <a:pt x="7" y="107"/>
                  </a:lnTo>
                  <a:lnTo>
                    <a:pt x="15" y="92"/>
                  </a:lnTo>
                  <a:lnTo>
                    <a:pt x="41" y="77"/>
                  </a:lnTo>
                  <a:lnTo>
                    <a:pt x="81" y="55"/>
                  </a:lnTo>
                  <a:lnTo>
                    <a:pt x="141" y="40"/>
                  </a:lnTo>
                  <a:lnTo>
                    <a:pt x="222" y="33"/>
                  </a:lnTo>
                  <a:lnTo>
                    <a:pt x="384" y="11"/>
                  </a:lnTo>
                  <a:lnTo>
                    <a:pt x="407" y="7"/>
                  </a:lnTo>
                  <a:lnTo>
                    <a:pt x="470" y="0"/>
                  </a:lnTo>
                  <a:lnTo>
                    <a:pt x="436" y="11"/>
                  </a:lnTo>
                  <a:lnTo>
                    <a:pt x="421" y="22"/>
                  </a:lnTo>
                  <a:lnTo>
                    <a:pt x="407" y="22"/>
                  </a:lnTo>
                  <a:lnTo>
                    <a:pt x="233" y="37"/>
                  </a:lnTo>
                  <a:lnTo>
                    <a:pt x="181" y="48"/>
                  </a:lnTo>
                  <a:lnTo>
                    <a:pt x="122" y="55"/>
                  </a:lnTo>
                  <a:lnTo>
                    <a:pt x="81" y="70"/>
                  </a:lnTo>
                  <a:lnTo>
                    <a:pt x="56" y="85"/>
                  </a:lnTo>
                  <a:lnTo>
                    <a:pt x="48" y="103"/>
                  </a:lnTo>
                  <a:lnTo>
                    <a:pt x="41" y="122"/>
                  </a:lnTo>
                  <a:lnTo>
                    <a:pt x="48" y="125"/>
                  </a:lnTo>
                  <a:lnTo>
                    <a:pt x="63" y="140"/>
                  </a:lnTo>
                  <a:lnTo>
                    <a:pt x="81" y="155"/>
                  </a:lnTo>
                  <a:lnTo>
                    <a:pt x="133" y="188"/>
                  </a:lnTo>
                  <a:lnTo>
                    <a:pt x="196" y="207"/>
                  </a:lnTo>
                  <a:lnTo>
                    <a:pt x="263" y="222"/>
                  </a:lnTo>
                  <a:lnTo>
                    <a:pt x="203" y="218"/>
                  </a:lnTo>
                  <a:lnTo>
                    <a:pt x="118" y="196"/>
                  </a:lnTo>
                  <a:lnTo>
                    <a:pt x="78" y="188"/>
                  </a:lnTo>
                  <a:lnTo>
                    <a:pt x="41" y="166"/>
                  </a:lnTo>
                  <a:lnTo>
                    <a:pt x="15" y="148"/>
                  </a:lnTo>
                  <a:lnTo>
                    <a:pt x="7" y="133"/>
                  </a:lnTo>
                  <a:lnTo>
                    <a:pt x="0" y="12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1" name="図形 50"/>
            <p:cNvSpPr/>
            <p:nvPr/>
          </p:nvSpPr>
          <p:spPr bwMode="auto">
            <a:xfrm>
              <a:off x="968996" y="5486034"/>
              <a:ext cx="311244" cy="218933"/>
            </a:xfrm>
            <a:custGeom>
              <a:avLst/>
              <a:gdLst/>
              <a:ahLst/>
              <a:cxnLst>
                <a:cxn ang="0">
                  <a:pos x="93" y="15"/>
                </a:cxn>
                <a:cxn ang="0">
                  <a:pos x="141" y="26"/>
                </a:cxn>
                <a:cxn ang="0">
                  <a:pos x="178" y="40"/>
                </a:cxn>
                <a:cxn ang="0">
                  <a:pos x="196" y="55"/>
                </a:cxn>
                <a:cxn ang="0">
                  <a:pos x="203" y="66"/>
                </a:cxn>
                <a:cxn ang="0">
                  <a:pos x="203" y="81"/>
                </a:cxn>
                <a:cxn ang="0">
                  <a:pos x="203" y="89"/>
                </a:cxn>
                <a:cxn ang="0">
                  <a:pos x="196" y="96"/>
                </a:cxn>
                <a:cxn ang="0">
                  <a:pos x="192" y="111"/>
                </a:cxn>
                <a:cxn ang="0">
                  <a:pos x="166" y="122"/>
                </a:cxn>
                <a:cxn ang="0">
                  <a:pos x="111" y="137"/>
                </a:cxn>
                <a:cxn ang="0">
                  <a:pos x="56" y="144"/>
                </a:cxn>
                <a:cxn ang="0">
                  <a:pos x="0" y="155"/>
                </a:cxn>
                <a:cxn ang="0">
                  <a:pos x="37" y="144"/>
                </a:cxn>
                <a:cxn ang="0">
                  <a:pos x="59" y="126"/>
                </a:cxn>
                <a:cxn ang="0">
                  <a:pos x="85" y="103"/>
                </a:cxn>
                <a:cxn ang="0">
                  <a:pos x="96" y="96"/>
                </a:cxn>
                <a:cxn ang="0">
                  <a:pos x="96" y="81"/>
                </a:cxn>
                <a:cxn ang="0">
                  <a:pos x="96" y="66"/>
                </a:cxn>
                <a:cxn ang="0">
                  <a:pos x="85" y="52"/>
                </a:cxn>
                <a:cxn ang="0">
                  <a:pos x="67" y="33"/>
                </a:cxn>
                <a:cxn ang="0">
                  <a:pos x="52" y="18"/>
                </a:cxn>
                <a:cxn ang="0">
                  <a:pos x="41" y="15"/>
                </a:cxn>
                <a:cxn ang="0">
                  <a:pos x="0" y="0"/>
                </a:cxn>
                <a:cxn ang="0">
                  <a:pos x="59" y="11"/>
                </a:cxn>
                <a:cxn ang="0">
                  <a:pos x="93" y="15"/>
                </a:cxn>
              </a:cxnLst>
              <a:rect l="0" t="0" r="0" b="0"/>
              <a:pathLst>
                <a:path w="203" h="155">
                  <a:moveTo>
                    <a:pt x="93" y="15"/>
                  </a:moveTo>
                  <a:lnTo>
                    <a:pt x="141" y="26"/>
                  </a:lnTo>
                  <a:lnTo>
                    <a:pt x="178" y="40"/>
                  </a:lnTo>
                  <a:lnTo>
                    <a:pt x="196" y="55"/>
                  </a:lnTo>
                  <a:lnTo>
                    <a:pt x="203" y="66"/>
                  </a:lnTo>
                  <a:lnTo>
                    <a:pt x="203" y="81"/>
                  </a:lnTo>
                  <a:lnTo>
                    <a:pt x="203" y="89"/>
                  </a:lnTo>
                  <a:lnTo>
                    <a:pt x="196" y="96"/>
                  </a:lnTo>
                  <a:lnTo>
                    <a:pt x="192" y="111"/>
                  </a:lnTo>
                  <a:lnTo>
                    <a:pt x="166" y="122"/>
                  </a:lnTo>
                  <a:lnTo>
                    <a:pt x="111" y="137"/>
                  </a:lnTo>
                  <a:lnTo>
                    <a:pt x="56" y="144"/>
                  </a:lnTo>
                  <a:lnTo>
                    <a:pt x="0" y="155"/>
                  </a:lnTo>
                  <a:lnTo>
                    <a:pt x="37" y="144"/>
                  </a:lnTo>
                  <a:lnTo>
                    <a:pt x="59" y="126"/>
                  </a:lnTo>
                  <a:lnTo>
                    <a:pt x="85" y="103"/>
                  </a:lnTo>
                  <a:lnTo>
                    <a:pt x="96" y="96"/>
                  </a:lnTo>
                  <a:lnTo>
                    <a:pt x="96" y="81"/>
                  </a:lnTo>
                  <a:lnTo>
                    <a:pt x="96" y="66"/>
                  </a:lnTo>
                  <a:lnTo>
                    <a:pt x="85" y="52"/>
                  </a:lnTo>
                  <a:lnTo>
                    <a:pt x="67" y="33"/>
                  </a:lnTo>
                  <a:lnTo>
                    <a:pt x="52" y="18"/>
                  </a:lnTo>
                  <a:lnTo>
                    <a:pt x="41" y="15"/>
                  </a:lnTo>
                  <a:lnTo>
                    <a:pt x="0" y="0"/>
                  </a:lnTo>
                  <a:lnTo>
                    <a:pt x="59" y="11"/>
                  </a:lnTo>
                  <a:lnTo>
                    <a:pt x="93" y="1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2" name="図形 51"/>
            <p:cNvSpPr/>
            <p:nvPr/>
          </p:nvSpPr>
          <p:spPr bwMode="auto">
            <a:xfrm>
              <a:off x="210051" y="5486034"/>
              <a:ext cx="906135" cy="521201"/>
            </a:xfrm>
            <a:custGeom>
              <a:avLst/>
              <a:gdLst/>
              <a:ahLst/>
              <a:cxnLst>
                <a:cxn ang="0">
                  <a:pos x="436" y="0"/>
                </a:cxn>
                <a:cxn ang="0">
                  <a:pos x="480" y="4"/>
                </a:cxn>
                <a:cxn ang="0">
                  <a:pos x="517" y="11"/>
                </a:cxn>
                <a:cxn ang="0">
                  <a:pos x="547" y="18"/>
                </a:cxn>
                <a:cxn ang="0">
                  <a:pos x="562" y="33"/>
                </a:cxn>
                <a:cxn ang="0">
                  <a:pos x="576" y="52"/>
                </a:cxn>
                <a:cxn ang="0">
                  <a:pos x="588" y="66"/>
                </a:cxn>
                <a:cxn ang="0">
                  <a:pos x="591" y="81"/>
                </a:cxn>
                <a:cxn ang="0">
                  <a:pos x="588" y="96"/>
                </a:cxn>
                <a:cxn ang="0">
                  <a:pos x="576" y="103"/>
                </a:cxn>
                <a:cxn ang="0">
                  <a:pos x="554" y="126"/>
                </a:cxn>
                <a:cxn ang="0">
                  <a:pos x="532" y="140"/>
                </a:cxn>
                <a:cxn ang="0">
                  <a:pos x="451" y="159"/>
                </a:cxn>
                <a:cxn ang="0">
                  <a:pos x="344" y="174"/>
                </a:cxn>
                <a:cxn ang="0">
                  <a:pos x="203" y="196"/>
                </a:cxn>
                <a:cxn ang="0">
                  <a:pos x="155" y="199"/>
                </a:cxn>
                <a:cxn ang="0">
                  <a:pos x="114" y="214"/>
                </a:cxn>
                <a:cxn ang="0">
                  <a:pos x="88" y="225"/>
                </a:cxn>
                <a:cxn ang="0">
                  <a:pos x="70" y="240"/>
                </a:cxn>
                <a:cxn ang="0">
                  <a:pos x="59" y="255"/>
                </a:cxn>
                <a:cxn ang="0">
                  <a:pos x="55" y="266"/>
                </a:cxn>
                <a:cxn ang="0">
                  <a:pos x="55" y="281"/>
                </a:cxn>
                <a:cxn ang="0">
                  <a:pos x="59" y="292"/>
                </a:cxn>
                <a:cxn ang="0">
                  <a:pos x="70" y="310"/>
                </a:cxn>
                <a:cxn ang="0">
                  <a:pos x="88" y="325"/>
                </a:cxn>
                <a:cxn ang="0">
                  <a:pos x="111" y="336"/>
                </a:cxn>
                <a:cxn ang="0">
                  <a:pos x="159" y="355"/>
                </a:cxn>
                <a:cxn ang="0">
                  <a:pos x="218" y="369"/>
                </a:cxn>
                <a:cxn ang="0">
                  <a:pos x="166" y="362"/>
                </a:cxn>
                <a:cxn ang="0">
                  <a:pos x="118" y="347"/>
                </a:cxn>
                <a:cxn ang="0">
                  <a:pos x="55" y="321"/>
                </a:cxn>
                <a:cxn ang="0">
                  <a:pos x="18" y="296"/>
                </a:cxn>
                <a:cxn ang="0">
                  <a:pos x="7" y="292"/>
                </a:cxn>
                <a:cxn ang="0">
                  <a:pos x="0" y="277"/>
                </a:cxn>
                <a:cxn ang="0">
                  <a:pos x="3" y="255"/>
                </a:cxn>
                <a:cxn ang="0">
                  <a:pos x="18" y="236"/>
                </a:cxn>
                <a:cxn ang="0">
                  <a:pos x="48" y="222"/>
                </a:cxn>
                <a:cxn ang="0">
                  <a:pos x="85" y="207"/>
                </a:cxn>
                <a:cxn ang="0">
                  <a:pos x="118" y="196"/>
                </a:cxn>
                <a:cxn ang="0">
                  <a:pos x="174" y="185"/>
                </a:cxn>
                <a:cxn ang="0">
                  <a:pos x="454" y="137"/>
                </a:cxn>
                <a:cxn ang="0">
                  <a:pos x="484" y="126"/>
                </a:cxn>
                <a:cxn ang="0">
                  <a:pos x="510" y="114"/>
                </a:cxn>
                <a:cxn ang="0">
                  <a:pos x="525" y="100"/>
                </a:cxn>
                <a:cxn ang="0">
                  <a:pos x="532" y="89"/>
                </a:cxn>
                <a:cxn ang="0">
                  <a:pos x="532" y="70"/>
                </a:cxn>
                <a:cxn ang="0">
                  <a:pos x="521" y="59"/>
                </a:cxn>
                <a:cxn ang="0">
                  <a:pos x="502" y="44"/>
                </a:cxn>
                <a:cxn ang="0">
                  <a:pos x="469" y="26"/>
                </a:cxn>
                <a:cxn ang="0">
                  <a:pos x="432" y="15"/>
                </a:cxn>
                <a:cxn ang="0">
                  <a:pos x="384" y="4"/>
                </a:cxn>
                <a:cxn ang="0">
                  <a:pos x="336" y="0"/>
                </a:cxn>
                <a:cxn ang="0">
                  <a:pos x="436" y="0"/>
                </a:cxn>
              </a:cxnLst>
              <a:rect l="0" t="0" r="0" b="0"/>
              <a:pathLst>
                <a:path w="591" h="369">
                  <a:moveTo>
                    <a:pt x="436" y="0"/>
                  </a:moveTo>
                  <a:lnTo>
                    <a:pt x="480" y="4"/>
                  </a:lnTo>
                  <a:lnTo>
                    <a:pt x="517" y="11"/>
                  </a:lnTo>
                  <a:lnTo>
                    <a:pt x="547" y="18"/>
                  </a:lnTo>
                  <a:lnTo>
                    <a:pt x="562" y="33"/>
                  </a:lnTo>
                  <a:lnTo>
                    <a:pt x="576" y="52"/>
                  </a:lnTo>
                  <a:lnTo>
                    <a:pt x="588" y="66"/>
                  </a:lnTo>
                  <a:lnTo>
                    <a:pt x="591" y="81"/>
                  </a:lnTo>
                  <a:lnTo>
                    <a:pt x="588" y="96"/>
                  </a:lnTo>
                  <a:lnTo>
                    <a:pt x="576" y="103"/>
                  </a:lnTo>
                  <a:lnTo>
                    <a:pt x="554" y="126"/>
                  </a:lnTo>
                  <a:lnTo>
                    <a:pt x="532" y="140"/>
                  </a:lnTo>
                  <a:lnTo>
                    <a:pt x="451" y="159"/>
                  </a:lnTo>
                  <a:lnTo>
                    <a:pt x="344" y="174"/>
                  </a:lnTo>
                  <a:lnTo>
                    <a:pt x="203" y="196"/>
                  </a:lnTo>
                  <a:lnTo>
                    <a:pt x="155" y="199"/>
                  </a:lnTo>
                  <a:lnTo>
                    <a:pt x="114" y="214"/>
                  </a:lnTo>
                  <a:lnTo>
                    <a:pt x="88" y="225"/>
                  </a:lnTo>
                  <a:lnTo>
                    <a:pt x="70" y="240"/>
                  </a:lnTo>
                  <a:lnTo>
                    <a:pt x="59" y="255"/>
                  </a:lnTo>
                  <a:lnTo>
                    <a:pt x="55" y="266"/>
                  </a:lnTo>
                  <a:lnTo>
                    <a:pt x="55" y="281"/>
                  </a:lnTo>
                  <a:lnTo>
                    <a:pt x="59" y="292"/>
                  </a:lnTo>
                  <a:lnTo>
                    <a:pt x="70" y="310"/>
                  </a:lnTo>
                  <a:lnTo>
                    <a:pt x="88" y="325"/>
                  </a:lnTo>
                  <a:lnTo>
                    <a:pt x="111" y="336"/>
                  </a:lnTo>
                  <a:lnTo>
                    <a:pt x="159" y="355"/>
                  </a:lnTo>
                  <a:lnTo>
                    <a:pt x="218" y="369"/>
                  </a:lnTo>
                  <a:lnTo>
                    <a:pt x="166" y="362"/>
                  </a:lnTo>
                  <a:lnTo>
                    <a:pt x="118" y="347"/>
                  </a:lnTo>
                  <a:lnTo>
                    <a:pt x="55" y="321"/>
                  </a:lnTo>
                  <a:lnTo>
                    <a:pt x="18" y="296"/>
                  </a:lnTo>
                  <a:lnTo>
                    <a:pt x="7" y="292"/>
                  </a:lnTo>
                  <a:lnTo>
                    <a:pt x="0" y="277"/>
                  </a:lnTo>
                  <a:lnTo>
                    <a:pt x="3" y="255"/>
                  </a:lnTo>
                  <a:lnTo>
                    <a:pt x="18" y="236"/>
                  </a:lnTo>
                  <a:lnTo>
                    <a:pt x="48" y="222"/>
                  </a:lnTo>
                  <a:lnTo>
                    <a:pt x="85" y="207"/>
                  </a:lnTo>
                  <a:lnTo>
                    <a:pt x="118" y="196"/>
                  </a:lnTo>
                  <a:lnTo>
                    <a:pt x="174" y="185"/>
                  </a:lnTo>
                  <a:lnTo>
                    <a:pt x="454" y="137"/>
                  </a:lnTo>
                  <a:lnTo>
                    <a:pt x="484" y="126"/>
                  </a:lnTo>
                  <a:lnTo>
                    <a:pt x="510" y="114"/>
                  </a:lnTo>
                  <a:lnTo>
                    <a:pt x="525" y="100"/>
                  </a:lnTo>
                  <a:lnTo>
                    <a:pt x="532" y="89"/>
                  </a:lnTo>
                  <a:lnTo>
                    <a:pt x="532" y="70"/>
                  </a:lnTo>
                  <a:lnTo>
                    <a:pt x="521" y="59"/>
                  </a:lnTo>
                  <a:lnTo>
                    <a:pt x="502" y="44"/>
                  </a:lnTo>
                  <a:lnTo>
                    <a:pt x="469" y="26"/>
                  </a:lnTo>
                  <a:lnTo>
                    <a:pt x="432" y="15"/>
                  </a:lnTo>
                  <a:lnTo>
                    <a:pt x="384" y="4"/>
                  </a:lnTo>
                  <a:lnTo>
                    <a:pt x="336" y="0"/>
                  </a:lnTo>
                  <a:lnTo>
                    <a:pt x="436"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3" name="図形 52"/>
            <p:cNvSpPr/>
            <p:nvPr/>
          </p:nvSpPr>
          <p:spPr bwMode="auto">
            <a:xfrm>
              <a:off x="16865" y="5767116"/>
              <a:ext cx="22998" cy="1412"/>
            </a:xfrm>
            <a:custGeom>
              <a:avLst/>
              <a:gdLst/>
              <a:ahLst/>
              <a:cxnLst>
                <a:cxn ang="0">
                  <a:pos x="0" y="0"/>
                </a:cxn>
                <a:cxn ang="0">
                  <a:pos x="15" y="0"/>
                </a:cxn>
                <a:cxn ang="0">
                  <a:pos x="0" y="0"/>
                </a:cxn>
              </a:cxnLst>
              <a:rect l="0" t="0" r="0" b="0"/>
              <a:pathLst>
                <a:path w="15">
                  <a:moveTo>
                    <a:pt x="0" y="0"/>
                  </a:moveTo>
                  <a:lnTo>
                    <a:pt x="15" y="0"/>
                  </a:lnTo>
                  <a:lnTo>
                    <a:pt x="0"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4" name="図形 53"/>
            <p:cNvSpPr/>
            <p:nvPr/>
          </p:nvSpPr>
          <p:spPr bwMode="auto">
            <a:xfrm>
              <a:off x="62862" y="5486034"/>
              <a:ext cx="447701" cy="276844"/>
            </a:xfrm>
            <a:custGeom>
              <a:avLst/>
              <a:gdLst/>
              <a:ahLst/>
              <a:cxnLst>
                <a:cxn ang="0">
                  <a:pos x="151" y="155"/>
                </a:cxn>
                <a:cxn ang="0">
                  <a:pos x="184" y="137"/>
                </a:cxn>
                <a:cxn ang="0">
                  <a:pos x="196" y="122"/>
                </a:cxn>
                <a:cxn ang="0">
                  <a:pos x="199" y="111"/>
                </a:cxn>
                <a:cxn ang="0">
                  <a:pos x="210" y="89"/>
                </a:cxn>
                <a:cxn ang="0">
                  <a:pos x="207" y="70"/>
                </a:cxn>
                <a:cxn ang="0">
                  <a:pos x="207" y="55"/>
                </a:cxn>
                <a:cxn ang="0">
                  <a:pos x="188" y="33"/>
                </a:cxn>
                <a:cxn ang="0">
                  <a:pos x="170" y="18"/>
                </a:cxn>
                <a:cxn ang="0">
                  <a:pos x="125" y="0"/>
                </a:cxn>
                <a:cxn ang="0">
                  <a:pos x="173" y="0"/>
                </a:cxn>
                <a:cxn ang="0">
                  <a:pos x="210" y="11"/>
                </a:cxn>
                <a:cxn ang="0">
                  <a:pos x="244" y="26"/>
                </a:cxn>
                <a:cxn ang="0">
                  <a:pos x="277" y="44"/>
                </a:cxn>
                <a:cxn ang="0">
                  <a:pos x="284" y="59"/>
                </a:cxn>
                <a:cxn ang="0">
                  <a:pos x="292" y="70"/>
                </a:cxn>
                <a:cxn ang="0">
                  <a:pos x="284" y="96"/>
                </a:cxn>
                <a:cxn ang="0">
                  <a:pos x="270" y="111"/>
                </a:cxn>
                <a:cxn ang="0">
                  <a:pos x="251" y="129"/>
                </a:cxn>
                <a:cxn ang="0">
                  <a:pos x="221" y="144"/>
                </a:cxn>
                <a:cxn ang="0">
                  <a:pos x="188" y="155"/>
                </a:cxn>
                <a:cxn ang="0">
                  <a:pos x="118" y="174"/>
                </a:cxn>
                <a:cxn ang="0">
                  <a:pos x="48" y="192"/>
                </a:cxn>
                <a:cxn ang="0">
                  <a:pos x="0" y="196"/>
                </a:cxn>
                <a:cxn ang="0">
                  <a:pos x="59" y="185"/>
                </a:cxn>
                <a:cxn ang="0">
                  <a:pos x="103" y="170"/>
                </a:cxn>
                <a:cxn ang="0">
                  <a:pos x="151" y="155"/>
                </a:cxn>
              </a:cxnLst>
              <a:rect l="0" t="0" r="0" b="0"/>
              <a:pathLst>
                <a:path w="292" h="196">
                  <a:moveTo>
                    <a:pt x="151" y="155"/>
                  </a:moveTo>
                  <a:lnTo>
                    <a:pt x="184" y="137"/>
                  </a:lnTo>
                  <a:lnTo>
                    <a:pt x="196" y="122"/>
                  </a:lnTo>
                  <a:lnTo>
                    <a:pt x="199" y="111"/>
                  </a:lnTo>
                  <a:lnTo>
                    <a:pt x="210" y="89"/>
                  </a:lnTo>
                  <a:lnTo>
                    <a:pt x="207" y="70"/>
                  </a:lnTo>
                  <a:lnTo>
                    <a:pt x="207" y="55"/>
                  </a:lnTo>
                  <a:lnTo>
                    <a:pt x="188" y="33"/>
                  </a:lnTo>
                  <a:lnTo>
                    <a:pt x="170" y="18"/>
                  </a:lnTo>
                  <a:lnTo>
                    <a:pt x="125" y="0"/>
                  </a:lnTo>
                  <a:lnTo>
                    <a:pt x="173" y="0"/>
                  </a:lnTo>
                  <a:lnTo>
                    <a:pt x="210" y="11"/>
                  </a:lnTo>
                  <a:lnTo>
                    <a:pt x="244" y="26"/>
                  </a:lnTo>
                  <a:lnTo>
                    <a:pt x="277" y="44"/>
                  </a:lnTo>
                  <a:lnTo>
                    <a:pt x="284" y="59"/>
                  </a:lnTo>
                  <a:lnTo>
                    <a:pt x="292" y="70"/>
                  </a:lnTo>
                  <a:lnTo>
                    <a:pt x="284" y="96"/>
                  </a:lnTo>
                  <a:lnTo>
                    <a:pt x="270" y="111"/>
                  </a:lnTo>
                  <a:lnTo>
                    <a:pt x="251" y="129"/>
                  </a:lnTo>
                  <a:lnTo>
                    <a:pt x="221" y="144"/>
                  </a:lnTo>
                  <a:lnTo>
                    <a:pt x="188" y="155"/>
                  </a:lnTo>
                  <a:lnTo>
                    <a:pt x="118" y="174"/>
                  </a:lnTo>
                  <a:lnTo>
                    <a:pt x="48" y="192"/>
                  </a:lnTo>
                  <a:lnTo>
                    <a:pt x="0" y="196"/>
                  </a:lnTo>
                  <a:lnTo>
                    <a:pt x="59" y="185"/>
                  </a:lnTo>
                  <a:lnTo>
                    <a:pt x="103" y="170"/>
                  </a:lnTo>
                  <a:lnTo>
                    <a:pt x="151" y="15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5" name="図形 54"/>
            <p:cNvSpPr/>
            <p:nvPr/>
          </p:nvSpPr>
          <p:spPr bwMode="auto">
            <a:xfrm>
              <a:off x="367973" y="5522758"/>
              <a:ext cx="226917" cy="187859"/>
            </a:xfrm>
            <a:custGeom>
              <a:avLst/>
              <a:gdLst/>
              <a:ahLst/>
              <a:cxnLst>
                <a:cxn ang="0">
                  <a:pos x="56" y="0"/>
                </a:cxn>
                <a:cxn ang="0">
                  <a:pos x="107" y="7"/>
                </a:cxn>
                <a:cxn ang="0">
                  <a:pos x="126" y="14"/>
                </a:cxn>
                <a:cxn ang="0">
                  <a:pos x="137" y="29"/>
                </a:cxn>
                <a:cxn ang="0">
                  <a:pos x="141" y="40"/>
                </a:cxn>
                <a:cxn ang="0">
                  <a:pos x="148" y="48"/>
                </a:cxn>
                <a:cxn ang="0">
                  <a:pos x="148" y="59"/>
                </a:cxn>
                <a:cxn ang="0">
                  <a:pos x="137" y="77"/>
                </a:cxn>
                <a:cxn ang="0">
                  <a:pos x="122" y="96"/>
                </a:cxn>
                <a:cxn ang="0">
                  <a:pos x="96" y="111"/>
                </a:cxn>
                <a:cxn ang="0">
                  <a:pos x="78" y="118"/>
                </a:cxn>
                <a:cxn ang="0">
                  <a:pos x="26" y="129"/>
                </a:cxn>
                <a:cxn ang="0">
                  <a:pos x="0" y="133"/>
                </a:cxn>
                <a:cxn ang="0">
                  <a:pos x="56" y="103"/>
                </a:cxn>
                <a:cxn ang="0">
                  <a:pos x="78" y="88"/>
                </a:cxn>
                <a:cxn ang="0">
                  <a:pos x="85" y="70"/>
                </a:cxn>
                <a:cxn ang="0">
                  <a:pos x="93" y="44"/>
                </a:cxn>
                <a:cxn ang="0">
                  <a:pos x="93" y="33"/>
                </a:cxn>
                <a:cxn ang="0">
                  <a:pos x="82" y="26"/>
                </a:cxn>
                <a:cxn ang="0">
                  <a:pos x="56" y="0"/>
                </a:cxn>
              </a:cxnLst>
              <a:rect l="0" t="0" r="0" b="0"/>
              <a:pathLst>
                <a:path w="148" h="133">
                  <a:moveTo>
                    <a:pt x="56" y="0"/>
                  </a:moveTo>
                  <a:lnTo>
                    <a:pt x="107" y="7"/>
                  </a:lnTo>
                  <a:lnTo>
                    <a:pt x="126" y="14"/>
                  </a:lnTo>
                  <a:lnTo>
                    <a:pt x="137" y="29"/>
                  </a:lnTo>
                  <a:lnTo>
                    <a:pt x="141" y="40"/>
                  </a:lnTo>
                  <a:lnTo>
                    <a:pt x="148" y="48"/>
                  </a:lnTo>
                  <a:lnTo>
                    <a:pt x="148" y="59"/>
                  </a:lnTo>
                  <a:lnTo>
                    <a:pt x="137" y="77"/>
                  </a:lnTo>
                  <a:lnTo>
                    <a:pt x="122" y="96"/>
                  </a:lnTo>
                  <a:lnTo>
                    <a:pt x="96" y="111"/>
                  </a:lnTo>
                  <a:lnTo>
                    <a:pt x="78" y="118"/>
                  </a:lnTo>
                  <a:lnTo>
                    <a:pt x="26" y="129"/>
                  </a:lnTo>
                  <a:lnTo>
                    <a:pt x="0" y="133"/>
                  </a:lnTo>
                  <a:lnTo>
                    <a:pt x="56" y="103"/>
                  </a:lnTo>
                  <a:lnTo>
                    <a:pt x="78" y="88"/>
                  </a:lnTo>
                  <a:lnTo>
                    <a:pt x="85" y="70"/>
                  </a:lnTo>
                  <a:lnTo>
                    <a:pt x="93" y="44"/>
                  </a:lnTo>
                  <a:lnTo>
                    <a:pt x="93" y="33"/>
                  </a:lnTo>
                  <a:lnTo>
                    <a:pt x="82" y="26"/>
                  </a:lnTo>
                  <a:lnTo>
                    <a:pt x="56"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6" name="図形 55"/>
            <p:cNvSpPr/>
            <p:nvPr/>
          </p:nvSpPr>
          <p:spPr bwMode="auto">
            <a:xfrm>
              <a:off x="84327" y="5459197"/>
              <a:ext cx="941399" cy="307918"/>
            </a:xfrm>
            <a:custGeom>
              <a:avLst/>
              <a:gdLst/>
              <a:ahLst/>
              <a:cxnLst>
                <a:cxn ang="0">
                  <a:pos x="0" y="218"/>
                </a:cxn>
                <a:cxn ang="0">
                  <a:pos x="82" y="204"/>
                </a:cxn>
                <a:cxn ang="0">
                  <a:pos x="130" y="193"/>
                </a:cxn>
                <a:cxn ang="0">
                  <a:pos x="182" y="178"/>
                </a:cxn>
                <a:cxn ang="0">
                  <a:pos x="207" y="178"/>
                </a:cxn>
                <a:cxn ang="0">
                  <a:pos x="256" y="170"/>
                </a:cxn>
                <a:cxn ang="0">
                  <a:pos x="281" y="159"/>
                </a:cxn>
                <a:cxn ang="0">
                  <a:pos x="307" y="145"/>
                </a:cxn>
                <a:cxn ang="0">
                  <a:pos x="326" y="130"/>
                </a:cxn>
                <a:cxn ang="0">
                  <a:pos x="337" y="104"/>
                </a:cxn>
                <a:cxn ang="0">
                  <a:pos x="337" y="93"/>
                </a:cxn>
                <a:cxn ang="0">
                  <a:pos x="333" y="85"/>
                </a:cxn>
                <a:cxn ang="0">
                  <a:pos x="326" y="71"/>
                </a:cxn>
                <a:cxn ang="0">
                  <a:pos x="311" y="59"/>
                </a:cxn>
                <a:cxn ang="0">
                  <a:pos x="292" y="48"/>
                </a:cxn>
                <a:cxn ang="0">
                  <a:pos x="270" y="45"/>
                </a:cxn>
                <a:cxn ang="0">
                  <a:pos x="241" y="37"/>
                </a:cxn>
                <a:cxn ang="0">
                  <a:pos x="241" y="45"/>
                </a:cxn>
                <a:cxn ang="0">
                  <a:pos x="237" y="37"/>
                </a:cxn>
                <a:cxn ang="0">
                  <a:pos x="200" y="23"/>
                </a:cxn>
                <a:cxn ang="0">
                  <a:pos x="159" y="19"/>
                </a:cxn>
                <a:cxn ang="0">
                  <a:pos x="111" y="15"/>
                </a:cxn>
                <a:cxn ang="0">
                  <a:pos x="111" y="19"/>
                </a:cxn>
                <a:cxn ang="0">
                  <a:pos x="71" y="4"/>
                </a:cxn>
                <a:cxn ang="0">
                  <a:pos x="30" y="0"/>
                </a:cxn>
                <a:cxn ang="0">
                  <a:pos x="52" y="0"/>
                </a:cxn>
                <a:cxn ang="0">
                  <a:pos x="292" y="15"/>
                </a:cxn>
                <a:cxn ang="0">
                  <a:pos x="333" y="19"/>
                </a:cxn>
                <a:cxn ang="0">
                  <a:pos x="411" y="19"/>
                </a:cxn>
                <a:cxn ang="0">
                  <a:pos x="463" y="30"/>
                </a:cxn>
                <a:cxn ang="0">
                  <a:pos x="507" y="34"/>
                </a:cxn>
                <a:cxn ang="0">
                  <a:pos x="551" y="48"/>
                </a:cxn>
                <a:cxn ang="0">
                  <a:pos x="584" y="63"/>
                </a:cxn>
                <a:cxn ang="0">
                  <a:pos x="599" y="78"/>
                </a:cxn>
                <a:cxn ang="0">
                  <a:pos x="607" y="89"/>
                </a:cxn>
                <a:cxn ang="0">
                  <a:pos x="614" y="108"/>
                </a:cxn>
                <a:cxn ang="0">
                  <a:pos x="603" y="119"/>
                </a:cxn>
                <a:cxn ang="0">
                  <a:pos x="592" y="130"/>
                </a:cxn>
                <a:cxn ang="0">
                  <a:pos x="566" y="145"/>
                </a:cxn>
                <a:cxn ang="0">
                  <a:pos x="536" y="148"/>
                </a:cxn>
                <a:cxn ang="0">
                  <a:pos x="256" y="200"/>
                </a:cxn>
                <a:cxn ang="0">
                  <a:pos x="200" y="211"/>
                </a:cxn>
                <a:cxn ang="0">
                  <a:pos x="196" y="211"/>
                </a:cxn>
                <a:cxn ang="0">
                  <a:pos x="152" y="215"/>
                </a:cxn>
                <a:cxn ang="0">
                  <a:pos x="115" y="218"/>
                </a:cxn>
                <a:cxn ang="0">
                  <a:pos x="67" y="215"/>
                </a:cxn>
                <a:cxn ang="0">
                  <a:pos x="0" y="218"/>
                </a:cxn>
              </a:cxnLst>
              <a:rect l="0" t="0" r="0" b="0"/>
              <a:pathLst>
                <a:path w="614" h="218">
                  <a:moveTo>
                    <a:pt x="0" y="218"/>
                  </a:moveTo>
                  <a:lnTo>
                    <a:pt x="82" y="204"/>
                  </a:lnTo>
                  <a:lnTo>
                    <a:pt x="130" y="193"/>
                  </a:lnTo>
                  <a:lnTo>
                    <a:pt x="182" y="178"/>
                  </a:lnTo>
                  <a:lnTo>
                    <a:pt x="207" y="178"/>
                  </a:lnTo>
                  <a:lnTo>
                    <a:pt x="256" y="170"/>
                  </a:lnTo>
                  <a:lnTo>
                    <a:pt x="281" y="159"/>
                  </a:lnTo>
                  <a:lnTo>
                    <a:pt x="307" y="145"/>
                  </a:lnTo>
                  <a:lnTo>
                    <a:pt x="326" y="130"/>
                  </a:lnTo>
                  <a:lnTo>
                    <a:pt x="337" y="104"/>
                  </a:lnTo>
                  <a:lnTo>
                    <a:pt x="337" y="93"/>
                  </a:lnTo>
                  <a:lnTo>
                    <a:pt x="333" y="85"/>
                  </a:lnTo>
                  <a:lnTo>
                    <a:pt x="326" y="71"/>
                  </a:lnTo>
                  <a:lnTo>
                    <a:pt x="311" y="59"/>
                  </a:lnTo>
                  <a:lnTo>
                    <a:pt x="292" y="48"/>
                  </a:lnTo>
                  <a:lnTo>
                    <a:pt x="270" y="45"/>
                  </a:lnTo>
                  <a:lnTo>
                    <a:pt x="241" y="37"/>
                  </a:lnTo>
                  <a:lnTo>
                    <a:pt x="241" y="45"/>
                  </a:lnTo>
                  <a:lnTo>
                    <a:pt x="237" y="37"/>
                  </a:lnTo>
                  <a:lnTo>
                    <a:pt x="200" y="23"/>
                  </a:lnTo>
                  <a:lnTo>
                    <a:pt x="159" y="19"/>
                  </a:lnTo>
                  <a:lnTo>
                    <a:pt x="111" y="15"/>
                  </a:lnTo>
                  <a:lnTo>
                    <a:pt x="111" y="19"/>
                  </a:lnTo>
                  <a:lnTo>
                    <a:pt x="71" y="4"/>
                  </a:lnTo>
                  <a:lnTo>
                    <a:pt x="30" y="0"/>
                  </a:lnTo>
                  <a:lnTo>
                    <a:pt x="52" y="0"/>
                  </a:lnTo>
                  <a:lnTo>
                    <a:pt x="292" y="15"/>
                  </a:lnTo>
                  <a:lnTo>
                    <a:pt x="333" y="19"/>
                  </a:lnTo>
                  <a:lnTo>
                    <a:pt x="411" y="19"/>
                  </a:lnTo>
                  <a:lnTo>
                    <a:pt x="463" y="30"/>
                  </a:lnTo>
                  <a:lnTo>
                    <a:pt x="507" y="34"/>
                  </a:lnTo>
                  <a:lnTo>
                    <a:pt x="551" y="48"/>
                  </a:lnTo>
                  <a:lnTo>
                    <a:pt x="584" y="63"/>
                  </a:lnTo>
                  <a:lnTo>
                    <a:pt x="599" y="78"/>
                  </a:lnTo>
                  <a:lnTo>
                    <a:pt x="607" y="89"/>
                  </a:lnTo>
                  <a:lnTo>
                    <a:pt x="614" y="108"/>
                  </a:lnTo>
                  <a:lnTo>
                    <a:pt x="603" y="119"/>
                  </a:lnTo>
                  <a:lnTo>
                    <a:pt x="592" y="130"/>
                  </a:lnTo>
                  <a:lnTo>
                    <a:pt x="566" y="145"/>
                  </a:lnTo>
                  <a:lnTo>
                    <a:pt x="536" y="148"/>
                  </a:lnTo>
                  <a:lnTo>
                    <a:pt x="256" y="200"/>
                  </a:lnTo>
                  <a:lnTo>
                    <a:pt x="200" y="211"/>
                  </a:lnTo>
                  <a:lnTo>
                    <a:pt x="196" y="211"/>
                  </a:lnTo>
                  <a:lnTo>
                    <a:pt x="152" y="215"/>
                  </a:lnTo>
                  <a:lnTo>
                    <a:pt x="115" y="218"/>
                  </a:lnTo>
                  <a:lnTo>
                    <a:pt x="67" y="215"/>
                  </a:lnTo>
                  <a:lnTo>
                    <a:pt x="0" y="21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7" name="図形 56"/>
            <p:cNvSpPr/>
            <p:nvPr/>
          </p:nvSpPr>
          <p:spPr bwMode="auto">
            <a:xfrm>
              <a:off x="90460" y="5747341"/>
              <a:ext cx="964397" cy="317806"/>
            </a:xfrm>
            <a:custGeom>
              <a:avLst/>
              <a:gdLst/>
              <a:ahLst/>
              <a:cxnLst>
                <a:cxn ang="0">
                  <a:pos x="617" y="221"/>
                </a:cxn>
                <a:cxn ang="0">
                  <a:pos x="569" y="225"/>
                </a:cxn>
                <a:cxn ang="0">
                  <a:pos x="558" y="221"/>
                </a:cxn>
                <a:cxn ang="0">
                  <a:pos x="477" y="225"/>
                </a:cxn>
                <a:cxn ang="0">
                  <a:pos x="281" y="210"/>
                </a:cxn>
                <a:cxn ang="0">
                  <a:pos x="196" y="192"/>
                </a:cxn>
                <a:cxn ang="0">
                  <a:pos x="96" y="155"/>
                </a:cxn>
                <a:cxn ang="0">
                  <a:pos x="30" y="125"/>
                </a:cxn>
                <a:cxn ang="0">
                  <a:pos x="0" y="99"/>
                </a:cxn>
                <a:cxn ang="0">
                  <a:pos x="0" y="92"/>
                </a:cxn>
                <a:cxn ang="0">
                  <a:pos x="22" y="66"/>
                </a:cxn>
                <a:cxn ang="0">
                  <a:pos x="100" y="22"/>
                </a:cxn>
                <a:cxn ang="0">
                  <a:pos x="141" y="14"/>
                </a:cxn>
                <a:cxn ang="0">
                  <a:pos x="152" y="22"/>
                </a:cxn>
                <a:cxn ang="0">
                  <a:pos x="93" y="51"/>
                </a:cxn>
                <a:cxn ang="0">
                  <a:pos x="78" y="92"/>
                </a:cxn>
                <a:cxn ang="0">
                  <a:pos x="96" y="114"/>
                </a:cxn>
                <a:cxn ang="0">
                  <a:pos x="196" y="166"/>
                </a:cxn>
                <a:cxn ang="0">
                  <a:pos x="303" y="192"/>
                </a:cxn>
                <a:cxn ang="0">
                  <a:pos x="422" y="196"/>
                </a:cxn>
                <a:cxn ang="0">
                  <a:pos x="470" y="196"/>
                </a:cxn>
                <a:cxn ang="0">
                  <a:pos x="569" y="207"/>
                </a:cxn>
                <a:cxn ang="0">
                  <a:pos x="422" y="184"/>
                </a:cxn>
                <a:cxn ang="0">
                  <a:pos x="318" y="151"/>
                </a:cxn>
                <a:cxn ang="0">
                  <a:pos x="259" y="111"/>
                </a:cxn>
                <a:cxn ang="0">
                  <a:pos x="244" y="96"/>
                </a:cxn>
                <a:cxn ang="0">
                  <a:pos x="259" y="66"/>
                </a:cxn>
                <a:cxn ang="0">
                  <a:pos x="318" y="37"/>
                </a:cxn>
                <a:cxn ang="0">
                  <a:pos x="429" y="14"/>
                </a:cxn>
                <a:cxn ang="0">
                  <a:pos x="584" y="0"/>
                </a:cxn>
                <a:cxn ang="0">
                  <a:pos x="540" y="7"/>
                </a:cxn>
                <a:cxn ang="0">
                  <a:pos x="470" y="14"/>
                </a:cxn>
                <a:cxn ang="0">
                  <a:pos x="385" y="37"/>
                </a:cxn>
                <a:cxn ang="0">
                  <a:pos x="322" y="66"/>
                </a:cxn>
                <a:cxn ang="0">
                  <a:pos x="307" y="96"/>
                </a:cxn>
                <a:cxn ang="0">
                  <a:pos x="318" y="111"/>
                </a:cxn>
                <a:cxn ang="0">
                  <a:pos x="333" y="129"/>
                </a:cxn>
                <a:cxn ang="0">
                  <a:pos x="418" y="162"/>
                </a:cxn>
                <a:cxn ang="0">
                  <a:pos x="573" y="184"/>
                </a:cxn>
                <a:cxn ang="0">
                  <a:pos x="617" y="199"/>
                </a:cxn>
              </a:cxnLst>
              <a:rect l="0" t="0" r="0" b="0"/>
              <a:pathLst>
                <a:path w="629" h="225">
                  <a:moveTo>
                    <a:pt x="617" y="218"/>
                  </a:moveTo>
                  <a:lnTo>
                    <a:pt x="617" y="221"/>
                  </a:lnTo>
                  <a:lnTo>
                    <a:pt x="617" y="225"/>
                  </a:lnTo>
                  <a:lnTo>
                    <a:pt x="569" y="225"/>
                  </a:lnTo>
                  <a:lnTo>
                    <a:pt x="562" y="221"/>
                  </a:lnTo>
                  <a:lnTo>
                    <a:pt x="558" y="221"/>
                  </a:lnTo>
                  <a:lnTo>
                    <a:pt x="562" y="225"/>
                  </a:lnTo>
                  <a:lnTo>
                    <a:pt x="477" y="225"/>
                  </a:lnTo>
                  <a:lnTo>
                    <a:pt x="385" y="221"/>
                  </a:lnTo>
                  <a:lnTo>
                    <a:pt x="281" y="210"/>
                  </a:lnTo>
                  <a:lnTo>
                    <a:pt x="237" y="199"/>
                  </a:lnTo>
                  <a:lnTo>
                    <a:pt x="196" y="192"/>
                  </a:lnTo>
                  <a:lnTo>
                    <a:pt x="166" y="181"/>
                  </a:lnTo>
                  <a:lnTo>
                    <a:pt x="96" y="155"/>
                  </a:lnTo>
                  <a:lnTo>
                    <a:pt x="63" y="140"/>
                  </a:lnTo>
                  <a:lnTo>
                    <a:pt x="30" y="125"/>
                  </a:lnTo>
                  <a:lnTo>
                    <a:pt x="8" y="107"/>
                  </a:lnTo>
                  <a:lnTo>
                    <a:pt x="0" y="99"/>
                  </a:lnTo>
                  <a:lnTo>
                    <a:pt x="0" y="96"/>
                  </a:lnTo>
                  <a:lnTo>
                    <a:pt x="0" y="92"/>
                  </a:lnTo>
                  <a:lnTo>
                    <a:pt x="8" y="85"/>
                  </a:lnTo>
                  <a:lnTo>
                    <a:pt x="22" y="66"/>
                  </a:lnTo>
                  <a:lnTo>
                    <a:pt x="52" y="44"/>
                  </a:lnTo>
                  <a:lnTo>
                    <a:pt x="100" y="22"/>
                  </a:lnTo>
                  <a:lnTo>
                    <a:pt x="107" y="22"/>
                  </a:lnTo>
                  <a:lnTo>
                    <a:pt x="141" y="14"/>
                  </a:lnTo>
                  <a:lnTo>
                    <a:pt x="189" y="11"/>
                  </a:lnTo>
                  <a:lnTo>
                    <a:pt x="152" y="22"/>
                  </a:lnTo>
                  <a:lnTo>
                    <a:pt x="118" y="37"/>
                  </a:lnTo>
                  <a:lnTo>
                    <a:pt x="93" y="51"/>
                  </a:lnTo>
                  <a:lnTo>
                    <a:pt x="78" y="70"/>
                  </a:lnTo>
                  <a:lnTo>
                    <a:pt x="78" y="92"/>
                  </a:lnTo>
                  <a:lnTo>
                    <a:pt x="85" y="107"/>
                  </a:lnTo>
                  <a:lnTo>
                    <a:pt x="96" y="114"/>
                  </a:lnTo>
                  <a:lnTo>
                    <a:pt x="133" y="140"/>
                  </a:lnTo>
                  <a:lnTo>
                    <a:pt x="196" y="166"/>
                  </a:lnTo>
                  <a:lnTo>
                    <a:pt x="248" y="181"/>
                  </a:lnTo>
                  <a:lnTo>
                    <a:pt x="303" y="192"/>
                  </a:lnTo>
                  <a:lnTo>
                    <a:pt x="366" y="196"/>
                  </a:lnTo>
                  <a:lnTo>
                    <a:pt x="422" y="196"/>
                  </a:lnTo>
                  <a:lnTo>
                    <a:pt x="470" y="199"/>
                  </a:lnTo>
                  <a:lnTo>
                    <a:pt x="470" y="196"/>
                  </a:lnTo>
                  <a:lnTo>
                    <a:pt x="569" y="210"/>
                  </a:lnTo>
                  <a:lnTo>
                    <a:pt x="569" y="207"/>
                  </a:lnTo>
                  <a:lnTo>
                    <a:pt x="525" y="199"/>
                  </a:lnTo>
                  <a:lnTo>
                    <a:pt x="422" y="184"/>
                  </a:lnTo>
                  <a:lnTo>
                    <a:pt x="366" y="170"/>
                  </a:lnTo>
                  <a:lnTo>
                    <a:pt x="318" y="151"/>
                  </a:lnTo>
                  <a:lnTo>
                    <a:pt x="274" y="125"/>
                  </a:lnTo>
                  <a:lnTo>
                    <a:pt x="259" y="111"/>
                  </a:lnTo>
                  <a:lnTo>
                    <a:pt x="244" y="99"/>
                  </a:lnTo>
                  <a:lnTo>
                    <a:pt x="244" y="96"/>
                  </a:lnTo>
                  <a:lnTo>
                    <a:pt x="244" y="81"/>
                  </a:lnTo>
                  <a:lnTo>
                    <a:pt x="259" y="66"/>
                  </a:lnTo>
                  <a:lnTo>
                    <a:pt x="277" y="51"/>
                  </a:lnTo>
                  <a:lnTo>
                    <a:pt x="318" y="37"/>
                  </a:lnTo>
                  <a:lnTo>
                    <a:pt x="377" y="26"/>
                  </a:lnTo>
                  <a:lnTo>
                    <a:pt x="429" y="14"/>
                  </a:lnTo>
                  <a:lnTo>
                    <a:pt x="588" y="0"/>
                  </a:lnTo>
                  <a:lnTo>
                    <a:pt x="584" y="0"/>
                  </a:lnTo>
                  <a:lnTo>
                    <a:pt x="562" y="0"/>
                  </a:lnTo>
                  <a:lnTo>
                    <a:pt x="540" y="7"/>
                  </a:lnTo>
                  <a:lnTo>
                    <a:pt x="532" y="7"/>
                  </a:lnTo>
                  <a:lnTo>
                    <a:pt x="470" y="14"/>
                  </a:lnTo>
                  <a:lnTo>
                    <a:pt x="433" y="26"/>
                  </a:lnTo>
                  <a:lnTo>
                    <a:pt x="385" y="37"/>
                  </a:lnTo>
                  <a:lnTo>
                    <a:pt x="348" y="51"/>
                  </a:lnTo>
                  <a:lnTo>
                    <a:pt x="322" y="66"/>
                  </a:lnTo>
                  <a:lnTo>
                    <a:pt x="307" y="85"/>
                  </a:lnTo>
                  <a:lnTo>
                    <a:pt x="307" y="96"/>
                  </a:lnTo>
                  <a:lnTo>
                    <a:pt x="307" y="99"/>
                  </a:lnTo>
                  <a:lnTo>
                    <a:pt x="318" y="111"/>
                  </a:lnTo>
                  <a:lnTo>
                    <a:pt x="322" y="122"/>
                  </a:lnTo>
                  <a:lnTo>
                    <a:pt x="333" y="129"/>
                  </a:lnTo>
                  <a:lnTo>
                    <a:pt x="373" y="148"/>
                  </a:lnTo>
                  <a:lnTo>
                    <a:pt x="418" y="162"/>
                  </a:lnTo>
                  <a:lnTo>
                    <a:pt x="473" y="170"/>
                  </a:lnTo>
                  <a:lnTo>
                    <a:pt x="573" y="184"/>
                  </a:lnTo>
                  <a:lnTo>
                    <a:pt x="629" y="192"/>
                  </a:lnTo>
                  <a:lnTo>
                    <a:pt x="617" y="199"/>
                  </a:lnTo>
                  <a:lnTo>
                    <a:pt x="617" y="21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8" name="図形 57"/>
            <p:cNvSpPr/>
            <p:nvPr/>
          </p:nvSpPr>
          <p:spPr bwMode="auto">
            <a:xfrm>
              <a:off x="838673" y="5757229"/>
              <a:ext cx="237650" cy="199158"/>
            </a:xfrm>
            <a:custGeom>
              <a:avLst/>
              <a:gdLst/>
              <a:ahLst/>
              <a:cxnLst>
                <a:cxn ang="0">
                  <a:pos x="41" y="74"/>
                </a:cxn>
                <a:cxn ang="0">
                  <a:pos x="44" y="85"/>
                </a:cxn>
                <a:cxn ang="0">
                  <a:pos x="56" y="92"/>
                </a:cxn>
                <a:cxn ang="0">
                  <a:pos x="92" y="115"/>
                </a:cxn>
                <a:cxn ang="0">
                  <a:pos x="129" y="129"/>
                </a:cxn>
                <a:cxn ang="0">
                  <a:pos x="155" y="141"/>
                </a:cxn>
                <a:cxn ang="0">
                  <a:pos x="122" y="129"/>
                </a:cxn>
                <a:cxn ang="0">
                  <a:pos x="67" y="115"/>
                </a:cxn>
                <a:cxn ang="0">
                  <a:pos x="26" y="92"/>
                </a:cxn>
                <a:cxn ang="0">
                  <a:pos x="11" y="85"/>
                </a:cxn>
                <a:cxn ang="0">
                  <a:pos x="0" y="70"/>
                </a:cxn>
                <a:cxn ang="0">
                  <a:pos x="0" y="59"/>
                </a:cxn>
                <a:cxn ang="0">
                  <a:pos x="0" y="48"/>
                </a:cxn>
                <a:cxn ang="0">
                  <a:pos x="11" y="33"/>
                </a:cxn>
                <a:cxn ang="0">
                  <a:pos x="22" y="19"/>
                </a:cxn>
                <a:cxn ang="0">
                  <a:pos x="37" y="7"/>
                </a:cxn>
                <a:cxn ang="0">
                  <a:pos x="74" y="0"/>
                </a:cxn>
                <a:cxn ang="0">
                  <a:pos x="92" y="0"/>
                </a:cxn>
                <a:cxn ang="0">
                  <a:pos x="81" y="4"/>
                </a:cxn>
                <a:cxn ang="0">
                  <a:pos x="56" y="15"/>
                </a:cxn>
                <a:cxn ang="0">
                  <a:pos x="44" y="33"/>
                </a:cxn>
                <a:cxn ang="0">
                  <a:pos x="41" y="48"/>
                </a:cxn>
                <a:cxn ang="0">
                  <a:pos x="37" y="59"/>
                </a:cxn>
                <a:cxn ang="0">
                  <a:pos x="41" y="74"/>
                </a:cxn>
              </a:cxnLst>
              <a:rect l="0" t="0" r="0" b="0"/>
              <a:pathLst>
                <a:path w="155" h="141">
                  <a:moveTo>
                    <a:pt x="41" y="74"/>
                  </a:moveTo>
                  <a:lnTo>
                    <a:pt x="44" y="85"/>
                  </a:lnTo>
                  <a:lnTo>
                    <a:pt x="56" y="92"/>
                  </a:lnTo>
                  <a:lnTo>
                    <a:pt x="92" y="115"/>
                  </a:lnTo>
                  <a:lnTo>
                    <a:pt x="129" y="129"/>
                  </a:lnTo>
                  <a:lnTo>
                    <a:pt x="155" y="141"/>
                  </a:lnTo>
                  <a:lnTo>
                    <a:pt x="122" y="129"/>
                  </a:lnTo>
                  <a:lnTo>
                    <a:pt x="67" y="115"/>
                  </a:lnTo>
                  <a:lnTo>
                    <a:pt x="26" y="92"/>
                  </a:lnTo>
                  <a:lnTo>
                    <a:pt x="11" y="85"/>
                  </a:lnTo>
                  <a:lnTo>
                    <a:pt x="0" y="70"/>
                  </a:lnTo>
                  <a:lnTo>
                    <a:pt x="0" y="59"/>
                  </a:lnTo>
                  <a:lnTo>
                    <a:pt x="0" y="48"/>
                  </a:lnTo>
                  <a:lnTo>
                    <a:pt x="11" y="33"/>
                  </a:lnTo>
                  <a:lnTo>
                    <a:pt x="22" y="19"/>
                  </a:lnTo>
                  <a:lnTo>
                    <a:pt x="37" y="7"/>
                  </a:lnTo>
                  <a:lnTo>
                    <a:pt x="74" y="0"/>
                  </a:lnTo>
                  <a:lnTo>
                    <a:pt x="92" y="0"/>
                  </a:lnTo>
                  <a:lnTo>
                    <a:pt x="81" y="4"/>
                  </a:lnTo>
                  <a:lnTo>
                    <a:pt x="56" y="15"/>
                  </a:lnTo>
                  <a:lnTo>
                    <a:pt x="44" y="33"/>
                  </a:lnTo>
                  <a:lnTo>
                    <a:pt x="41" y="48"/>
                  </a:lnTo>
                  <a:lnTo>
                    <a:pt x="37" y="59"/>
                  </a:lnTo>
                  <a:lnTo>
                    <a:pt x="41" y="7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9" name="図形 58"/>
            <p:cNvSpPr/>
            <p:nvPr/>
          </p:nvSpPr>
          <p:spPr bwMode="auto">
            <a:xfrm>
              <a:off x="702216" y="5778416"/>
              <a:ext cx="352641" cy="203396"/>
            </a:xfrm>
            <a:custGeom>
              <a:avLst/>
              <a:gdLst/>
              <a:ahLst/>
              <a:cxnLst>
                <a:cxn ang="0">
                  <a:pos x="56" y="74"/>
                </a:cxn>
                <a:cxn ang="0">
                  <a:pos x="63" y="85"/>
                </a:cxn>
                <a:cxn ang="0">
                  <a:pos x="85" y="100"/>
                </a:cxn>
                <a:cxn ang="0">
                  <a:pos x="130" y="118"/>
                </a:cxn>
                <a:cxn ang="0">
                  <a:pos x="185" y="140"/>
                </a:cxn>
                <a:cxn ang="0">
                  <a:pos x="230" y="144"/>
                </a:cxn>
                <a:cxn ang="0">
                  <a:pos x="170" y="140"/>
                </a:cxn>
                <a:cxn ang="0">
                  <a:pos x="100" y="126"/>
                </a:cxn>
                <a:cxn ang="0">
                  <a:pos x="63" y="114"/>
                </a:cxn>
                <a:cxn ang="0">
                  <a:pos x="34" y="100"/>
                </a:cxn>
                <a:cxn ang="0">
                  <a:pos x="8" y="85"/>
                </a:cxn>
                <a:cxn ang="0">
                  <a:pos x="0" y="63"/>
                </a:cxn>
                <a:cxn ang="0">
                  <a:pos x="0" y="55"/>
                </a:cxn>
                <a:cxn ang="0">
                  <a:pos x="8" y="37"/>
                </a:cxn>
                <a:cxn ang="0">
                  <a:pos x="19" y="22"/>
                </a:cxn>
                <a:cxn ang="0">
                  <a:pos x="37" y="15"/>
                </a:cxn>
                <a:cxn ang="0">
                  <a:pos x="71" y="4"/>
                </a:cxn>
                <a:cxn ang="0">
                  <a:pos x="115" y="0"/>
                </a:cxn>
                <a:cxn ang="0">
                  <a:pos x="93" y="15"/>
                </a:cxn>
                <a:cxn ang="0">
                  <a:pos x="89" y="18"/>
                </a:cxn>
                <a:cxn ang="0">
                  <a:pos x="74" y="22"/>
                </a:cxn>
                <a:cxn ang="0">
                  <a:pos x="63" y="29"/>
                </a:cxn>
                <a:cxn ang="0">
                  <a:pos x="60" y="44"/>
                </a:cxn>
                <a:cxn ang="0">
                  <a:pos x="56" y="59"/>
                </a:cxn>
                <a:cxn ang="0">
                  <a:pos x="56" y="74"/>
                </a:cxn>
              </a:cxnLst>
              <a:rect l="0" t="0" r="0" b="0"/>
              <a:pathLst>
                <a:path w="230" h="144">
                  <a:moveTo>
                    <a:pt x="56" y="74"/>
                  </a:moveTo>
                  <a:lnTo>
                    <a:pt x="63" y="85"/>
                  </a:lnTo>
                  <a:lnTo>
                    <a:pt x="85" y="100"/>
                  </a:lnTo>
                  <a:lnTo>
                    <a:pt x="130" y="118"/>
                  </a:lnTo>
                  <a:lnTo>
                    <a:pt x="185" y="140"/>
                  </a:lnTo>
                  <a:lnTo>
                    <a:pt x="230" y="144"/>
                  </a:lnTo>
                  <a:lnTo>
                    <a:pt x="170" y="140"/>
                  </a:lnTo>
                  <a:lnTo>
                    <a:pt x="100" y="126"/>
                  </a:lnTo>
                  <a:lnTo>
                    <a:pt x="63" y="114"/>
                  </a:lnTo>
                  <a:lnTo>
                    <a:pt x="34" y="100"/>
                  </a:lnTo>
                  <a:lnTo>
                    <a:pt x="8" y="85"/>
                  </a:lnTo>
                  <a:lnTo>
                    <a:pt x="0" y="63"/>
                  </a:lnTo>
                  <a:lnTo>
                    <a:pt x="0" y="55"/>
                  </a:lnTo>
                  <a:lnTo>
                    <a:pt x="8" y="37"/>
                  </a:lnTo>
                  <a:lnTo>
                    <a:pt x="19" y="22"/>
                  </a:lnTo>
                  <a:lnTo>
                    <a:pt x="37" y="15"/>
                  </a:lnTo>
                  <a:lnTo>
                    <a:pt x="71" y="4"/>
                  </a:lnTo>
                  <a:lnTo>
                    <a:pt x="115" y="0"/>
                  </a:lnTo>
                  <a:lnTo>
                    <a:pt x="93" y="15"/>
                  </a:lnTo>
                  <a:lnTo>
                    <a:pt x="89" y="18"/>
                  </a:lnTo>
                  <a:lnTo>
                    <a:pt x="74" y="22"/>
                  </a:lnTo>
                  <a:lnTo>
                    <a:pt x="63" y="29"/>
                  </a:lnTo>
                  <a:lnTo>
                    <a:pt x="60" y="44"/>
                  </a:lnTo>
                  <a:lnTo>
                    <a:pt x="56" y="59"/>
                  </a:lnTo>
                  <a:lnTo>
                    <a:pt x="56" y="7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0" name="図形 59"/>
            <p:cNvSpPr/>
            <p:nvPr/>
          </p:nvSpPr>
          <p:spPr bwMode="auto">
            <a:xfrm>
              <a:off x="561159" y="5762878"/>
              <a:ext cx="515163" cy="255657"/>
            </a:xfrm>
            <a:custGeom>
              <a:avLst/>
              <a:gdLst/>
              <a:ahLst/>
              <a:cxnLst>
                <a:cxn ang="0">
                  <a:pos x="322" y="181"/>
                </a:cxn>
                <a:cxn ang="0">
                  <a:pos x="322" y="173"/>
                </a:cxn>
                <a:cxn ang="0">
                  <a:pos x="277" y="170"/>
                </a:cxn>
                <a:cxn ang="0">
                  <a:pos x="177" y="155"/>
                </a:cxn>
                <a:cxn ang="0">
                  <a:pos x="122" y="144"/>
                </a:cxn>
                <a:cxn ang="0">
                  <a:pos x="70" y="137"/>
                </a:cxn>
                <a:cxn ang="0">
                  <a:pos x="30" y="114"/>
                </a:cxn>
                <a:cxn ang="0">
                  <a:pos x="22" y="111"/>
                </a:cxn>
                <a:cxn ang="0">
                  <a:pos x="11" y="100"/>
                </a:cxn>
                <a:cxn ang="0">
                  <a:pos x="7" y="88"/>
                </a:cxn>
                <a:cxn ang="0">
                  <a:pos x="0" y="85"/>
                </a:cxn>
                <a:cxn ang="0">
                  <a:pos x="7" y="74"/>
                </a:cxn>
                <a:cxn ang="0">
                  <a:pos x="11" y="59"/>
                </a:cxn>
                <a:cxn ang="0">
                  <a:pos x="37" y="44"/>
                </a:cxn>
                <a:cxn ang="0">
                  <a:pos x="70" y="29"/>
                </a:cxn>
                <a:cxn ang="0">
                  <a:pos x="126" y="15"/>
                </a:cxn>
                <a:cxn ang="0">
                  <a:pos x="163" y="11"/>
                </a:cxn>
                <a:cxn ang="0">
                  <a:pos x="225" y="0"/>
                </a:cxn>
                <a:cxn ang="0">
                  <a:pos x="211" y="3"/>
                </a:cxn>
                <a:cxn ang="0">
                  <a:pos x="163" y="11"/>
                </a:cxn>
                <a:cxn ang="0">
                  <a:pos x="129" y="18"/>
                </a:cxn>
                <a:cxn ang="0">
                  <a:pos x="107" y="33"/>
                </a:cxn>
                <a:cxn ang="0">
                  <a:pos x="96" y="44"/>
                </a:cxn>
                <a:cxn ang="0">
                  <a:pos x="85" y="66"/>
                </a:cxn>
                <a:cxn ang="0">
                  <a:pos x="85" y="74"/>
                </a:cxn>
                <a:cxn ang="0">
                  <a:pos x="96" y="88"/>
                </a:cxn>
                <a:cxn ang="0">
                  <a:pos x="107" y="100"/>
                </a:cxn>
                <a:cxn ang="0">
                  <a:pos x="137" y="118"/>
                </a:cxn>
                <a:cxn ang="0">
                  <a:pos x="177" y="137"/>
                </a:cxn>
                <a:cxn ang="0">
                  <a:pos x="222" y="151"/>
                </a:cxn>
                <a:cxn ang="0">
                  <a:pos x="303" y="159"/>
                </a:cxn>
                <a:cxn ang="0">
                  <a:pos x="336" y="159"/>
                </a:cxn>
                <a:cxn ang="0">
                  <a:pos x="322" y="181"/>
                </a:cxn>
              </a:cxnLst>
              <a:rect l="0" t="0" r="0" b="0"/>
              <a:pathLst>
                <a:path w="336" h="181">
                  <a:moveTo>
                    <a:pt x="322" y="181"/>
                  </a:moveTo>
                  <a:lnTo>
                    <a:pt x="322" y="173"/>
                  </a:lnTo>
                  <a:lnTo>
                    <a:pt x="277" y="170"/>
                  </a:lnTo>
                  <a:lnTo>
                    <a:pt x="177" y="155"/>
                  </a:lnTo>
                  <a:lnTo>
                    <a:pt x="122" y="144"/>
                  </a:lnTo>
                  <a:lnTo>
                    <a:pt x="70" y="137"/>
                  </a:lnTo>
                  <a:lnTo>
                    <a:pt x="30" y="114"/>
                  </a:lnTo>
                  <a:lnTo>
                    <a:pt x="22" y="111"/>
                  </a:lnTo>
                  <a:lnTo>
                    <a:pt x="11" y="100"/>
                  </a:lnTo>
                  <a:lnTo>
                    <a:pt x="7" y="88"/>
                  </a:lnTo>
                  <a:lnTo>
                    <a:pt x="0" y="85"/>
                  </a:lnTo>
                  <a:lnTo>
                    <a:pt x="7" y="74"/>
                  </a:lnTo>
                  <a:lnTo>
                    <a:pt x="11" y="59"/>
                  </a:lnTo>
                  <a:lnTo>
                    <a:pt x="37" y="44"/>
                  </a:lnTo>
                  <a:lnTo>
                    <a:pt x="70" y="29"/>
                  </a:lnTo>
                  <a:lnTo>
                    <a:pt x="126" y="15"/>
                  </a:lnTo>
                  <a:lnTo>
                    <a:pt x="163" y="11"/>
                  </a:lnTo>
                  <a:lnTo>
                    <a:pt x="225" y="0"/>
                  </a:lnTo>
                  <a:lnTo>
                    <a:pt x="211" y="3"/>
                  </a:lnTo>
                  <a:lnTo>
                    <a:pt x="163" y="11"/>
                  </a:lnTo>
                  <a:lnTo>
                    <a:pt x="129" y="18"/>
                  </a:lnTo>
                  <a:lnTo>
                    <a:pt x="107" y="33"/>
                  </a:lnTo>
                  <a:lnTo>
                    <a:pt x="96" y="44"/>
                  </a:lnTo>
                  <a:lnTo>
                    <a:pt x="85" y="66"/>
                  </a:lnTo>
                  <a:lnTo>
                    <a:pt x="85" y="74"/>
                  </a:lnTo>
                  <a:lnTo>
                    <a:pt x="96" y="88"/>
                  </a:lnTo>
                  <a:lnTo>
                    <a:pt x="107" y="100"/>
                  </a:lnTo>
                  <a:lnTo>
                    <a:pt x="137" y="118"/>
                  </a:lnTo>
                  <a:lnTo>
                    <a:pt x="177" y="137"/>
                  </a:lnTo>
                  <a:lnTo>
                    <a:pt x="222" y="151"/>
                  </a:lnTo>
                  <a:lnTo>
                    <a:pt x="303" y="159"/>
                  </a:lnTo>
                  <a:lnTo>
                    <a:pt x="336" y="159"/>
                  </a:lnTo>
                  <a:lnTo>
                    <a:pt x="322" y="181"/>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1" name="図形 60"/>
            <p:cNvSpPr/>
            <p:nvPr/>
          </p:nvSpPr>
          <p:spPr bwMode="auto">
            <a:xfrm>
              <a:off x="794209" y="5809490"/>
              <a:ext cx="338842" cy="177971"/>
            </a:xfrm>
            <a:custGeom>
              <a:avLst/>
              <a:gdLst/>
              <a:ahLst/>
              <a:cxnLst>
                <a:cxn ang="0">
                  <a:pos x="192" y="126"/>
                </a:cxn>
                <a:cxn ang="0">
                  <a:pos x="192" y="122"/>
                </a:cxn>
                <a:cxn ang="0">
                  <a:pos x="170" y="122"/>
                </a:cxn>
                <a:cxn ang="0">
                  <a:pos x="110" y="107"/>
                </a:cxn>
                <a:cxn ang="0">
                  <a:pos x="73" y="96"/>
                </a:cxn>
                <a:cxn ang="0">
                  <a:pos x="40" y="81"/>
                </a:cxn>
                <a:cxn ang="0">
                  <a:pos x="14" y="67"/>
                </a:cxn>
                <a:cxn ang="0">
                  <a:pos x="0" y="48"/>
                </a:cxn>
                <a:cxn ang="0">
                  <a:pos x="0" y="37"/>
                </a:cxn>
                <a:cxn ang="0">
                  <a:pos x="0" y="22"/>
                </a:cxn>
                <a:cxn ang="0">
                  <a:pos x="11" y="11"/>
                </a:cxn>
                <a:cxn ang="0">
                  <a:pos x="18" y="0"/>
                </a:cxn>
                <a:cxn ang="0">
                  <a:pos x="29" y="0"/>
                </a:cxn>
                <a:cxn ang="0">
                  <a:pos x="25" y="22"/>
                </a:cxn>
                <a:cxn ang="0">
                  <a:pos x="25" y="33"/>
                </a:cxn>
                <a:cxn ang="0">
                  <a:pos x="40" y="55"/>
                </a:cxn>
                <a:cxn ang="0">
                  <a:pos x="66" y="67"/>
                </a:cxn>
                <a:cxn ang="0">
                  <a:pos x="96" y="81"/>
                </a:cxn>
                <a:cxn ang="0">
                  <a:pos x="129" y="92"/>
                </a:cxn>
                <a:cxn ang="0">
                  <a:pos x="184" y="107"/>
                </a:cxn>
                <a:cxn ang="0">
                  <a:pos x="214" y="111"/>
                </a:cxn>
                <a:cxn ang="0">
                  <a:pos x="221" y="111"/>
                </a:cxn>
                <a:cxn ang="0">
                  <a:pos x="192" y="126"/>
                </a:cxn>
              </a:cxnLst>
              <a:rect l="0" t="0" r="0" b="0"/>
              <a:pathLst>
                <a:path w="221" h="126">
                  <a:moveTo>
                    <a:pt x="192" y="126"/>
                  </a:moveTo>
                  <a:lnTo>
                    <a:pt x="192" y="122"/>
                  </a:lnTo>
                  <a:lnTo>
                    <a:pt x="170" y="122"/>
                  </a:lnTo>
                  <a:lnTo>
                    <a:pt x="110" y="107"/>
                  </a:lnTo>
                  <a:lnTo>
                    <a:pt x="73" y="96"/>
                  </a:lnTo>
                  <a:lnTo>
                    <a:pt x="40" y="81"/>
                  </a:lnTo>
                  <a:lnTo>
                    <a:pt x="14" y="67"/>
                  </a:lnTo>
                  <a:lnTo>
                    <a:pt x="0" y="48"/>
                  </a:lnTo>
                  <a:lnTo>
                    <a:pt x="0" y="37"/>
                  </a:lnTo>
                  <a:lnTo>
                    <a:pt x="0" y="22"/>
                  </a:lnTo>
                  <a:lnTo>
                    <a:pt x="11" y="11"/>
                  </a:lnTo>
                  <a:lnTo>
                    <a:pt x="18" y="0"/>
                  </a:lnTo>
                  <a:lnTo>
                    <a:pt x="29" y="0"/>
                  </a:lnTo>
                  <a:lnTo>
                    <a:pt x="25" y="22"/>
                  </a:lnTo>
                  <a:lnTo>
                    <a:pt x="25" y="33"/>
                  </a:lnTo>
                  <a:lnTo>
                    <a:pt x="40" y="55"/>
                  </a:lnTo>
                  <a:lnTo>
                    <a:pt x="66" y="67"/>
                  </a:lnTo>
                  <a:lnTo>
                    <a:pt x="96" y="81"/>
                  </a:lnTo>
                  <a:lnTo>
                    <a:pt x="129" y="92"/>
                  </a:lnTo>
                  <a:lnTo>
                    <a:pt x="184" y="107"/>
                  </a:lnTo>
                  <a:lnTo>
                    <a:pt x="214" y="111"/>
                  </a:lnTo>
                  <a:lnTo>
                    <a:pt x="221" y="111"/>
                  </a:lnTo>
                  <a:lnTo>
                    <a:pt x="192" y="12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2" name="図形 61"/>
            <p:cNvSpPr/>
            <p:nvPr/>
          </p:nvSpPr>
          <p:spPr bwMode="auto">
            <a:xfrm>
              <a:off x="901535" y="5767116"/>
              <a:ext cx="265248" cy="199158"/>
            </a:xfrm>
            <a:custGeom>
              <a:avLst/>
              <a:gdLst/>
              <a:ahLst/>
              <a:cxnLst>
                <a:cxn ang="0">
                  <a:pos x="170" y="137"/>
                </a:cxn>
                <a:cxn ang="0">
                  <a:pos x="159" y="141"/>
                </a:cxn>
                <a:cxn ang="0">
                  <a:pos x="159" y="137"/>
                </a:cxn>
                <a:cxn ang="0">
                  <a:pos x="137" y="134"/>
                </a:cxn>
                <a:cxn ang="0">
                  <a:pos x="88" y="115"/>
                </a:cxn>
                <a:cxn ang="0">
                  <a:pos x="59" y="108"/>
                </a:cxn>
                <a:cxn ang="0">
                  <a:pos x="33" y="93"/>
                </a:cxn>
                <a:cxn ang="0">
                  <a:pos x="15" y="82"/>
                </a:cxn>
                <a:cxn ang="0">
                  <a:pos x="3" y="63"/>
                </a:cxn>
                <a:cxn ang="0">
                  <a:pos x="0" y="52"/>
                </a:cxn>
                <a:cxn ang="0">
                  <a:pos x="0" y="41"/>
                </a:cxn>
                <a:cxn ang="0">
                  <a:pos x="3" y="26"/>
                </a:cxn>
                <a:cxn ang="0">
                  <a:pos x="18" y="12"/>
                </a:cxn>
                <a:cxn ang="0">
                  <a:pos x="33" y="0"/>
                </a:cxn>
                <a:cxn ang="0">
                  <a:pos x="29" y="15"/>
                </a:cxn>
                <a:cxn ang="0">
                  <a:pos x="26" y="30"/>
                </a:cxn>
                <a:cxn ang="0">
                  <a:pos x="26" y="45"/>
                </a:cxn>
                <a:cxn ang="0">
                  <a:pos x="33" y="67"/>
                </a:cxn>
                <a:cxn ang="0">
                  <a:pos x="51" y="85"/>
                </a:cxn>
                <a:cxn ang="0">
                  <a:pos x="74" y="97"/>
                </a:cxn>
                <a:cxn ang="0">
                  <a:pos x="100" y="108"/>
                </a:cxn>
                <a:cxn ang="0">
                  <a:pos x="140" y="126"/>
                </a:cxn>
                <a:cxn ang="0">
                  <a:pos x="173" y="134"/>
                </a:cxn>
                <a:cxn ang="0">
                  <a:pos x="170" y="137"/>
                </a:cxn>
              </a:cxnLst>
              <a:rect l="0" t="0" r="0" b="0"/>
              <a:pathLst>
                <a:path w="173" h="141">
                  <a:moveTo>
                    <a:pt x="170" y="137"/>
                  </a:moveTo>
                  <a:lnTo>
                    <a:pt x="159" y="141"/>
                  </a:lnTo>
                  <a:lnTo>
                    <a:pt x="159" y="137"/>
                  </a:lnTo>
                  <a:lnTo>
                    <a:pt x="137" y="134"/>
                  </a:lnTo>
                  <a:lnTo>
                    <a:pt x="88" y="115"/>
                  </a:lnTo>
                  <a:lnTo>
                    <a:pt x="59" y="108"/>
                  </a:lnTo>
                  <a:lnTo>
                    <a:pt x="33" y="93"/>
                  </a:lnTo>
                  <a:lnTo>
                    <a:pt x="15" y="82"/>
                  </a:lnTo>
                  <a:lnTo>
                    <a:pt x="3" y="63"/>
                  </a:lnTo>
                  <a:lnTo>
                    <a:pt x="0" y="52"/>
                  </a:lnTo>
                  <a:lnTo>
                    <a:pt x="0" y="41"/>
                  </a:lnTo>
                  <a:lnTo>
                    <a:pt x="3" y="26"/>
                  </a:lnTo>
                  <a:lnTo>
                    <a:pt x="18" y="12"/>
                  </a:lnTo>
                  <a:lnTo>
                    <a:pt x="33" y="0"/>
                  </a:lnTo>
                  <a:lnTo>
                    <a:pt x="29" y="15"/>
                  </a:lnTo>
                  <a:lnTo>
                    <a:pt x="26" y="30"/>
                  </a:lnTo>
                  <a:lnTo>
                    <a:pt x="26" y="45"/>
                  </a:lnTo>
                  <a:lnTo>
                    <a:pt x="33" y="67"/>
                  </a:lnTo>
                  <a:lnTo>
                    <a:pt x="51" y="85"/>
                  </a:lnTo>
                  <a:lnTo>
                    <a:pt x="74" y="97"/>
                  </a:lnTo>
                  <a:lnTo>
                    <a:pt x="100" y="108"/>
                  </a:lnTo>
                  <a:lnTo>
                    <a:pt x="140" y="126"/>
                  </a:lnTo>
                  <a:lnTo>
                    <a:pt x="173" y="134"/>
                  </a:lnTo>
                  <a:lnTo>
                    <a:pt x="170" y="13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3" name="図形 62"/>
            <p:cNvSpPr/>
            <p:nvPr/>
          </p:nvSpPr>
          <p:spPr bwMode="auto">
            <a:xfrm>
              <a:off x="941398" y="5747341"/>
              <a:ext cx="305111" cy="209046"/>
            </a:xfrm>
            <a:custGeom>
              <a:avLst/>
              <a:gdLst/>
              <a:ahLst/>
              <a:cxnLst>
                <a:cxn ang="0">
                  <a:pos x="155" y="148"/>
                </a:cxn>
                <a:cxn ang="0">
                  <a:pos x="129" y="140"/>
                </a:cxn>
                <a:cxn ang="0">
                  <a:pos x="77" y="122"/>
                </a:cxn>
                <a:cxn ang="0">
                  <a:pos x="59" y="111"/>
                </a:cxn>
                <a:cxn ang="0">
                  <a:pos x="33" y="99"/>
                </a:cxn>
                <a:cxn ang="0">
                  <a:pos x="14" y="81"/>
                </a:cxn>
                <a:cxn ang="0">
                  <a:pos x="0" y="59"/>
                </a:cxn>
                <a:cxn ang="0">
                  <a:pos x="3" y="44"/>
                </a:cxn>
                <a:cxn ang="0">
                  <a:pos x="7" y="29"/>
                </a:cxn>
                <a:cxn ang="0">
                  <a:pos x="18" y="14"/>
                </a:cxn>
                <a:cxn ang="0">
                  <a:pos x="33" y="7"/>
                </a:cxn>
                <a:cxn ang="0">
                  <a:pos x="59" y="0"/>
                </a:cxn>
                <a:cxn ang="0">
                  <a:pos x="40" y="14"/>
                </a:cxn>
                <a:cxn ang="0">
                  <a:pos x="29" y="37"/>
                </a:cxn>
                <a:cxn ang="0">
                  <a:pos x="25" y="51"/>
                </a:cxn>
                <a:cxn ang="0">
                  <a:pos x="29" y="70"/>
                </a:cxn>
                <a:cxn ang="0">
                  <a:pos x="48" y="85"/>
                </a:cxn>
                <a:cxn ang="0">
                  <a:pos x="74" y="99"/>
                </a:cxn>
                <a:cxn ang="0">
                  <a:pos x="96" y="107"/>
                </a:cxn>
                <a:cxn ang="0">
                  <a:pos x="155" y="125"/>
                </a:cxn>
                <a:cxn ang="0">
                  <a:pos x="199" y="129"/>
                </a:cxn>
                <a:cxn ang="0">
                  <a:pos x="155" y="148"/>
                </a:cxn>
              </a:cxnLst>
              <a:rect l="0" t="0" r="0" b="0"/>
              <a:pathLst>
                <a:path w="199" h="148">
                  <a:moveTo>
                    <a:pt x="155" y="148"/>
                  </a:moveTo>
                  <a:lnTo>
                    <a:pt x="129" y="140"/>
                  </a:lnTo>
                  <a:lnTo>
                    <a:pt x="77" y="122"/>
                  </a:lnTo>
                  <a:lnTo>
                    <a:pt x="59" y="111"/>
                  </a:lnTo>
                  <a:lnTo>
                    <a:pt x="33" y="99"/>
                  </a:lnTo>
                  <a:lnTo>
                    <a:pt x="14" y="81"/>
                  </a:lnTo>
                  <a:lnTo>
                    <a:pt x="0" y="59"/>
                  </a:lnTo>
                  <a:lnTo>
                    <a:pt x="3" y="44"/>
                  </a:lnTo>
                  <a:lnTo>
                    <a:pt x="7" y="29"/>
                  </a:lnTo>
                  <a:lnTo>
                    <a:pt x="18" y="14"/>
                  </a:lnTo>
                  <a:lnTo>
                    <a:pt x="33" y="7"/>
                  </a:lnTo>
                  <a:lnTo>
                    <a:pt x="59" y="0"/>
                  </a:lnTo>
                  <a:lnTo>
                    <a:pt x="40" y="14"/>
                  </a:lnTo>
                  <a:lnTo>
                    <a:pt x="29" y="37"/>
                  </a:lnTo>
                  <a:lnTo>
                    <a:pt x="25" y="51"/>
                  </a:lnTo>
                  <a:lnTo>
                    <a:pt x="29" y="70"/>
                  </a:lnTo>
                  <a:lnTo>
                    <a:pt x="48" y="85"/>
                  </a:lnTo>
                  <a:lnTo>
                    <a:pt x="74" y="99"/>
                  </a:lnTo>
                  <a:lnTo>
                    <a:pt x="96" y="107"/>
                  </a:lnTo>
                  <a:lnTo>
                    <a:pt x="155" y="125"/>
                  </a:lnTo>
                  <a:lnTo>
                    <a:pt x="199" y="129"/>
                  </a:lnTo>
                  <a:lnTo>
                    <a:pt x="155" y="14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4" name="図形 63"/>
            <p:cNvSpPr/>
            <p:nvPr/>
          </p:nvSpPr>
          <p:spPr bwMode="auto">
            <a:xfrm>
              <a:off x="985862" y="5522758"/>
              <a:ext cx="516696" cy="406791"/>
            </a:xfrm>
            <a:custGeom>
              <a:avLst/>
              <a:gdLst/>
              <a:ahLst/>
              <a:cxnLst>
                <a:cxn ang="0">
                  <a:pos x="174" y="288"/>
                </a:cxn>
                <a:cxn ang="0">
                  <a:pos x="144" y="284"/>
                </a:cxn>
                <a:cxn ang="0">
                  <a:pos x="82" y="266"/>
                </a:cxn>
                <a:cxn ang="0">
                  <a:pos x="45" y="258"/>
                </a:cxn>
                <a:cxn ang="0">
                  <a:pos x="30" y="244"/>
                </a:cxn>
                <a:cxn ang="0">
                  <a:pos x="4" y="229"/>
                </a:cxn>
                <a:cxn ang="0">
                  <a:pos x="0" y="218"/>
                </a:cxn>
                <a:cxn ang="0">
                  <a:pos x="0" y="210"/>
                </a:cxn>
                <a:cxn ang="0">
                  <a:pos x="4" y="199"/>
                </a:cxn>
                <a:cxn ang="0">
                  <a:pos x="15" y="181"/>
                </a:cxn>
                <a:cxn ang="0">
                  <a:pos x="26" y="166"/>
                </a:cxn>
                <a:cxn ang="0">
                  <a:pos x="45" y="155"/>
                </a:cxn>
                <a:cxn ang="0">
                  <a:pos x="56" y="144"/>
                </a:cxn>
                <a:cxn ang="0">
                  <a:pos x="85" y="133"/>
                </a:cxn>
                <a:cxn ang="0">
                  <a:pos x="152" y="125"/>
                </a:cxn>
                <a:cxn ang="0">
                  <a:pos x="252" y="100"/>
                </a:cxn>
                <a:cxn ang="0">
                  <a:pos x="270" y="85"/>
                </a:cxn>
                <a:cxn ang="0">
                  <a:pos x="285" y="74"/>
                </a:cxn>
                <a:cxn ang="0">
                  <a:pos x="296" y="59"/>
                </a:cxn>
                <a:cxn ang="0">
                  <a:pos x="292" y="44"/>
                </a:cxn>
                <a:cxn ang="0">
                  <a:pos x="277" y="33"/>
                </a:cxn>
                <a:cxn ang="0">
                  <a:pos x="252" y="26"/>
                </a:cxn>
                <a:cxn ang="0">
                  <a:pos x="222" y="7"/>
                </a:cxn>
                <a:cxn ang="0">
                  <a:pos x="185" y="0"/>
                </a:cxn>
                <a:cxn ang="0">
                  <a:pos x="244" y="0"/>
                </a:cxn>
                <a:cxn ang="0">
                  <a:pos x="244" y="3"/>
                </a:cxn>
                <a:cxn ang="0">
                  <a:pos x="281" y="7"/>
                </a:cxn>
                <a:cxn ang="0">
                  <a:pos x="311" y="26"/>
                </a:cxn>
                <a:cxn ang="0">
                  <a:pos x="325" y="29"/>
                </a:cxn>
                <a:cxn ang="0">
                  <a:pos x="333" y="40"/>
                </a:cxn>
                <a:cxn ang="0">
                  <a:pos x="337" y="55"/>
                </a:cxn>
                <a:cxn ang="0">
                  <a:pos x="337" y="63"/>
                </a:cxn>
                <a:cxn ang="0">
                  <a:pos x="333" y="74"/>
                </a:cxn>
                <a:cxn ang="0">
                  <a:pos x="311" y="88"/>
                </a:cxn>
                <a:cxn ang="0">
                  <a:pos x="270" y="111"/>
                </a:cxn>
                <a:cxn ang="0">
                  <a:pos x="240" y="118"/>
                </a:cxn>
                <a:cxn ang="0">
                  <a:pos x="200" y="125"/>
                </a:cxn>
                <a:cxn ang="0">
                  <a:pos x="159" y="129"/>
                </a:cxn>
                <a:cxn ang="0">
                  <a:pos x="152" y="129"/>
                </a:cxn>
                <a:cxn ang="0">
                  <a:pos x="115" y="133"/>
                </a:cxn>
                <a:cxn ang="0">
                  <a:pos x="85" y="140"/>
                </a:cxn>
                <a:cxn ang="0">
                  <a:pos x="67" y="155"/>
                </a:cxn>
                <a:cxn ang="0">
                  <a:pos x="45" y="166"/>
                </a:cxn>
                <a:cxn ang="0">
                  <a:pos x="41" y="185"/>
                </a:cxn>
                <a:cxn ang="0">
                  <a:pos x="33" y="196"/>
                </a:cxn>
                <a:cxn ang="0">
                  <a:pos x="33" y="214"/>
                </a:cxn>
                <a:cxn ang="0">
                  <a:pos x="45" y="236"/>
                </a:cxn>
                <a:cxn ang="0">
                  <a:pos x="67" y="251"/>
                </a:cxn>
                <a:cxn ang="0">
                  <a:pos x="89" y="258"/>
                </a:cxn>
                <a:cxn ang="0">
                  <a:pos x="152" y="273"/>
                </a:cxn>
                <a:cxn ang="0">
                  <a:pos x="192" y="284"/>
                </a:cxn>
                <a:cxn ang="0">
                  <a:pos x="174" y="288"/>
                </a:cxn>
              </a:cxnLst>
              <a:rect l="0" t="0" r="0" b="0"/>
              <a:pathLst>
                <a:path w="337" h="288">
                  <a:moveTo>
                    <a:pt x="174" y="288"/>
                  </a:moveTo>
                  <a:lnTo>
                    <a:pt x="144" y="284"/>
                  </a:lnTo>
                  <a:lnTo>
                    <a:pt x="82" y="266"/>
                  </a:lnTo>
                  <a:lnTo>
                    <a:pt x="45" y="258"/>
                  </a:lnTo>
                  <a:lnTo>
                    <a:pt x="30" y="244"/>
                  </a:lnTo>
                  <a:lnTo>
                    <a:pt x="4" y="229"/>
                  </a:lnTo>
                  <a:lnTo>
                    <a:pt x="0" y="218"/>
                  </a:lnTo>
                  <a:lnTo>
                    <a:pt x="0" y="210"/>
                  </a:lnTo>
                  <a:lnTo>
                    <a:pt x="4" y="199"/>
                  </a:lnTo>
                  <a:lnTo>
                    <a:pt x="15" y="181"/>
                  </a:lnTo>
                  <a:lnTo>
                    <a:pt x="26" y="166"/>
                  </a:lnTo>
                  <a:lnTo>
                    <a:pt x="45" y="155"/>
                  </a:lnTo>
                  <a:lnTo>
                    <a:pt x="56" y="144"/>
                  </a:lnTo>
                  <a:lnTo>
                    <a:pt x="85" y="133"/>
                  </a:lnTo>
                  <a:lnTo>
                    <a:pt x="152" y="125"/>
                  </a:lnTo>
                  <a:lnTo>
                    <a:pt x="252" y="100"/>
                  </a:lnTo>
                  <a:lnTo>
                    <a:pt x="270" y="85"/>
                  </a:lnTo>
                  <a:lnTo>
                    <a:pt x="285" y="74"/>
                  </a:lnTo>
                  <a:lnTo>
                    <a:pt x="296" y="59"/>
                  </a:lnTo>
                  <a:lnTo>
                    <a:pt x="292" y="44"/>
                  </a:lnTo>
                  <a:lnTo>
                    <a:pt x="277" y="33"/>
                  </a:lnTo>
                  <a:lnTo>
                    <a:pt x="252" y="26"/>
                  </a:lnTo>
                  <a:lnTo>
                    <a:pt x="222" y="7"/>
                  </a:lnTo>
                  <a:lnTo>
                    <a:pt x="185" y="0"/>
                  </a:lnTo>
                  <a:lnTo>
                    <a:pt x="244" y="0"/>
                  </a:lnTo>
                  <a:lnTo>
                    <a:pt x="244" y="3"/>
                  </a:lnTo>
                  <a:lnTo>
                    <a:pt x="281" y="7"/>
                  </a:lnTo>
                  <a:lnTo>
                    <a:pt x="311" y="26"/>
                  </a:lnTo>
                  <a:lnTo>
                    <a:pt x="325" y="29"/>
                  </a:lnTo>
                  <a:lnTo>
                    <a:pt x="333" y="40"/>
                  </a:lnTo>
                  <a:lnTo>
                    <a:pt x="337" y="55"/>
                  </a:lnTo>
                  <a:lnTo>
                    <a:pt x="337" y="63"/>
                  </a:lnTo>
                  <a:lnTo>
                    <a:pt x="333" y="74"/>
                  </a:lnTo>
                  <a:lnTo>
                    <a:pt x="311" y="88"/>
                  </a:lnTo>
                  <a:lnTo>
                    <a:pt x="270" y="111"/>
                  </a:lnTo>
                  <a:lnTo>
                    <a:pt x="240" y="118"/>
                  </a:lnTo>
                  <a:lnTo>
                    <a:pt x="200" y="125"/>
                  </a:lnTo>
                  <a:lnTo>
                    <a:pt x="159" y="129"/>
                  </a:lnTo>
                  <a:lnTo>
                    <a:pt x="152" y="129"/>
                  </a:lnTo>
                  <a:lnTo>
                    <a:pt x="115" y="133"/>
                  </a:lnTo>
                  <a:lnTo>
                    <a:pt x="85" y="140"/>
                  </a:lnTo>
                  <a:lnTo>
                    <a:pt x="67" y="155"/>
                  </a:lnTo>
                  <a:lnTo>
                    <a:pt x="45" y="166"/>
                  </a:lnTo>
                  <a:lnTo>
                    <a:pt x="41" y="185"/>
                  </a:lnTo>
                  <a:lnTo>
                    <a:pt x="33" y="196"/>
                  </a:lnTo>
                  <a:lnTo>
                    <a:pt x="33" y="214"/>
                  </a:lnTo>
                  <a:lnTo>
                    <a:pt x="45" y="236"/>
                  </a:lnTo>
                  <a:lnTo>
                    <a:pt x="67" y="251"/>
                  </a:lnTo>
                  <a:lnTo>
                    <a:pt x="89" y="258"/>
                  </a:lnTo>
                  <a:lnTo>
                    <a:pt x="152" y="273"/>
                  </a:lnTo>
                  <a:lnTo>
                    <a:pt x="192" y="284"/>
                  </a:lnTo>
                  <a:lnTo>
                    <a:pt x="174" y="28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5" name="図形 64"/>
            <p:cNvSpPr/>
            <p:nvPr/>
          </p:nvSpPr>
          <p:spPr bwMode="auto">
            <a:xfrm>
              <a:off x="1036458" y="5710617"/>
              <a:ext cx="312777" cy="213283"/>
            </a:xfrm>
            <a:custGeom>
              <a:avLst/>
              <a:gdLst/>
              <a:ahLst/>
              <a:cxnLst>
                <a:cxn ang="0">
                  <a:pos x="178" y="148"/>
                </a:cxn>
                <a:cxn ang="0">
                  <a:pos x="167" y="151"/>
                </a:cxn>
                <a:cxn ang="0">
                  <a:pos x="137" y="140"/>
                </a:cxn>
                <a:cxn ang="0">
                  <a:pos x="78" y="125"/>
                </a:cxn>
                <a:cxn ang="0">
                  <a:pos x="49" y="118"/>
                </a:cxn>
                <a:cxn ang="0">
                  <a:pos x="15" y="103"/>
                </a:cxn>
                <a:cxn ang="0">
                  <a:pos x="12" y="85"/>
                </a:cxn>
                <a:cxn ang="0">
                  <a:pos x="0" y="66"/>
                </a:cxn>
                <a:cxn ang="0">
                  <a:pos x="0" y="63"/>
                </a:cxn>
                <a:cxn ang="0">
                  <a:pos x="8" y="55"/>
                </a:cxn>
                <a:cxn ang="0">
                  <a:pos x="15" y="33"/>
                </a:cxn>
                <a:cxn ang="0">
                  <a:pos x="34" y="22"/>
                </a:cxn>
                <a:cxn ang="0">
                  <a:pos x="52" y="11"/>
                </a:cxn>
                <a:cxn ang="0">
                  <a:pos x="82" y="7"/>
                </a:cxn>
                <a:cxn ang="0">
                  <a:pos x="119" y="0"/>
                </a:cxn>
                <a:cxn ang="0">
                  <a:pos x="71" y="15"/>
                </a:cxn>
                <a:cxn ang="0">
                  <a:pos x="56" y="26"/>
                </a:cxn>
                <a:cxn ang="0">
                  <a:pos x="41" y="40"/>
                </a:cxn>
                <a:cxn ang="0">
                  <a:pos x="37" y="63"/>
                </a:cxn>
                <a:cxn ang="0">
                  <a:pos x="41" y="81"/>
                </a:cxn>
                <a:cxn ang="0">
                  <a:pos x="49" y="85"/>
                </a:cxn>
                <a:cxn ang="0">
                  <a:pos x="71" y="107"/>
                </a:cxn>
                <a:cxn ang="0">
                  <a:pos x="122" y="125"/>
                </a:cxn>
                <a:cxn ang="0">
                  <a:pos x="204" y="148"/>
                </a:cxn>
                <a:cxn ang="0">
                  <a:pos x="178" y="148"/>
                </a:cxn>
              </a:cxnLst>
              <a:rect l="0" t="0" r="0" b="0"/>
              <a:pathLst>
                <a:path w="204" h="151">
                  <a:moveTo>
                    <a:pt x="178" y="148"/>
                  </a:moveTo>
                  <a:lnTo>
                    <a:pt x="167" y="151"/>
                  </a:lnTo>
                  <a:lnTo>
                    <a:pt x="137" y="140"/>
                  </a:lnTo>
                  <a:lnTo>
                    <a:pt x="78" y="125"/>
                  </a:lnTo>
                  <a:lnTo>
                    <a:pt x="49" y="118"/>
                  </a:lnTo>
                  <a:lnTo>
                    <a:pt x="15" y="103"/>
                  </a:lnTo>
                  <a:lnTo>
                    <a:pt x="12" y="85"/>
                  </a:lnTo>
                  <a:lnTo>
                    <a:pt x="0" y="66"/>
                  </a:lnTo>
                  <a:lnTo>
                    <a:pt x="0" y="63"/>
                  </a:lnTo>
                  <a:lnTo>
                    <a:pt x="8" y="55"/>
                  </a:lnTo>
                  <a:lnTo>
                    <a:pt x="15" y="33"/>
                  </a:lnTo>
                  <a:lnTo>
                    <a:pt x="34" y="22"/>
                  </a:lnTo>
                  <a:lnTo>
                    <a:pt x="52" y="11"/>
                  </a:lnTo>
                  <a:lnTo>
                    <a:pt x="82" y="7"/>
                  </a:lnTo>
                  <a:lnTo>
                    <a:pt x="119" y="0"/>
                  </a:lnTo>
                  <a:lnTo>
                    <a:pt x="71" y="15"/>
                  </a:lnTo>
                  <a:lnTo>
                    <a:pt x="56" y="26"/>
                  </a:lnTo>
                  <a:lnTo>
                    <a:pt x="41" y="40"/>
                  </a:lnTo>
                  <a:lnTo>
                    <a:pt x="37" y="63"/>
                  </a:lnTo>
                  <a:lnTo>
                    <a:pt x="41" y="81"/>
                  </a:lnTo>
                  <a:lnTo>
                    <a:pt x="49" y="85"/>
                  </a:lnTo>
                  <a:lnTo>
                    <a:pt x="71" y="107"/>
                  </a:lnTo>
                  <a:lnTo>
                    <a:pt x="122" y="125"/>
                  </a:lnTo>
                  <a:lnTo>
                    <a:pt x="204" y="148"/>
                  </a:lnTo>
                  <a:lnTo>
                    <a:pt x="178" y="14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6" name="図形 65"/>
            <p:cNvSpPr/>
            <p:nvPr/>
          </p:nvSpPr>
          <p:spPr bwMode="auto">
            <a:xfrm>
              <a:off x="1099320" y="5526996"/>
              <a:ext cx="453834" cy="381367"/>
            </a:xfrm>
            <a:custGeom>
              <a:avLst/>
              <a:gdLst/>
              <a:ahLst/>
              <a:cxnLst>
                <a:cxn ang="0">
                  <a:pos x="170" y="270"/>
                </a:cxn>
                <a:cxn ang="0">
                  <a:pos x="85" y="255"/>
                </a:cxn>
                <a:cxn ang="0">
                  <a:pos x="37" y="233"/>
                </a:cxn>
                <a:cxn ang="0">
                  <a:pos x="11" y="215"/>
                </a:cxn>
                <a:cxn ang="0">
                  <a:pos x="0" y="207"/>
                </a:cxn>
                <a:cxn ang="0">
                  <a:pos x="0" y="193"/>
                </a:cxn>
                <a:cxn ang="0">
                  <a:pos x="8" y="178"/>
                </a:cxn>
                <a:cxn ang="0">
                  <a:pos x="15" y="163"/>
                </a:cxn>
                <a:cxn ang="0">
                  <a:pos x="37" y="152"/>
                </a:cxn>
                <a:cxn ang="0">
                  <a:pos x="78" y="137"/>
                </a:cxn>
                <a:cxn ang="0">
                  <a:pos x="126" y="122"/>
                </a:cxn>
                <a:cxn ang="0">
                  <a:pos x="166" y="115"/>
                </a:cxn>
                <a:cxn ang="0">
                  <a:pos x="196" y="111"/>
                </a:cxn>
                <a:cxn ang="0">
                  <a:pos x="237" y="93"/>
                </a:cxn>
                <a:cxn ang="0">
                  <a:pos x="259" y="71"/>
                </a:cxn>
                <a:cxn ang="0">
                  <a:pos x="266" y="60"/>
                </a:cxn>
                <a:cxn ang="0">
                  <a:pos x="266" y="45"/>
                </a:cxn>
                <a:cxn ang="0">
                  <a:pos x="263" y="37"/>
                </a:cxn>
                <a:cxn ang="0">
                  <a:pos x="251" y="23"/>
                </a:cxn>
                <a:cxn ang="0">
                  <a:pos x="233" y="11"/>
                </a:cxn>
                <a:cxn ang="0">
                  <a:pos x="196" y="0"/>
                </a:cxn>
                <a:cxn ang="0">
                  <a:pos x="233" y="4"/>
                </a:cxn>
                <a:cxn ang="0">
                  <a:pos x="263" y="15"/>
                </a:cxn>
                <a:cxn ang="0">
                  <a:pos x="281" y="26"/>
                </a:cxn>
                <a:cxn ang="0">
                  <a:pos x="292" y="37"/>
                </a:cxn>
                <a:cxn ang="0">
                  <a:pos x="296" y="56"/>
                </a:cxn>
                <a:cxn ang="0">
                  <a:pos x="296" y="67"/>
                </a:cxn>
                <a:cxn ang="0">
                  <a:pos x="292" y="82"/>
                </a:cxn>
                <a:cxn ang="0">
                  <a:pos x="274" y="97"/>
                </a:cxn>
                <a:cxn ang="0">
                  <a:pos x="248" y="108"/>
                </a:cxn>
                <a:cxn ang="0">
                  <a:pos x="222" y="111"/>
                </a:cxn>
                <a:cxn ang="0">
                  <a:pos x="166" y="122"/>
                </a:cxn>
                <a:cxn ang="0">
                  <a:pos x="148" y="126"/>
                </a:cxn>
                <a:cxn ang="0">
                  <a:pos x="111" y="130"/>
                </a:cxn>
                <a:cxn ang="0">
                  <a:pos x="85" y="141"/>
                </a:cxn>
                <a:cxn ang="0">
                  <a:pos x="67" y="152"/>
                </a:cxn>
                <a:cxn ang="0">
                  <a:pos x="56" y="163"/>
                </a:cxn>
                <a:cxn ang="0">
                  <a:pos x="41" y="182"/>
                </a:cxn>
                <a:cxn ang="0">
                  <a:pos x="41" y="185"/>
                </a:cxn>
                <a:cxn ang="0">
                  <a:pos x="44" y="207"/>
                </a:cxn>
                <a:cxn ang="0">
                  <a:pos x="63" y="222"/>
                </a:cxn>
                <a:cxn ang="0">
                  <a:pos x="81" y="237"/>
                </a:cxn>
                <a:cxn ang="0">
                  <a:pos x="111" y="252"/>
                </a:cxn>
                <a:cxn ang="0">
                  <a:pos x="163" y="263"/>
                </a:cxn>
                <a:cxn ang="0">
                  <a:pos x="196" y="270"/>
                </a:cxn>
                <a:cxn ang="0">
                  <a:pos x="170" y="270"/>
                </a:cxn>
              </a:cxnLst>
              <a:rect l="0" t="0" r="0" b="0"/>
              <a:pathLst>
                <a:path w="296" h="270">
                  <a:moveTo>
                    <a:pt x="170" y="270"/>
                  </a:moveTo>
                  <a:lnTo>
                    <a:pt x="85" y="255"/>
                  </a:lnTo>
                  <a:lnTo>
                    <a:pt x="37" y="233"/>
                  </a:lnTo>
                  <a:lnTo>
                    <a:pt x="11" y="215"/>
                  </a:lnTo>
                  <a:lnTo>
                    <a:pt x="0" y="207"/>
                  </a:lnTo>
                  <a:lnTo>
                    <a:pt x="0" y="193"/>
                  </a:lnTo>
                  <a:lnTo>
                    <a:pt x="8" y="178"/>
                  </a:lnTo>
                  <a:lnTo>
                    <a:pt x="15" y="163"/>
                  </a:lnTo>
                  <a:lnTo>
                    <a:pt x="37" y="152"/>
                  </a:lnTo>
                  <a:lnTo>
                    <a:pt x="78" y="137"/>
                  </a:lnTo>
                  <a:lnTo>
                    <a:pt x="126" y="122"/>
                  </a:lnTo>
                  <a:lnTo>
                    <a:pt x="166" y="115"/>
                  </a:lnTo>
                  <a:lnTo>
                    <a:pt x="196" y="111"/>
                  </a:lnTo>
                  <a:lnTo>
                    <a:pt x="237" y="93"/>
                  </a:lnTo>
                  <a:lnTo>
                    <a:pt x="259" y="71"/>
                  </a:lnTo>
                  <a:lnTo>
                    <a:pt x="266" y="60"/>
                  </a:lnTo>
                  <a:lnTo>
                    <a:pt x="266" y="45"/>
                  </a:lnTo>
                  <a:lnTo>
                    <a:pt x="263" y="37"/>
                  </a:lnTo>
                  <a:lnTo>
                    <a:pt x="251" y="23"/>
                  </a:lnTo>
                  <a:lnTo>
                    <a:pt x="233" y="11"/>
                  </a:lnTo>
                  <a:lnTo>
                    <a:pt x="196" y="0"/>
                  </a:lnTo>
                  <a:lnTo>
                    <a:pt x="233" y="4"/>
                  </a:lnTo>
                  <a:lnTo>
                    <a:pt x="263" y="15"/>
                  </a:lnTo>
                  <a:lnTo>
                    <a:pt x="281" y="26"/>
                  </a:lnTo>
                  <a:lnTo>
                    <a:pt x="292" y="37"/>
                  </a:lnTo>
                  <a:lnTo>
                    <a:pt x="296" y="56"/>
                  </a:lnTo>
                  <a:lnTo>
                    <a:pt x="296" y="67"/>
                  </a:lnTo>
                  <a:lnTo>
                    <a:pt x="292" y="82"/>
                  </a:lnTo>
                  <a:lnTo>
                    <a:pt x="274" y="97"/>
                  </a:lnTo>
                  <a:lnTo>
                    <a:pt x="248" y="108"/>
                  </a:lnTo>
                  <a:lnTo>
                    <a:pt x="222" y="111"/>
                  </a:lnTo>
                  <a:lnTo>
                    <a:pt x="166" y="122"/>
                  </a:lnTo>
                  <a:lnTo>
                    <a:pt x="148" y="126"/>
                  </a:lnTo>
                  <a:lnTo>
                    <a:pt x="111" y="130"/>
                  </a:lnTo>
                  <a:lnTo>
                    <a:pt x="85" y="141"/>
                  </a:lnTo>
                  <a:lnTo>
                    <a:pt x="67" y="152"/>
                  </a:lnTo>
                  <a:lnTo>
                    <a:pt x="56" y="163"/>
                  </a:lnTo>
                  <a:lnTo>
                    <a:pt x="41" y="182"/>
                  </a:lnTo>
                  <a:lnTo>
                    <a:pt x="41" y="185"/>
                  </a:lnTo>
                  <a:lnTo>
                    <a:pt x="44" y="207"/>
                  </a:lnTo>
                  <a:lnTo>
                    <a:pt x="63" y="222"/>
                  </a:lnTo>
                  <a:lnTo>
                    <a:pt x="81" y="237"/>
                  </a:lnTo>
                  <a:lnTo>
                    <a:pt x="111" y="252"/>
                  </a:lnTo>
                  <a:lnTo>
                    <a:pt x="163" y="263"/>
                  </a:lnTo>
                  <a:lnTo>
                    <a:pt x="196" y="270"/>
                  </a:lnTo>
                  <a:lnTo>
                    <a:pt x="170" y="27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7" name="図形 66"/>
            <p:cNvSpPr/>
            <p:nvPr/>
          </p:nvSpPr>
          <p:spPr bwMode="auto">
            <a:xfrm>
              <a:off x="1166782" y="5507221"/>
              <a:ext cx="487565" cy="401141"/>
            </a:xfrm>
            <a:custGeom>
              <a:avLst/>
              <a:gdLst/>
              <a:ahLst/>
              <a:cxnLst>
                <a:cxn ang="0">
                  <a:pos x="159" y="284"/>
                </a:cxn>
                <a:cxn ang="0">
                  <a:pos x="159" y="281"/>
                </a:cxn>
                <a:cxn ang="0">
                  <a:pos x="134" y="277"/>
                </a:cxn>
                <a:cxn ang="0">
                  <a:pos x="74" y="266"/>
                </a:cxn>
                <a:cxn ang="0">
                  <a:pos x="49" y="251"/>
                </a:cxn>
                <a:cxn ang="0">
                  <a:pos x="23" y="236"/>
                </a:cxn>
                <a:cxn ang="0">
                  <a:pos x="8" y="221"/>
                </a:cxn>
                <a:cxn ang="0">
                  <a:pos x="0" y="199"/>
                </a:cxn>
                <a:cxn ang="0">
                  <a:pos x="0" y="196"/>
                </a:cxn>
                <a:cxn ang="0">
                  <a:pos x="12" y="181"/>
                </a:cxn>
                <a:cxn ang="0">
                  <a:pos x="26" y="170"/>
                </a:cxn>
                <a:cxn ang="0">
                  <a:pos x="49" y="159"/>
                </a:cxn>
                <a:cxn ang="0">
                  <a:pos x="67" y="151"/>
                </a:cxn>
                <a:cxn ang="0">
                  <a:pos x="104" y="144"/>
                </a:cxn>
                <a:cxn ang="0">
                  <a:pos x="126" y="140"/>
                </a:cxn>
                <a:cxn ang="0">
                  <a:pos x="182" y="129"/>
                </a:cxn>
                <a:cxn ang="0">
                  <a:pos x="207" y="122"/>
                </a:cxn>
                <a:cxn ang="0">
                  <a:pos x="233" y="111"/>
                </a:cxn>
                <a:cxn ang="0">
                  <a:pos x="252" y="96"/>
                </a:cxn>
                <a:cxn ang="0">
                  <a:pos x="259" y="81"/>
                </a:cxn>
                <a:cxn ang="0">
                  <a:pos x="259" y="70"/>
                </a:cxn>
                <a:cxn ang="0">
                  <a:pos x="248" y="51"/>
                </a:cxn>
                <a:cxn ang="0">
                  <a:pos x="237" y="40"/>
                </a:cxn>
                <a:cxn ang="0">
                  <a:pos x="219" y="25"/>
                </a:cxn>
                <a:cxn ang="0">
                  <a:pos x="182" y="14"/>
                </a:cxn>
                <a:cxn ang="0">
                  <a:pos x="137" y="11"/>
                </a:cxn>
                <a:cxn ang="0">
                  <a:pos x="56" y="3"/>
                </a:cxn>
                <a:cxn ang="0">
                  <a:pos x="56" y="11"/>
                </a:cxn>
                <a:cxn ang="0">
                  <a:pos x="26" y="0"/>
                </a:cxn>
                <a:cxn ang="0">
                  <a:pos x="122" y="0"/>
                </a:cxn>
                <a:cxn ang="0">
                  <a:pos x="182" y="0"/>
                </a:cxn>
                <a:cxn ang="0">
                  <a:pos x="193" y="0"/>
                </a:cxn>
                <a:cxn ang="0">
                  <a:pos x="259" y="14"/>
                </a:cxn>
                <a:cxn ang="0">
                  <a:pos x="292" y="29"/>
                </a:cxn>
                <a:cxn ang="0">
                  <a:pos x="307" y="40"/>
                </a:cxn>
                <a:cxn ang="0">
                  <a:pos x="315" y="51"/>
                </a:cxn>
                <a:cxn ang="0">
                  <a:pos x="318" y="66"/>
                </a:cxn>
                <a:cxn ang="0">
                  <a:pos x="315" y="81"/>
                </a:cxn>
                <a:cxn ang="0">
                  <a:pos x="307" y="85"/>
                </a:cxn>
                <a:cxn ang="0">
                  <a:pos x="292" y="99"/>
                </a:cxn>
                <a:cxn ang="0">
                  <a:pos x="248" y="122"/>
                </a:cxn>
                <a:cxn ang="0">
                  <a:pos x="159" y="140"/>
                </a:cxn>
                <a:cxn ang="0">
                  <a:pos x="108" y="151"/>
                </a:cxn>
                <a:cxn ang="0">
                  <a:pos x="74" y="170"/>
                </a:cxn>
                <a:cxn ang="0">
                  <a:pos x="63" y="181"/>
                </a:cxn>
                <a:cxn ang="0">
                  <a:pos x="52" y="192"/>
                </a:cxn>
                <a:cxn ang="0">
                  <a:pos x="49" y="210"/>
                </a:cxn>
                <a:cxn ang="0">
                  <a:pos x="52" y="225"/>
                </a:cxn>
                <a:cxn ang="0">
                  <a:pos x="56" y="236"/>
                </a:cxn>
                <a:cxn ang="0">
                  <a:pos x="74" y="251"/>
                </a:cxn>
                <a:cxn ang="0">
                  <a:pos x="119" y="269"/>
                </a:cxn>
                <a:cxn ang="0">
                  <a:pos x="182" y="284"/>
                </a:cxn>
                <a:cxn ang="0">
                  <a:pos x="159" y="284"/>
                </a:cxn>
              </a:cxnLst>
              <a:rect l="0" t="0" r="0" b="0"/>
              <a:pathLst>
                <a:path w="318" h="284">
                  <a:moveTo>
                    <a:pt x="159" y="284"/>
                  </a:moveTo>
                  <a:lnTo>
                    <a:pt x="159" y="281"/>
                  </a:lnTo>
                  <a:lnTo>
                    <a:pt x="134" y="277"/>
                  </a:lnTo>
                  <a:lnTo>
                    <a:pt x="74" y="266"/>
                  </a:lnTo>
                  <a:lnTo>
                    <a:pt x="49" y="251"/>
                  </a:lnTo>
                  <a:lnTo>
                    <a:pt x="23" y="236"/>
                  </a:lnTo>
                  <a:lnTo>
                    <a:pt x="8" y="221"/>
                  </a:lnTo>
                  <a:lnTo>
                    <a:pt x="0" y="199"/>
                  </a:lnTo>
                  <a:lnTo>
                    <a:pt x="0" y="196"/>
                  </a:lnTo>
                  <a:lnTo>
                    <a:pt x="12" y="181"/>
                  </a:lnTo>
                  <a:lnTo>
                    <a:pt x="26" y="170"/>
                  </a:lnTo>
                  <a:lnTo>
                    <a:pt x="49" y="159"/>
                  </a:lnTo>
                  <a:lnTo>
                    <a:pt x="67" y="151"/>
                  </a:lnTo>
                  <a:lnTo>
                    <a:pt x="104" y="144"/>
                  </a:lnTo>
                  <a:lnTo>
                    <a:pt x="126" y="140"/>
                  </a:lnTo>
                  <a:lnTo>
                    <a:pt x="182" y="129"/>
                  </a:lnTo>
                  <a:lnTo>
                    <a:pt x="207" y="122"/>
                  </a:lnTo>
                  <a:lnTo>
                    <a:pt x="233" y="111"/>
                  </a:lnTo>
                  <a:lnTo>
                    <a:pt x="252" y="96"/>
                  </a:lnTo>
                  <a:lnTo>
                    <a:pt x="259" y="81"/>
                  </a:lnTo>
                  <a:lnTo>
                    <a:pt x="259" y="70"/>
                  </a:lnTo>
                  <a:lnTo>
                    <a:pt x="248" y="51"/>
                  </a:lnTo>
                  <a:lnTo>
                    <a:pt x="237" y="40"/>
                  </a:lnTo>
                  <a:lnTo>
                    <a:pt x="219" y="25"/>
                  </a:lnTo>
                  <a:lnTo>
                    <a:pt x="182" y="14"/>
                  </a:lnTo>
                  <a:lnTo>
                    <a:pt x="137" y="11"/>
                  </a:lnTo>
                  <a:lnTo>
                    <a:pt x="56" y="3"/>
                  </a:lnTo>
                  <a:lnTo>
                    <a:pt x="56" y="11"/>
                  </a:lnTo>
                  <a:lnTo>
                    <a:pt x="26" y="0"/>
                  </a:lnTo>
                  <a:lnTo>
                    <a:pt x="122" y="0"/>
                  </a:lnTo>
                  <a:lnTo>
                    <a:pt x="182" y="0"/>
                  </a:lnTo>
                  <a:lnTo>
                    <a:pt x="193" y="0"/>
                  </a:lnTo>
                  <a:lnTo>
                    <a:pt x="259" y="14"/>
                  </a:lnTo>
                  <a:lnTo>
                    <a:pt x="292" y="29"/>
                  </a:lnTo>
                  <a:lnTo>
                    <a:pt x="307" y="40"/>
                  </a:lnTo>
                  <a:lnTo>
                    <a:pt x="315" y="51"/>
                  </a:lnTo>
                  <a:lnTo>
                    <a:pt x="318" y="66"/>
                  </a:lnTo>
                  <a:lnTo>
                    <a:pt x="315" y="81"/>
                  </a:lnTo>
                  <a:lnTo>
                    <a:pt x="307" y="85"/>
                  </a:lnTo>
                  <a:lnTo>
                    <a:pt x="292" y="99"/>
                  </a:lnTo>
                  <a:lnTo>
                    <a:pt x="248" y="122"/>
                  </a:lnTo>
                  <a:lnTo>
                    <a:pt x="159" y="140"/>
                  </a:lnTo>
                  <a:lnTo>
                    <a:pt x="108" y="151"/>
                  </a:lnTo>
                  <a:lnTo>
                    <a:pt x="74" y="170"/>
                  </a:lnTo>
                  <a:lnTo>
                    <a:pt x="63" y="181"/>
                  </a:lnTo>
                  <a:lnTo>
                    <a:pt x="52" y="192"/>
                  </a:lnTo>
                  <a:lnTo>
                    <a:pt x="49" y="210"/>
                  </a:lnTo>
                  <a:lnTo>
                    <a:pt x="52" y="225"/>
                  </a:lnTo>
                  <a:lnTo>
                    <a:pt x="56" y="236"/>
                  </a:lnTo>
                  <a:lnTo>
                    <a:pt x="74" y="251"/>
                  </a:lnTo>
                  <a:lnTo>
                    <a:pt x="119" y="269"/>
                  </a:lnTo>
                  <a:lnTo>
                    <a:pt x="182" y="284"/>
                  </a:lnTo>
                  <a:lnTo>
                    <a:pt x="159" y="28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8" name="図形 67"/>
            <p:cNvSpPr/>
            <p:nvPr/>
          </p:nvSpPr>
          <p:spPr bwMode="auto">
            <a:xfrm>
              <a:off x="1246510" y="5511459"/>
              <a:ext cx="533562" cy="396904"/>
            </a:xfrm>
            <a:custGeom>
              <a:avLst/>
              <a:gdLst/>
              <a:ahLst/>
              <a:cxnLst>
                <a:cxn ang="0">
                  <a:pos x="141" y="281"/>
                </a:cxn>
                <a:cxn ang="0">
                  <a:pos x="141" y="278"/>
                </a:cxn>
                <a:cxn ang="0">
                  <a:pos x="107" y="274"/>
                </a:cxn>
                <a:cxn ang="0">
                  <a:pos x="70" y="266"/>
                </a:cxn>
                <a:cxn ang="0">
                  <a:pos x="26" y="248"/>
                </a:cxn>
                <a:cxn ang="0">
                  <a:pos x="11" y="226"/>
                </a:cxn>
                <a:cxn ang="0">
                  <a:pos x="4" y="222"/>
                </a:cxn>
                <a:cxn ang="0">
                  <a:pos x="0" y="207"/>
                </a:cxn>
                <a:cxn ang="0">
                  <a:pos x="0" y="193"/>
                </a:cxn>
                <a:cxn ang="0">
                  <a:pos x="11" y="178"/>
                </a:cxn>
                <a:cxn ang="0">
                  <a:pos x="22" y="167"/>
                </a:cxn>
                <a:cxn ang="0">
                  <a:pos x="59" y="152"/>
                </a:cxn>
                <a:cxn ang="0">
                  <a:pos x="107" y="141"/>
                </a:cxn>
                <a:cxn ang="0">
                  <a:pos x="196" y="122"/>
                </a:cxn>
                <a:cxn ang="0">
                  <a:pos x="248" y="104"/>
                </a:cxn>
                <a:cxn ang="0">
                  <a:pos x="263" y="82"/>
                </a:cxn>
                <a:cxn ang="0">
                  <a:pos x="266" y="78"/>
                </a:cxn>
                <a:cxn ang="0">
                  <a:pos x="270" y="63"/>
                </a:cxn>
                <a:cxn ang="0">
                  <a:pos x="266" y="48"/>
                </a:cxn>
                <a:cxn ang="0">
                  <a:pos x="252" y="34"/>
                </a:cxn>
                <a:cxn ang="0">
                  <a:pos x="226" y="15"/>
                </a:cxn>
                <a:cxn ang="0">
                  <a:pos x="170" y="0"/>
                </a:cxn>
                <a:cxn ang="0">
                  <a:pos x="252" y="11"/>
                </a:cxn>
                <a:cxn ang="0">
                  <a:pos x="307" y="22"/>
                </a:cxn>
                <a:cxn ang="0">
                  <a:pos x="337" y="37"/>
                </a:cxn>
                <a:cxn ang="0">
                  <a:pos x="348" y="48"/>
                </a:cxn>
                <a:cxn ang="0">
                  <a:pos x="348" y="56"/>
                </a:cxn>
                <a:cxn ang="0">
                  <a:pos x="348" y="63"/>
                </a:cxn>
                <a:cxn ang="0">
                  <a:pos x="333" y="82"/>
                </a:cxn>
                <a:cxn ang="0">
                  <a:pos x="311" y="96"/>
                </a:cxn>
                <a:cxn ang="0">
                  <a:pos x="281" y="108"/>
                </a:cxn>
                <a:cxn ang="0">
                  <a:pos x="252" y="119"/>
                </a:cxn>
                <a:cxn ang="0">
                  <a:pos x="196" y="133"/>
                </a:cxn>
                <a:cxn ang="0">
                  <a:pos x="170" y="133"/>
                </a:cxn>
                <a:cxn ang="0">
                  <a:pos x="96" y="152"/>
                </a:cxn>
                <a:cxn ang="0">
                  <a:pos x="56" y="174"/>
                </a:cxn>
                <a:cxn ang="0">
                  <a:pos x="41" y="189"/>
                </a:cxn>
                <a:cxn ang="0">
                  <a:pos x="37" y="193"/>
                </a:cxn>
                <a:cxn ang="0">
                  <a:pos x="37" y="211"/>
                </a:cxn>
                <a:cxn ang="0">
                  <a:pos x="52" y="226"/>
                </a:cxn>
                <a:cxn ang="0">
                  <a:pos x="67" y="244"/>
                </a:cxn>
                <a:cxn ang="0">
                  <a:pos x="85" y="259"/>
                </a:cxn>
                <a:cxn ang="0">
                  <a:pos x="137" y="274"/>
                </a:cxn>
                <a:cxn ang="0">
                  <a:pos x="181" y="281"/>
                </a:cxn>
                <a:cxn ang="0">
                  <a:pos x="141" y="281"/>
                </a:cxn>
              </a:cxnLst>
              <a:rect l="0" t="0" r="0" b="0"/>
              <a:pathLst>
                <a:path w="348" h="281">
                  <a:moveTo>
                    <a:pt x="141" y="281"/>
                  </a:moveTo>
                  <a:lnTo>
                    <a:pt x="141" y="278"/>
                  </a:lnTo>
                  <a:lnTo>
                    <a:pt x="107" y="274"/>
                  </a:lnTo>
                  <a:lnTo>
                    <a:pt x="70" y="266"/>
                  </a:lnTo>
                  <a:lnTo>
                    <a:pt x="26" y="248"/>
                  </a:lnTo>
                  <a:lnTo>
                    <a:pt x="11" y="226"/>
                  </a:lnTo>
                  <a:lnTo>
                    <a:pt x="4" y="222"/>
                  </a:lnTo>
                  <a:lnTo>
                    <a:pt x="0" y="207"/>
                  </a:lnTo>
                  <a:lnTo>
                    <a:pt x="0" y="193"/>
                  </a:lnTo>
                  <a:lnTo>
                    <a:pt x="11" y="178"/>
                  </a:lnTo>
                  <a:lnTo>
                    <a:pt x="22" y="167"/>
                  </a:lnTo>
                  <a:lnTo>
                    <a:pt x="59" y="152"/>
                  </a:lnTo>
                  <a:lnTo>
                    <a:pt x="107" y="141"/>
                  </a:lnTo>
                  <a:lnTo>
                    <a:pt x="196" y="122"/>
                  </a:lnTo>
                  <a:lnTo>
                    <a:pt x="248" y="104"/>
                  </a:lnTo>
                  <a:lnTo>
                    <a:pt x="263" y="82"/>
                  </a:lnTo>
                  <a:lnTo>
                    <a:pt x="266" y="78"/>
                  </a:lnTo>
                  <a:lnTo>
                    <a:pt x="270" y="63"/>
                  </a:lnTo>
                  <a:lnTo>
                    <a:pt x="266" y="48"/>
                  </a:lnTo>
                  <a:lnTo>
                    <a:pt x="252" y="34"/>
                  </a:lnTo>
                  <a:lnTo>
                    <a:pt x="226" y="15"/>
                  </a:lnTo>
                  <a:lnTo>
                    <a:pt x="170" y="0"/>
                  </a:lnTo>
                  <a:lnTo>
                    <a:pt x="252" y="11"/>
                  </a:lnTo>
                  <a:lnTo>
                    <a:pt x="307" y="22"/>
                  </a:lnTo>
                  <a:lnTo>
                    <a:pt x="337" y="37"/>
                  </a:lnTo>
                  <a:lnTo>
                    <a:pt x="348" y="48"/>
                  </a:lnTo>
                  <a:lnTo>
                    <a:pt x="348" y="56"/>
                  </a:lnTo>
                  <a:lnTo>
                    <a:pt x="348" y="63"/>
                  </a:lnTo>
                  <a:lnTo>
                    <a:pt x="333" y="82"/>
                  </a:lnTo>
                  <a:lnTo>
                    <a:pt x="311" y="96"/>
                  </a:lnTo>
                  <a:lnTo>
                    <a:pt x="281" y="108"/>
                  </a:lnTo>
                  <a:lnTo>
                    <a:pt x="252" y="119"/>
                  </a:lnTo>
                  <a:lnTo>
                    <a:pt x="196" y="133"/>
                  </a:lnTo>
                  <a:lnTo>
                    <a:pt x="170" y="133"/>
                  </a:lnTo>
                  <a:lnTo>
                    <a:pt x="96" y="152"/>
                  </a:lnTo>
                  <a:lnTo>
                    <a:pt x="56" y="174"/>
                  </a:lnTo>
                  <a:lnTo>
                    <a:pt x="41" y="189"/>
                  </a:lnTo>
                  <a:lnTo>
                    <a:pt x="37" y="193"/>
                  </a:lnTo>
                  <a:lnTo>
                    <a:pt x="37" y="211"/>
                  </a:lnTo>
                  <a:lnTo>
                    <a:pt x="52" y="226"/>
                  </a:lnTo>
                  <a:lnTo>
                    <a:pt x="67" y="244"/>
                  </a:lnTo>
                  <a:lnTo>
                    <a:pt x="85" y="259"/>
                  </a:lnTo>
                  <a:lnTo>
                    <a:pt x="137" y="274"/>
                  </a:lnTo>
                  <a:lnTo>
                    <a:pt x="181" y="281"/>
                  </a:lnTo>
                  <a:lnTo>
                    <a:pt x="141" y="281"/>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9" name="図形 68"/>
            <p:cNvSpPr/>
            <p:nvPr/>
          </p:nvSpPr>
          <p:spPr bwMode="auto">
            <a:xfrm>
              <a:off x="1547022" y="5919663"/>
              <a:ext cx="6133" cy="1412"/>
            </a:xfrm>
            <a:custGeom>
              <a:avLst/>
              <a:gdLst/>
              <a:ahLst/>
              <a:cxnLst>
                <a:cxn ang="0">
                  <a:pos x="0" y="0"/>
                </a:cxn>
                <a:cxn ang="0">
                  <a:pos x="4" y="0"/>
                </a:cxn>
                <a:cxn ang="0">
                  <a:pos x="0" y="0"/>
                </a:cxn>
              </a:cxnLst>
              <a:rect l="0" t="0" r="0" b="0"/>
              <a:pathLst>
                <a:path w="4">
                  <a:moveTo>
                    <a:pt x="0" y="0"/>
                  </a:moveTo>
                  <a:lnTo>
                    <a:pt x="4" y="0"/>
                  </a:lnTo>
                  <a:lnTo>
                    <a:pt x="0"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0" name="図形 69"/>
            <p:cNvSpPr/>
            <p:nvPr/>
          </p:nvSpPr>
          <p:spPr bwMode="auto">
            <a:xfrm>
              <a:off x="1309372" y="5501571"/>
              <a:ext cx="640887" cy="418091"/>
            </a:xfrm>
            <a:custGeom>
              <a:avLst/>
              <a:gdLst/>
              <a:ahLst/>
              <a:cxnLst>
                <a:cxn ang="0">
                  <a:pos x="214" y="296"/>
                </a:cxn>
                <a:cxn ang="0">
                  <a:pos x="170" y="288"/>
                </a:cxn>
                <a:cxn ang="0">
                  <a:pos x="140" y="285"/>
                </a:cxn>
                <a:cxn ang="0">
                  <a:pos x="81" y="273"/>
                </a:cxn>
                <a:cxn ang="0">
                  <a:pos x="52" y="259"/>
                </a:cxn>
                <a:cxn ang="0">
                  <a:pos x="18" y="244"/>
                </a:cxn>
                <a:cxn ang="0">
                  <a:pos x="4" y="225"/>
                </a:cxn>
                <a:cxn ang="0">
                  <a:pos x="0" y="214"/>
                </a:cxn>
                <a:cxn ang="0">
                  <a:pos x="0" y="200"/>
                </a:cxn>
                <a:cxn ang="0">
                  <a:pos x="0" y="196"/>
                </a:cxn>
                <a:cxn ang="0">
                  <a:pos x="18" y="181"/>
                </a:cxn>
                <a:cxn ang="0">
                  <a:pos x="59" y="163"/>
                </a:cxn>
                <a:cxn ang="0">
                  <a:pos x="129" y="144"/>
                </a:cxn>
                <a:cxn ang="0">
                  <a:pos x="159" y="140"/>
                </a:cxn>
                <a:cxn ang="0">
                  <a:pos x="214" y="129"/>
                </a:cxn>
                <a:cxn ang="0">
                  <a:pos x="248" y="118"/>
                </a:cxn>
                <a:cxn ang="0">
                  <a:pos x="277" y="103"/>
                </a:cxn>
                <a:cxn ang="0">
                  <a:pos x="296" y="89"/>
                </a:cxn>
                <a:cxn ang="0">
                  <a:pos x="310" y="70"/>
                </a:cxn>
                <a:cxn ang="0">
                  <a:pos x="310" y="63"/>
                </a:cxn>
                <a:cxn ang="0">
                  <a:pos x="307" y="55"/>
                </a:cxn>
                <a:cxn ang="0">
                  <a:pos x="296" y="41"/>
                </a:cxn>
                <a:cxn ang="0">
                  <a:pos x="266" y="22"/>
                </a:cxn>
                <a:cxn ang="0">
                  <a:pos x="214" y="15"/>
                </a:cxn>
                <a:cxn ang="0">
                  <a:pos x="137" y="4"/>
                </a:cxn>
                <a:cxn ang="0">
                  <a:pos x="266" y="4"/>
                </a:cxn>
                <a:cxn ang="0">
                  <a:pos x="266" y="0"/>
                </a:cxn>
                <a:cxn ang="0">
                  <a:pos x="307" y="4"/>
                </a:cxn>
                <a:cxn ang="0">
                  <a:pos x="355" y="15"/>
                </a:cxn>
                <a:cxn ang="0">
                  <a:pos x="392" y="29"/>
                </a:cxn>
                <a:cxn ang="0">
                  <a:pos x="406" y="44"/>
                </a:cxn>
                <a:cxn ang="0">
                  <a:pos x="418" y="55"/>
                </a:cxn>
                <a:cxn ang="0">
                  <a:pos x="418" y="70"/>
                </a:cxn>
                <a:cxn ang="0">
                  <a:pos x="406" y="85"/>
                </a:cxn>
                <a:cxn ang="0">
                  <a:pos x="395" y="100"/>
                </a:cxn>
                <a:cxn ang="0">
                  <a:pos x="377" y="111"/>
                </a:cxn>
                <a:cxn ang="0">
                  <a:pos x="347" y="115"/>
                </a:cxn>
                <a:cxn ang="0">
                  <a:pos x="266" y="133"/>
                </a:cxn>
                <a:cxn ang="0">
                  <a:pos x="155" y="148"/>
                </a:cxn>
                <a:cxn ang="0">
                  <a:pos x="114" y="159"/>
                </a:cxn>
                <a:cxn ang="0">
                  <a:pos x="81" y="170"/>
                </a:cxn>
                <a:cxn ang="0">
                  <a:pos x="59" y="185"/>
                </a:cxn>
                <a:cxn ang="0">
                  <a:pos x="52" y="196"/>
                </a:cxn>
                <a:cxn ang="0">
                  <a:pos x="44" y="203"/>
                </a:cxn>
                <a:cxn ang="0">
                  <a:pos x="44" y="211"/>
                </a:cxn>
                <a:cxn ang="0">
                  <a:pos x="55" y="233"/>
                </a:cxn>
                <a:cxn ang="0">
                  <a:pos x="74" y="251"/>
                </a:cxn>
                <a:cxn ang="0">
                  <a:pos x="100" y="266"/>
                </a:cxn>
                <a:cxn ang="0">
                  <a:pos x="129" y="273"/>
                </a:cxn>
                <a:cxn ang="0">
                  <a:pos x="192" y="285"/>
                </a:cxn>
                <a:cxn ang="0">
                  <a:pos x="236" y="288"/>
                </a:cxn>
                <a:cxn ang="0">
                  <a:pos x="214" y="296"/>
                </a:cxn>
              </a:cxnLst>
              <a:rect l="0" t="0" r="0" b="0"/>
              <a:pathLst>
                <a:path w="418" h="296">
                  <a:moveTo>
                    <a:pt x="214" y="296"/>
                  </a:moveTo>
                  <a:lnTo>
                    <a:pt x="170" y="288"/>
                  </a:lnTo>
                  <a:lnTo>
                    <a:pt x="140" y="285"/>
                  </a:lnTo>
                  <a:lnTo>
                    <a:pt x="81" y="273"/>
                  </a:lnTo>
                  <a:lnTo>
                    <a:pt x="52" y="259"/>
                  </a:lnTo>
                  <a:lnTo>
                    <a:pt x="18" y="244"/>
                  </a:lnTo>
                  <a:lnTo>
                    <a:pt x="4" y="225"/>
                  </a:lnTo>
                  <a:lnTo>
                    <a:pt x="0" y="214"/>
                  </a:lnTo>
                  <a:lnTo>
                    <a:pt x="0" y="200"/>
                  </a:lnTo>
                  <a:lnTo>
                    <a:pt x="0" y="196"/>
                  </a:lnTo>
                  <a:lnTo>
                    <a:pt x="18" y="181"/>
                  </a:lnTo>
                  <a:lnTo>
                    <a:pt x="59" y="163"/>
                  </a:lnTo>
                  <a:lnTo>
                    <a:pt x="129" y="144"/>
                  </a:lnTo>
                  <a:lnTo>
                    <a:pt x="159" y="140"/>
                  </a:lnTo>
                  <a:lnTo>
                    <a:pt x="214" y="129"/>
                  </a:lnTo>
                  <a:lnTo>
                    <a:pt x="248" y="118"/>
                  </a:lnTo>
                  <a:lnTo>
                    <a:pt x="277" y="103"/>
                  </a:lnTo>
                  <a:lnTo>
                    <a:pt x="296" y="89"/>
                  </a:lnTo>
                  <a:lnTo>
                    <a:pt x="310" y="70"/>
                  </a:lnTo>
                  <a:lnTo>
                    <a:pt x="310" y="63"/>
                  </a:lnTo>
                  <a:lnTo>
                    <a:pt x="307" y="55"/>
                  </a:lnTo>
                  <a:lnTo>
                    <a:pt x="296" y="41"/>
                  </a:lnTo>
                  <a:lnTo>
                    <a:pt x="266" y="22"/>
                  </a:lnTo>
                  <a:lnTo>
                    <a:pt x="214" y="15"/>
                  </a:lnTo>
                  <a:lnTo>
                    <a:pt x="137" y="4"/>
                  </a:lnTo>
                  <a:lnTo>
                    <a:pt x="266" y="4"/>
                  </a:lnTo>
                  <a:lnTo>
                    <a:pt x="266" y="0"/>
                  </a:lnTo>
                  <a:lnTo>
                    <a:pt x="307" y="4"/>
                  </a:lnTo>
                  <a:lnTo>
                    <a:pt x="355" y="15"/>
                  </a:lnTo>
                  <a:lnTo>
                    <a:pt x="392" y="29"/>
                  </a:lnTo>
                  <a:lnTo>
                    <a:pt x="406" y="44"/>
                  </a:lnTo>
                  <a:lnTo>
                    <a:pt x="418" y="55"/>
                  </a:lnTo>
                  <a:lnTo>
                    <a:pt x="418" y="70"/>
                  </a:lnTo>
                  <a:lnTo>
                    <a:pt x="406" y="85"/>
                  </a:lnTo>
                  <a:lnTo>
                    <a:pt x="395" y="100"/>
                  </a:lnTo>
                  <a:lnTo>
                    <a:pt x="377" y="111"/>
                  </a:lnTo>
                  <a:lnTo>
                    <a:pt x="347" y="115"/>
                  </a:lnTo>
                  <a:lnTo>
                    <a:pt x="266" y="133"/>
                  </a:lnTo>
                  <a:lnTo>
                    <a:pt x="155" y="148"/>
                  </a:lnTo>
                  <a:lnTo>
                    <a:pt x="114" y="159"/>
                  </a:lnTo>
                  <a:lnTo>
                    <a:pt x="81" y="170"/>
                  </a:lnTo>
                  <a:lnTo>
                    <a:pt x="59" y="185"/>
                  </a:lnTo>
                  <a:lnTo>
                    <a:pt x="52" y="196"/>
                  </a:lnTo>
                  <a:lnTo>
                    <a:pt x="44" y="203"/>
                  </a:lnTo>
                  <a:lnTo>
                    <a:pt x="44" y="211"/>
                  </a:lnTo>
                  <a:lnTo>
                    <a:pt x="55" y="233"/>
                  </a:lnTo>
                  <a:lnTo>
                    <a:pt x="74" y="251"/>
                  </a:lnTo>
                  <a:lnTo>
                    <a:pt x="100" y="266"/>
                  </a:lnTo>
                  <a:lnTo>
                    <a:pt x="129" y="273"/>
                  </a:lnTo>
                  <a:lnTo>
                    <a:pt x="192" y="285"/>
                  </a:lnTo>
                  <a:lnTo>
                    <a:pt x="236" y="288"/>
                  </a:lnTo>
                  <a:lnTo>
                    <a:pt x="214" y="29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1" name="図形 70"/>
            <p:cNvSpPr/>
            <p:nvPr/>
          </p:nvSpPr>
          <p:spPr bwMode="auto">
            <a:xfrm>
              <a:off x="1031859" y="5135742"/>
              <a:ext cx="1143784" cy="772621"/>
            </a:xfrm>
            <a:custGeom>
              <a:avLst/>
              <a:gdLst/>
              <a:ahLst/>
              <a:cxnLst>
                <a:cxn ang="0">
                  <a:pos x="403" y="544"/>
                </a:cxn>
                <a:cxn ang="0">
                  <a:pos x="295" y="529"/>
                </a:cxn>
                <a:cxn ang="0">
                  <a:pos x="240" y="492"/>
                </a:cxn>
                <a:cxn ang="0">
                  <a:pos x="233" y="470"/>
                </a:cxn>
                <a:cxn ang="0">
                  <a:pos x="236" y="455"/>
                </a:cxn>
                <a:cxn ang="0">
                  <a:pos x="266" y="433"/>
                </a:cxn>
                <a:cxn ang="0">
                  <a:pos x="340" y="414"/>
                </a:cxn>
                <a:cxn ang="0">
                  <a:pos x="532" y="377"/>
                </a:cxn>
                <a:cxn ang="0">
                  <a:pos x="576" y="359"/>
                </a:cxn>
                <a:cxn ang="0">
                  <a:pos x="599" y="333"/>
                </a:cxn>
                <a:cxn ang="0">
                  <a:pos x="587" y="300"/>
                </a:cxn>
                <a:cxn ang="0">
                  <a:pos x="532" y="266"/>
                </a:cxn>
                <a:cxn ang="0">
                  <a:pos x="380" y="252"/>
                </a:cxn>
                <a:cxn ang="0">
                  <a:pos x="155" y="222"/>
                </a:cxn>
                <a:cxn ang="0">
                  <a:pos x="81" y="203"/>
                </a:cxn>
                <a:cxn ang="0">
                  <a:pos x="26" y="167"/>
                </a:cxn>
                <a:cxn ang="0">
                  <a:pos x="0" y="118"/>
                </a:cxn>
                <a:cxn ang="0">
                  <a:pos x="11" y="93"/>
                </a:cxn>
                <a:cxn ang="0">
                  <a:pos x="37" y="63"/>
                </a:cxn>
                <a:cxn ang="0">
                  <a:pos x="114" y="37"/>
                </a:cxn>
                <a:cxn ang="0">
                  <a:pos x="225" y="19"/>
                </a:cxn>
                <a:cxn ang="0">
                  <a:pos x="262" y="19"/>
                </a:cxn>
                <a:cxn ang="0">
                  <a:pos x="262" y="33"/>
                </a:cxn>
                <a:cxn ang="0">
                  <a:pos x="177" y="41"/>
                </a:cxn>
                <a:cxn ang="0">
                  <a:pos x="129" y="63"/>
                </a:cxn>
                <a:cxn ang="0">
                  <a:pos x="96" y="89"/>
                </a:cxn>
                <a:cxn ang="0">
                  <a:pos x="85" y="133"/>
                </a:cxn>
                <a:cxn ang="0">
                  <a:pos x="111" y="163"/>
                </a:cxn>
                <a:cxn ang="0">
                  <a:pos x="192" y="192"/>
                </a:cxn>
                <a:cxn ang="0">
                  <a:pos x="303" y="207"/>
                </a:cxn>
                <a:cxn ang="0">
                  <a:pos x="477" y="222"/>
                </a:cxn>
                <a:cxn ang="0">
                  <a:pos x="602" y="229"/>
                </a:cxn>
                <a:cxn ang="0">
                  <a:pos x="695" y="244"/>
                </a:cxn>
                <a:cxn ang="0">
                  <a:pos x="743" y="266"/>
                </a:cxn>
                <a:cxn ang="0">
                  <a:pos x="746" y="292"/>
                </a:cxn>
                <a:cxn ang="0">
                  <a:pos x="732" y="322"/>
                </a:cxn>
                <a:cxn ang="0">
                  <a:pos x="687" y="348"/>
                </a:cxn>
                <a:cxn ang="0">
                  <a:pos x="602" y="370"/>
                </a:cxn>
                <a:cxn ang="0">
                  <a:pos x="521" y="388"/>
                </a:cxn>
                <a:cxn ang="0">
                  <a:pos x="488" y="399"/>
                </a:cxn>
                <a:cxn ang="0">
                  <a:pos x="395" y="414"/>
                </a:cxn>
                <a:cxn ang="0">
                  <a:pos x="325" y="429"/>
                </a:cxn>
                <a:cxn ang="0">
                  <a:pos x="266" y="462"/>
                </a:cxn>
                <a:cxn ang="0">
                  <a:pos x="262" y="484"/>
                </a:cxn>
                <a:cxn ang="0">
                  <a:pos x="281" y="503"/>
                </a:cxn>
                <a:cxn ang="0">
                  <a:pos x="351" y="532"/>
                </a:cxn>
                <a:cxn ang="0">
                  <a:pos x="447" y="544"/>
                </a:cxn>
              </a:cxnLst>
              <a:rect l="0" t="0" r="0" b="0"/>
              <a:pathLst>
                <a:path w="746" h="547">
                  <a:moveTo>
                    <a:pt x="432" y="547"/>
                  </a:moveTo>
                  <a:lnTo>
                    <a:pt x="403" y="544"/>
                  </a:lnTo>
                  <a:lnTo>
                    <a:pt x="336" y="532"/>
                  </a:lnTo>
                  <a:lnTo>
                    <a:pt x="295" y="529"/>
                  </a:lnTo>
                  <a:lnTo>
                    <a:pt x="266" y="514"/>
                  </a:lnTo>
                  <a:lnTo>
                    <a:pt x="240" y="492"/>
                  </a:lnTo>
                  <a:lnTo>
                    <a:pt x="236" y="484"/>
                  </a:lnTo>
                  <a:lnTo>
                    <a:pt x="233" y="470"/>
                  </a:lnTo>
                  <a:lnTo>
                    <a:pt x="233" y="462"/>
                  </a:lnTo>
                  <a:lnTo>
                    <a:pt x="236" y="455"/>
                  </a:lnTo>
                  <a:lnTo>
                    <a:pt x="247" y="444"/>
                  </a:lnTo>
                  <a:lnTo>
                    <a:pt x="266" y="433"/>
                  </a:lnTo>
                  <a:lnTo>
                    <a:pt x="295" y="422"/>
                  </a:lnTo>
                  <a:lnTo>
                    <a:pt x="340" y="414"/>
                  </a:lnTo>
                  <a:lnTo>
                    <a:pt x="451" y="399"/>
                  </a:lnTo>
                  <a:lnTo>
                    <a:pt x="532" y="377"/>
                  </a:lnTo>
                  <a:lnTo>
                    <a:pt x="562" y="370"/>
                  </a:lnTo>
                  <a:lnTo>
                    <a:pt x="576" y="359"/>
                  </a:lnTo>
                  <a:lnTo>
                    <a:pt x="591" y="344"/>
                  </a:lnTo>
                  <a:lnTo>
                    <a:pt x="599" y="333"/>
                  </a:lnTo>
                  <a:lnTo>
                    <a:pt x="602" y="314"/>
                  </a:lnTo>
                  <a:lnTo>
                    <a:pt x="587" y="300"/>
                  </a:lnTo>
                  <a:lnTo>
                    <a:pt x="569" y="281"/>
                  </a:lnTo>
                  <a:lnTo>
                    <a:pt x="532" y="266"/>
                  </a:lnTo>
                  <a:lnTo>
                    <a:pt x="488" y="259"/>
                  </a:lnTo>
                  <a:lnTo>
                    <a:pt x="380" y="252"/>
                  </a:lnTo>
                  <a:lnTo>
                    <a:pt x="270" y="237"/>
                  </a:lnTo>
                  <a:lnTo>
                    <a:pt x="155" y="222"/>
                  </a:lnTo>
                  <a:lnTo>
                    <a:pt x="129" y="218"/>
                  </a:lnTo>
                  <a:lnTo>
                    <a:pt x="81" y="203"/>
                  </a:lnTo>
                  <a:lnTo>
                    <a:pt x="52" y="189"/>
                  </a:lnTo>
                  <a:lnTo>
                    <a:pt x="26" y="167"/>
                  </a:lnTo>
                  <a:lnTo>
                    <a:pt x="15" y="148"/>
                  </a:lnTo>
                  <a:lnTo>
                    <a:pt x="0" y="118"/>
                  </a:lnTo>
                  <a:lnTo>
                    <a:pt x="0" y="111"/>
                  </a:lnTo>
                  <a:lnTo>
                    <a:pt x="11" y="93"/>
                  </a:lnTo>
                  <a:lnTo>
                    <a:pt x="15" y="78"/>
                  </a:lnTo>
                  <a:lnTo>
                    <a:pt x="37" y="63"/>
                  </a:lnTo>
                  <a:lnTo>
                    <a:pt x="70" y="48"/>
                  </a:lnTo>
                  <a:lnTo>
                    <a:pt x="114" y="37"/>
                  </a:lnTo>
                  <a:lnTo>
                    <a:pt x="170" y="26"/>
                  </a:lnTo>
                  <a:lnTo>
                    <a:pt x="225" y="19"/>
                  </a:lnTo>
                  <a:lnTo>
                    <a:pt x="277" y="0"/>
                  </a:lnTo>
                  <a:lnTo>
                    <a:pt x="262" y="19"/>
                  </a:lnTo>
                  <a:lnTo>
                    <a:pt x="262" y="26"/>
                  </a:lnTo>
                  <a:lnTo>
                    <a:pt x="262" y="33"/>
                  </a:lnTo>
                  <a:lnTo>
                    <a:pt x="210" y="37"/>
                  </a:lnTo>
                  <a:lnTo>
                    <a:pt x="177" y="41"/>
                  </a:lnTo>
                  <a:lnTo>
                    <a:pt x="151" y="52"/>
                  </a:lnTo>
                  <a:lnTo>
                    <a:pt x="129" y="63"/>
                  </a:lnTo>
                  <a:lnTo>
                    <a:pt x="107" y="78"/>
                  </a:lnTo>
                  <a:lnTo>
                    <a:pt x="96" y="89"/>
                  </a:lnTo>
                  <a:lnTo>
                    <a:pt x="81" y="111"/>
                  </a:lnTo>
                  <a:lnTo>
                    <a:pt x="85" y="133"/>
                  </a:lnTo>
                  <a:lnTo>
                    <a:pt x="96" y="148"/>
                  </a:lnTo>
                  <a:lnTo>
                    <a:pt x="111" y="163"/>
                  </a:lnTo>
                  <a:lnTo>
                    <a:pt x="155" y="178"/>
                  </a:lnTo>
                  <a:lnTo>
                    <a:pt x="192" y="192"/>
                  </a:lnTo>
                  <a:lnTo>
                    <a:pt x="210" y="192"/>
                  </a:lnTo>
                  <a:lnTo>
                    <a:pt x="303" y="207"/>
                  </a:lnTo>
                  <a:lnTo>
                    <a:pt x="388" y="218"/>
                  </a:lnTo>
                  <a:lnTo>
                    <a:pt x="477" y="222"/>
                  </a:lnTo>
                  <a:lnTo>
                    <a:pt x="517" y="222"/>
                  </a:lnTo>
                  <a:lnTo>
                    <a:pt x="602" y="229"/>
                  </a:lnTo>
                  <a:lnTo>
                    <a:pt x="647" y="233"/>
                  </a:lnTo>
                  <a:lnTo>
                    <a:pt x="695" y="244"/>
                  </a:lnTo>
                  <a:lnTo>
                    <a:pt x="724" y="252"/>
                  </a:lnTo>
                  <a:lnTo>
                    <a:pt x="743" y="266"/>
                  </a:lnTo>
                  <a:lnTo>
                    <a:pt x="746" y="281"/>
                  </a:lnTo>
                  <a:lnTo>
                    <a:pt x="746" y="292"/>
                  </a:lnTo>
                  <a:lnTo>
                    <a:pt x="746" y="307"/>
                  </a:lnTo>
                  <a:lnTo>
                    <a:pt x="732" y="322"/>
                  </a:lnTo>
                  <a:lnTo>
                    <a:pt x="713" y="337"/>
                  </a:lnTo>
                  <a:lnTo>
                    <a:pt x="687" y="348"/>
                  </a:lnTo>
                  <a:lnTo>
                    <a:pt x="647" y="359"/>
                  </a:lnTo>
                  <a:lnTo>
                    <a:pt x="602" y="370"/>
                  </a:lnTo>
                  <a:lnTo>
                    <a:pt x="543" y="385"/>
                  </a:lnTo>
                  <a:lnTo>
                    <a:pt x="521" y="388"/>
                  </a:lnTo>
                  <a:lnTo>
                    <a:pt x="514" y="392"/>
                  </a:lnTo>
                  <a:lnTo>
                    <a:pt x="488" y="399"/>
                  </a:lnTo>
                  <a:lnTo>
                    <a:pt x="447" y="407"/>
                  </a:lnTo>
                  <a:lnTo>
                    <a:pt x="395" y="414"/>
                  </a:lnTo>
                  <a:lnTo>
                    <a:pt x="358" y="418"/>
                  </a:lnTo>
                  <a:lnTo>
                    <a:pt x="325" y="429"/>
                  </a:lnTo>
                  <a:lnTo>
                    <a:pt x="284" y="447"/>
                  </a:lnTo>
                  <a:lnTo>
                    <a:pt x="266" y="462"/>
                  </a:lnTo>
                  <a:lnTo>
                    <a:pt x="262" y="470"/>
                  </a:lnTo>
                  <a:lnTo>
                    <a:pt x="262" y="484"/>
                  </a:lnTo>
                  <a:lnTo>
                    <a:pt x="266" y="492"/>
                  </a:lnTo>
                  <a:lnTo>
                    <a:pt x="281" y="503"/>
                  </a:lnTo>
                  <a:lnTo>
                    <a:pt x="303" y="514"/>
                  </a:lnTo>
                  <a:lnTo>
                    <a:pt x="351" y="532"/>
                  </a:lnTo>
                  <a:lnTo>
                    <a:pt x="403" y="540"/>
                  </a:lnTo>
                  <a:lnTo>
                    <a:pt x="447" y="544"/>
                  </a:lnTo>
                  <a:lnTo>
                    <a:pt x="432" y="54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2" name="図形 71"/>
            <p:cNvSpPr/>
            <p:nvPr/>
          </p:nvSpPr>
          <p:spPr bwMode="auto">
            <a:xfrm>
              <a:off x="1870532" y="5459197"/>
              <a:ext cx="430836" cy="220345"/>
            </a:xfrm>
            <a:custGeom>
              <a:avLst/>
              <a:gdLst/>
              <a:ahLst/>
              <a:cxnLst>
                <a:cxn ang="0">
                  <a:pos x="277" y="45"/>
                </a:cxn>
                <a:cxn ang="0">
                  <a:pos x="281" y="52"/>
                </a:cxn>
                <a:cxn ang="0">
                  <a:pos x="281" y="63"/>
                </a:cxn>
                <a:cxn ang="0">
                  <a:pos x="281" y="74"/>
                </a:cxn>
                <a:cxn ang="0">
                  <a:pos x="262" y="93"/>
                </a:cxn>
                <a:cxn ang="0">
                  <a:pos x="236" y="108"/>
                </a:cxn>
                <a:cxn ang="0">
                  <a:pos x="181" y="133"/>
                </a:cxn>
                <a:cxn ang="0">
                  <a:pos x="140" y="145"/>
                </a:cxn>
                <a:cxn ang="0">
                  <a:pos x="122" y="145"/>
                </a:cxn>
                <a:cxn ang="0">
                  <a:pos x="122" y="148"/>
                </a:cxn>
                <a:cxn ang="0">
                  <a:pos x="77" y="148"/>
                </a:cxn>
                <a:cxn ang="0">
                  <a:pos x="0" y="156"/>
                </a:cxn>
                <a:cxn ang="0">
                  <a:pos x="59" y="141"/>
                </a:cxn>
                <a:cxn ang="0">
                  <a:pos x="100" y="133"/>
                </a:cxn>
                <a:cxn ang="0">
                  <a:pos x="140" y="122"/>
                </a:cxn>
                <a:cxn ang="0">
                  <a:pos x="170" y="108"/>
                </a:cxn>
                <a:cxn ang="0">
                  <a:pos x="192" y="100"/>
                </a:cxn>
                <a:cxn ang="0">
                  <a:pos x="199" y="78"/>
                </a:cxn>
                <a:cxn ang="0">
                  <a:pos x="207" y="63"/>
                </a:cxn>
                <a:cxn ang="0">
                  <a:pos x="207" y="52"/>
                </a:cxn>
                <a:cxn ang="0">
                  <a:pos x="199" y="37"/>
                </a:cxn>
                <a:cxn ang="0">
                  <a:pos x="185" y="23"/>
                </a:cxn>
                <a:cxn ang="0">
                  <a:pos x="155" y="15"/>
                </a:cxn>
                <a:cxn ang="0">
                  <a:pos x="81" y="0"/>
                </a:cxn>
                <a:cxn ang="0">
                  <a:pos x="155" y="0"/>
                </a:cxn>
                <a:cxn ang="0">
                  <a:pos x="207" y="8"/>
                </a:cxn>
                <a:cxn ang="0">
                  <a:pos x="240" y="19"/>
                </a:cxn>
                <a:cxn ang="0">
                  <a:pos x="266" y="30"/>
                </a:cxn>
                <a:cxn ang="0">
                  <a:pos x="277" y="45"/>
                </a:cxn>
              </a:cxnLst>
              <a:rect l="0" t="0" r="0" b="0"/>
              <a:pathLst>
                <a:path w="281" h="156">
                  <a:moveTo>
                    <a:pt x="277" y="45"/>
                  </a:moveTo>
                  <a:lnTo>
                    <a:pt x="281" y="52"/>
                  </a:lnTo>
                  <a:lnTo>
                    <a:pt x="281" y="63"/>
                  </a:lnTo>
                  <a:lnTo>
                    <a:pt x="281" y="74"/>
                  </a:lnTo>
                  <a:lnTo>
                    <a:pt x="262" y="93"/>
                  </a:lnTo>
                  <a:lnTo>
                    <a:pt x="236" y="108"/>
                  </a:lnTo>
                  <a:lnTo>
                    <a:pt x="181" y="133"/>
                  </a:lnTo>
                  <a:lnTo>
                    <a:pt x="140" y="145"/>
                  </a:lnTo>
                  <a:lnTo>
                    <a:pt x="122" y="145"/>
                  </a:lnTo>
                  <a:lnTo>
                    <a:pt x="122" y="148"/>
                  </a:lnTo>
                  <a:lnTo>
                    <a:pt x="77" y="148"/>
                  </a:lnTo>
                  <a:lnTo>
                    <a:pt x="0" y="156"/>
                  </a:lnTo>
                  <a:lnTo>
                    <a:pt x="59" y="141"/>
                  </a:lnTo>
                  <a:lnTo>
                    <a:pt x="100" y="133"/>
                  </a:lnTo>
                  <a:lnTo>
                    <a:pt x="140" y="122"/>
                  </a:lnTo>
                  <a:lnTo>
                    <a:pt x="170" y="108"/>
                  </a:lnTo>
                  <a:lnTo>
                    <a:pt x="192" y="100"/>
                  </a:lnTo>
                  <a:lnTo>
                    <a:pt x="199" y="78"/>
                  </a:lnTo>
                  <a:lnTo>
                    <a:pt x="207" y="63"/>
                  </a:lnTo>
                  <a:lnTo>
                    <a:pt x="207" y="52"/>
                  </a:lnTo>
                  <a:lnTo>
                    <a:pt x="199" y="37"/>
                  </a:lnTo>
                  <a:lnTo>
                    <a:pt x="185" y="23"/>
                  </a:lnTo>
                  <a:lnTo>
                    <a:pt x="155" y="15"/>
                  </a:lnTo>
                  <a:lnTo>
                    <a:pt x="81" y="0"/>
                  </a:lnTo>
                  <a:lnTo>
                    <a:pt x="155" y="0"/>
                  </a:lnTo>
                  <a:lnTo>
                    <a:pt x="207" y="8"/>
                  </a:lnTo>
                  <a:lnTo>
                    <a:pt x="240" y="19"/>
                  </a:lnTo>
                  <a:lnTo>
                    <a:pt x="266" y="30"/>
                  </a:lnTo>
                  <a:lnTo>
                    <a:pt x="277" y="4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3" name="図形 72"/>
            <p:cNvSpPr/>
            <p:nvPr/>
          </p:nvSpPr>
          <p:spPr bwMode="auto">
            <a:xfrm>
              <a:off x="2080583" y="5470497"/>
              <a:ext cx="288246" cy="197746"/>
            </a:xfrm>
            <a:custGeom>
              <a:avLst/>
              <a:gdLst/>
              <a:ahLst/>
              <a:cxnLst>
                <a:cxn ang="0">
                  <a:pos x="144" y="37"/>
                </a:cxn>
                <a:cxn ang="0">
                  <a:pos x="125" y="15"/>
                </a:cxn>
                <a:cxn ang="0">
                  <a:pos x="85" y="0"/>
                </a:cxn>
                <a:cxn ang="0">
                  <a:pos x="118" y="7"/>
                </a:cxn>
                <a:cxn ang="0">
                  <a:pos x="151" y="15"/>
                </a:cxn>
                <a:cxn ang="0">
                  <a:pos x="170" y="26"/>
                </a:cxn>
                <a:cxn ang="0">
                  <a:pos x="184" y="37"/>
                </a:cxn>
                <a:cxn ang="0">
                  <a:pos x="188" y="51"/>
                </a:cxn>
                <a:cxn ang="0">
                  <a:pos x="184" y="63"/>
                </a:cxn>
                <a:cxn ang="0">
                  <a:pos x="181" y="70"/>
                </a:cxn>
                <a:cxn ang="0">
                  <a:pos x="159" y="92"/>
                </a:cxn>
                <a:cxn ang="0">
                  <a:pos x="133" y="111"/>
                </a:cxn>
                <a:cxn ang="0">
                  <a:pos x="110" y="125"/>
                </a:cxn>
                <a:cxn ang="0">
                  <a:pos x="74" y="133"/>
                </a:cxn>
                <a:cxn ang="0">
                  <a:pos x="0" y="140"/>
                </a:cxn>
                <a:cxn ang="0">
                  <a:pos x="29" y="133"/>
                </a:cxn>
                <a:cxn ang="0">
                  <a:pos x="70" y="122"/>
                </a:cxn>
                <a:cxn ang="0">
                  <a:pos x="110" y="100"/>
                </a:cxn>
                <a:cxn ang="0">
                  <a:pos x="129" y="85"/>
                </a:cxn>
                <a:cxn ang="0">
                  <a:pos x="144" y="66"/>
                </a:cxn>
                <a:cxn ang="0">
                  <a:pos x="151" y="55"/>
                </a:cxn>
                <a:cxn ang="0">
                  <a:pos x="151" y="44"/>
                </a:cxn>
                <a:cxn ang="0">
                  <a:pos x="144" y="37"/>
                </a:cxn>
              </a:cxnLst>
              <a:rect l="0" t="0" r="0" b="0"/>
              <a:pathLst>
                <a:path w="188" h="140">
                  <a:moveTo>
                    <a:pt x="144" y="37"/>
                  </a:moveTo>
                  <a:lnTo>
                    <a:pt x="125" y="15"/>
                  </a:lnTo>
                  <a:lnTo>
                    <a:pt x="85" y="0"/>
                  </a:lnTo>
                  <a:lnTo>
                    <a:pt x="118" y="7"/>
                  </a:lnTo>
                  <a:lnTo>
                    <a:pt x="151" y="15"/>
                  </a:lnTo>
                  <a:lnTo>
                    <a:pt x="170" y="26"/>
                  </a:lnTo>
                  <a:lnTo>
                    <a:pt x="184" y="37"/>
                  </a:lnTo>
                  <a:lnTo>
                    <a:pt x="188" y="51"/>
                  </a:lnTo>
                  <a:lnTo>
                    <a:pt x="184" y="63"/>
                  </a:lnTo>
                  <a:lnTo>
                    <a:pt x="181" y="70"/>
                  </a:lnTo>
                  <a:lnTo>
                    <a:pt x="159" y="92"/>
                  </a:lnTo>
                  <a:lnTo>
                    <a:pt x="133" y="111"/>
                  </a:lnTo>
                  <a:lnTo>
                    <a:pt x="110" y="125"/>
                  </a:lnTo>
                  <a:lnTo>
                    <a:pt x="74" y="133"/>
                  </a:lnTo>
                  <a:lnTo>
                    <a:pt x="0" y="140"/>
                  </a:lnTo>
                  <a:lnTo>
                    <a:pt x="29" y="133"/>
                  </a:lnTo>
                  <a:lnTo>
                    <a:pt x="70" y="122"/>
                  </a:lnTo>
                  <a:lnTo>
                    <a:pt x="110" y="100"/>
                  </a:lnTo>
                  <a:lnTo>
                    <a:pt x="129" y="85"/>
                  </a:lnTo>
                  <a:lnTo>
                    <a:pt x="144" y="66"/>
                  </a:lnTo>
                  <a:lnTo>
                    <a:pt x="151" y="55"/>
                  </a:lnTo>
                  <a:lnTo>
                    <a:pt x="151" y="44"/>
                  </a:lnTo>
                  <a:lnTo>
                    <a:pt x="144" y="37"/>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4" name="図形 73"/>
            <p:cNvSpPr/>
            <p:nvPr/>
          </p:nvSpPr>
          <p:spPr bwMode="auto">
            <a:xfrm>
              <a:off x="1439696" y="5704967"/>
              <a:ext cx="470699" cy="199158"/>
            </a:xfrm>
            <a:custGeom>
              <a:avLst/>
              <a:gdLst/>
              <a:ahLst/>
              <a:cxnLst>
                <a:cxn ang="0">
                  <a:pos x="214" y="141"/>
                </a:cxn>
                <a:cxn ang="0">
                  <a:pos x="214" y="137"/>
                </a:cxn>
                <a:cxn ang="0">
                  <a:pos x="196" y="141"/>
                </a:cxn>
                <a:cxn ang="0">
                  <a:pos x="163" y="137"/>
                </a:cxn>
                <a:cxn ang="0">
                  <a:pos x="100" y="129"/>
                </a:cxn>
                <a:cxn ang="0">
                  <a:pos x="41" y="111"/>
                </a:cxn>
                <a:cxn ang="0">
                  <a:pos x="18" y="100"/>
                </a:cxn>
                <a:cxn ang="0">
                  <a:pos x="4" y="85"/>
                </a:cxn>
                <a:cxn ang="0">
                  <a:pos x="0" y="74"/>
                </a:cxn>
                <a:cxn ang="0">
                  <a:pos x="0" y="70"/>
                </a:cxn>
                <a:cxn ang="0">
                  <a:pos x="4" y="59"/>
                </a:cxn>
                <a:cxn ang="0">
                  <a:pos x="26" y="44"/>
                </a:cxn>
                <a:cxn ang="0">
                  <a:pos x="66" y="30"/>
                </a:cxn>
                <a:cxn ang="0">
                  <a:pos x="129" y="15"/>
                </a:cxn>
                <a:cxn ang="0">
                  <a:pos x="225" y="0"/>
                </a:cxn>
                <a:cxn ang="0">
                  <a:pos x="200" y="15"/>
                </a:cxn>
                <a:cxn ang="0">
                  <a:pos x="181" y="26"/>
                </a:cxn>
                <a:cxn ang="0">
                  <a:pos x="166" y="44"/>
                </a:cxn>
                <a:cxn ang="0">
                  <a:pos x="166" y="59"/>
                </a:cxn>
                <a:cxn ang="0">
                  <a:pos x="166" y="81"/>
                </a:cxn>
                <a:cxn ang="0">
                  <a:pos x="177" y="89"/>
                </a:cxn>
                <a:cxn ang="0">
                  <a:pos x="192" y="100"/>
                </a:cxn>
                <a:cxn ang="0">
                  <a:pos x="225" y="115"/>
                </a:cxn>
                <a:cxn ang="0">
                  <a:pos x="270" y="129"/>
                </a:cxn>
                <a:cxn ang="0">
                  <a:pos x="307" y="129"/>
                </a:cxn>
                <a:cxn ang="0">
                  <a:pos x="270" y="129"/>
                </a:cxn>
                <a:cxn ang="0">
                  <a:pos x="214" y="141"/>
                </a:cxn>
              </a:cxnLst>
              <a:rect l="0" t="0" r="0" b="0"/>
              <a:pathLst>
                <a:path w="307" h="141">
                  <a:moveTo>
                    <a:pt x="214" y="141"/>
                  </a:moveTo>
                  <a:lnTo>
                    <a:pt x="214" y="137"/>
                  </a:lnTo>
                  <a:lnTo>
                    <a:pt x="196" y="141"/>
                  </a:lnTo>
                  <a:lnTo>
                    <a:pt x="163" y="137"/>
                  </a:lnTo>
                  <a:lnTo>
                    <a:pt x="100" y="129"/>
                  </a:lnTo>
                  <a:lnTo>
                    <a:pt x="41" y="111"/>
                  </a:lnTo>
                  <a:lnTo>
                    <a:pt x="18" y="100"/>
                  </a:lnTo>
                  <a:lnTo>
                    <a:pt x="4" y="85"/>
                  </a:lnTo>
                  <a:lnTo>
                    <a:pt x="0" y="74"/>
                  </a:lnTo>
                  <a:lnTo>
                    <a:pt x="0" y="70"/>
                  </a:lnTo>
                  <a:lnTo>
                    <a:pt x="4" y="59"/>
                  </a:lnTo>
                  <a:lnTo>
                    <a:pt x="26" y="44"/>
                  </a:lnTo>
                  <a:lnTo>
                    <a:pt x="66" y="30"/>
                  </a:lnTo>
                  <a:lnTo>
                    <a:pt x="129" y="15"/>
                  </a:lnTo>
                  <a:lnTo>
                    <a:pt x="225" y="0"/>
                  </a:lnTo>
                  <a:lnTo>
                    <a:pt x="200" y="15"/>
                  </a:lnTo>
                  <a:lnTo>
                    <a:pt x="181" y="26"/>
                  </a:lnTo>
                  <a:lnTo>
                    <a:pt x="166" y="44"/>
                  </a:lnTo>
                  <a:lnTo>
                    <a:pt x="166" y="59"/>
                  </a:lnTo>
                  <a:lnTo>
                    <a:pt x="166" y="81"/>
                  </a:lnTo>
                  <a:lnTo>
                    <a:pt x="177" y="89"/>
                  </a:lnTo>
                  <a:lnTo>
                    <a:pt x="192" y="100"/>
                  </a:lnTo>
                  <a:lnTo>
                    <a:pt x="225" y="115"/>
                  </a:lnTo>
                  <a:lnTo>
                    <a:pt x="270" y="129"/>
                  </a:lnTo>
                  <a:lnTo>
                    <a:pt x="307" y="129"/>
                  </a:lnTo>
                  <a:lnTo>
                    <a:pt x="270" y="129"/>
                  </a:lnTo>
                  <a:lnTo>
                    <a:pt x="214" y="141"/>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5" name="図形 74"/>
            <p:cNvSpPr/>
            <p:nvPr/>
          </p:nvSpPr>
          <p:spPr bwMode="auto">
            <a:xfrm>
              <a:off x="1694211" y="5443660"/>
              <a:ext cx="754346" cy="443516"/>
            </a:xfrm>
            <a:custGeom>
              <a:avLst/>
              <a:gdLst/>
              <a:ahLst/>
              <a:cxnLst>
                <a:cxn ang="0">
                  <a:pos x="159" y="314"/>
                </a:cxn>
                <a:cxn ang="0">
                  <a:pos x="130" y="314"/>
                </a:cxn>
                <a:cxn ang="0">
                  <a:pos x="82" y="307"/>
                </a:cxn>
                <a:cxn ang="0">
                  <a:pos x="34" y="285"/>
                </a:cxn>
                <a:cxn ang="0">
                  <a:pos x="19" y="274"/>
                </a:cxn>
                <a:cxn ang="0">
                  <a:pos x="4" y="259"/>
                </a:cxn>
                <a:cxn ang="0">
                  <a:pos x="0" y="244"/>
                </a:cxn>
                <a:cxn ang="0">
                  <a:pos x="4" y="229"/>
                </a:cxn>
                <a:cxn ang="0">
                  <a:pos x="15" y="222"/>
                </a:cxn>
                <a:cxn ang="0">
                  <a:pos x="41" y="200"/>
                </a:cxn>
                <a:cxn ang="0">
                  <a:pos x="67" y="185"/>
                </a:cxn>
                <a:cxn ang="0">
                  <a:pos x="100" y="174"/>
                </a:cxn>
                <a:cxn ang="0">
                  <a:pos x="141" y="167"/>
                </a:cxn>
                <a:cxn ang="0">
                  <a:pos x="192" y="159"/>
                </a:cxn>
                <a:cxn ang="0">
                  <a:pos x="270" y="159"/>
                </a:cxn>
                <a:cxn ang="0">
                  <a:pos x="337" y="156"/>
                </a:cxn>
                <a:cxn ang="0">
                  <a:pos x="366" y="144"/>
                </a:cxn>
                <a:cxn ang="0">
                  <a:pos x="385" y="133"/>
                </a:cxn>
                <a:cxn ang="0">
                  <a:pos x="418" y="115"/>
                </a:cxn>
                <a:cxn ang="0">
                  <a:pos x="436" y="96"/>
                </a:cxn>
                <a:cxn ang="0">
                  <a:pos x="440" y="82"/>
                </a:cxn>
                <a:cxn ang="0">
                  <a:pos x="440" y="70"/>
                </a:cxn>
                <a:cxn ang="0">
                  <a:pos x="436" y="56"/>
                </a:cxn>
                <a:cxn ang="0">
                  <a:pos x="422" y="41"/>
                </a:cxn>
                <a:cxn ang="0">
                  <a:pos x="403" y="30"/>
                </a:cxn>
                <a:cxn ang="0">
                  <a:pos x="370" y="19"/>
                </a:cxn>
                <a:cxn ang="0">
                  <a:pos x="307" y="11"/>
                </a:cxn>
                <a:cxn ang="0">
                  <a:pos x="244" y="11"/>
                </a:cxn>
                <a:cxn ang="0">
                  <a:pos x="181" y="11"/>
                </a:cxn>
                <a:cxn ang="0">
                  <a:pos x="89" y="0"/>
                </a:cxn>
                <a:cxn ang="0">
                  <a:pos x="181" y="4"/>
                </a:cxn>
                <a:cxn ang="0">
                  <a:pos x="255" y="4"/>
                </a:cxn>
                <a:cxn ang="0">
                  <a:pos x="333" y="11"/>
                </a:cxn>
                <a:cxn ang="0">
                  <a:pos x="392" y="19"/>
                </a:cxn>
                <a:cxn ang="0">
                  <a:pos x="436" y="30"/>
                </a:cxn>
                <a:cxn ang="0">
                  <a:pos x="462" y="48"/>
                </a:cxn>
                <a:cxn ang="0">
                  <a:pos x="481" y="63"/>
                </a:cxn>
                <a:cxn ang="0">
                  <a:pos x="492" y="85"/>
                </a:cxn>
                <a:cxn ang="0">
                  <a:pos x="492" y="96"/>
                </a:cxn>
                <a:cxn ang="0">
                  <a:pos x="492" y="111"/>
                </a:cxn>
                <a:cxn ang="0">
                  <a:pos x="477" y="130"/>
                </a:cxn>
                <a:cxn ang="0">
                  <a:pos x="448" y="144"/>
                </a:cxn>
                <a:cxn ang="0">
                  <a:pos x="407" y="156"/>
                </a:cxn>
                <a:cxn ang="0">
                  <a:pos x="366" y="167"/>
                </a:cxn>
                <a:cxn ang="0">
                  <a:pos x="296" y="170"/>
                </a:cxn>
                <a:cxn ang="0">
                  <a:pos x="263" y="170"/>
                </a:cxn>
                <a:cxn ang="0">
                  <a:pos x="200" y="174"/>
                </a:cxn>
                <a:cxn ang="0">
                  <a:pos x="152" y="181"/>
                </a:cxn>
                <a:cxn ang="0">
                  <a:pos x="115" y="189"/>
                </a:cxn>
                <a:cxn ang="0">
                  <a:pos x="89" y="200"/>
                </a:cxn>
                <a:cxn ang="0">
                  <a:pos x="74" y="211"/>
                </a:cxn>
                <a:cxn ang="0">
                  <a:pos x="67" y="222"/>
                </a:cxn>
                <a:cxn ang="0">
                  <a:pos x="59" y="229"/>
                </a:cxn>
                <a:cxn ang="0">
                  <a:pos x="56" y="244"/>
                </a:cxn>
                <a:cxn ang="0">
                  <a:pos x="56" y="255"/>
                </a:cxn>
                <a:cxn ang="0">
                  <a:pos x="67" y="270"/>
                </a:cxn>
                <a:cxn ang="0">
                  <a:pos x="74" y="281"/>
                </a:cxn>
                <a:cxn ang="0">
                  <a:pos x="111" y="296"/>
                </a:cxn>
                <a:cxn ang="0">
                  <a:pos x="181" y="314"/>
                </a:cxn>
                <a:cxn ang="0">
                  <a:pos x="159" y="314"/>
                </a:cxn>
              </a:cxnLst>
              <a:rect l="0" t="0" r="0" b="0"/>
              <a:pathLst>
                <a:path w="492" h="314">
                  <a:moveTo>
                    <a:pt x="159" y="314"/>
                  </a:moveTo>
                  <a:lnTo>
                    <a:pt x="130" y="314"/>
                  </a:lnTo>
                  <a:lnTo>
                    <a:pt x="82" y="307"/>
                  </a:lnTo>
                  <a:lnTo>
                    <a:pt x="34" y="285"/>
                  </a:lnTo>
                  <a:lnTo>
                    <a:pt x="19" y="274"/>
                  </a:lnTo>
                  <a:lnTo>
                    <a:pt x="4" y="259"/>
                  </a:lnTo>
                  <a:lnTo>
                    <a:pt x="0" y="244"/>
                  </a:lnTo>
                  <a:lnTo>
                    <a:pt x="4" y="229"/>
                  </a:lnTo>
                  <a:lnTo>
                    <a:pt x="15" y="222"/>
                  </a:lnTo>
                  <a:lnTo>
                    <a:pt x="41" y="200"/>
                  </a:lnTo>
                  <a:lnTo>
                    <a:pt x="67" y="185"/>
                  </a:lnTo>
                  <a:lnTo>
                    <a:pt x="100" y="174"/>
                  </a:lnTo>
                  <a:lnTo>
                    <a:pt x="141" y="167"/>
                  </a:lnTo>
                  <a:lnTo>
                    <a:pt x="192" y="159"/>
                  </a:lnTo>
                  <a:lnTo>
                    <a:pt x="270" y="159"/>
                  </a:lnTo>
                  <a:lnTo>
                    <a:pt x="337" y="156"/>
                  </a:lnTo>
                  <a:lnTo>
                    <a:pt x="366" y="144"/>
                  </a:lnTo>
                  <a:lnTo>
                    <a:pt x="385" y="133"/>
                  </a:lnTo>
                  <a:lnTo>
                    <a:pt x="418" y="115"/>
                  </a:lnTo>
                  <a:lnTo>
                    <a:pt x="436" y="96"/>
                  </a:lnTo>
                  <a:lnTo>
                    <a:pt x="440" y="82"/>
                  </a:lnTo>
                  <a:lnTo>
                    <a:pt x="440" y="70"/>
                  </a:lnTo>
                  <a:lnTo>
                    <a:pt x="436" y="56"/>
                  </a:lnTo>
                  <a:lnTo>
                    <a:pt x="422" y="41"/>
                  </a:lnTo>
                  <a:lnTo>
                    <a:pt x="403" y="30"/>
                  </a:lnTo>
                  <a:lnTo>
                    <a:pt x="370" y="19"/>
                  </a:lnTo>
                  <a:lnTo>
                    <a:pt x="307" y="11"/>
                  </a:lnTo>
                  <a:lnTo>
                    <a:pt x="244" y="11"/>
                  </a:lnTo>
                  <a:lnTo>
                    <a:pt x="181" y="11"/>
                  </a:lnTo>
                  <a:lnTo>
                    <a:pt x="89" y="0"/>
                  </a:lnTo>
                  <a:lnTo>
                    <a:pt x="181" y="4"/>
                  </a:lnTo>
                  <a:lnTo>
                    <a:pt x="255" y="4"/>
                  </a:lnTo>
                  <a:lnTo>
                    <a:pt x="333" y="11"/>
                  </a:lnTo>
                  <a:lnTo>
                    <a:pt x="392" y="19"/>
                  </a:lnTo>
                  <a:lnTo>
                    <a:pt x="436" y="30"/>
                  </a:lnTo>
                  <a:lnTo>
                    <a:pt x="462" y="48"/>
                  </a:lnTo>
                  <a:lnTo>
                    <a:pt x="481" y="63"/>
                  </a:lnTo>
                  <a:lnTo>
                    <a:pt x="492" y="85"/>
                  </a:lnTo>
                  <a:lnTo>
                    <a:pt x="492" y="96"/>
                  </a:lnTo>
                  <a:lnTo>
                    <a:pt x="492" y="111"/>
                  </a:lnTo>
                  <a:lnTo>
                    <a:pt x="477" y="130"/>
                  </a:lnTo>
                  <a:lnTo>
                    <a:pt x="448" y="144"/>
                  </a:lnTo>
                  <a:lnTo>
                    <a:pt x="407" y="156"/>
                  </a:lnTo>
                  <a:lnTo>
                    <a:pt x="366" y="167"/>
                  </a:lnTo>
                  <a:lnTo>
                    <a:pt x="296" y="170"/>
                  </a:lnTo>
                  <a:lnTo>
                    <a:pt x="263" y="170"/>
                  </a:lnTo>
                  <a:lnTo>
                    <a:pt x="200" y="174"/>
                  </a:lnTo>
                  <a:lnTo>
                    <a:pt x="152" y="181"/>
                  </a:lnTo>
                  <a:lnTo>
                    <a:pt x="115" y="189"/>
                  </a:lnTo>
                  <a:lnTo>
                    <a:pt x="89" y="200"/>
                  </a:lnTo>
                  <a:lnTo>
                    <a:pt x="74" y="211"/>
                  </a:lnTo>
                  <a:lnTo>
                    <a:pt x="67" y="222"/>
                  </a:lnTo>
                  <a:lnTo>
                    <a:pt x="59" y="229"/>
                  </a:lnTo>
                  <a:lnTo>
                    <a:pt x="56" y="244"/>
                  </a:lnTo>
                  <a:lnTo>
                    <a:pt x="56" y="255"/>
                  </a:lnTo>
                  <a:lnTo>
                    <a:pt x="67" y="270"/>
                  </a:lnTo>
                  <a:lnTo>
                    <a:pt x="74" y="281"/>
                  </a:lnTo>
                  <a:lnTo>
                    <a:pt x="111" y="296"/>
                  </a:lnTo>
                  <a:lnTo>
                    <a:pt x="181" y="314"/>
                  </a:lnTo>
                  <a:lnTo>
                    <a:pt x="159" y="314"/>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6" name="図形 75"/>
            <p:cNvSpPr/>
            <p:nvPr/>
          </p:nvSpPr>
          <p:spPr bwMode="auto">
            <a:xfrm>
              <a:off x="1784671" y="5689430"/>
              <a:ext cx="386372" cy="197746"/>
            </a:xfrm>
            <a:custGeom>
              <a:avLst/>
              <a:gdLst/>
              <a:ahLst/>
              <a:cxnLst>
                <a:cxn ang="0">
                  <a:pos x="163" y="140"/>
                </a:cxn>
                <a:cxn ang="0">
                  <a:pos x="133" y="140"/>
                </a:cxn>
                <a:cxn ang="0">
                  <a:pos x="67" y="122"/>
                </a:cxn>
                <a:cxn ang="0">
                  <a:pos x="26" y="107"/>
                </a:cxn>
                <a:cxn ang="0">
                  <a:pos x="11" y="92"/>
                </a:cxn>
                <a:cxn ang="0">
                  <a:pos x="0" y="81"/>
                </a:cxn>
                <a:cxn ang="0">
                  <a:pos x="0" y="70"/>
                </a:cxn>
                <a:cxn ang="0">
                  <a:pos x="8" y="55"/>
                </a:cxn>
                <a:cxn ang="0">
                  <a:pos x="11" y="48"/>
                </a:cxn>
                <a:cxn ang="0">
                  <a:pos x="23" y="41"/>
                </a:cxn>
                <a:cxn ang="0">
                  <a:pos x="37" y="30"/>
                </a:cxn>
                <a:cxn ang="0">
                  <a:pos x="56" y="22"/>
                </a:cxn>
                <a:cxn ang="0">
                  <a:pos x="93" y="11"/>
                </a:cxn>
                <a:cxn ang="0">
                  <a:pos x="141" y="7"/>
                </a:cxn>
                <a:cxn ang="0">
                  <a:pos x="204" y="0"/>
                </a:cxn>
                <a:cxn ang="0">
                  <a:pos x="252" y="0"/>
                </a:cxn>
                <a:cxn ang="0">
                  <a:pos x="196" y="7"/>
                </a:cxn>
                <a:cxn ang="0">
                  <a:pos x="141" y="15"/>
                </a:cxn>
                <a:cxn ang="0">
                  <a:pos x="96" y="37"/>
                </a:cxn>
                <a:cxn ang="0">
                  <a:pos x="82" y="52"/>
                </a:cxn>
                <a:cxn ang="0">
                  <a:pos x="71" y="67"/>
                </a:cxn>
                <a:cxn ang="0">
                  <a:pos x="71" y="70"/>
                </a:cxn>
                <a:cxn ang="0">
                  <a:pos x="78" y="85"/>
                </a:cxn>
                <a:cxn ang="0">
                  <a:pos x="85" y="100"/>
                </a:cxn>
                <a:cxn ang="0">
                  <a:pos x="100" y="111"/>
                </a:cxn>
                <a:cxn ang="0">
                  <a:pos x="126" y="126"/>
                </a:cxn>
                <a:cxn ang="0">
                  <a:pos x="167" y="137"/>
                </a:cxn>
                <a:cxn ang="0">
                  <a:pos x="163" y="140"/>
                </a:cxn>
              </a:cxnLst>
              <a:rect l="0" t="0" r="0" b="0"/>
              <a:pathLst>
                <a:path w="252" h="140">
                  <a:moveTo>
                    <a:pt x="163" y="140"/>
                  </a:moveTo>
                  <a:lnTo>
                    <a:pt x="133" y="140"/>
                  </a:lnTo>
                  <a:lnTo>
                    <a:pt x="67" y="122"/>
                  </a:lnTo>
                  <a:lnTo>
                    <a:pt x="26" y="107"/>
                  </a:lnTo>
                  <a:lnTo>
                    <a:pt x="11" y="92"/>
                  </a:lnTo>
                  <a:lnTo>
                    <a:pt x="0" y="81"/>
                  </a:lnTo>
                  <a:lnTo>
                    <a:pt x="0" y="70"/>
                  </a:lnTo>
                  <a:lnTo>
                    <a:pt x="8" y="55"/>
                  </a:lnTo>
                  <a:lnTo>
                    <a:pt x="11" y="48"/>
                  </a:lnTo>
                  <a:lnTo>
                    <a:pt x="23" y="41"/>
                  </a:lnTo>
                  <a:lnTo>
                    <a:pt x="37" y="30"/>
                  </a:lnTo>
                  <a:lnTo>
                    <a:pt x="56" y="22"/>
                  </a:lnTo>
                  <a:lnTo>
                    <a:pt x="93" y="11"/>
                  </a:lnTo>
                  <a:lnTo>
                    <a:pt x="141" y="7"/>
                  </a:lnTo>
                  <a:lnTo>
                    <a:pt x="204" y="0"/>
                  </a:lnTo>
                  <a:lnTo>
                    <a:pt x="252" y="0"/>
                  </a:lnTo>
                  <a:lnTo>
                    <a:pt x="196" y="7"/>
                  </a:lnTo>
                  <a:lnTo>
                    <a:pt x="141" y="15"/>
                  </a:lnTo>
                  <a:lnTo>
                    <a:pt x="96" y="37"/>
                  </a:lnTo>
                  <a:lnTo>
                    <a:pt x="82" y="52"/>
                  </a:lnTo>
                  <a:lnTo>
                    <a:pt x="71" y="67"/>
                  </a:lnTo>
                  <a:lnTo>
                    <a:pt x="71" y="70"/>
                  </a:lnTo>
                  <a:lnTo>
                    <a:pt x="78" y="85"/>
                  </a:lnTo>
                  <a:lnTo>
                    <a:pt x="85" y="100"/>
                  </a:lnTo>
                  <a:lnTo>
                    <a:pt x="100" y="111"/>
                  </a:lnTo>
                  <a:lnTo>
                    <a:pt x="126" y="126"/>
                  </a:lnTo>
                  <a:lnTo>
                    <a:pt x="167" y="137"/>
                  </a:lnTo>
                  <a:lnTo>
                    <a:pt x="163" y="14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7" name="図形 76"/>
            <p:cNvSpPr/>
            <p:nvPr/>
          </p:nvSpPr>
          <p:spPr bwMode="auto">
            <a:xfrm>
              <a:off x="1904263" y="5459197"/>
              <a:ext cx="815675" cy="423741"/>
            </a:xfrm>
            <a:custGeom>
              <a:avLst/>
              <a:gdLst/>
              <a:ahLst/>
              <a:cxnLst>
                <a:cxn ang="0">
                  <a:pos x="325" y="163"/>
                </a:cxn>
                <a:cxn ang="0">
                  <a:pos x="296" y="163"/>
                </a:cxn>
                <a:cxn ang="0">
                  <a:pos x="133" y="178"/>
                </a:cxn>
                <a:cxn ang="0">
                  <a:pos x="92" y="189"/>
                </a:cxn>
                <a:cxn ang="0">
                  <a:pos x="70" y="200"/>
                </a:cxn>
                <a:cxn ang="0">
                  <a:pos x="55" y="211"/>
                </a:cxn>
                <a:cxn ang="0">
                  <a:pos x="44" y="218"/>
                </a:cxn>
                <a:cxn ang="0">
                  <a:pos x="37" y="233"/>
                </a:cxn>
                <a:cxn ang="0">
                  <a:pos x="37" y="241"/>
                </a:cxn>
                <a:cxn ang="0">
                  <a:pos x="37" y="248"/>
                </a:cxn>
                <a:cxn ang="0">
                  <a:pos x="55" y="259"/>
                </a:cxn>
                <a:cxn ang="0">
                  <a:pos x="85" y="274"/>
                </a:cxn>
                <a:cxn ang="0">
                  <a:pos x="155" y="289"/>
                </a:cxn>
                <a:cxn ang="0">
                  <a:pos x="104" y="300"/>
                </a:cxn>
                <a:cxn ang="0">
                  <a:pos x="92" y="300"/>
                </a:cxn>
                <a:cxn ang="0">
                  <a:pos x="55" y="289"/>
                </a:cxn>
                <a:cxn ang="0">
                  <a:pos x="30" y="274"/>
                </a:cxn>
                <a:cxn ang="0">
                  <a:pos x="7" y="259"/>
                </a:cxn>
                <a:cxn ang="0">
                  <a:pos x="0" y="248"/>
                </a:cxn>
                <a:cxn ang="0">
                  <a:pos x="0" y="233"/>
                </a:cxn>
                <a:cxn ang="0">
                  <a:pos x="0" y="230"/>
                </a:cxn>
                <a:cxn ang="0">
                  <a:pos x="4" y="215"/>
                </a:cxn>
                <a:cxn ang="0">
                  <a:pos x="18" y="204"/>
                </a:cxn>
                <a:cxn ang="0">
                  <a:pos x="55" y="189"/>
                </a:cxn>
                <a:cxn ang="0">
                  <a:pos x="100" y="174"/>
                </a:cxn>
                <a:cxn ang="0">
                  <a:pos x="144" y="170"/>
                </a:cxn>
                <a:cxn ang="0">
                  <a:pos x="233" y="163"/>
                </a:cxn>
                <a:cxn ang="0">
                  <a:pos x="270" y="163"/>
                </a:cxn>
                <a:cxn ang="0">
                  <a:pos x="299" y="159"/>
                </a:cxn>
                <a:cxn ang="0">
                  <a:pos x="311" y="163"/>
                </a:cxn>
                <a:cxn ang="0">
                  <a:pos x="355" y="159"/>
                </a:cxn>
                <a:cxn ang="0">
                  <a:pos x="396" y="148"/>
                </a:cxn>
                <a:cxn ang="0">
                  <a:pos x="425" y="141"/>
                </a:cxn>
                <a:cxn ang="0">
                  <a:pos x="455" y="122"/>
                </a:cxn>
                <a:cxn ang="0">
                  <a:pos x="492" y="104"/>
                </a:cxn>
                <a:cxn ang="0">
                  <a:pos x="499" y="89"/>
                </a:cxn>
                <a:cxn ang="0">
                  <a:pos x="506" y="71"/>
                </a:cxn>
                <a:cxn ang="0">
                  <a:pos x="499" y="48"/>
                </a:cxn>
                <a:cxn ang="0">
                  <a:pos x="484" y="34"/>
                </a:cxn>
                <a:cxn ang="0">
                  <a:pos x="466" y="19"/>
                </a:cxn>
                <a:cxn ang="0">
                  <a:pos x="421" y="0"/>
                </a:cxn>
                <a:cxn ang="0">
                  <a:pos x="462" y="8"/>
                </a:cxn>
                <a:cxn ang="0">
                  <a:pos x="492" y="19"/>
                </a:cxn>
                <a:cxn ang="0">
                  <a:pos x="510" y="34"/>
                </a:cxn>
                <a:cxn ang="0">
                  <a:pos x="525" y="45"/>
                </a:cxn>
                <a:cxn ang="0">
                  <a:pos x="532" y="59"/>
                </a:cxn>
                <a:cxn ang="0">
                  <a:pos x="532" y="74"/>
                </a:cxn>
                <a:cxn ang="0">
                  <a:pos x="532" y="78"/>
                </a:cxn>
                <a:cxn ang="0">
                  <a:pos x="514" y="100"/>
                </a:cxn>
                <a:cxn ang="0">
                  <a:pos x="492" y="119"/>
                </a:cxn>
                <a:cxn ang="0">
                  <a:pos x="455" y="133"/>
                </a:cxn>
                <a:cxn ang="0">
                  <a:pos x="421" y="145"/>
                </a:cxn>
                <a:cxn ang="0">
                  <a:pos x="355" y="159"/>
                </a:cxn>
                <a:cxn ang="0">
                  <a:pos x="325" y="163"/>
                </a:cxn>
              </a:cxnLst>
              <a:rect l="0" t="0" r="0" b="0"/>
              <a:pathLst>
                <a:path w="532" h="300">
                  <a:moveTo>
                    <a:pt x="325" y="163"/>
                  </a:moveTo>
                  <a:lnTo>
                    <a:pt x="296" y="163"/>
                  </a:lnTo>
                  <a:lnTo>
                    <a:pt x="133" y="178"/>
                  </a:lnTo>
                  <a:lnTo>
                    <a:pt x="92" y="189"/>
                  </a:lnTo>
                  <a:lnTo>
                    <a:pt x="70" y="200"/>
                  </a:lnTo>
                  <a:lnTo>
                    <a:pt x="55" y="211"/>
                  </a:lnTo>
                  <a:lnTo>
                    <a:pt x="44" y="218"/>
                  </a:lnTo>
                  <a:lnTo>
                    <a:pt x="37" y="233"/>
                  </a:lnTo>
                  <a:lnTo>
                    <a:pt x="37" y="241"/>
                  </a:lnTo>
                  <a:lnTo>
                    <a:pt x="37" y="248"/>
                  </a:lnTo>
                  <a:lnTo>
                    <a:pt x="55" y="259"/>
                  </a:lnTo>
                  <a:lnTo>
                    <a:pt x="85" y="274"/>
                  </a:lnTo>
                  <a:lnTo>
                    <a:pt x="155" y="289"/>
                  </a:lnTo>
                  <a:lnTo>
                    <a:pt x="104" y="300"/>
                  </a:lnTo>
                  <a:lnTo>
                    <a:pt x="92" y="300"/>
                  </a:lnTo>
                  <a:lnTo>
                    <a:pt x="55" y="289"/>
                  </a:lnTo>
                  <a:lnTo>
                    <a:pt x="30" y="274"/>
                  </a:lnTo>
                  <a:lnTo>
                    <a:pt x="7" y="259"/>
                  </a:lnTo>
                  <a:lnTo>
                    <a:pt x="0" y="248"/>
                  </a:lnTo>
                  <a:lnTo>
                    <a:pt x="0" y="233"/>
                  </a:lnTo>
                  <a:lnTo>
                    <a:pt x="0" y="230"/>
                  </a:lnTo>
                  <a:lnTo>
                    <a:pt x="4" y="215"/>
                  </a:lnTo>
                  <a:lnTo>
                    <a:pt x="18" y="204"/>
                  </a:lnTo>
                  <a:lnTo>
                    <a:pt x="55" y="189"/>
                  </a:lnTo>
                  <a:lnTo>
                    <a:pt x="100" y="174"/>
                  </a:lnTo>
                  <a:lnTo>
                    <a:pt x="144" y="170"/>
                  </a:lnTo>
                  <a:lnTo>
                    <a:pt x="233" y="163"/>
                  </a:lnTo>
                  <a:lnTo>
                    <a:pt x="270" y="163"/>
                  </a:lnTo>
                  <a:lnTo>
                    <a:pt x="299" y="159"/>
                  </a:lnTo>
                  <a:lnTo>
                    <a:pt x="311" y="163"/>
                  </a:lnTo>
                  <a:lnTo>
                    <a:pt x="355" y="159"/>
                  </a:lnTo>
                  <a:lnTo>
                    <a:pt x="396" y="148"/>
                  </a:lnTo>
                  <a:lnTo>
                    <a:pt x="425" y="141"/>
                  </a:lnTo>
                  <a:lnTo>
                    <a:pt x="455" y="122"/>
                  </a:lnTo>
                  <a:lnTo>
                    <a:pt x="492" y="104"/>
                  </a:lnTo>
                  <a:lnTo>
                    <a:pt x="499" y="89"/>
                  </a:lnTo>
                  <a:lnTo>
                    <a:pt x="506" y="71"/>
                  </a:lnTo>
                  <a:lnTo>
                    <a:pt x="499" y="48"/>
                  </a:lnTo>
                  <a:lnTo>
                    <a:pt x="484" y="34"/>
                  </a:lnTo>
                  <a:lnTo>
                    <a:pt x="466" y="19"/>
                  </a:lnTo>
                  <a:lnTo>
                    <a:pt x="421" y="0"/>
                  </a:lnTo>
                  <a:lnTo>
                    <a:pt x="462" y="8"/>
                  </a:lnTo>
                  <a:lnTo>
                    <a:pt x="492" y="19"/>
                  </a:lnTo>
                  <a:lnTo>
                    <a:pt x="510" y="34"/>
                  </a:lnTo>
                  <a:lnTo>
                    <a:pt x="525" y="45"/>
                  </a:lnTo>
                  <a:lnTo>
                    <a:pt x="532" y="59"/>
                  </a:lnTo>
                  <a:lnTo>
                    <a:pt x="532" y="74"/>
                  </a:lnTo>
                  <a:lnTo>
                    <a:pt x="532" y="78"/>
                  </a:lnTo>
                  <a:lnTo>
                    <a:pt x="514" y="100"/>
                  </a:lnTo>
                  <a:lnTo>
                    <a:pt x="492" y="119"/>
                  </a:lnTo>
                  <a:lnTo>
                    <a:pt x="455" y="133"/>
                  </a:lnTo>
                  <a:lnTo>
                    <a:pt x="421" y="145"/>
                  </a:lnTo>
                  <a:lnTo>
                    <a:pt x="355" y="159"/>
                  </a:lnTo>
                  <a:lnTo>
                    <a:pt x="325" y="163"/>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8" name="図形 77"/>
            <p:cNvSpPr/>
            <p:nvPr/>
          </p:nvSpPr>
          <p:spPr bwMode="auto">
            <a:xfrm>
              <a:off x="1723342" y="5302413"/>
              <a:ext cx="1082455" cy="387017"/>
            </a:xfrm>
            <a:custGeom>
              <a:avLst/>
              <a:gdLst/>
              <a:ahLst/>
              <a:cxnLst>
                <a:cxn ang="0">
                  <a:pos x="539" y="100"/>
                </a:cxn>
                <a:cxn ang="0">
                  <a:pos x="654" y="119"/>
                </a:cxn>
                <a:cxn ang="0">
                  <a:pos x="698" y="159"/>
                </a:cxn>
                <a:cxn ang="0">
                  <a:pos x="698" y="204"/>
                </a:cxn>
                <a:cxn ang="0">
                  <a:pos x="632" y="252"/>
                </a:cxn>
                <a:cxn ang="0">
                  <a:pos x="469" y="274"/>
                </a:cxn>
                <a:cxn ang="0">
                  <a:pos x="599" y="241"/>
                </a:cxn>
                <a:cxn ang="0">
                  <a:pos x="654" y="189"/>
                </a:cxn>
                <a:cxn ang="0">
                  <a:pos x="643" y="156"/>
                </a:cxn>
                <a:cxn ang="0">
                  <a:pos x="562" y="115"/>
                </a:cxn>
                <a:cxn ang="0">
                  <a:pos x="554" y="119"/>
                </a:cxn>
                <a:cxn ang="0">
                  <a:pos x="617" y="163"/>
                </a:cxn>
                <a:cxn ang="0">
                  <a:pos x="602" y="211"/>
                </a:cxn>
                <a:cxn ang="0">
                  <a:pos x="514" y="259"/>
                </a:cxn>
                <a:cxn ang="0">
                  <a:pos x="421" y="270"/>
                </a:cxn>
                <a:cxn ang="0">
                  <a:pos x="528" y="230"/>
                </a:cxn>
                <a:cxn ang="0">
                  <a:pos x="547" y="174"/>
                </a:cxn>
                <a:cxn ang="0">
                  <a:pos x="525" y="130"/>
                </a:cxn>
                <a:cxn ang="0">
                  <a:pos x="406" y="100"/>
                </a:cxn>
                <a:cxn ang="0">
                  <a:pos x="210" y="93"/>
                </a:cxn>
                <a:cxn ang="0">
                  <a:pos x="66" y="63"/>
                </a:cxn>
                <a:cxn ang="0">
                  <a:pos x="48" y="41"/>
                </a:cxn>
                <a:cxn ang="0">
                  <a:pos x="77" y="4"/>
                </a:cxn>
                <a:cxn ang="0">
                  <a:pos x="48" y="30"/>
                </a:cxn>
                <a:cxn ang="0">
                  <a:pos x="70" y="71"/>
                </a:cxn>
                <a:cxn ang="0">
                  <a:pos x="210" y="100"/>
                </a:cxn>
                <a:cxn ang="0">
                  <a:pos x="406" y="100"/>
                </a:cxn>
                <a:cxn ang="0">
                  <a:pos x="517" y="134"/>
                </a:cxn>
                <a:cxn ang="0">
                  <a:pos x="543" y="174"/>
                </a:cxn>
                <a:cxn ang="0">
                  <a:pos x="528" y="226"/>
                </a:cxn>
                <a:cxn ang="0">
                  <a:pos x="388" y="270"/>
                </a:cxn>
                <a:cxn ang="0">
                  <a:pos x="414" y="256"/>
                </a:cxn>
                <a:cxn ang="0">
                  <a:pos x="477" y="211"/>
                </a:cxn>
                <a:cxn ang="0">
                  <a:pos x="462" y="163"/>
                </a:cxn>
                <a:cxn ang="0">
                  <a:pos x="373" y="115"/>
                </a:cxn>
                <a:cxn ang="0">
                  <a:pos x="173" y="100"/>
                </a:cxn>
                <a:cxn ang="0">
                  <a:pos x="15" y="63"/>
                </a:cxn>
                <a:cxn ang="0">
                  <a:pos x="11" y="19"/>
                </a:cxn>
                <a:cxn ang="0">
                  <a:pos x="85" y="0"/>
                </a:cxn>
                <a:cxn ang="0">
                  <a:pos x="77" y="23"/>
                </a:cxn>
                <a:cxn ang="0">
                  <a:pos x="85" y="56"/>
                </a:cxn>
                <a:cxn ang="0">
                  <a:pos x="192" y="89"/>
                </a:cxn>
                <a:cxn ang="0">
                  <a:pos x="414" y="89"/>
                </a:cxn>
              </a:cxnLst>
              <a:rect l="0" t="0" r="0" b="0"/>
              <a:pathLst>
                <a:path w="706" h="274">
                  <a:moveTo>
                    <a:pt x="414" y="89"/>
                  </a:moveTo>
                  <a:lnTo>
                    <a:pt x="484" y="93"/>
                  </a:lnTo>
                  <a:lnTo>
                    <a:pt x="539" y="100"/>
                  </a:lnTo>
                  <a:lnTo>
                    <a:pt x="587" y="104"/>
                  </a:lnTo>
                  <a:lnTo>
                    <a:pt x="624" y="111"/>
                  </a:lnTo>
                  <a:lnTo>
                    <a:pt x="654" y="119"/>
                  </a:lnTo>
                  <a:lnTo>
                    <a:pt x="672" y="134"/>
                  </a:lnTo>
                  <a:lnTo>
                    <a:pt x="687" y="145"/>
                  </a:lnTo>
                  <a:lnTo>
                    <a:pt x="698" y="159"/>
                  </a:lnTo>
                  <a:lnTo>
                    <a:pt x="706" y="174"/>
                  </a:lnTo>
                  <a:lnTo>
                    <a:pt x="706" y="189"/>
                  </a:lnTo>
                  <a:lnTo>
                    <a:pt x="698" y="204"/>
                  </a:lnTo>
                  <a:lnTo>
                    <a:pt x="684" y="226"/>
                  </a:lnTo>
                  <a:lnTo>
                    <a:pt x="665" y="241"/>
                  </a:lnTo>
                  <a:lnTo>
                    <a:pt x="632" y="252"/>
                  </a:lnTo>
                  <a:lnTo>
                    <a:pt x="599" y="259"/>
                  </a:lnTo>
                  <a:lnTo>
                    <a:pt x="532" y="270"/>
                  </a:lnTo>
                  <a:lnTo>
                    <a:pt x="469" y="274"/>
                  </a:lnTo>
                  <a:lnTo>
                    <a:pt x="517" y="267"/>
                  </a:lnTo>
                  <a:lnTo>
                    <a:pt x="573" y="252"/>
                  </a:lnTo>
                  <a:lnTo>
                    <a:pt x="599" y="241"/>
                  </a:lnTo>
                  <a:lnTo>
                    <a:pt x="624" y="226"/>
                  </a:lnTo>
                  <a:lnTo>
                    <a:pt x="643" y="211"/>
                  </a:lnTo>
                  <a:lnTo>
                    <a:pt x="654" y="189"/>
                  </a:lnTo>
                  <a:lnTo>
                    <a:pt x="654" y="182"/>
                  </a:lnTo>
                  <a:lnTo>
                    <a:pt x="654" y="163"/>
                  </a:lnTo>
                  <a:lnTo>
                    <a:pt x="643" y="156"/>
                  </a:lnTo>
                  <a:lnTo>
                    <a:pt x="628" y="141"/>
                  </a:lnTo>
                  <a:lnTo>
                    <a:pt x="602" y="126"/>
                  </a:lnTo>
                  <a:lnTo>
                    <a:pt x="562" y="115"/>
                  </a:lnTo>
                  <a:lnTo>
                    <a:pt x="510" y="111"/>
                  </a:lnTo>
                  <a:lnTo>
                    <a:pt x="510" y="111"/>
                  </a:lnTo>
                  <a:lnTo>
                    <a:pt x="554" y="119"/>
                  </a:lnTo>
                  <a:lnTo>
                    <a:pt x="595" y="141"/>
                  </a:lnTo>
                  <a:lnTo>
                    <a:pt x="610" y="148"/>
                  </a:lnTo>
                  <a:lnTo>
                    <a:pt x="617" y="163"/>
                  </a:lnTo>
                  <a:lnTo>
                    <a:pt x="617" y="182"/>
                  </a:lnTo>
                  <a:lnTo>
                    <a:pt x="613" y="200"/>
                  </a:lnTo>
                  <a:lnTo>
                    <a:pt x="602" y="211"/>
                  </a:lnTo>
                  <a:lnTo>
                    <a:pt x="569" y="233"/>
                  </a:lnTo>
                  <a:lnTo>
                    <a:pt x="543" y="244"/>
                  </a:lnTo>
                  <a:lnTo>
                    <a:pt x="514" y="259"/>
                  </a:lnTo>
                  <a:lnTo>
                    <a:pt x="473" y="267"/>
                  </a:lnTo>
                  <a:lnTo>
                    <a:pt x="429" y="270"/>
                  </a:lnTo>
                  <a:lnTo>
                    <a:pt x="421" y="270"/>
                  </a:lnTo>
                  <a:lnTo>
                    <a:pt x="469" y="259"/>
                  </a:lnTo>
                  <a:lnTo>
                    <a:pt x="502" y="244"/>
                  </a:lnTo>
                  <a:lnTo>
                    <a:pt x="528" y="230"/>
                  </a:lnTo>
                  <a:lnTo>
                    <a:pt x="543" y="211"/>
                  </a:lnTo>
                  <a:lnTo>
                    <a:pt x="547" y="189"/>
                  </a:lnTo>
                  <a:lnTo>
                    <a:pt x="547" y="174"/>
                  </a:lnTo>
                  <a:lnTo>
                    <a:pt x="543" y="159"/>
                  </a:lnTo>
                  <a:lnTo>
                    <a:pt x="532" y="145"/>
                  </a:lnTo>
                  <a:lnTo>
                    <a:pt x="525" y="130"/>
                  </a:lnTo>
                  <a:lnTo>
                    <a:pt x="488" y="111"/>
                  </a:lnTo>
                  <a:lnTo>
                    <a:pt x="447" y="104"/>
                  </a:lnTo>
                  <a:lnTo>
                    <a:pt x="406" y="100"/>
                  </a:lnTo>
                  <a:lnTo>
                    <a:pt x="332" y="93"/>
                  </a:lnTo>
                  <a:lnTo>
                    <a:pt x="295" y="100"/>
                  </a:lnTo>
                  <a:lnTo>
                    <a:pt x="210" y="93"/>
                  </a:lnTo>
                  <a:lnTo>
                    <a:pt x="140" y="85"/>
                  </a:lnTo>
                  <a:lnTo>
                    <a:pt x="96" y="74"/>
                  </a:lnTo>
                  <a:lnTo>
                    <a:pt x="66" y="63"/>
                  </a:lnTo>
                  <a:lnTo>
                    <a:pt x="51" y="56"/>
                  </a:lnTo>
                  <a:lnTo>
                    <a:pt x="48" y="45"/>
                  </a:lnTo>
                  <a:lnTo>
                    <a:pt x="48" y="41"/>
                  </a:lnTo>
                  <a:lnTo>
                    <a:pt x="51" y="30"/>
                  </a:lnTo>
                  <a:lnTo>
                    <a:pt x="63" y="15"/>
                  </a:lnTo>
                  <a:lnTo>
                    <a:pt x="77" y="4"/>
                  </a:lnTo>
                  <a:lnTo>
                    <a:pt x="70" y="0"/>
                  </a:lnTo>
                  <a:lnTo>
                    <a:pt x="55" y="15"/>
                  </a:lnTo>
                  <a:lnTo>
                    <a:pt x="48" y="30"/>
                  </a:lnTo>
                  <a:lnTo>
                    <a:pt x="40" y="45"/>
                  </a:lnTo>
                  <a:lnTo>
                    <a:pt x="51" y="60"/>
                  </a:lnTo>
                  <a:lnTo>
                    <a:pt x="70" y="71"/>
                  </a:lnTo>
                  <a:lnTo>
                    <a:pt x="100" y="78"/>
                  </a:lnTo>
                  <a:lnTo>
                    <a:pt x="140" y="89"/>
                  </a:lnTo>
                  <a:lnTo>
                    <a:pt x="210" y="100"/>
                  </a:lnTo>
                  <a:lnTo>
                    <a:pt x="295" y="104"/>
                  </a:lnTo>
                  <a:lnTo>
                    <a:pt x="332" y="100"/>
                  </a:lnTo>
                  <a:lnTo>
                    <a:pt x="406" y="100"/>
                  </a:lnTo>
                  <a:lnTo>
                    <a:pt x="447" y="111"/>
                  </a:lnTo>
                  <a:lnTo>
                    <a:pt x="488" y="115"/>
                  </a:lnTo>
                  <a:lnTo>
                    <a:pt x="517" y="134"/>
                  </a:lnTo>
                  <a:lnTo>
                    <a:pt x="528" y="148"/>
                  </a:lnTo>
                  <a:lnTo>
                    <a:pt x="539" y="163"/>
                  </a:lnTo>
                  <a:lnTo>
                    <a:pt x="543" y="174"/>
                  </a:lnTo>
                  <a:lnTo>
                    <a:pt x="543" y="189"/>
                  </a:lnTo>
                  <a:lnTo>
                    <a:pt x="539" y="204"/>
                  </a:lnTo>
                  <a:lnTo>
                    <a:pt x="528" y="226"/>
                  </a:lnTo>
                  <a:lnTo>
                    <a:pt x="499" y="241"/>
                  </a:lnTo>
                  <a:lnTo>
                    <a:pt x="454" y="259"/>
                  </a:lnTo>
                  <a:lnTo>
                    <a:pt x="388" y="270"/>
                  </a:lnTo>
                  <a:lnTo>
                    <a:pt x="314" y="270"/>
                  </a:lnTo>
                  <a:lnTo>
                    <a:pt x="362" y="267"/>
                  </a:lnTo>
                  <a:lnTo>
                    <a:pt x="414" y="256"/>
                  </a:lnTo>
                  <a:lnTo>
                    <a:pt x="454" y="233"/>
                  </a:lnTo>
                  <a:lnTo>
                    <a:pt x="469" y="226"/>
                  </a:lnTo>
                  <a:lnTo>
                    <a:pt x="477" y="211"/>
                  </a:lnTo>
                  <a:lnTo>
                    <a:pt x="477" y="196"/>
                  </a:lnTo>
                  <a:lnTo>
                    <a:pt x="473" y="182"/>
                  </a:lnTo>
                  <a:lnTo>
                    <a:pt x="462" y="163"/>
                  </a:lnTo>
                  <a:lnTo>
                    <a:pt x="447" y="145"/>
                  </a:lnTo>
                  <a:lnTo>
                    <a:pt x="417" y="130"/>
                  </a:lnTo>
                  <a:lnTo>
                    <a:pt x="373" y="115"/>
                  </a:lnTo>
                  <a:lnTo>
                    <a:pt x="314" y="111"/>
                  </a:lnTo>
                  <a:lnTo>
                    <a:pt x="273" y="104"/>
                  </a:lnTo>
                  <a:lnTo>
                    <a:pt x="173" y="100"/>
                  </a:lnTo>
                  <a:lnTo>
                    <a:pt x="100" y="89"/>
                  </a:lnTo>
                  <a:lnTo>
                    <a:pt x="51" y="74"/>
                  </a:lnTo>
                  <a:lnTo>
                    <a:pt x="15" y="63"/>
                  </a:lnTo>
                  <a:lnTo>
                    <a:pt x="7" y="45"/>
                  </a:lnTo>
                  <a:lnTo>
                    <a:pt x="0" y="30"/>
                  </a:lnTo>
                  <a:lnTo>
                    <a:pt x="11" y="19"/>
                  </a:lnTo>
                  <a:lnTo>
                    <a:pt x="26" y="8"/>
                  </a:lnTo>
                  <a:lnTo>
                    <a:pt x="51" y="0"/>
                  </a:lnTo>
                  <a:lnTo>
                    <a:pt x="85" y="0"/>
                  </a:lnTo>
                  <a:lnTo>
                    <a:pt x="111" y="4"/>
                  </a:lnTo>
                  <a:lnTo>
                    <a:pt x="92" y="8"/>
                  </a:lnTo>
                  <a:lnTo>
                    <a:pt x="77" y="23"/>
                  </a:lnTo>
                  <a:lnTo>
                    <a:pt x="77" y="34"/>
                  </a:lnTo>
                  <a:lnTo>
                    <a:pt x="77" y="41"/>
                  </a:lnTo>
                  <a:lnTo>
                    <a:pt x="85" y="56"/>
                  </a:lnTo>
                  <a:lnTo>
                    <a:pt x="96" y="63"/>
                  </a:lnTo>
                  <a:lnTo>
                    <a:pt x="136" y="78"/>
                  </a:lnTo>
                  <a:lnTo>
                    <a:pt x="192" y="89"/>
                  </a:lnTo>
                  <a:lnTo>
                    <a:pt x="247" y="93"/>
                  </a:lnTo>
                  <a:lnTo>
                    <a:pt x="358" y="93"/>
                  </a:lnTo>
                  <a:lnTo>
                    <a:pt x="414" y="89"/>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9" name="図形 78"/>
            <p:cNvSpPr/>
            <p:nvPr/>
          </p:nvSpPr>
          <p:spPr bwMode="auto">
            <a:xfrm>
              <a:off x="1960992" y="5313713"/>
              <a:ext cx="351108" cy="114410"/>
            </a:xfrm>
            <a:custGeom>
              <a:avLst/>
              <a:gdLst/>
              <a:ahLst/>
              <a:cxnLst>
                <a:cxn ang="0">
                  <a:pos x="55" y="26"/>
                </a:cxn>
                <a:cxn ang="0">
                  <a:pos x="63" y="33"/>
                </a:cxn>
                <a:cxn ang="0">
                  <a:pos x="70" y="41"/>
                </a:cxn>
                <a:cxn ang="0">
                  <a:pos x="107" y="55"/>
                </a:cxn>
                <a:cxn ang="0">
                  <a:pos x="148" y="66"/>
                </a:cxn>
                <a:cxn ang="0">
                  <a:pos x="229" y="81"/>
                </a:cxn>
                <a:cxn ang="0">
                  <a:pos x="196" y="81"/>
                </a:cxn>
                <a:cxn ang="0">
                  <a:pos x="137" y="70"/>
                </a:cxn>
                <a:cxn ang="0">
                  <a:pos x="89" y="66"/>
                </a:cxn>
                <a:cxn ang="0">
                  <a:pos x="41" y="52"/>
                </a:cxn>
                <a:cxn ang="0">
                  <a:pos x="11" y="41"/>
                </a:cxn>
                <a:cxn ang="0">
                  <a:pos x="0" y="37"/>
                </a:cxn>
                <a:cxn ang="0">
                  <a:pos x="0" y="33"/>
                </a:cxn>
                <a:cxn ang="0">
                  <a:pos x="0" y="22"/>
                </a:cxn>
                <a:cxn ang="0">
                  <a:pos x="11" y="11"/>
                </a:cxn>
                <a:cxn ang="0">
                  <a:pos x="37" y="0"/>
                </a:cxn>
                <a:cxn ang="0">
                  <a:pos x="81" y="0"/>
                </a:cxn>
                <a:cxn ang="0">
                  <a:pos x="67" y="11"/>
                </a:cxn>
                <a:cxn ang="0">
                  <a:pos x="63" y="15"/>
                </a:cxn>
                <a:cxn ang="0">
                  <a:pos x="55" y="26"/>
                </a:cxn>
              </a:cxnLst>
              <a:rect l="0" t="0" r="0" b="0"/>
              <a:pathLst>
                <a:path w="229" h="81">
                  <a:moveTo>
                    <a:pt x="55" y="26"/>
                  </a:moveTo>
                  <a:lnTo>
                    <a:pt x="63" y="33"/>
                  </a:lnTo>
                  <a:lnTo>
                    <a:pt x="70" y="41"/>
                  </a:lnTo>
                  <a:lnTo>
                    <a:pt x="107" y="55"/>
                  </a:lnTo>
                  <a:lnTo>
                    <a:pt x="148" y="66"/>
                  </a:lnTo>
                  <a:lnTo>
                    <a:pt x="229" y="81"/>
                  </a:lnTo>
                  <a:lnTo>
                    <a:pt x="196" y="81"/>
                  </a:lnTo>
                  <a:lnTo>
                    <a:pt x="137" y="70"/>
                  </a:lnTo>
                  <a:lnTo>
                    <a:pt x="89" y="66"/>
                  </a:lnTo>
                  <a:lnTo>
                    <a:pt x="41" y="52"/>
                  </a:lnTo>
                  <a:lnTo>
                    <a:pt x="11" y="41"/>
                  </a:lnTo>
                  <a:lnTo>
                    <a:pt x="0" y="37"/>
                  </a:lnTo>
                  <a:lnTo>
                    <a:pt x="0" y="33"/>
                  </a:lnTo>
                  <a:lnTo>
                    <a:pt x="0" y="22"/>
                  </a:lnTo>
                  <a:lnTo>
                    <a:pt x="11" y="11"/>
                  </a:lnTo>
                  <a:lnTo>
                    <a:pt x="37" y="0"/>
                  </a:lnTo>
                  <a:lnTo>
                    <a:pt x="81" y="0"/>
                  </a:lnTo>
                  <a:lnTo>
                    <a:pt x="67" y="11"/>
                  </a:lnTo>
                  <a:lnTo>
                    <a:pt x="63" y="15"/>
                  </a:lnTo>
                  <a:lnTo>
                    <a:pt x="55" y="2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0" name="図形 79"/>
            <p:cNvSpPr/>
            <p:nvPr/>
          </p:nvSpPr>
          <p:spPr bwMode="auto">
            <a:xfrm>
              <a:off x="2753668" y="5443660"/>
              <a:ext cx="409371" cy="276844"/>
            </a:xfrm>
            <a:custGeom>
              <a:avLst/>
              <a:gdLst/>
              <a:ahLst/>
              <a:cxnLst>
                <a:cxn ang="0">
                  <a:pos x="252" y="56"/>
                </a:cxn>
                <a:cxn ang="0">
                  <a:pos x="263" y="70"/>
                </a:cxn>
                <a:cxn ang="0">
                  <a:pos x="267" y="82"/>
                </a:cxn>
                <a:cxn ang="0">
                  <a:pos x="267" y="96"/>
                </a:cxn>
                <a:cxn ang="0">
                  <a:pos x="263" y="111"/>
                </a:cxn>
                <a:cxn ang="0">
                  <a:pos x="259" y="119"/>
                </a:cxn>
                <a:cxn ang="0">
                  <a:pos x="226" y="144"/>
                </a:cxn>
                <a:cxn ang="0">
                  <a:pos x="193" y="159"/>
                </a:cxn>
                <a:cxn ang="0">
                  <a:pos x="152" y="174"/>
                </a:cxn>
                <a:cxn ang="0">
                  <a:pos x="67" y="189"/>
                </a:cxn>
                <a:cxn ang="0">
                  <a:pos x="0" y="196"/>
                </a:cxn>
                <a:cxn ang="0">
                  <a:pos x="41" y="185"/>
                </a:cxn>
                <a:cxn ang="0">
                  <a:pos x="82" y="174"/>
                </a:cxn>
                <a:cxn ang="0">
                  <a:pos x="126" y="156"/>
                </a:cxn>
                <a:cxn ang="0">
                  <a:pos x="174" y="126"/>
                </a:cxn>
                <a:cxn ang="0">
                  <a:pos x="189" y="104"/>
                </a:cxn>
                <a:cxn ang="0">
                  <a:pos x="196" y="89"/>
                </a:cxn>
                <a:cxn ang="0">
                  <a:pos x="196" y="63"/>
                </a:cxn>
                <a:cxn ang="0">
                  <a:pos x="189" y="45"/>
                </a:cxn>
                <a:cxn ang="0">
                  <a:pos x="167" y="26"/>
                </a:cxn>
                <a:cxn ang="0">
                  <a:pos x="134" y="11"/>
                </a:cxn>
                <a:cxn ang="0">
                  <a:pos x="85" y="0"/>
                </a:cxn>
                <a:cxn ang="0">
                  <a:pos x="152" y="11"/>
                </a:cxn>
                <a:cxn ang="0">
                  <a:pos x="204" y="19"/>
                </a:cxn>
                <a:cxn ang="0">
                  <a:pos x="233" y="34"/>
                </a:cxn>
                <a:cxn ang="0">
                  <a:pos x="252" y="56"/>
                </a:cxn>
              </a:cxnLst>
              <a:rect l="0" t="0" r="0" b="0"/>
              <a:pathLst>
                <a:path w="267" h="196">
                  <a:moveTo>
                    <a:pt x="252" y="56"/>
                  </a:moveTo>
                  <a:lnTo>
                    <a:pt x="263" y="70"/>
                  </a:lnTo>
                  <a:lnTo>
                    <a:pt x="267" y="82"/>
                  </a:lnTo>
                  <a:lnTo>
                    <a:pt x="267" y="96"/>
                  </a:lnTo>
                  <a:lnTo>
                    <a:pt x="263" y="111"/>
                  </a:lnTo>
                  <a:lnTo>
                    <a:pt x="259" y="119"/>
                  </a:lnTo>
                  <a:lnTo>
                    <a:pt x="226" y="144"/>
                  </a:lnTo>
                  <a:lnTo>
                    <a:pt x="193" y="159"/>
                  </a:lnTo>
                  <a:lnTo>
                    <a:pt x="152" y="174"/>
                  </a:lnTo>
                  <a:lnTo>
                    <a:pt x="67" y="189"/>
                  </a:lnTo>
                  <a:lnTo>
                    <a:pt x="0" y="196"/>
                  </a:lnTo>
                  <a:lnTo>
                    <a:pt x="41" y="185"/>
                  </a:lnTo>
                  <a:lnTo>
                    <a:pt x="82" y="174"/>
                  </a:lnTo>
                  <a:lnTo>
                    <a:pt x="126" y="156"/>
                  </a:lnTo>
                  <a:lnTo>
                    <a:pt x="174" y="126"/>
                  </a:lnTo>
                  <a:lnTo>
                    <a:pt x="189" y="104"/>
                  </a:lnTo>
                  <a:lnTo>
                    <a:pt x="196" y="89"/>
                  </a:lnTo>
                  <a:lnTo>
                    <a:pt x="196" y="63"/>
                  </a:lnTo>
                  <a:lnTo>
                    <a:pt x="189" y="45"/>
                  </a:lnTo>
                  <a:lnTo>
                    <a:pt x="167" y="26"/>
                  </a:lnTo>
                  <a:lnTo>
                    <a:pt x="134" y="11"/>
                  </a:lnTo>
                  <a:lnTo>
                    <a:pt x="85" y="0"/>
                  </a:lnTo>
                  <a:lnTo>
                    <a:pt x="152" y="11"/>
                  </a:lnTo>
                  <a:lnTo>
                    <a:pt x="204" y="19"/>
                  </a:lnTo>
                  <a:lnTo>
                    <a:pt x="233" y="34"/>
                  </a:lnTo>
                  <a:lnTo>
                    <a:pt x="252" y="5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1" name="図形 80"/>
            <p:cNvSpPr/>
            <p:nvPr/>
          </p:nvSpPr>
          <p:spPr bwMode="auto">
            <a:xfrm>
              <a:off x="3892853" y="5360324"/>
              <a:ext cx="323510" cy="271194"/>
            </a:xfrm>
            <a:custGeom>
              <a:avLst/>
              <a:gdLst/>
              <a:ahLst/>
              <a:cxnLst>
                <a:cxn ang="0">
                  <a:pos x="211" y="85"/>
                </a:cxn>
                <a:cxn ang="0">
                  <a:pos x="211" y="93"/>
                </a:cxn>
                <a:cxn ang="0">
                  <a:pos x="204" y="122"/>
                </a:cxn>
                <a:cxn ang="0">
                  <a:pos x="193" y="141"/>
                </a:cxn>
                <a:cxn ang="0">
                  <a:pos x="178" y="155"/>
                </a:cxn>
                <a:cxn ang="0">
                  <a:pos x="152" y="174"/>
                </a:cxn>
                <a:cxn ang="0">
                  <a:pos x="122" y="189"/>
                </a:cxn>
                <a:cxn ang="0">
                  <a:pos x="89" y="192"/>
                </a:cxn>
                <a:cxn ang="0">
                  <a:pos x="111" y="178"/>
                </a:cxn>
                <a:cxn ang="0">
                  <a:pos x="141" y="159"/>
                </a:cxn>
                <a:cxn ang="0">
                  <a:pos x="163" y="129"/>
                </a:cxn>
                <a:cxn ang="0">
                  <a:pos x="174" y="107"/>
                </a:cxn>
                <a:cxn ang="0">
                  <a:pos x="174" y="93"/>
                </a:cxn>
                <a:cxn ang="0">
                  <a:pos x="167" y="78"/>
                </a:cxn>
                <a:cxn ang="0">
                  <a:pos x="141" y="59"/>
                </a:cxn>
                <a:cxn ang="0">
                  <a:pos x="119" y="44"/>
                </a:cxn>
                <a:cxn ang="0">
                  <a:pos x="93" y="30"/>
                </a:cxn>
                <a:cxn ang="0">
                  <a:pos x="52" y="8"/>
                </a:cxn>
                <a:cxn ang="0">
                  <a:pos x="0" y="0"/>
                </a:cxn>
                <a:cxn ang="0">
                  <a:pos x="56" y="4"/>
                </a:cxn>
                <a:cxn ang="0">
                  <a:pos x="122" y="22"/>
                </a:cxn>
                <a:cxn ang="0">
                  <a:pos x="152" y="33"/>
                </a:cxn>
                <a:cxn ang="0">
                  <a:pos x="182" y="48"/>
                </a:cxn>
                <a:cxn ang="0">
                  <a:pos x="204" y="70"/>
                </a:cxn>
                <a:cxn ang="0">
                  <a:pos x="211" y="85"/>
                </a:cxn>
              </a:cxnLst>
              <a:rect l="0" t="0" r="0" b="0"/>
              <a:pathLst>
                <a:path w="211" h="192">
                  <a:moveTo>
                    <a:pt x="211" y="85"/>
                  </a:moveTo>
                  <a:lnTo>
                    <a:pt x="211" y="93"/>
                  </a:lnTo>
                  <a:lnTo>
                    <a:pt x="204" y="122"/>
                  </a:lnTo>
                  <a:lnTo>
                    <a:pt x="193" y="141"/>
                  </a:lnTo>
                  <a:lnTo>
                    <a:pt x="178" y="155"/>
                  </a:lnTo>
                  <a:lnTo>
                    <a:pt x="152" y="174"/>
                  </a:lnTo>
                  <a:lnTo>
                    <a:pt x="122" y="189"/>
                  </a:lnTo>
                  <a:lnTo>
                    <a:pt x="89" y="192"/>
                  </a:lnTo>
                  <a:lnTo>
                    <a:pt x="111" y="178"/>
                  </a:lnTo>
                  <a:lnTo>
                    <a:pt x="141" y="159"/>
                  </a:lnTo>
                  <a:lnTo>
                    <a:pt x="163" y="129"/>
                  </a:lnTo>
                  <a:lnTo>
                    <a:pt x="174" y="107"/>
                  </a:lnTo>
                  <a:lnTo>
                    <a:pt x="174" y="93"/>
                  </a:lnTo>
                  <a:lnTo>
                    <a:pt x="167" y="78"/>
                  </a:lnTo>
                  <a:lnTo>
                    <a:pt x="141" y="59"/>
                  </a:lnTo>
                  <a:lnTo>
                    <a:pt x="119" y="44"/>
                  </a:lnTo>
                  <a:lnTo>
                    <a:pt x="93" y="30"/>
                  </a:lnTo>
                  <a:lnTo>
                    <a:pt x="52" y="8"/>
                  </a:lnTo>
                  <a:lnTo>
                    <a:pt x="0" y="0"/>
                  </a:lnTo>
                  <a:lnTo>
                    <a:pt x="56" y="4"/>
                  </a:lnTo>
                  <a:lnTo>
                    <a:pt x="122" y="22"/>
                  </a:lnTo>
                  <a:lnTo>
                    <a:pt x="152" y="33"/>
                  </a:lnTo>
                  <a:lnTo>
                    <a:pt x="182" y="48"/>
                  </a:lnTo>
                  <a:lnTo>
                    <a:pt x="204" y="70"/>
                  </a:lnTo>
                  <a:lnTo>
                    <a:pt x="211" y="8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2" name="図形 81"/>
            <p:cNvSpPr/>
            <p:nvPr/>
          </p:nvSpPr>
          <p:spPr bwMode="auto">
            <a:xfrm>
              <a:off x="3672069" y="5329250"/>
              <a:ext cx="476832" cy="329105"/>
            </a:xfrm>
            <a:custGeom>
              <a:avLst/>
              <a:gdLst/>
              <a:ahLst/>
              <a:cxnLst>
                <a:cxn ang="0">
                  <a:pos x="266" y="155"/>
                </a:cxn>
                <a:cxn ang="0">
                  <a:pos x="270" y="137"/>
                </a:cxn>
                <a:cxn ang="0">
                  <a:pos x="278" y="122"/>
                </a:cxn>
                <a:cxn ang="0">
                  <a:pos x="270" y="107"/>
                </a:cxn>
                <a:cxn ang="0">
                  <a:pos x="252" y="85"/>
                </a:cxn>
                <a:cxn ang="0">
                  <a:pos x="226" y="70"/>
                </a:cxn>
                <a:cxn ang="0">
                  <a:pos x="196" y="52"/>
                </a:cxn>
                <a:cxn ang="0">
                  <a:pos x="163" y="37"/>
                </a:cxn>
                <a:cxn ang="0">
                  <a:pos x="85" y="15"/>
                </a:cxn>
                <a:cxn ang="0">
                  <a:pos x="0" y="0"/>
                </a:cxn>
                <a:cxn ang="0">
                  <a:pos x="96" y="11"/>
                </a:cxn>
                <a:cxn ang="0">
                  <a:pos x="163" y="26"/>
                </a:cxn>
                <a:cxn ang="0">
                  <a:pos x="215" y="44"/>
                </a:cxn>
                <a:cxn ang="0">
                  <a:pos x="255" y="66"/>
                </a:cxn>
                <a:cxn ang="0">
                  <a:pos x="285" y="85"/>
                </a:cxn>
                <a:cxn ang="0">
                  <a:pos x="303" y="100"/>
                </a:cxn>
                <a:cxn ang="0">
                  <a:pos x="311" y="115"/>
                </a:cxn>
                <a:cxn ang="0">
                  <a:pos x="311" y="137"/>
                </a:cxn>
                <a:cxn ang="0">
                  <a:pos x="303" y="155"/>
                </a:cxn>
                <a:cxn ang="0">
                  <a:pos x="285" y="170"/>
                </a:cxn>
                <a:cxn ang="0">
                  <a:pos x="266" y="192"/>
                </a:cxn>
                <a:cxn ang="0">
                  <a:pos x="233" y="211"/>
                </a:cxn>
                <a:cxn ang="0">
                  <a:pos x="215" y="222"/>
                </a:cxn>
                <a:cxn ang="0">
                  <a:pos x="163" y="233"/>
                </a:cxn>
                <a:cxn ang="0">
                  <a:pos x="196" y="214"/>
                </a:cxn>
                <a:cxn ang="0">
                  <a:pos x="233" y="200"/>
                </a:cxn>
                <a:cxn ang="0">
                  <a:pos x="252" y="181"/>
                </a:cxn>
                <a:cxn ang="0">
                  <a:pos x="266" y="155"/>
                </a:cxn>
              </a:cxnLst>
              <a:rect l="0" t="0" r="0" b="0"/>
              <a:pathLst>
                <a:path w="311" h="233">
                  <a:moveTo>
                    <a:pt x="266" y="155"/>
                  </a:moveTo>
                  <a:lnTo>
                    <a:pt x="270" y="137"/>
                  </a:lnTo>
                  <a:lnTo>
                    <a:pt x="278" y="122"/>
                  </a:lnTo>
                  <a:lnTo>
                    <a:pt x="270" y="107"/>
                  </a:lnTo>
                  <a:lnTo>
                    <a:pt x="252" y="85"/>
                  </a:lnTo>
                  <a:lnTo>
                    <a:pt x="226" y="70"/>
                  </a:lnTo>
                  <a:lnTo>
                    <a:pt x="196" y="52"/>
                  </a:lnTo>
                  <a:lnTo>
                    <a:pt x="163" y="37"/>
                  </a:lnTo>
                  <a:lnTo>
                    <a:pt x="85" y="15"/>
                  </a:lnTo>
                  <a:lnTo>
                    <a:pt x="0" y="0"/>
                  </a:lnTo>
                  <a:lnTo>
                    <a:pt x="96" y="11"/>
                  </a:lnTo>
                  <a:lnTo>
                    <a:pt x="163" y="26"/>
                  </a:lnTo>
                  <a:lnTo>
                    <a:pt x="215" y="44"/>
                  </a:lnTo>
                  <a:lnTo>
                    <a:pt x="255" y="66"/>
                  </a:lnTo>
                  <a:lnTo>
                    <a:pt x="285" y="85"/>
                  </a:lnTo>
                  <a:lnTo>
                    <a:pt x="303" y="100"/>
                  </a:lnTo>
                  <a:lnTo>
                    <a:pt x="311" y="115"/>
                  </a:lnTo>
                  <a:lnTo>
                    <a:pt x="311" y="137"/>
                  </a:lnTo>
                  <a:lnTo>
                    <a:pt x="303" y="155"/>
                  </a:lnTo>
                  <a:lnTo>
                    <a:pt x="285" y="170"/>
                  </a:lnTo>
                  <a:lnTo>
                    <a:pt x="266" y="192"/>
                  </a:lnTo>
                  <a:lnTo>
                    <a:pt x="233" y="211"/>
                  </a:lnTo>
                  <a:lnTo>
                    <a:pt x="215" y="222"/>
                  </a:lnTo>
                  <a:lnTo>
                    <a:pt x="163" y="233"/>
                  </a:lnTo>
                  <a:lnTo>
                    <a:pt x="196" y="214"/>
                  </a:lnTo>
                  <a:lnTo>
                    <a:pt x="233" y="200"/>
                  </a:lnTo>
                  <a:lnTo>
                    <a:pt x="252" y="181"/>
                  </a:lnTo>
                  <a:lnTo>
                    <a:pt x="266" y="155"/>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3" name="図形 82"/>
            <p:cNvSpPr/>
            <p:nvPr/>
          </p:nvSpPr>
          <p:spPr bwMode="auto">
            <a:xfrm>
              <a:off x="3621472" y="5365974"/>
              <a:ext cx="323510" cy="292381"/>
            </a:xfrm>
            <a:custGeom>
              <a:avLst/>
              <a:gdLst/>
              <a:ahLst/>
              <a:cxnLst>
                <a:cxn ang="0">
                  <a:pos x="174" y="100"/>
                </a:cxn>
                <a:cxn ang="0">
                  <a:pos x="174" y="89"/>
                </a:cxn>
                <a:cxn ang="0">
                  <a:pos x="163" y="70"/>
                </a:cxn>
                <a:cxn ang="0">
                  <a:pos x="148" y="59"/>
                </a:cxn>
                <a:cxn ang="0">
                  <a:pos x="115" y="33"/>
                </a:cxn>
                <a:cxn ang="0">
                  <a:pos x="59" y="15"/>
                </a:cxn>
                <a:cxn ang="0">
                  <a:pos x="0" y="0"/>
                </a:cxn>
                <a:cxn ang="0">
                  <a:pos x="63" y="11"/>
                </a:cxn>
                <a:cxn ang="0">
                  <a:pos x="115" y="18"/>
                </a:cxn>
                <a:cxn ang="0">
                  <a:pos x="148" y="33"/>
                </a:cxn>
                <a:cxn ang="0">
                  <a:pos x="174" y="48"/>
                </a:cxn>
                <a:cxn ang="0">
                  <a:pos x="196" y="66"/>
                </a:cxn>
                <a:cxn ang="0">
                  <a:pos x="203" y="70"/>
                </a:cxn>
                <a:cxn ang="0">
                  <a:pos x="211" y="81"/>
                </a:cxn>
                <a:cxn ang="0">
                  <a:pos x="211" y="96"/>
                </a:cxn>
                <a:cxn ang="0">
                  <a:pos x="211" y="114"/>
                </a:cxn>
                <a:cxn ang="0">
                  <a:pos x="200" y="129"/>
                </a:cxn>
                <a:cxn ang="0">
                  <a:pos x="174" y="166"/>
                </a:cxn>
                <a:cxn ang="0">
                  <a:pos x="140" y="188"/>
                </a:cxn>
                <a:cxn ang="0">
                  <a:pos x="107" y="207"/>
                </a:cxn>
                <a:cxn ang="0">
                  <a:pos x="144" y="174"/>
                </a:cxn>
                <a:cxn ang="0">
                  <a:pos x="163" y="144"/>
                </a:cxn>
                <a:cxn ang="0">
                  <a:pos x="174" y="118"/>
                </a:cxn>
                <a:cxn ang="0">
                  <a:pos x="174" y="100"/>
                </a:cxn>
              </a:cxnLst>
              <a:rect l="0" t="0" r="0" b="0"/>
              <a:pathLst>
                <a:path w="211" h="207">
                  <a:moveTo>
                    <a:pt x="174" y="100"/>
                  </a:moveTo>
                  <a:lnTo>
                    <a:pt x="174" y="89"/>
                  </a:lnTo>
                  <a:lnTo>
                    <a:pt x="163" y="70"/>
                  </a:lnTo>
                  <a:lnTo>
                    <a:pt x="148" y="59"/>
                  </a:lnTo>
                  <a:lnTo>
                    <a:pt x="115" y="33"/>
                  </a:lnTo>
                  <a:lnTo>
                    <a:pt x="59" y="15"/>
                  </a:lnTo>
                  <a:lnTo>
                    <a:pt x="0" y="0"/>
                  </a:lnTo>
                  <a:lnTo>
                    <a:pt x="63" y="11"/>
                  </a:lnTo>
                  <a:lnTo>
                    <a:pt x="115" y="18"/>
                  </a:lnTo>
                  <a:lnTo>
                    <a:pt x="148" y="33"/>
                  </a:lnTo>
                  <a:lnTo>
                    <a:pt x="174" y="48"/>
                  </a:lnTo>
                  <a:lnTo>
                    <a:pt x="196" y="66"/>
                  </a:lnTo>
                  <a:lnTo>
                    <a:pt x="203" y="70"/>
                  </a:lnTo>
                  <a:lnTo>
                    <a:pt x="211" y="81"/>
                  </a:lnTo>
                  <a:lnTo>
                    <a:pt x="211" y="96"/>
                  </a:lnTo>
                  <a:lnTo>
                    <a:pt x="211" y="114"/>
                  </a:lnTo>
                  <a:lnTo>
                    <a:pt x="200" y="129"/>
                  </a:lnTo>
                  <a:lnTo>
                    <a:pt x="174" y="166"/>
                  </a:lnTo>
                  <a:lnTo>
                    <a:pt x="140" y="188"/>
                  </a:lnTo>
                  <a:lnTo>
                    <a:pt x="107" y="207"/>
                  </a:lnTo>
                  <a:lnTo>
                    <a:pt x="144" y="174"/>
                  </a:lnTo>
                  <a:lnTo>
                    <a:pt x="163" y="144"/>
                  </a:lnTo>
                  <a:lnTo>
                    <a:pt x="174" y="118"/>
                  </a:lnTo>
                  <a:lnTo>
                    <a:pt x="174" y="10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4" name="図形 83"/>
            <p:cNvSpPr/>
            <p:nvPr/>
          </p:nvSpPr>
          <p:spPr bwMode="auto">
            <a:xfrm>
              <a:off x="3196769" y="5344787"/>
              <a:ext cx="555027" cy="334755"/>
            </a:xfrm>
            <a:custGeom>
              <a:avLst/>
              <a:gdLst/>
              <a:ahLst/>
              <a:cxnLst>
                <a:cxn ang="0">
                  <a:pos x="321" y="140"/>
                </a:cxn>
                <a:cxn ang="0">
                  <a:pos x="314" y="104"/>
                </a:cxn>
                <a:cxn ang="0">
                  <a:pos x="307" y="96"/>
                </a:cxn>
                <a:cxn ang="0">
                  <a:pos x="292" y="81"/>
                </a:cxn>
                <a:cxn ang="0">
                  <a:pos x="266" y="70"/>
                </a:cxn>
                <a:cxn ang="0">
                  <a:pos x="225" y="48"/>
                </a:cxn>
                <a:cxn ang="0">
                  <a:pos x="170" y="33"/>
                </a:cxn>
                <a:cxn ang="0">
                  <a:pos x="96" y="15"/>
                </a:cxn>
                <a:cxn ang="0">
                  <a:pos x="0" y="0"/>
                </a:cxn>
                <a:cxn ang="0">
                  <a:pos x="96" y="11"/>
                </a:cxn>
                <a:cxn ang="0">
                  <a:pos x="203" y="30"/>
                </a:cxn>
                <a:cxn ang="0">
                  <a:pos x="255" y="44"/>
                </a:cxn>
                <a:cxn ang="0">
                  <a:pos x="299" y="63"/>
                </a:cxn>
                <a:cxn ang="0">
                  <a:pos x="336" y="81"/>
                </a:cxn>
                <a:cxn ang="0">
                  <a:pos x="362" y="104"/>
                </a:cxn>
                <a:cxn ang="0">
                  <a:pos x="362" y="118"/>
                </a:cxn>
                <a:cxn ang="0">
                  <a:pos x="362" y="140"/>
                </a:cxn>
                <a:cxn ang="0">
                  <a:pos x="351" y="159"/>
                </a:cxn>
                <a:cxn ang="0">
                  <a:pos x="336" y="185"/>
                </a:cxn>
                <a:cxn ang="0">
                  <a:pos x="314" y="200"/>
                </a:cxn>
                <a:cxn ang="0">
                  <a:pos x="284" y="222"/>
                </a:cxn>
                <a:cxn ang="0">
                  <a:pos x="255" y="237"/>
                </a:cxn>
                <a:cxn ang="0">
                  <a:pos x="277" y="222"/>
                </a:cxn>
                <a:cxn ang="0">
                  <a:pos x="296" y="200"/>
                </a:cxn>
                <a:cxn ang="0">
                  <a:pos x="310" y="170"/>
                </a:cxn>
                <a:cxn ang="0">
                  <a:pos x="321" y="140"/>
                </a:cxn>
              </a:cxnLst>
              <a:rect l="0" t="0" r="0" b="0"/>
              <a:pathLst>
                <a:path w="362" h="237">
                  <a:moveTo>
                    <a:pt x="321" y="140"/>
                  </a:moveTo>
                  <a:lnTo>
                    <a:pt x="314" y="104"/>
                  </a:lnTo>
                  <a:lnTo>
                    <a:pt x="307" y="96"/>
                  </a:lnTo>
                  <a:lnTo>
                    <a:pt x="292" y="81"/>
                  </a:lnTo>
                  <a:lnTo>
                    <a:pt x="266" y="70"/>
                  </a:lnTo>
                  <a:lnTo>
                    <a:pt x="225" y="48"/>
                  </a:lnTo>
                  <a:lnTo>
                    <a:pt x="170" y="33"/>
                  </a:lnTo>
                  <a:lnTo>
                    <a:pt x="96" y="15"/>
                  </a:lnTo>
                  <a:lnTo>
                    <a:pt x="0" y="0"/>
                  </a:lnTo>
                  <a:lnTo>
                    <a:pt x="96" y="11"/>
                  </a:lnTo>
                  <a:lnTo>
                    <a:pt x="203" y="30"/>
                  </a:lnTo>
                  <a:lnTo>
                    <a:pt x="255" y="44"/>
                  </a:lnTo>
                  <a:lnTo>
                    <a:pt x="299" y="63"/>
                  </a:lnTo>
                  <a:lnTo>
                    <a:pt x="336" y="81"/>
                  </a:lnTo>
                  <a:lnTo>
                    <a:pt x="362" y="104"/>
                  </a:lnTo>
                  <a:lnTo>
                    <a:pt x="362" y="118"/>
                  </a:lnTo>
                  <a:lnTo>
                    <a:pt x="362" y="140"/>
                  </a:lnTo>
                  <a:lnTo>
                    <a:pt x="351" y="159"/>
                  </a:lnTo>
                  <a:lnTo>
                    <a:pt x="336" y="185"/>
                  </a:lnTo>
                  <a:lnTo>
                    <a:pt x="314" y="200"/>
                  </a:lnTo>
                  <a:lnTo>
                    <a:pt x="284" y="222"/>
                  </a:lnTo>
                  <a:lnTo>
                    <a:pt x="255" y="237"/>
                  </a:lnTo>
                  <a:lnTo>
                    <a:pt x="277" y="222"/>
                  </a:lnTo>
                  <a:lnTo>
                    <a:pt x="296" y="200"/>
                  </a:lnTo>
                  <a:lnTo>
                    <a:pt x="310" y="170"/>
                  </a:lnTo>
                  <a:lnTo>
                    <a:pt x="321" y="14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5" name="図形 84"/>
            <p:cNvSpPr/>
            <p:nvPr/>
          </p:nvSpPr>
          <p:spPr bwMode="auto">
            <a:xfrm>
              <a:off x="3049580" y="5908363"/>
              <a:ext cx="4600" cy="11300"/>
            </a:xfrm>
            <a:custGeom>
              <a:avLst/>
              <a:gdLst/>
              <a:ahLst/>
              <a:cxnLst>
                <a:cxn ang="0">
                  <a:pos x="0" y="8"/>
                </a:cxn>
                <a:cxn ang="0">
                  <a:pos x="0" y="0"/>
                </a:cxn>
                <a:cxn ang="0">
                  <a:pos x="3" y="8"/>
                </a:cxn>
                <a:cxn ang="0">
                  <a:pos x="0" y="8"/>
                </a:cxn>
              </a:cxnLst>
              <a:rect l="0" t="0" r="0" b="0"/>
              <a:pathLst>
                <a:path w="3" h="8">
                  <a:moveTo>
                    <a:pt x="0" y="8"/>
                  </a:moveTo>
                  <a:lnTo>
                    <a:pt x="0" y="0"/>
                  </a:lnTo>
                  <a:lnTo>
                    <a:pt x="3" y="8"/>
                  </a:lnTo>
                  <a:lnTo>
                    <a:pt x="0" y="8"/>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6" name="図形 85"/>
            <p:cNvSpPr/>
            <p:nvPr/>
          </p:nvSpPr>
          <p:spPr bwMode="auto">
            <a:xfrm>
              <a:off x="16865" y="6065147"/>
              <a:ext cx="90460" cy="21187"/>
            </a:xfrm>
            <a:custGeom>
              <a:avLst/>
              <a:gdLst/>
              <a:ahLst/>
              <a:cxnLst>
                <a:cxn ang="0">
                  <a:pos x="4" y="0"/>
                </a:cxn>
                <a:cxn ang="0">
                  <a:pos x="0" y="0"/>
                </a:cxn>
                <a:cxn ang="0">
                  <a:pos x="0" y="8"/>
                </a:cxn>
                <a:cxn ang="0">
                  <a:pos x="44" y="15"/>
                </a:cxn>
                <a:cxn ang="0">
                  <a:pos x="59" y="15"/>
                </a:cxn>
                <a:cxn ang="0">
                  <a:pos x="4" y="0"/>
                </a:cxn>
              </a:cxnLst>
              <a:rect l="0" t="0" r="0" b="0"/>
              <a:pathLst>
                <a:path w="59" h="15">
                  <a:moveTo>
                    <a:pt x="4" y="0"/>
                  </a:moveTo>
                  <a:lnTo>
                    <a:pt x="0" y="0"/>
                  </a:lnTo>
                  <a:lnTo>
                    <a:pt x="0" y="8"/>
                  </a:lnTo>
                  <a:lnTo>
                    <a:pt x="44" y="15"/>
                  </a:lnTo>
                  <a:lnTo>
                    <a:pt x="59" y="15"/>
                  </a:lnTo>
                  <a:lnTo>
                    <a:pt x="4" y="0"/>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7" name="図形 86"/>
            <p:cNvSpPr/>
            <p:nvPr/>
          </p:nvSpPr>
          <p:spPr bwMode="auto">
            <a:xfrm>
              <a:off x="3110909" y="5402699"/>
              <a:ext cx="260648" cy="281082"/>
            </a:xfrm>
            <a:custGeom>
              <a:avLst/>
              <a:gdLst/>
              <a:ahLst/>
              <a:cxnLst>
                <a:cxn ang="0">
                  <a:pos x="26" y="196"/>
                </a:cxn>
                <a:cxn ang="0">
                  <a:pos x="30" y="199"/>
                </a:cxn>
                <a:cxn ang="0">
                  <a:pos x="48" y="196"/>
                </a:cxn>
                <a:cxn ang="0">
                  <a:pos x="89" y="181"/>
                </a:cxn>
                <a:cxn ang="0">
                  <a:pos x="137" y="155"/>
                </a:cxn>
                <a:cxn ang="0">
                  <a:pos x="156" y="133"/>
                </a:cxn>
                <a:cxn ang="0">
                  <a:pos x="167" y="114"/>
                </a:cxn>
                <a:cxn ang="0">
                  <a:pos x="170" y="103"/>
                </a:cxn>
                <a:cxn ang="0">
                  <a:pos x="167" y="88"/>
                </a:cxn>
                <a:cxn ang="0">
                  <a:pos x="152" y="59"/>
                </a:cxn>
                <a:cxn ang="0">
                  <a:pos x="141" y="48"/>
                </a:cxn>
                <a:cxn ang="0">
                  <a:pos x="111" y="33"/>
                </a:cxn>
                <a:cxn ang="0">
                  <a:pos x="67" y="14"/>
                </a:cxn>
                <a:cxn ang="0">
                  <a:pos x="34" y="3"/>
                </a:cxn>
                <a:cxn ang="0">
                  <a:pos x="0" y="0"/>
                </a:cxn>
                <a:cxn ang="0">
                  <a:pos x="0" y="3"/>
                </a:cxn>
                <a:cxn ang="0">
                  <a:pos x="34" y="7"/>
                </a:cxn>
                <a:cxn ang="0">
                  <a:pos x="67" y="18"/>
                </a:cxn>
                <a:cxn ang="0">
                  <a:pos x="111" y="40"/>
                </a:cxn>
                <a:cxn ang="0">
                  <a:pos x="137" y="55"/>
                </a:cxn>
                <a:cxn ang="0">
                  <a:pos x="145" y="59"/>
                </a:cxn>
                <a:cxn ang="0">
                  <a:pos x="167" y="88"/>
                </a:cxn>
                <a:cxn ang="0">
                  <a:pos x="167" y="103"/>
                </a:cxn>
                <a:cxn ang="0">
                  <a:pos x="159" y="114"/>
                </a:cxn>
                <a:cxn ang="0">
                  <a:pos x="152" y="133"/>
                </a:cxn>
                <a:cxn ang="0">
                  <a:pos x="137" y="148"/>
                </a:cxn>
                <a:cxn ang="0">
                  <a:pos x="89" y="173"/>
                </a:cxn>
                <a:cxn ang="0">
                  <a:pos x="45" y="188"/>
                </a:cxn>
                <a:cxn ang="0">
                  <a:pos x="26" y="196"/>
                </a:cxn>
              </a:cxnLst>
              <a:rect l="0" t="0" r="0" b="0"/>
              <a:pathLst>
                <a:path w="170" h="199">
                  <a:moveTo>
                    <a:pt x="26" y="196"/>
                  </a:moveTo>
                  <a:lnTo>
                    <a:pt x="30" y="199"/>
                  </a:lnTo>
                  <a:lnTo>
                    <a:pt x="48" y="196"/>
                  </a:lnTo>
                  <a:lnTo>
                    <a:pt x="89" y="181"/>
                  </a:lnTo>
                  <a:lnTo>
                    <a:pt x="137" y="155"/>
                  </a:lnTo>
                  <a:lnTo>
                    <a:pt x="156" y="133"/>
                  </a:lnTo>
                  <a:lnTo>
                    <a:pt x="167" y="114"/>
                  </a:lnTo>
                  <a:lnTo>
                    <a:pt x="170" y="103"/>
                  </a:lnTo>
                  <a:lnTo>
                    <a:pt x="167" y="88"/>
                  </a:lnTo>
                  <a:lnTo>
                    <a:pt x="152" y="59"/>
                  </a:lnTo>
                  <a:lnTo>
                    <a:pt x="141" y="48"/>
                  </a:lnTo>
                  <a:lnTo>
                    <a:pt x="111" y="33"/>
                  </a:lnTo>
                  <a:lnTo>
                    <a:pt x="67" y="14"/>
                  </a:lnTo>
                  <a:lnTo>
                    <a:pt x="34" y="3"/>
                  </a:lnTo>
                  <a:lnTo>
                    <a:pt x="0" y="0"/>
                  </a:lnTo>
                  <a:lnTo>
                    <a:pt x="0" y="3"/>
                  </a:lnTo>
                  <a:lnTo>
                    <a:pt x="34" y="7"/>
                  </a:lnTo>
                  <a:lnTo>
                    <a:pt x="67" y="18"/>
                  </a:lnTo>
                  <a:lnTo>
                    <a:pt x="111" y="40"/>
                  </a:lnTo>
                  <a:lnTo>
                    <a:pt x="137" y="55"/>
                  </a:lnTo>
                  <a:lnTo>
                    <a:pt x="145" y="59"/>
                  </a:lnTo>
                  <a:lnTo>
                    <a:pt x="167" y="88"/>
                  </a:lnTo>
                  <a:lnTo>
                    <a:pt x="167" y="103"/>
                  </a:lnTo>
                  <a:lnTo>
                    <a:pt x="159" y="114"/>
                  </a:lnTo>
                  <a:lnTo>
                    <a:pt x="152" y="133"/>
                  </a:lnTo>
                  <a:lnTo>
                    <a:pt x="137" y="148"/>
                  </a:lnTo>
                  <a:lnTo>
                    <a:pt x="89" y="173"/>
                  </a:lnTo>
                  <a:lnTo>
                    <a:pt x="45" y="188"/>
                  </a:lnTo>
                  <a:lnTo>
                    <a:pt x="26" y="196"/>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8" name="図形 87"/>
            <p:cNvSpPr/>
            <p:nvPr/>
          </p:nvSpPr>
          <p:spPr bwMode="auto">
            <a:xfrm>
              <a:off x="16865" y="6028423"/>
              <a:ext cx="493698" cy="57911"/>
            </a:xfrm>
            <a:custGeom>
              <a:avLst/>
              <a:gdLst/>
              <a:ahLst/>
              <a:cxnLst>
                <a:cxn ang="0">
                  <a:pos x="189" y="19"/>
                </a:cxn>
                <a:cxn ang="0">
                  <a:pos x="100" y="22"/>
                </a:cxn>
                <a:cxn ang="0">
                  <a:pos x="100" y="26"/>
                </a:cxn>
                <a:cxn ang="0">
                  <a:pos x="0" y="0"/>
                </a:cxn>
                <a:cxn ang="0">
                  <a:pos x="96" y="34"/>
                </a:cxn>
                <a:cxn ang="0">
                  <a:pos x="96" y="37"/>
                </a:cxn>
                <a:cxn ang="0">
                  <a:pos x="0" y="11"/>
                </a:cxn>
                <a:cxn ang="0">
                  <a:pos x="0" y="19"/>
                </a:cxn>
                <a:cxn ang="0">
                  <a:pos x="96" y="37"/>
                </a:cxn>
                <a:cxn ang="0">
                  <a:pos x="89" y="41"/>
                </a:cxn>
                <a:cxn ang="0">
                  <a:pos x="96" y="41"/>
                </a:cxn>
                <a:cxn ang="0">
                  <a:pos x="104" y="26"/>
                </a:cxn>
                <a:cxn ang="0">
                  <a:pos x="189" y="22"/>
                </a:cxn>
                <a:cxn ang="0">
                  <a:pos x="226" y="22"/>
                </a:cxn>
                <a:cxn ang="0">
                  <a:pos x="255" y="26"/>
                </a:cxn>
                <a:cxn ang="0">
                  <a:pos x="311" y="41"/>
                </a:cxn>
                <a:cxn ang="0">
                  <a:pos x="322" y="41"/>
                </a:cxn>
                <a:cxn ang="0">
                  <a:pos x="266" y="26"/>
                </a:cxn>
                <a:cxn ang="0">
                  <a:pos x="229" y="19"/>
                </a:cxn>
                <a:cxn ang="0">
                  <a:pos x="189" y="19"/>
                </a:cxn>
              </a:cxnLst>
              <a:rect l="0" t="0" r="0" b="0"/>
              <a:pathLst>
                <a:path w="322" h="41">
                  <a:moveTo>
                    <a:pt x="189" y="19"/>
                  </a:moveTo>
                  <a:lnTo>
                    <a:pt x="100" y="22"/>
                  </a:lnTo>
                  <a:lnTo>
                    <a:pt x="100" y="26"/>
                  </a:lnTo>
                  <a:lnTo>
                    <a:pt x="0" y="0"/>
                  </a:lnTo>
                  <a:lnTo>
                    <a:pt x="96" y="34"/>
                  </a:lnTo>
                  <a:lnTo>
                    <a:pt x="96" y="37"/>
                  </a:lnTo>
                  <a:lnTo>
                    <a:pt x="0" y="11"/>
                  </a:lnTo>
                  <a:lnTo>
                    <a:pt x="0" y="19"/>
                  </a:lnTo>
                  <a:lnTo>
                    <a:pt x="96" y="37"/>
                  </a:lnTo>
                  <a:lnTo>
                    <a:pt x="89" y="41"/>
                  </a:lnTo>
                  <a:lnTo>
                    <a:pt x="96" y="41"/>
                  </a:lnTo>
                  <a:lnTo>
                    <a:pt x="104" y="26"/>
                  </a:lnTo>
                  <a:lnTo>
                    <a:pt x="189" y="22"/>
                  </a:lnTo>
                  <a:lnTo>
                    <a:pt x="226" y="22"/>
                  </a:lnTo>
                  <a:lnTo>
                    <a:pt x="255" y="26"/>
                  </a:lnTo>
                  <a:lnTo>
                    <a:pt x="311" y="41"/>
                  </a:lnTo>
                  <a:lnTo>
                    <a:pt x="322" y="41"/>
                  </a:lnTo>
                  <a:lnTo>
                    <a:pt x="266" y="26"/>
                  </a:lnTo>
                  <a:lnTo>
                    <a:pt x="229" y="19"/>
                  </a:lnTo>
                  <a:lnTo>
                    <a:pt x="189" y="19"/>
                  </a:lnTo>
                  <a:close/>
                </a:path>
              </a:pathLst>
            </a:custGeom>
            <a:noFill/>
            <a:ln w="317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grpSp>
    </p:spTree>
    <p:extLst>
      <p:ext uri="{BB962C8B-B14F-4D97-AF65-F5344CB8AC3E}">
        <p14:creationId xmlns:p14="http://schemas.microsoft.com/office/powerpoint/2010/main" val="2408697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図形 1"/>
          <p:cNvSpPr>
            <a:spLocks noGrp="1"/>
          </p:cNvSpPr>
          <p:nvPr>
            <p:ph type="title"/>
          </p:nvPr>
        </p:nvSpPr>
        <p:spPr>
          <a:xfrm>
            <a:off x="528638" y="2501900"/>
            <a:ext cx="8229600" cy="1143000"/>
          </a:xfrm>
        </p:spPr>
        <p:txBody>
          <a:bodyPr/>
          <a:lstStyle/>
          <a:p>
            <a:r>
              <a:rPr kumimoji="1" lang="zh-CN" altLang="en-US"/>
              <a:t>单击此处编辑母版标题样式</a:t>
            </a:r>
            <a:endParaRPr kumimoji="1" lang="ja-JP" altLang="en-US"/>
          </a:p>
        </p:txBody>
      </p:sp>
      <p:sp>
        <p:nvSpPr>
          <p:cNvPr id="3" name="図形 2"/>
          <p:cNvSpPr>
            <a:spLocks noGrp="1"/>
          </p:cNvSpPr>
          <p:nvPr>
            <p:ph type="dt" sz="half" idx="10"/>
          </p:nvPr>
        </p:nvSpPr>
        <p:spPr/>
        <p:txBody>
          <a:bodyPr/>
          <a:lstStyle/>
          <a:p>
            <a:fld id="{6887C069-4083-40CF-835B-346B7281180E}" type="datetimeFigureOut">
              <a:rPr lang="zh-CN" altLang="en-US" smtClean="0"/>
              <a:t>2024/12/2</a:t>
            </a:fld>
            <a:endParaRPr lang="zh-CN" altLang="en-US"/>
          </a:p>
        </p:txBody>
      </p:sp>
      <p:sp>
        <p:nvSpPr>
          <p:cNvPr id="4" name="図形 3"/>
          <p:cNvSpPr>
            <a:spLocks noGrp="1"/>
          </p:cNvSpPr>
          <p:nvPr>
            <p:ph type="ftr" sz="quarter" idx="11"/>
          </p:nvPr>
        </p:nvSpPr>
        <p:spPr/>
        <p:txBody>
          <a:bodyPr/>
          <a:lstStyle/>
          <a:p>
            <a:endParaRPr lang="zh-CN" altLang="en-US"/>
          </a:p>
        </p:txBody>
      </p:sp>
      <p:sp>
        <p:nvSpPr>
          <p:cNvPr id="5" name="図形 4"/>
          <p:cNvSpPr>
            <a:spLocks noGrp="1"/>
          </p:cNvSpPr>
          <p:nvPr>
            <p:ph type="sldNum" sz="quarter" idx="12"/>
          </p:nvPr>
        </p:nvSpPr>
        <p:spPr/>
        <p:txBody>
          <a:bodyPr/>
          <a:lstStyle/>
          <a:p>
            <a:fld id="{452EC35D-82CD-4A61-9EBB-351A178EEAC1}" type="slidenum">
              <a:rPr lang="zh-CN" altLang="en-US" smtClean="0"/>
              <a:t>‹#›</a:t>
            </a:fld>
            <a:endParaRPr lang="zh-CN" altLang="en-US"/>
          </a:p>
        </p:txBody>
      </p:sp>
    </p:spTree>
    <p:extLst>
      <p:ext uri="{BB962C8B-B14F-4D97-AF65-F5344CB8AC3E}">
        <p14:creationId xmlns:p14="http://schemas.microsoft.com/office/powerpoint/2010/main" val="2001496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図形 1"/>
          <p:cNvSpPr>
            <a:spLocks noGrp="1"/>
          </p:cNvSpPr>
          <p:nvPr>
            <p:ph type="dt" sz="half" idx="10"/>
          </p:nvPr>
        </p:nvSpPr>
        <p:spPr/>
        <p:txBody>
          <a:bodyPr/>
          <a:lstStyle/>
          <a:p>
            <a:fld id="{6887C069-4083-40CF-835B-346B7281180E}" type="datetimeFigureOut">
              <a:rPr lang="zh-CN" altLang="en-US" smtClean="0"/>
              <a:t>2024/12/2</a:t>
            </a:fld>
            <a:endParaRPr lang="zh-CN" altLang="en-US"/>
          </a:p>
        </p:txBody>
      </p:sp>
      <p:sp>
        <p:nvSpPr>
          <p:cNvPr id="3" name="図形 2"/>
          <p:cNvSpPr>
            <a:spLocks noGrp="1"/>
          </p:cNvSpPr>
          <p:nvPr>
            <p:ph type="ftr" sz="quarter" idx="11"/>
          </p:nvPr>
        </p:nvSpPr>
        <p:spPr/>
        <p:txBody>
          <a:bodyPr/>
          <a:lstStyle/>
          <a:p>
            <a:endParaRPr lang="zh-CN" altLang="en-US"/>
          </a:p>
        </p:txBody>
      </p:sp>
      <p:sp>
        <p:nvSpPr>
          <p:cNvPr id="4" name="図形 3"/>
          <p:cNvSpPr>
            <a:spLocks noGrp="1"/>
          </p:cNvSpPr>
          <p:nvPr>
            <p:ph type="sldNum" sz="quarter" idx="12"/>
          </p:nvPr>
        </p:nvSpPr>
        <p:spPr/>
        <p:txBody>
          <a:bodyPr/>
          <a:lstStyle/>
          <a:p>
            <a:fld id="{452EC35D-82CD-4A61-9EBB-351A178EEAC1}" type="slidenum">
              <a:rPr lang="zh-CN" altLang="en-US" smtClean="0"/>
              <a:t>‹#›</a:t>
            </a:fld>
            <a:endParaRPr lang="zh-CN" altLang="en-US"/>
          </a:p>
        </p:txBody>
      </p:sp>
    </p:spTree>
    <p:extLst>
      <p:ext uri="{BB962C8B-B14F-4D97-AF65-F5344CB8AC3E}">
        <p14:creationId xmlns:p14="http://schemas.microsoft.com/office/powerpoint/2010/main" val="1669221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図形 1"/>
          <p:cNvSpPr>
            <a:spLocks noGrp="1"/>
          </p:cNvSpPr>
          <p:nvPr>
            <p:ph type="title"/>
          </p:nvPr>
        </p:nvSpPr>
        <p:spPr>
          <a:xfrm>
            <a:off x="447647" y="785794"/>
            <a:ext cx="2767032" cy="1162050"/>
          </a:xfrm>
        </p:spPr>
        <p:txBody>
          <a:bodyPr anchor="b"/>
          <a:lstStyle>
            <a:lvl1pPr algn="l">
              <a:defRPr sz="2000" b="1"/>
            </a:lvl1pPr>
          </a:lstStyle>
          <a:p>
            <a:r>
              <a:rPr kumimoji="1" lang="zh-CN" altLang="en-US"/>
              <a:t>单击此处编辑母版标题样式</a:t>
            </a:r>
            <a:endParaRPr kumimoji="1" lang="ja-JP" altLang="en-US"/>
          </a:p>
        </p:txBody>
      </p:sp>
      <p:sp>
        <p:nvSpPr>
          <p:cNvPr id="3" name="図形 2"/>
          <p:cNvSpPr>
            <a:spLocks noGrp="1"/>
          </p:cNvSpPr>
          <p:nvPr>
            <p:ph idx="1"/>
          </p:nvPr>
        </p:nvSpPr>
        <p:spPr>
          <a:xfrm>
            <a:off x="3357554" y="785794"/>
            <a:ext cx="4572032" cy="56436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kumimoji="1" lang="ja-JP" altLang="en-US" dirty="0"/>
          </a:p>
        </p:txBody>
      </p:sp>
      <p:sp>
        <p:nvSpPr>
          <p:cNvPr id="4" name="図形 3"/>
          <p:cNvSpPr>
            <a:spLocks noGrp="1"/>
          </p:cNvSpPr>
          <p:nvPr>
            <p:ph type="body" sz="half" idx="2"/>
          </p:nvPr>
        </p:nvSpPr>
        <p:spPr>
          <a:xfrm>
            <a:off x="457202" y="2000240"/>
            <a:ext cx="2767032" cy="44291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lang="ja-JP" dirty="0"/>
          </a:p>
        </p:txBody>
      </p:sp>
      <p:sp>
        <p:nvSpPr>
          <p:cNvPr id="5" name="図形 4"/>
          <p:cNvSpPr>
            <a:spLocks noGrp="1"/>
          </p:cNvSpPr>
          <p:nvPr>
            <p:ph type="dt" sz="half" idx="10"/>
          </p:nvPr>
        </p:nvSpPr>
        <p:spPr>
          <a:xfrm>
            <a:off x="4471200" y="6494400"/>
            <a:ext cx="1530000" cy="365125"/>
          </a:xfrm>
        </p:spPr>
        <p:txBody>
          <a:bodyPr/>
          <a:lstStyle/>
          <a:p>
            <a:fld id="{6887C069-4083-40CF-835B-346B7281180E}" type="datetimeFigureOut">
              <a:rPr lang="zh-CN" altLang="en-US" smtClean="0"/>
              <a:t>2024/12/2</a:t>
            </a:fld>
            <a:endParaRPr lang="zh-CN" altLang="en-US"/>
          </a:p>
        </p:txBody>
      </p:sp>
      <p:sp>
        <p:nvSpPr>
          <p:cNvPr id="6" name="図形 5"/>
          <p:cNvSpPr>
            <a:spLocks noGrp="1"/>
          </p:cNvSpPr>
          <p:nvPr>
            <p:ph type="ftr" sz="quarter" idx="11"/>
          </p:nvPr>
        </p:nvSpPr>
        <p:spPr>
          <a:xfrm>
            <a:off x="6048000" y="6494400"/>
            <a:ext cx="2394000" cy="365125"/>
          </a:xfrm>
        </p:spPr>
        <p:txBody>
          <a:bodyPr/>
          <a:lstStyle/>
          <a:p>
            <a:endParaRPr lang="zh-CN" altLang="en-US"/>
          </a:p>
        </p:txBody>
      </p:sp>
      <p:sp>
        <p:nvSpPr>
          <p:cNvPr id="7" name="図形 6"/>
          <p:cNvSpPr>
            <a:spLocks noGrp="1"/>
          </p:cNvSpPr>
          <p:nvPr>
            <p:ph type="sldNum" sz="quarter" idx="12"/>
          </p:nvPr>
        </p:nvSpPr>
        <p:spPr>
          <a:xfrm>
            <a:off x="8499600" y="6494400"/>
            <a:ext cx="644400" cy="365125"/>
          </a:xfrm>
        </p:spPr>
        <p:txBody>
          <a:bodyPr/>
          <a:lstStyle/>
          <a:p>
            <a:fld id="{452EC35D-82CD-4A61-9EBB-351A178EEAC1}" type="slidenum">
              <a:rPr lang="zh-CN" altLang="en-US" smtClean="0"/>
              <a:t>‹#›</a:t>
            </a:fld>
            <a:endParaRPr lang="zh-CN" altLang="en-US"/>
          </a:p>
        </p:txBody>
      </p:sp>
    </p:spTree>
    <p:extLst>
      <p:ext uri="{BB962C8B-B14F-4D97-AF65-F5344CB8AC3E}">
        <p14:creationId xmlns:p14="http://schemas.microsoft.com/office/powerpoint/2010/main" val="3522502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9" name="図形 8"/>
          <p:cNvSpPr>
            <a:spLocks noGrp="1"/>
          </p:cNvSpPr>
          <p:nvPr>
            <p:ph type="dt" sz="half" idx="10"/>
          </p:nvPr>
        </p:nvSpPr>
        <p:spPr>
          <a:xfrm>
            <a:off x="4471200" y="6494400"/>
            <a:ext cx="1530000" cy="365125"/>
          </a:xfrm>
        </p:spPr>
        <p:txBody>
          <a:bodyPr/>
          <a:lstStyle/>
          <a:p>
            <a:fld id="{6887C069-4083-40CF-835B-346B7281180E}" type="datetimeFigureOut">
              <a:rPr lang="zh-CN" altLang="en-US" smtClean="0"/>
              <a:t>2024/12/2</a:t>
            </a:fld>
            <a:endParaRPr lang="zh-CN" altLang="en-US"/>
          </a:p>
        </p:txBody>
      </p:sp>
      <p:sp>
        <p:nvSpPr>
          <p:cNvPr id="10" name="図形 9"/>
          <p:cNvSpPr>
            <a:spLocks noGrp="1"/>
          </p:cNvSpPr>
          <p:nvPr>
            <p:ph type="ftr" sz="quarter" idx="11"/>
          </p:nvPr>
        </p:nvSpPr>
        <p:spPr>
          <a:xfrm>
            <a:off x="6048000" y="6494400"/>
            <a:ext cx="2394000" cy="365125"/>
          </a:xfrm>
        </p:spPr>
        <p:txBody>
          <a:bodyPr/>
          <a:lstStyle/>
          <a:p>
            <a:endParaRPr lang="zh-CN" altLang="en-US"/>
          </a:p>
        </p:txBody>
      </p:sp>
      <p:sp>
        <p:nvSpPr>
          <p:cNvPr id="11" name="図形 10"/>
          <p:cNvSpPr>
            <a:spLocks noGrp="1"/>
          </p:cNvSpPr>
          <p:nvPr>
            <p:ph type="sldNum" sz="quarter" idx="12"/>
          </p:nvPr>
        </p:nvSpPr>
        <p:spPr>
          <a:xfrm>
            <a:off x="8499600" y="6494400"/>
            <a:ext cx="644400" cy="365125"/>
          </a:xfrm>
        </p:spPr>
        <p:txBody>
          <a:bodyPr/>
          <a:lstStyle/>
          <a:p>
            <a:fld id="{452EC35D-82CD-4A61-9EBB-351A178EEAC1}" type="slidenum">
              <a:rPr lang="zh-CN" altLang="en-US" smtClean="0"/>
              <a:t>‹#›</a:t>
            </a:fld>
            <a:endParaRPr lang="zh-CN" altLang="en-US"/>
          </a:p>
        </p:txBody>
      </p:sp>
      <p:sp>
        <p:nvSpPr>
          <p:cNvPr id="2" name="図形 1"/>
          <p:cNvSpPr>
            <a:spLocks noGrp="1"/>
          </p:cNvSpPr>
          <p:nvPr>
            <p:ph type="title"/>
          </p:nvPr>
        </p:nvSpPr>
        <p:spPr>
          <a:xfrm>
            <a:off x="2214546" y="285728"/>
            <a:ext cx="4786346" cy="541338"/>
          </a:xfrm>
        </p:spPr>
        <p:txBody>
          <a:bodyPr anchor="b"/>
          <a:lstStyle>
            <a:lvl1pPr algn="ctr">
              <a:defRPr sz="2000" b="1"/>
            </a:lvl1pPr>
          </a:lstStyle>
          <a:p>
            <a:r>
              <a:rPr kumimoji="1" lang="zh-CN" altLang="en-US"/>
              <a:t>单击此处编辑母版标题样式</a:t>
            </a:r>
            <a:endParaRPr kumimoji="1" lang="ja-JP" altLang="en-US" dirty="0"/>
          </a:p>
        </p:txBody>
      </p:sp>
      <p:sp useBgFill="1">
        <p:nvSpPr>
          <p:cNvPr id="3" name="図形 2"/>
          <p:cNvSpPr>
            <a:spLocks noGrp="1"/>
          </p:cNvSpPr>
          <p:nvPr>
            <p:ph type="pic" idx="1"/>
          </p:nvPr>
        </p:nvSpPr>
        <p:spPr>
          <a:xfrm>
            <a:off x="2433623" y="1142984"/>
            <a:ext cx="4357718" cy="3438395"/>
          </a:xfrm>
          <a:noFill/>
          <a:ln w="254000" cap="flat" cmpd="sng">
            <a:gradFill>
              <a:gsLst>
                <a:gs pos="0">
                  <a:schemeClr val="bg1"/>
                </a:gs>
                <a:gs pos="100000">
                  <a:schemeClr val="bg1">
                    <a:alpha val="50000"/>
                  </a:schemeClr>
                </a:gs>
              </a:gsLst>
              <a:lin ang="5400000" scaled="1"/>
            </a:gradFill>
            <a:prstDash val="solid"/>
            <a:beve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endParaRPr kumimoji="1" lang="ja-JP" altLang="en-US" dirty="0"/>
          </a:p>
        </p:txBody>
      </p:sp>
      <p:sp>
        <p:nvSpPr>
          <p:cNvPr id="4" name="図形 3"/>
          <p:cNvSpPr>
            <a:spLocks noGrp="1"/>
          </p:cNvSpPr>
          <p:nvPr>
            <p:ph type="body" sz="half" idx="2"/>
          </p:nvPr>
        </p:nvSpPr>
        <p:spPr>
          <a:xfrm>
            <a:off x="1928794" y="4929199"/>
            <a:ext cx="5642016" cy="104140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lang="ja-JP" dirty="0"/>
          </a:p>
        </p:txBody>
      </p:sp>
    </p:spTree>
    <p:extLst>
      <p:ext uri="{BB962C8B-B14F-4D97-AF65-F5344CB8AC3E}">
        <p14:creationId xmlns:p14="http://schemas.microsoft.com/office/powerpoint/2010/main" val="992142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図形 1"/>
          <p:cNvSpPr>
            <a:spLocks noGrp="1"/>
          </p:cNvSpPr>
          <p:nvPr>
            <p:ph type="title"/>
          </p:nvPr>
        </p:nvSpPr>
        <p:spPr>
          <a:xfrm>
            <a:off x="457200" y="285728"/>
            <a:ext cx="8229600" cy="1143000"/>
          </a:xfrm>
        </p:spPr>
        <p:txBody>
          <a:bodyPr/>
          <a:lstStyle/>
          <a:p>
            <a:r>
              <a:rPr kumimoji="1" lang="zh-CN" altLang="en-US"/>
              <a:t>单击此处编辑母版标题样式</a:t>
            </a:r>
            <a:endParaRPr kumimoji="1" lang="ja-JP" altLang="en-US"/>
          </a:p>
        </p:txBody>
      </p:sp>
      <p:sp>
        <p:nvSpPr>
          <p:cNvPr id="3" name="図形 2"/>
          <p:cNvSpPr>
            <a:spLocks noGrp="1"/>
          </p:cNvSpPr>
          <p:nvPr>
            <p:ph type="body" orient="vert" idx="1"/>
          </p:nvPr>
        </p:nvSpPr>
        <p:spPr>
          <a:xfrm>
            <a:off x="466696" y="1500178"/>
            <a:ext cx="8247600" cy="4857780"/>
          </a:xfrm>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kumimoji="1" lang="ja-JP" altLang="en-US" dirty="0"/>
          </a:p>
        </p:txBody>
      </p:sp>
      <p:sp>
        <p:nvSpPr>
          <p:cNvPr id="4" name="図形 3"/>
          <p:cNvSpPr>
            <a:spLocks noGrp="1"/>
          </p:cNvSpPr>
          <p:nvPr>
            <p:ph type="dt" sz="half" idx="10"/>
          </p:nvPr>
        </p:nvSpPr>
        <p:spPr>
          <a:xfrm>
            <a:off x="4471200" y="6494400"/>
            <a:ext cx="1530000" cy="365125"/>
          </a:xfrm>
        </p:spPr>
        <p:txBody>
          <a:bodyPr/>
          <a:lstStyle/>
          <a:p>
            <a:fld id="{6887C069-4083-40CF-835B-346B7281180E}" type="datetimeFigureOut">
              <a:rPr lang="zh-CN" altLang="en-US" smtClean="0"/>
              <a:t>2024/12/2</a:t>
            </a:fld>
            <a:endParaRPr lang="zh-CN" altLang="en-US"/>
          </a:p>
        </p:txBody>
      </p:sp>
      <p:sp>
        <p:nvSpPr>
          <p:cNvPr id="5" name="図形 4"/>
          <p:cNvSpPr>
            <a:spLocks noGrp="1"/>
          </p:cNvSpPr>
          <p:nvPr>
            <p:ph type="ftr" sz="quarter" idx="11"/>
          </p:nvPr>
        </p:nvSpPr>
        <p:spPr>
          <a:xfrm>
            <a:off x="6048000" y="6494400"/>
            <a:ext cx="2394000" cy="365125"/>
          </a:xfrm>
        </p:spPr>
        <p:txBody>
          <a:bodyPr/>
          <a:lstStyle/>
          <a:p>
            <a:endParaRPr lang="zh-CN" altLang="en-US"/>
          </a:p>
        </p:txBody>
      </p:sp>
      <p:sp>
        <p:nvSpPr>
          <p:cNvPr id="6" name="図形 5"/>
          <p:cNvSpPr>
            <a:spLocks noGrp="1"/>
          </p:cNvSpPr>
          <p:nvPr>
            <p:ph type="sldNum" sz="quarter" idx="12"/>
          </p:nvPr>
        </p:nvSpPr>
        <p:spPr>
          <a:xfrm>
            <a:off x="8499600" y="6494400"/>
            <a:ext cx="644400" cy="365125"/>
          </a:xfrm>
        </p:spPr>
        <p:txBody>
          <a:bodyPr/>
          <a:lstStyle/>
          <a:p>
            <a:fld id="{452EC35D-82CD-4A61-9EBB-351A178EEAC1}" type="slidenum">
              <a:rPr lang="zh-CN" altLang="en-US" smtClean="0"/>
              <a:t>‹#›</a:t>
            </a:fld>
            <a:endParaRPr lang="zh-CN" altLang="en-US"/>
          </a:p>
        </p:txBody>
      </p:sp>
    </p:spTree>
    <p:extLst>
      <p:ext uri="{BB962C8B-B14F-4D97-AF65-F5344CB8AC3E}">
        <p14:creationId xmlns:p14="http://schemas.microsoft.com/office/powerpoint/2010/main" val="240715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図形 1"/>
          <p:cNvSpPr>
            <a:spLocks noGrp="1"/>
          </p:cNvSpPr>
          <p:nvPr>
            <p:ph type="title" orient="vert"/>
          </p:nvPr>
        </p:nvSpPr>
        <p:spPr>
          <a:xfrm>
            <a:off x="6629400" y="274640"/>
            <a:ext cx="2057400" cy="6083318"/>
          </a:xfrm>
        </p:spPr>
        <p:txBody>
          <a:bodyPr vert="eaVert"/>
          <a:lstStyle/>
          <a:p>
            <a:r>
              <a:rPr kumimoji="1" lang="zh-CN" altLang="en-US"/>
              <a:t>单击此处编辑母版标题样式</a:t>
            </a:r>
            <a:endParaRPr kumimoji="1" lang="ja-JP" altLang="en-US" dirty="0"/>
          </a:p>
        </p:txBody>
      </p:sp>
      <p:sp>
        <p:nvSpPr>
          <p:cNvPr id="3" name="図形 2"/>
          <p:cNvSpPr>
            <a:spLocks noGrp="1"/>
          </p:cNvSpPr>
          <p:nvPr>
            <p:ph type="body" orient="vert" idx="1"/>
          </p:nvPr>
        </p:nvSpPr>
        <p:spPr>
          <a:xfrm>
            <a:off x="457200" y="274639"/>
            <a:ext cx="6019800" cy="6083319"/>
          </a:xfrm>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kumimoji="1" lang="ja-JP" altLang="en-US"/>
          </a:p>
        </p:txBody>
      </p:sp>
      <p:sp>
        <p:nvSpPr>
          <p:cNvPr id="4" name="図形 3"/>
          <p:cNvSpPr>
            <a:spLocks noGrp="1"/>
          </p:cNvSpPr>
          <p:nvPr>
            <p:ph type="dt" sz="half" idx="10"/>
          </p:nvPr>
        </p:nvSpPr>
        <p:spPr>
          <a:xfrm>
            <a:off x="4471200" y="6494400"/>
            <a:ext cx="1530000" cy="365125"/>
          </a:xfrm>
        </p:spPr>
        <p:txBody>
          <a:bodyPr/>
          <a:lstStyle/>
          <a:p>
            <a:fld id="{6887C069-4083-40CF-835B-346B7281180E}" type="datetimeFigureOut">
              <a:rPr lang="zh-CN" altLang="en-US" smtClean="0"/>
              <a:t>2024/12/2</a:t>
            </a:fld>
            <a:endParaRPr lang="zh-CN" altLang="en-US"/>
          </a:p>
        </p:txBody>
      </p:sp>
      <p:sp>
        <p:nvSpPr>
          <p:cNvPr id="5" name="図形 4"/>
          <p:cNvSpPr>
            <a:spLocks noGrp="1"/>
          </p:cNvSpPr>
          <p:nvPr>
            <p:ph type="ftr" sz="quarter" idx="11"/>
          </p:nvPr>
        </p:nvSpPr>
        <p:spPr>
          <a:xfrm>
            <a:off x="6048000" y="6494400"/>
            <a:ext cx="2394000" cy="365125"/>
          </a:xfrm>
        </p:spPr>
        <p:txBody>
          <a:bodyPr/>
          <a:lstStyle/>
          <a:p>
            <a:endParaRPr lang="zh-CN" altLang="en-US"/>
          </a:p>
        </p:txBody>
      </p:sp>
      <p:sp>
        <p:nvSpPr>
          <p:cNvPr id="6" name="図形 5"/>
          <p:cNvSpPr>
            <a:spLocks noGrp="1"/>
          </p:cNvSpPr>
          <p:nvPr>
            <p:ph type="sldNum" sz="quarter" idx="12"/>
          </p:nvPr>
        </p:nvSpPr>
        <p:spPr>
          <a:xfrm>
            <a:off x="8499600" y="6494400"/>
            <a:ext cx="644400" cy="365125"/>
          </a:xfrm>
        </p:spPr>
        <p:txBody>
          <a:bodyPr/>
          <a:lstStyle/>
          <a:p>
            <a:fld id="{452EC35D-82CD-4A61-9EBB-351A178EEAC1}" type="slidenum">
              <a:rPr lang="zh-CN" altLang="en-US" smtClean="0"/>
              <a:t>‹#›</a:t>
            </a:fld>
            <a:endParaRPr lang="zh-CN" altLang="en-US"/>
          </a:p>
        </p:txBody>
      </p:sp>
    </p:spTree>
    <p:extLst>
      <p:ext uri="{BB962C8B-B14F-4D97-AF65-F5344CB8AC3E}">
        <p14:creationId xmlns:p14="http://schemas.microsoft.com/office/powerpoint/2010/main" val="1872440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kumimoji="1" lang="zh-CN" altLang="en-US"/>
              <a:t>单击此处编辑母版标题样式</a:t>
            </a:r>
            <a:endParaRPr kumimoji="1" lang="ja-JP"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endParaRPr kumimoji="1" lang="ja-JP" altLang="en-US"/>
          </a:p>
        </p:txBody>
      </p:sp>
      <p:sp>
        <p:nvSpPr>
          <p:cNvPr id="4" name="Date Placeholder 3"/>
          <p:cNvSpPr>
            <a:spLocks noGrp="1"/>
          </p:cNvSpPr>
          <p:nvPr>
            <p:ph type="dt" sz="half" idx="10"/>
          </p:nvPr>
        </p:nvSpPr>
        <p:spPr/>
        <p:txBody>
          <a:bodyPr/>
          <a:lstStyle/>
          <a:p>
            <a:fld id="{6887C069-4083-40CF-835B-346B7281180E}" type="datetimeFigureOut">
              <a:rPr lang="zh-CN" altLang="en-US" smtClean="0"/>
              <a:t>2024/12/2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2EC35D-82CD-4A61-9EBB-351A178EEAC1}" type="slidenum">
              <a:rPr lang="zh-CN" altLang="en-US" smtClean="0"/>
              <a:t>‹#›</a:t>
            </a:fld>
            <a:endParaRPr lang="zh-CN" altLang="en-US"/>
          </a:p>
        </p:txBody>
      </p:sp>
    </p:spTree>
    <p:extLst>
      <p:ext uri="{BB962C8B-B14F-4D97-AF65-F5344CB8AC3E}">
        <p14:creationId xmlns:p14="http://schemas.microsoft.com/office/powerpoint/2010/main" val="408458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81516" y="89558"/>
            <a:ext cx="7886700" cy="619760"/>
          </a:xfrm>
        </p:spPr>
        <p:txBody>
          <a:bodyPr>
            <a:normAutofit/>
          </a:bodyPr>
          <a:lstStyle>
            <a:lvl1pPr algn="ctr">
              <a:defRPr lang="en-US" sz="2800" b="1" kern="1200" dirty="0">
                <a:solidFill>
                  <a:srgbClr val="CC6600"/>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23432" y="764364"/>
            <a:ext cx="8897136" cy="5768409"/>
          </a:xfrm>
        </p:spPr>
        <p:txBody>
          <a:bodyPr/>
          <a:lstStyle>
            <a:lvl1pPr marL="228600" indent="-228600">
              <a:lnSpc>
                <a:spcPct val="120000"/>
              </a:lnSpc>
              <a:spcBef>
                <a:spcPts val="500"/>
              </a:spcBef>
              <a:buClr>
                <a:srgbClr val="0000FF"/>
              </a:buClr>
              <a:buSzPct val="60000"/>
              <a:buFont typeface="Wingdings" panose="05000000000000000000" pitchFamily="2" charset="2"/>
              <a:buChar char="n"/>
              <a:defRPr sz="2400">
                <a:latin typeface="+mn-lt"/>
                <a:ea typeface="微软雅黑 Light" panose="020B0502040204020203" pitchFamily="34" charset="-122"/>
              </a:defRPr>
            </a:lvl1pPr>
            <a:lvl2pPr marL="536575" indent="-268288">
              <a:lnSpc>
                <a:spcPct val="120000"/>
              </a:lnSpc>
              <a:spcBef>
                <a:spcPts val="0"/>
              </a:spcBef>
              <a:buClr>
                <a:srgbClr val="FF0000"/>
              </a:buClr>
              <a:buSzPct val="50000"/>
              <a:buFont typeface="Wingdings" panose="05000000000000000000" pitchFamily="2" charset="2"/>
              <a:buChar char="p"/>
              <a:defRPr sz="2400">
                <a:latin typeface="+mn-lt"/>
                <a:ea typeface="微软雅黑 Light" panose="020B0502040204020203" pitchFamily="34" charset="-122"/>
              </a:defRPr>
            </a:lvl2pPr>
            <a:lvl3pPr marL="806450" indent="-269875">
              <a:lnSpc>
                <a:spcPct val="120000"/>
              </a:lnSpc>
              <a:spcBef>
                <a:spcPts val="500"/>
              </a:spcBef>
              <a:buClr>
                <a:srgbClr val="C00000"/>
              </a:buClr>
              <a:buFont typeface="微软雅黑 Light" panose="020B0502040204020203" pitchFamily="34" charset="-122"/>
              <a:buChar char="-"/>
              <a:defRPr sz="2400">
                <a:latin typeface="+mn-lt"/>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532775"/>
            <a:ext cx="2057400" cy="309056"/>
          </a:xfrm>
        </p:spPr>
        <p:txBody>
          <a:bodyPr/>
          <a:lstStyle>
            <a:lvl1pPr>
              <a:defRPr sz="1000">
                <a:solidFill>
                  <a:schemeClr val="tx1"/>
                </a:solidFill>
              </a:defRPr>
            </a:lvl1pPr>
          </a:lstStyle>
          <a:p>
            <a:fld id="{DDB52E49-C8A5-40DA-A458-EF224B26651F}" type="datetime1">
              <a:rPr lang="zh-CN" altLang="en-US" smtClean="0"/>
              <a:t>2024/12/2</a:t>
            </a:fld>
            <a:endParaRPr lang="zh-CN" altLang="en-US" dirty="0"/>
          </a:p>
        </p:txBody>
      </p:sp>
      <p:sp>
        <p:nvSpPr>
          <p:cNvPr id="6" name="Slide Number Placeholder 5"/>
          <p:cNvSpPr>
            <a:spLocks noGrp="1"/>
          </p:cNvSpPr>
          <p:nvPr>
            <p:ph type="sldNum" sz="quarter" idx="12"/>
          </p:nvPr>
        </p:nvSpPr>
        <p:spPr>
          <a:xfrm>
            <a:off x="7086600" y="6532775"/>
            <a:ext cx="2057400" cy="311576"/>
          </a:xfrm>
        </p:spPr>
        <p:txBody>
          <a:bodyPr/>
          <a:lstStyle>
            <a:lvl1pPr>
              <a:defRPr sz="1000">
                <a:solidFill>
                  <a:schemeClr val="tx1"/>
                </a:solidFill>
              </a:defRPr>
            </a:lvl1pPr>
          </a:lstStyle>
          <a:p>
            <a:fld id="{EEA58A3B-43CE-4AA0-90B5-EB47AFAFEB34}" type="slidenum">
              <a:rPr lang="zh-CN" altLang="en-US" smtClean="0"/>
              <a:pPr/>
              <a:t>‹#›</a:t>
            </a:fld>
            <a:endParaRPr lang="zh-CN" altLang="en-US" dirty="0"/>
          </a:p>
        </p:txBody>
      </p:sp>
      <p:cxnSp>
        <p:nvCxnSpPr>
          <p:cNvPr id="7" name="直接连接符 6">
            <a:extLst>
              <a:ext uri="{FF2B5EF4-FFF2-40B4-BE49-F238E27FC236}">
                <a16:creationId xmlns:a16="http://schemas.microsoft.com/office/drawing/2014/main" id="{62229463-3D87-4CC3-9E2B-343069359F86}"/>
              </a:ext>
            </a:extLst>
          </p:cNvPr>
          <p:cNvCxnSpPr/>
          <p:nvPr userDrawn="1"/>
        </p:nvCxnSpPr>
        <p:spPr>
          <a:xfrm>
            <a:off x="222085" y="709318"/>
            <a:ext cx="8153909"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9610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68EFE8F-3B84-4200-B6D7-7428E3930FD1}" type="slidenum">
              <a:rPr lang="zh-CN" altLang="en-US"/>
              <a:pPr/>
              <a:t>‹#›</a:t>
            </a:fld>
            <a:endParaRPr lang="en-US" altLang="zh-CN"/>
          </a:p>
        </p:txBody>
      </p:sp>
    </p:spTree>
    <p:extLst>
      <p:ext uri="{BB962C8B-B14F-4D97-AF65-F5344CB8AC3E}">
        <p14:creationId xmlns:p14="http://schemas.microsoft.com/office/powerpoint/2010/main" val="2245318602"/>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C3A5012F-645A-4364-84A2-FF4BAF75986C}" type="slidenum">
              <a:rPr lang="zh-CN" altLang="en-US"/>
              <a:pPr/>
              <a:t>‹#›</a:t>
            </a:fld>
            <a:endParaRPr lang="en-US" altLang="zh-CN"/>
          </a:p>
        </p:txBody>
      </p:sp>
    </p:spTree>
    <p:extLst>
      <p:ext uri="{BB962C8B-B14F-4D97-AF65-F5344CB8AC3E}">
        <p14:creationId xmlns:p14="http://schemas.microsoft.com/office/powerpoint/2010/main" val="2546674891"/>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12249A1-A84B-42F7-ACC8-A562C47AC28D}" type="slidenum">
              <a:rPr lang="zh-CN" altLang="en-US"/>
              <a:pPr/>
              <a:t>‹#›</a:t>
            </a:fld>
            <a:endParaRPr lang="en-US" altLang="zh-CN"/>
          </a:p>
        </p:txBody>
      </p:sp>
    </p:spTree>
    <p:extLst>
      <p:ext uri="{BB962C8B-B14F-4D97-AF65-F5344CB8AC3E}">
        <p14:creationId xmlns:p14="http://schemas.microsoft.com/office/powerpoint/2010/main" val="3718365292"/>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548" y="164237"/>
            <a:ext cx="8897136" cy="6478351"/>
          </a:xfrm>
        </p:spPr>
        <p:txBody>
          <a:bodyPr/>
          <a:lstStyle>
            <a:lvl1pPr marL="228600" indent="-228600">
              <a:lnSpc>
                <a:spcPct val="110000"/>
              </a:lnSpc>
              <a:spcBef>
                <a:spcPts val="600"/>
              </a:spcBef>
              <a:buClr>
                <a:srgbClr val="0000FF"/>
              </a:buClr>
              <a:buSzPct val="60000"/>
              <a:buFont typeface="Wingdings" panose="05000000000000000000" pitchFamily="2" charset="2"/>
              <a:buChar char="n"/>
              <a:defRPr sz="2400">
                <a:latin typeface="微软雅黑 Light" panose="020B0502040204020203" pitchFamily="34" charset="-122"/>
                <a:ea typeface="微软雅黑 Light" panose="020B0502040204020203" pitchFamily="34" charset="-122"/>
              </a:defRPr>
            </a:lvl1pPr>
            <a:lvl2pPr marL="536575" indent="-268288">
              <a:lnSpc>
                <a:spcPct val="110000"/>
              </a:lnSpc>
              <a:spcBef>
                <a:spcPts val="500"/>
              </a:spcBef>
              <a:buClr>
                <a:srgbClr val="FF0000"/>
              </a:buClr>
              <a:buSzPct val="50000"/>
              <a:buFont typeface="Wingdings" panose="05000000000000000000" pitchFamily="2" charset="2"/>
              <a:buChar char="p"/>
              <a:defRPr sz="2400">
                <a:latin typeface="微软雅黑 Light" panose="020B0502040204020203" pitchFamily="34" charset="-122"/>
                <a:ea typeface="微软雅黑 Light" panose="020B0502040204020203" pitchFamily="34" charset="-122"/>
              </a:defRPr>
            </a:lvl2pPr>
            <a:lvl3pPr marL="806450" indent="-269875">
              <a:lnSpc>
                <a:spcPct val="110000"/>
              </a:lnSpc>
              <a:spcBef>
                <a:spcPts val="500"/>
              </a:spcBef>
              <a:buClr>
                <a:srgbClr val="C00000"/>
              </a:buClr>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642588"/>
            <a:ext cx="2057400" cy="265185"/>
          </a:xfrm>
        </p:spPr>
        <p:txBody>
          <a:bodyPr/>
          <a:lstStyle>
            <a:lvl1pPr>
              <a:defRPr sz="1000"/>
            </a:lvl1pPr>
          </a:lstStyle>
          <a:p>
            <a:fld id="{E745593C-C1A7-4136-94F2-334F3909D5EA}" type="datetime1">
              <a:rPr lang="zh-CN" altLang="en-US" smtClean="0"/>
              <a:t>2024/12/2</a:t>
            </a:fld>
            <a:endParaRPr lang="zh-CN" altLang="en-US" dirty="0"/>
          </a:p>
        </p:txBody>
      </p:sp>
      <p:sp>
        <p:nvSpPr>
          <p:cNvPr id="6" name="Slide Number Placeholder 5"/>
          <p:cNvSpPr>
            <a:spLocks noGrp="1"/>
          </p:cNvSpPr>
          <p:nvPr>
            <p:ph type="sldNum" sz="quarter" idx="12"/>
          </p:nvPr>
        </p:nvSpPr>
        <p:spPr>
          <a:xfrm>
            <a:off x="7053760" y="6680129"/>
            <a:ext cx="2057400" cy="234499"/>
          </a:xfrm>
        </p:spPr>
        <p:txBody>
          <a:bodyPr/>
          <a:lstStyle>
            <a:lvl1pPr>
              <a:defRPr sz="1000"/>
            </a:lvl1pPr>
          </a:lstStyle>
          <a:p>
            <a:fld id="{EEA58A3B-43CE-4AA0-90B5-EB47AFAFEB34}" type="slidenum">
              <a:rPr lang="zh-CN" altLang="en-US" smtClean="0"/>
              <a:pPr/>
              <a:t>‹#›</a:t>
            </a:fld>
            <a:endParaRPr lang="zh-CN" altLang="en-US" dirty="0"/>
          </a:p>
        </p:txBody>
      </p:sp>
      <p:sp>
        <p:nvSpPr>
          <p:cNvPr id="8" name="矩形: 圆角 7">
            <a:extLst>
              <a:ext uri="{FF2B5EF4-FFF2-40B4-BE49-F238E27FC236}">
                <a16:creationId xmlns:a16="http://schemas.microsoft.com/office/drawing/2014/main" id="{0E27AEB1-3D64-4C17-8B68-E8FB5EC16188}"/>
              </a:ext>
            </a:extLst>
          </p:cNvPr>
          <p:cNvSpPr/>
          <p:nvPr userDrawn="1"/>
        </p:nvSpPr>
        <p:spPr>
          <a:xfrm>
            <a:off x="122548" y="126696"/>
            <a:ext cx="8897136" cy="6515892"/>
          </a:xfrm>
          <a:prstGeom prst="roundRect">
            <a:avLst>
              <a:gd name="adj" fmla="val 2219"/>
            </a:avLst>
          </a:prstGeom>
          <a:noFill/>
          <a:ln>
            <a:solidFill>
              <a:srgbClr val="92D05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902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2DA1EC3-99C5-43EA-9C8E-A8079CE30BDC}" type="datetime1">
              <a:rPr lang="zh-CN" altLang="en-US" smtClean="0"/>
              <a:t>2024/12/2</a:t>
            </a:fld>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38564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1107A08-6084-4EE0-BAB9-300C67832331}" type="datetime1">
              <a:rPr lang="zh-CN" altLang="en-US" smtClean="0"/>
              <a:t>2024/12/2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1031596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142776-8847-46EE-A6D1-33ED05CE2772}" type="datetime1">
              <a:rPr lang="zh-CN" altLang="en-US" smtClean="0"/>
              <a:t>2024/12/2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397038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464227" y="1467870"/>
            <a:ext cx="3560519" cy="2816080"/>
          </a:xfrm>
          <a:prstGeom prst="rect">
            <a:avLst/>
          </a:prstGeom>
        </p:spPr>
        <p:txBody>
          <a:bodyPr vert="horz" lIns="91440" tIns="45720" rIns="91440" bIns="45720" rtlCol="0" anchor="t">
            <a:normAutofit/>
          </a:bodyPr>
          <a:lstStyle>
            <a:lvl1pPr>
              <a:defRPr sz="405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80257" y="4831652"/>
            <a:ext cx="1406700" cy="405914"/>
          </a:xfrm>
          <a:prstGeom prst="rect">
            <a:avLst/>
          </a:prstGeom>
        </p:spPr>
      </p:pic>
      <p:sp>
        <p:nvSpPr>
          <p:cNvPr id="7" name="矩形 6"/>
          <p:cNvSpPr/>
          <p:nvPr userDrawn="1"/>
        </p:nvSpPr>
        <p:spPr>
          <a:xfrm>
            <a:off x="0" y="4831652"/>
            <a:ext cx="9144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nvSpPr>
        <p:spPr>
          <a:xfrm>
            <a:off x="0" y="5606474"/>
            <a:ext cx="9144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6967904" y="6232236"/>
            <a:ext cx="1866677" cy="521470"/>
          </a:xfrm>
          <a:prstGeom prst="rect">
            <a:avLst/>
          </a:prstGeom>
        </p:spPr>
      </p:pic>
    </p:spTree>
    <p:extLst>
      <p:ext uri="{BB962C8B-B14F-4D97-AF65-F5344CB8AC3E}">
        <p14:creationId xmlns:p14="http://schemas.microsoft.com/office/powerpoint/2010/main" val="758881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1"/>
      </p:bgRef>
    </p:bg>
    <p:spTree>
      <p:nvGrpSpPr>
        <p:cNvPr id="1" name=""/>
        <p:cNvGrpSpPr/>
        <p:nvPr/>
      </p:nvGrpSpPr>
      <p:grpSpPr>
        <a:xfrm>
          <a:off x="0" y="0"/>
          <a:ext cx="0" cy="0"/>
          <a:chOff x="0" y="0"/>
          <a:chExt cx="0" cy="0"/>
        </a:xfrm>
      </p:grpSpPr>
      <p:sp>
        <p:nvSpPr>
          <p:cNvPr id="166" name="正方形/長方形 189"/>
          <p:cNvSpPr/>
          <p:nvPr/>
        </p:nvSpPr>
        <p:spPr>
          <a:xfrm>
            <a:off x="-9554" y="0"/>
            <a:ext cx="9144000" cy="6858000"/>
          </a:xfrm>
          <a:prstGeom prst="rect">
            <a:avLst/>
          </a:prstGeom>
          <a:gradFill flip="none" rotWithShape="1">
            <a:gsLst>
              <a:gs pos="0">
                <a:schemeClr val="tx2">
                  <a:tint val="60000"/>
                  <a:alpha val="10000"/>
                </a:schemeClr>
              </a:gs>
              <a:gs pos="39999">
                <a:schemeClr val="tx2">
                  <a:lumMod val="20000"/>
                  <a:lumOff val="80000"/>
                </a:schemeClr>
              </a:gs>
              <a:gs pos="70000">
                <a:schemeClr val="tx2">
                  <a:lumMod val="20000"/>
                  <a:lumOff val="80000"/>
                </a:schemeClr>
              </a:gs>
              <a:gs pos="87000">
                <a:schemeClr val="tx2">
                  <a:lumMod val="40000"/>
                  <a:lumOff val="60000"/>
                </a:schemeClr>
              </a:gs>
            </a:gsLst>
            <a:lin ang="5400000" scaled="1"/>
            <a:tileRect/>
          </a:gradFill>
          <a:ln w="635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90"/>
          <p:cNvGrpSpPr/>
          <p:nvPr/>
        </p:nvGrpSpPr>
        <p:grpSpPr bwMode="auto">
          <a:xfrm>
            <a:off x="4765" y="5589626"/>
            <a:ext cx="5067302" cy="1268398"/>
            <a:chOff x="16865" y="4817936"/>
            <a:chExt cx="5067302" cy="1268398"/>
          </a:xfrm>
        </p:grpSpPr>
        <p:sp>
          <p:nvSpPr>
            <p:cNvPr id="92" name="図形 91"/>
            <p:cNvSpPr/>
            <p:nvPr/>
          </p:nvSpPr>
          <p:spPr bwMode="auto">
            <a:xfrm>
              <a:off x="16865" y="5459197"/>
              <a:ext cx="254515" cy="303681"/>
            </a:xfrm>
            <a:custGeom>
              <a:avLst/>
              <a:gdLst/>
              <a:ahLst/>
              <a:cxnLst>
                <a:cxn ang="0">
                  <a:pos x="159" y="122"/>
                </a:cxn>
                <a:cxn ang="0">
                  <a:pos x="166" y="115"/>
                </a:cxn>
                <a:cxn ang="0">
                  <a:pos x="166" y="100"/>
                </a:cxn>
                <a:cxn ang="0">
                  <a:pos x="166" y="78"/>
                </a:cxn>
                <a:cxn ang="0">
                  <a:pos x="155" y="63"/>
                </a:cxn>
                <a:cxn ang="0">
                  <a:pos x="144" y="48"/>
                </a:cxn>
                <a:cxn ang="0">
                  <a:pos x="111" y="23"/>
                </a:cxn>
                <a:cxn ang="0">
                  <a:pos x="78" y="15"/>
                </a:cxn>
                <a:cxn ang="0">
                  <a:pos x="44" y="4"/>
                </a:cxn>
                <a:cxn ang="0">
                  <a:pos x="0" y="0"/>
                </a:cxn>
                <a:cxn ang="0">
                  <a:pos x="0" y="0"/>
                </a:cxn>
                <a:cxn ang="0">
                  <a:pos x="44" y="8"/>
                </a:cxn>
                <a:cxn ang="0">
                  <a:pos x="78" y="19"/>
                </a:cxn>
                <a:cxn ang="0">
                  <a:pos x="111" y="30"/>
                </a:cxn>
                <a:cxn ang="0">
                  <a:pos x="141" y="52"/>
                </a:cxn>
                <a:cxn ang="0">
                  <a:pos x="155" y="71"/>
                </a:cxn>
                <a:cxn ang="0">
                  <a:pos x="159" y="85"/>
                </a:cxn>
                <a:cxn ang="0">
                  <a:pos x="166" y="100"/>
                </a:cxn>
                <a:cxn ang="0">
                  <a:pos x="159" y="119"/>
                </a:cxn>
                <a:cxn ang="0">
                  <a:pos x="159" y="119"/>
                </a:cxn>
                <a:cxn ang="0">
                  <a:pos x="148" y="141"/>
                </a:cxn>
                <a:cxn ang="0">
                  <a:pos x="133" y="156"/>
                </a:cxn>
                <a:cxn ang="0">
                  <a:pos x="96" y="174"/>
                </a:cxn>
                <a:cxn ang="0">
                  <a:pos x="48" y="193"/>
                </a:cxn>
                <a:cxn ang="0">
                  <a:pos x="0" y="211"/>
                </a:cxn>
                <a:cxn ang="0">
                  <a:pos x="0" y="215"/>
                </a:cxn>
                <a:cxn ang="0">
                  <a:pos x="48" y="200"/>
                </a:cxn>
                <a:cxn ang="0">
                  <a:pos x="100" y="178"/>
                </a:cxn>
                <a:cxn ang="0">
                  <a:pos x="133" y="156"/>
                </a:cxn>
                <a:cxn ang="0">
                  <a:pos x="148" y="141"/>
                </a:cxn>
                <a:cxn ang="0">
                  <a:pos x="155" y="122"/>
                </a:cxn>
              </a:cxnLst>
              <a:rect l="0" t="0" r="0" b="0"/>
              <a:pathLst>
                <a:path w="166" h="215">
                  <a:moveTo>
                    <a:pt x="159" y="122"/>
                  </a:moveTo>
                  <a:lnTo>
                    <a:pt x="166" y="115"/>
                  </a:lnTo>
                  <a:lnTo>
                    <a:pt x="166" y="100"/>
                  </a:lnTo>
                  <a:lnTo>
                    <a:pt x="166" y="78"/>
                  </a:lnTo>
                  <a:lnTo>
                    <a:pt x="155" y="63"/>
                  </a:lnTo>
                  <a:lnTo>
                    <a:pt x="144" y="48"/>
                  </a:lnTo>
                  <a:lnTo>
                    <a:pt x="111" y="23"/>
                  </a:lnTo>
                  <a:lnTo>
                    <a:pt x="78" y="15"/>
                  </a:lnTo>
                  <a:lnTo>
                    <a:pt x="44" y="4"/>
                  </a:lnTo>
                  <a:lnTo>
                    <a:pt x="0" y="0"/>
                  </a:lnTo>
                  <a:lnTo>
                    <a:pt x="0" y="0"/>
                  </a:lnTo>
                  <a:lnTo>
                    <a:pt x="44" y="8"/>
                  </a:lnTo>
                  <a:lnTo>
                    <a:pt x="78" y="19"/>
                  </a:lnTo>
                  <a:lnTo>
                    <a:pt x="111" y="30"/>
                  </a:lnTo>
                  <a:lnTo>
                    <a:pt x="141" y="52"/>
                  </a:lnTo>
                  <a:lnTo>
                    <a:pt x="155" y="71"/>
                  </a:lnTo>
                  <a:lnTo>
                    <a:pt x="159" y="85"/>
                  </a:lnTo>
                  <a:lnTo>
                    <a:pt x="166" y="100"/>
                  </a:lnTo>
                  <a:lnTo>
                    <a:pt x="159" y="119"/>
                  </a:lnTo>
                  <a:lnTo>
                    <a:pt x="159" y="119"/>
                  </a:lnTo>
                  <a:lnTo>
                    <a:pt x="148" y="141"/>
                  </a:lnTo>
                  <a:lnTo>
                    <a:pt x="133" y="156"/>
                  </a:lnTo>
                  <a:lnTo>
                    <a:pt x="96" y="174"/>
                  </a:lnTo>
                  <a:lnTo>
                    <a:pt x="48" y="193"/>
                  </a:lnTo>
                  <a:lnTo>
                    <a:pt x="0" y="211"/>
                  </a:lnTo>
                  <a:lnTo>
                    <a:pt x="0" y="215"/>
                  </a:lnTo>
                  <a:lnTo>
                    <a:pt x="48" y="200"/>
                  </a:lnTo>
                  <a:lnTo>
                    <a:pt x="100" y="178"/>
                  </a:lnTo>
                  <a:lnTo>
                    <a:pt x="133" y="156"/>
                  </a:lnTo>
                  <a:lnTo>
                    <a:pt x="148" y="141"/>
                  </a:lnTo>
                  <a:lnTo>
                    <a:pt x="155" y="122"/>
                  </a:lnTo>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3" name="図形 92"/>
            <p:cNvSpPr/>
            <p:nvPr/>
          </p:nvSpPr>
          <p:spPr bwMode="auto">
            <a:xfrm>
              <a:off x="16865" y="4906922"/>
              <a:ext cx="159455" cy="187859"/>
            </a:xfrm>
            <a:custGeom>
              <a:avLst/>
              <a:gdLst/>
              <a:ahLst/>
              <a:cxnLst>
                <a:cxn ang="0">
                  <a:pos x="104" y="85"/>
                </a:cxn>
                <a:cxn ang="0">
                  <a:pos x="104" y="77"/>
                </a:cxn>
                <a:cxn ang="0">
                  <a:pos x="100" y="62"/>
                </a:cxn>
                <a:cxn ang="0">
                  <a:pos x="96" y="55"/>
                </a:cxn>
                <a:cxn ang="0">
                  <a:pos x="85" y="40"/>
                </a:cxn>
                <a:cxn ang="0">
                  <a:pos x="63" y="22"/>
                </a:cxn>
                <a:cxn ang="0">
                  <a:pos x="41" y="7"/>
                </a:cxn>
                <a:cxn ang="0">
                  <a:pos x="0" y="0"/>
                </a:cxn>
                <a:cxn ang="0">
                  <a:pos x="0" y="3"/>
                </a:cxn>
                <a:cxn ang="0">
                  <a:pos x="41" y="14"/>
                </a:cxn>
                <a:cxn ang="0">
                  <a:pos x="63" y="29"/>
                </a:cxn>
                <a:cxn ang="0">
                  <a:pos x="78" y="40"/>
                </a:cxn>
                <a:cxn ang="0">
                  <a:pos x="89" y="55"/>
                </a:cxn>
                <a:cxn ang="0">
                  <a:pos x="100" y="70"/>
                </a:cxn>
                <a:cxn ang="0">
                  <a:pos x="100" y="77"/>
                </a:cxn>
                <a:cxn ang="0">
                  <a:pos x="100" y="85"/>
                </a:cxn>
                <a:cxn ang="0">
                  <a:pos x="85" y="99"/>
                </a:cxn>
                <a:cxn ang="0">
                  <a:pos x="59" y="114"/>
                </a:cxn>
                <a:cxn ang="0">
                  <a:pos x="0" y="133"/>
                </a:cxn>
                <a:cxn ang="0">
                  <a:pos x="33" y="129"/>
                </a:cxn>
                <a:cxn ang="0">
                  <a:pos x="63" y="114"/>
                </a:cxn>
                <a:cxn ang="0">
                  <a:pos x="85" y="99"/>
                </a:cxn>
                <a:cxn ang="0">
                  <a:pos x="104" y="85"/>
                </a:cxn>
              </a:cxnLst>
              <a:rect l="0" t="0" r="0" b="0"/>
              <a:pathLst>
                <a:path w="104" h="133">
                  <a:moveTo>
                    <a:pt x="104" y="85"/>
                  </a:moveTo>
                  <a:lnTo>
                    <a:pt x="104" y="77"/>
                  </a:lnTo>
                  <a:lnTo>
                    <a:pt x="100" y="62"/>
                  </a:lnTo>
                  <a:lnTo>
                    <a:pt x="96" y="55"/>
                  </a:lnTo>
                  <a:lnTo>
                    <a:pt x="85" y="40"/>
                  </a:lnTo>
                  <a:lnTo>
                    <a:pt x="63" y="22"/>
                  </a:lnTo>
                  <a:lnTo>
                    <a:pt x="41" y="7"/>
                  </a:lnTo>
                  <a:lnTo>
                    <a:pt x="0" y="0"/>
                  </a:lnTo>
                  <a:lnTo>
                    <a:pt x="0" y="3"/>
                  </a:lnTo>
                  <a:lnTo>
                    <a:pt x="41" y="14"/>
                  </a:lnTo>
                  <a:lnTo>
                    <a:pt x="63" y="29"/>
                  </a:lnTo>
                  <a:lnTo>
                    <a:pt x="78" y="40"/>
                  </a:lnTo>
                  <a:lnTo>
                    <a:pt x="89" y="55"/>
                  </a:lnTo>
                  <a:lnTo>
                    <a:pt x="100" y="70"/>
                  </a:lnTo>
                  <a:lnTo>
                    <a:pt x="100" y="77"/>
                  </a:lnTo>
                  <a:lnTo>
                    <a:pt x="100" y="85"/>
                  </a:lnTo>
                  <a:lnTo>
                    <a:pt x="85" y="99"/>
                  </a:lnTo>
                  <a:lnTo>
                    <a:pt x="59" y="114"/>
                  </a:lnTo>
                  <a:lnTo>
                    <a:pt x="0" y="133"/>
                  </a:lnTo>
                  <a:lnTo>
                    <a:pt x="33" y="129"/>
                  </a:lnTo>
                  <a:lnTo>
                    <a:pt x="63" y="114"/>
                  </a:lnTo>
                  <a:lnTo>
                    <a:pt x="85" y="99"/>
                  </a:lnTo>
                  <a:lnTo>
                    <a:pt x="104" y="8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4" name="図形 93"/>
            <p:cNvSpPr/>
            <p:nvPr/>
          </p:nvSpPr>
          <p:spPr bwMode="auto">
            <a:xfrm>
              <a:off x="3842256" y="5919663"/>
              <a:ext cx="317377" cy="166671"/>
            </a:xfrm>
            <a:custGeom>
              <a:avLst/>
              <a:gdLst/>
              <a:ahLst/>
              <a:cxnLst>
                <a:cxn ang="0">
                  <a:pos x="4" y="74"/>
                </a:cxn>
                <a:cxn ang="0">
                  <a:pos x="19" y="59"/>
                </a:cxn>
                <a:cxn ang="0">
                  <a:pos x="45" y="44"/>
                </a:cxn>
                <a:cxn ang="0">
                  <a:pos x="74" y="29"/>
                </a:cxn>
                <a:cxn ang="0">
                  <a:pos x="111" y="18"/>
                </a:cxn>
                <a:cxn ang="0">
                  <a:pos x="174" y="3"/>
                </a:cxn>
                <a:cxn ang="0">
                  <a:pos x="207" y="3"/>
                </a:cxn>
                <a:cxn ang="0">
                  <a:pos x="207" y="0"/>
                </a:cxn>
                <a:cxn ang="0">
                  <a:pos x="170" y="3"/>
                </a:cxn>
                <a:cxn ang="0">
                  <a:pos x="111" y="18"/>
                </a:cxn>
                <a:cxn ang="0">
                  <a:pos x="74" y="29"/>
                </a:cxn>
                <a:cxn ang="0">
                  <a:pos x="41" y="40"/>
                </a:cxn>
                <a:cxn ang="0">
                  <a:pos x="15" y="55"/>
                </a:cxn>
                <a:cxn ang="0">
                  <a:pos x="4" y="74"/>
                </a:cxn>
                <a:cxn ang="0">
                  <a:pos x="0" y="85"/>
                </a:cxn>
                <a:cxn ang="0">
                  <a:pos x="4" y="103"/>
                </a:cxn>
                <a:cxn ang="0">
                  <a:pos x="15" y="118"/>
                </a:cxn>
                <a:cxn ang="0">
                  <a:pos x="19" y="118"/>
                </a:cxn>
                <a:cxn ang="0">
                  <a:pos x="11" y="103"/>
                </a:cxn>
                <a:cxn ang="0">
                  <a:pos x="4" y="85"/>
                </a:cxn>
                <a:cxn ang="0">
                  <a:pos x="4" y="74"/>
                </a:cxn>
              </a:cxnLst>
              <a:rect l="0" t="0" r="0" b="0"/>
              <a:pathLst>
                <a:path w="207" h="118">
                  <a:moveTo>
                    <a:pt x="4" y="74"/>
                  </a:moveTo>
                  <a:lnTo>
                    <a:pt x="19" y="59"/>
                  </a:lnTo>
                  <a:lnTo>
                    <a:pt x="45" y="44"/>
                  </a:lnTo>
                  <a:lnTo>
                    <a:pt x="74" y="29"/>
                  </a:lnTo>
                  <a:lnTo>
                    <a:pt x="111" y="18"/>
                  </a:lnTo>
                  <a:lnTo>
                    <a:pt x="174" y="3"/>
                  </a:lnTo>
                  <a:lnTo>
                    <a:pt x="207" y="3"/>
                  </a:lnTo>
                  <a:lnTo>
                    <a:pt x="207" y="0"/>
                  </a:lnTo>
                  <a:lnTo>
                    <a:pt x="170" y="3"/>
                  </a:lnTo>
                  <a:lnTo>
                    <a:pt x="111" y="18"/>
                  </a:lnTo>
                  <a:lnTo>
                    <a:pt x="74" y="29"/>
                  </a:lnTo>
                  <a:lnTo>
                    <a:pt x="41" y="40"/>
                  </a:lnTo>
                  <a:lnTo>
                    <a:pt x="15" y="55"/>
                  </a:lnTo>
                  <a:lnTo>
                    <a:pt x="4" y="74"/>
                  </a:lnTo>
                  <a:lnTo>
                    <a:pt x="0" y="85"/>
                  </a:lnTo>
                  <a:lnTo>
                    <a:pt x="4" y="103"/>
                  </a:lnTo>
                  <a:lnTo>
                    <a:pt x="15" y="118"/>
                  </a:lnTo>
                  <a:lnTo>
                    <a:pt x="19" y="118"/>
                  </a:lnTo>
                  <a:lnTo>
                    <a:pt x="11" y="103"/>
                  </a:lnTo>
                  <a:lnTo>
                    <a:pt x="4" y="85"/>
                  </a:lnTo>
                  <a:lnTo>
                    <a:pt x="4" y="7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5" name="図形 94"/>
            <p:cNvSpPr/>
            <p:nvPr/>
          </p:nvSpPr>
          <p:spPr bwMode="auto">
            <a:xfrm>
              <a:off x="16865" y="4984607"/>
              <a:ext cx="22998" cy="67799"/>
            </a:xfrm>
            <a:custGeom>
              <a:avLst/>
              <a:gdLst/>
              <a:ahLst/>
              <a:cxnLst>
                <a:cxn ang="0">
                  <a:pos x="15" y="22"/>
                </a:cxn>
                <a:cxn ang="0">
                  <a:pos x="0" y="0"/>
                </a:cxn>
                <a:cxn ang="0">
                  <a:pos x="0" y="4"/>
                </a:cxn>
                <a:cxn ang="0">
                  <a:pos x="7" y="22"/>
                </a:cxn>
                <a:cxn ang="0">
                  <a:pos x="7" y="33"/>
                </a:cxn>
                <a:cxn ang="0">
                  <a:pos x="0" y="44"/>
                </a:cxn>
                <a:cxn ang="0">
                  <a:pos x="0" y="48"/>
                </a:cxn>
                <a:cxn ang="0">
                  <a:pos x="4" y="48"/>
                </a:cxn>
                <a:cxn ang="0">
                  <a:pos x="7" y="33"/>
                </a:cxn>
                <a:cxn ang="0">
                  <a:pos x="15" y="22"/>
                </a:cxn>
              </a:cxnLst>
              <a:rect l="0" t="0" r="0" b="0"/>
              <a:pathLst>
                <a:path w="15" h="48">
                  <a:moveTo>
                    <a:pt x="15" y="22"/>
                  </a:moveTo>
                  <a:lnTo>
                    <a:pt x="0" y="0"/>
                  </a:lnTo>
                  <a:lnTo>
                    <a:pt x="0" y="4"/>
                  </a:lnTo>
                  <a:lnTo>
                    <a:pt x="7" y="22"/>
                  </a:lnTo>
                  <a:lnTo>
                    <a:pt x="7" y="33"/>
                  </a:lnTo>
                  <a:lnTo>
                    <a:pt x="0" y="44"/>
                  </a:lnTo>
                  <a:lnTo>
                    <a:pt x="0" y="48"/>
                  </a:lnTo>
                  <a:lnTo>
                    <a:pt x="4" y="48"/>
                  </a:lnTo>
                  <a:lnTo>
                    <a:pt x="7" y="33"/>
                  </a:lnTo>
                  <a:lnTo>
                    <a:pt x="15" y="22"/>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6" name="図形 95"/>
            <p:cNvSpPr/>
            <p:nvPr/>
          </p:nvSpPr>
          <p:spPr bwMode="auto">
            <a:xfrm>
              <a:off x="16865" y="5470497"/>
              <a:ext cx="159455" cy="261307"/>
            </a:xfrm>
            <a:custGeom>
              <a:avLst/>
              <a:gdLst/>
              <a:ahLst/>
              <a:cxnLst>
                <a:cxn ang="0">
                  <a:pos x="78" y="137"/>
                </a:cxn>
                <a:cxn ang="0">
                  <a:pos x="100" y="107"/>
                </a:cxn>
                <a:cxn ang="0">
                  <a:pos x="104" y="70"/>
                </a:cxn>
                <a:cxn ang="0">
                  <a:pos x="100" y="63"/>
                </a:cxn>
                <a:cxn ang="0">
                  <a:pos x="89" y="44"/>
                </a:cxn>
                <a:cxn ang="0">
                  <a:pos x="56" y="22"/>
                </a:cxn>
                <a:cxn ang="0">
                  <a:pos x="0" y="0"/>
                </a:cxn>
                <a:cxn ang="0">
                  <a:pos x="56" y="26"/>
                </a:cxn>
                <a:cxn ang="0">
                  <a:pos x="85" y="44"/>
                </a:cxn>
                <a:cxn ang="0">
                  <a:pos x="100" y="66"/>
                </a:cxn>
                <a:cxn ang="0">
                  <a:pos x="100" y="70"/>
                </a:cxn>
                <a:cxn ang="0">
                  <a:pos x="96" y="107"/>
                </a:cxn>
                <a:cxn ang="0">
                  <a:pos x="78" y="137"/>
                </a:cxn>
                <a:cxn ang="0">
                  <a:pos x="59" y="151"/>
                </a:cxn>
                <a:cxn ang="0">
                  <a:pos x="44" y="162"/>
                </a:cxn>
                <a:cxn ang="0">
                  <a:pos x="0" y="181"/>
                </a:cxn>
                <a:cxn ang="0">
                  <a:pos x="0" y="185"/>
                </a:cxn>
                <a:cxn ang="0">
                  <a:pos x="44" y="166"/>
                </a:cxn>
                <a:cxn ang="0">
                  <a:pos x="63" y="151"/>
                </a:cxn>
                <a:cxn ang="0">
                  <a:pos x="78" y="137"/>
                </a:cxn>
              </a:cxnLst>
              <a:rect l="0" t="0" r="0" b="0"/>
              <a:pathLst>
                <a:path w="104" h="185">
                  <a:moveTo>
                    <a:pt x="78" y="137"/>
                  </a:moveTo>
                  <a:lnTo>
                    <a:pt x="100" y="107"/>
                  </a:lnTo>
                  <a:lnTo>
                    <a:pt x="104" y="70"/>
                  </a:lnTo>
                  <a:lnTo>
                    <a:pt x="100" y="63"/>
                  </a:lnTo>
                  <a:lnTo>
                    <a:pt x="89" y="44"/>
                  </a:lnTo>
                  <a:lnTo>
                    <a:pt x="56" y="22"/>
                  </a:lnTo>
                  <a:lnTo>
                    <a:pt x="0" y="0"/>
                  </a:lnTo>
                  <a:lnTo>
                    <a:pt x="56" y="26"/>
                  </a:lnTo>
                  <a:lnTo>
                    <a:pt x="85" y="44"/>
                  </a:lnTo>
                  <a:lnTo>
                    <a:pt x="100" y="66"/>
                  </a:lnTo>
                  <a:lnTo>
                    <a:pt x="100" y="70"/>
                  </a:lnTo>
                  <a:lnTo>
                    <a:pt x="96" y="107"/>
                  </a:lnTo>
                  <a:lnTo>
                    <a:pt x="78" y="137"/>
                  </a:lnTo>
                  <a:lnTo>
                    <a:pt x="59" y="151"/>
                  </a:lnTo>
                  <a:lnTo>
                    <a:pt x="44" y="162"/>
                  </a:lnTo>
                  <a:lnTo>
                    <a:pt x="0" y="181"/>
                  </a:lnTo>
                  <a:lnTo>
                    <a:pt x="0" y="185"/>
                  </a:lnTo>
                  <a:lnTo>
                    <a:pt x="44" y="166"/>
                  </a:lnTo>
                  <a:lnTo>
                    <a:pt x="63" y="151"/>
                  </a:lnTo>
                  <a:lnTo>
                    <a:pt x="78" y="13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7" name="図形 96"/>
            <p:cNvSpPr/>
            <p:nvPr/>
          </p:nvSpPr>
          <p:spPr bwMode="auto">
            <a:xfrm>
              <a:off x="16865" y="4817936"/>
              <a:ext cx="5067302" cy="1268398"/>
            </a:xfrm>
            <a:custGeom>
              <a:avLst/>
              <a:gdLst/>
              <a:ahLst/>
              <a:cxnLst>
                <a:cxn ang="0">
                  <a:pos x="2033" y="665"/>
                </a:cxn>
                <a:cxn ang="0">
                  <a:pos x="2103" y="332"/>
                </a:cxn>
                <a:cxn ang="0">
                  <a:pos x="1042" y="192"/>
                </a:cxn>
                <a:cxn ang="0">
                  <a:pos x="987" y="0"/>
                </a:cxn>
                <a:cxn ang="0">
                  <a:pos x="159" y="118"/>
                </a:cxn>
                <a:cxn ang="0">
                  <a:pos x="174" y="22"/>
                </a:cxn>
                <a:cxn ang="0">
                  <a:pos x="314" y="236"/>
                </a:cxn>
                <a:cxn ang="0">
                  <a:pos x="381" y="122"/>
                </a:cxn>
                <a:cxn ang="0">
                  <a:pos x="104" y="266"/>
                </a:cxn>
                <a:cxn ang="0">
                  <a:pos x="621" y="51"/>
                </a:cxn>
                <a:cxn ang="0">
                  <a:pos x="89" y="362"/>
                </a:cxn>
                <a:cxn ang="0">
                  <a:pos x="717" y="628"/>
                </a:cxn>
                <a:cxn ang="0">
                  <a:pos x="185" y="754"/>
                </a:cxn>
                <a:cxn ang="0">
                  <a:pos x="647" y="473"/>
                </a:cxn>
                <a:cxn ang="0">
                  <a:pos x="155" y="454"/>
                </a:cxn>
                <a:cxn ang="0">
                  <a:pos x="148" y="680"/>
                </a:cxn>
                <a:cxn ang="0">
                  <a:pos x="588" y="898"/>
                </a:cxn>
                <a:cxn ang="0">
                  <a:pos x="932" y="772"/>
                </a:cxn>
                <a:cxn ang="0">
                  <a:pos x="813" y="813"/>
                </a:cxn>
                <a:cxn ang="0">
                  <a:pos x="817" y="883"/>
                </a:cxn>
                <a:cxn ang="0">
                  <a:pos x="924" y="806"/>
                </a:cxn>
                <a:cxn ang="0">
                  <a:pos x="1028" y="809"/>
                </a:cxn>
                <a:cxn ang="0">
                  <a:pos x="1150" y="854"/>
                </a:cxn>
                <a:cxn ang="0">
                  <a:pos x="1209" y="865"/>
                </a:cxn>
                <a:cxn ang="0">
                  <a:pos x="1261" y="854"/>
                </a:cxn>
                <a:cxn ang="0">
                  <a:pos x="1309" y="839"/>
                </a:cxn>
                <a:cxn ang="0">
                  <a:pos x="1408" y="783"/>
                </a:cxn>
                <a:cxn ang="0">
                  <a:pos x="1567" y="757"/>
                </a:cxn>
                <a:cxn ang="0">
                  <a:pos x="1586" y="757"/>
                </a:cxn>
                <a:cxn ang="0">
                  <a:pos x="2170" y="595"/>
                </a:cxn>
                <a:cxn ang="0">
                  <a:pos x="2048" y="403"/>
                </a:cxn>
                <a:cxn ang="0">
                  <a:pos x="1490" y="717"/>
                </a:cxn>
                <a:cxn ang="0">
                  <a:pos x="1819" y="547"/>
                </a:cxn>
                <a:cxn ang="0">
                  <a:pos x="1379" y="358"/>
                </a:cxn>
                <a:cxn ang="0">
                  <a:pos x="1597" y="639"/>
                </a:cxn>
                <a:cxn ang="0">
                  <a:pos x="1967" y="547"/>
                </a:cxn>
                <a:cxn ang="0">
                  <a:pos x="1848" y="436"/>
                </a:cxn>
                <a:cxn ang="0">
                  <a:pos x="1386" y="377"/>
                </a:cxn>
                <a:cxn ang="0">
                  <a:pos x="2717" y="547"/>
                </a:cxn>
                <a:cxn ang="0">
                  <a:pos x="2410" y="373"/>
                </a:cxn>
                <a:cxn ang="0">
                  <a:pos x="2499" y="417"/>
                </a:cxn>
                <a:cxn ang="0">
                  <a:pos x="2303" y="617"/>
                </a:cxn>
                <a:cxn ang="0">
                  <a:pos x="2388" y="517"/>
                </a:cxn>
                <a:cxn ang="0">
                  <a:pos x="1911" y="373"/>
                </a:cxn>
                <a:cxn ang="0">
                  <a:pos x="1889" y="743"/>
                </a:cxn>
                <a:cxn ang="0">
                  <a:pos x="1645" y="787"/>
                </a:cxn>
                <a:cxn ang="0">
                  <a:pos x="1671" y="813"/>
                </a:cxn>
                <a:cxn ang="0">
                  <a:pos x="1715" y="857"/>
                </a:cxn>
                <a:cxn ang="0">
                  <a:pos x="1800" y="879"/>
                </a:cxn>
                <a:cxn ang="0">
                  <a:pos x="2022" y="876"/>
                </a:cxn>
                <a:cxn ang="0">
                  <a:pos x="2122" y="798"/>
                </a:cxn>
                <a:cxn ang="0">
                  <a:pos x="2296" y="842"/>
                </a:cxn>
                <a:cxn ang="0">
                  <a:pos x="2366" y="879"/>
                </a:cxn>
                <a:cxn ang="0">
                  <a:pos x="2429" y="854"/>
                </a:cxn>
                <a:cxn ang="0">
                  <a:pos x="2554" y="898"/>
                </a:cxn>
                <a:cxn ang="0">
                  <a:pos x="2606" y="842"/>
                </a:cxn>
                <a:cxn ang="0">
                  <a:pos x="2639" y="879"/>
                </a:cxn>
                <a:cxn ang="0">
                  <a:pos x="2676" y="879"/>
                </a:cxn>
                <a:cxn ang="0">
                  <a:pos x="2976" y="809"/>
                </a:cxn>
                <a:cxn ang="0">
                  <a:pos x="3027" y="824"/>
                </a:cxn>
                <a:cxn ang="0">
                  <a:pos x="3042" y="839"/>
                </a:cxn>
                <a:cxn ang="0">
                  <a:pos x="3264" y="850"/>
                </a:cxn>
                <a:cxn ang="0">
                  <a:pos x="3279" y="879"/>
                </a:cxn>
              </a:cxnLst>
              <a:rect l="0" t="0" r="0" b="0"/>
              <a:pathLst>
                <a:path w="3305" h="898">
                  <a:moveTo>
                    <a:pt x="3209" y="794"/>
                  </a:moveTo>
                  <a:lnTo>
                    <a:pt x="3131" y="780"/>
                  </a:lnTo>
                  <a:lnTo>
                    <a:pt x="3046" y="772"/>
                  </a:lnTo>
                  <a:lnTo>
                    <a:pt x="2928" y="769"/>
                  </a:lnTo>
                  <a:lnTo>
                    <a:pt x="2832" y="769"/>
                  </a:lnTo>
                  <a:lnTo>
                    <a:pt x="2514" y="780"/>
                  </a:lnTo>
                  <a:lnTo>
                    <a:pt x="2325" y="783"/>
                  </a:lnTo>
                  <a:lnTo>
                    <a:pt x="2188" y="787"/>
                  </a:lnTo>
                  <a:lnTo>
                    <a:pt x="2107" y="783"/>
                  </a:lnTo>
                  <a:lnTo>
                    <a:pt x="2092" y="783"/>
                  </a:lnTo>
                  <a:lnTo>
                    <a:pt x="2022" y="780"/>
                  </a:lnTo>
                  <a:lnTo>
                    <a:pt x="1978" y="772"/>
                  </a:lnTo>
                  <a:lnTo>
                    <a:pt x="1937" y="765"/>
                  </a:lnTo>
                  <a:lnTo>
                    <a:pt x="1907" y="754"/>
                  </a:lnTo>
                  <a:lnTo>
                    <a:pt x="1907" y="750"/>
                  </a:lnTo>
                  <a:lnTo>
                    <a:pt x="1904" y="750"/>
                  </a:lnTo>
                  <a:lnTo>
                    <a:pt x="1893" y="739"/>
                  </a:lnTo>
                  <a:lnTo>
                    <a:pt x="1889" y="728"/>
                  </a:lnTo>
                  <a:lnTo>
                    <a:pt x="1889" y="717"/>
                  </a:lnTo>
                  <a:lnTo>
                    <a:pt x="1896" y="713"/>
                  </a:lnTo>
                  <a:lnTo>
                    <a:pt x="1926" y="695"/>
                  </a:lnTo>
                  <a:lnTo>
                    <a:pt x="1989" y="672"/>
                  </a:lnTo>
                  <a:lnTo>
                    <a:pt x="2033" y="665"/>
                  </a:lnTo>
                  <a:lnTo>
                    <a:pt x="2089" y="654"/>
                  </a:lnTo>
                  <a:lnTo>
                    <a:pt x="2199" y="639"/>
                  </a:lnTo>
                  <a:lnTo>
                    <a:pt x="2403" y="613"/>
                  </a:lnTo>
                  <a:lnTo>
                    <a:pt x="2484" y="602"/>
                  </a:lnTo>
                  <a:lnTo>
                    <a:pt x="2565" y="595"/>
                  </a:lnTo>
                  <a:lnTo>
                    <a:pt x="2647" y="576"/>
                  </a:lnTo>
                  <a:lnTo>
                    <a:pt x="2650" y="576"/>
                  </a:lnTo>
                  <a:lnTo>
                    <a:pt x="2710" y="558"/>
                  </a:lnTo>
                  <a:lnTo>
                    <a:pt x="2732" y="547"/>
                  </a:lnTo>
                  <a:lnTo>
                    <a:pt x="2747" y="532"/>
                  </a:lnTo>
                  <a:lnTo>
                    <a:pt x="2765" y="513"/>
                  </a:lnTo>
                  <a:lnTo>
                    <a:pt x="2776" y="488"/>
                  </a:lnTo>
                  <a:lnTo>
                    <a:pt x="2776" y="473"/>
                  </a:lnTo>
                  <a:lnTo>
                    <a:pt x="2776" y="458"/>
                  </a:lnTo>
                  <a:lnTo>
                    <a:pt x="2765" y="447"/>
                  </a:lnTo>
                  <a:lnTo>
                    <a:pt x="2750" y="432"/>
                  </a:lnTo>
                  <a:lnTo>
                    <a:pt x="2732" y="417"/>
                  </a:lnTo>
                  <a:lnTo>
                    <a:pt x="2706" y="406"/>
                  </a:lnTo>
                  <a:lnTo>
                    <a:pt x="2636" y="384"/>
                  </a:lnTo>
                  <a:lnTo>
                    <a:pt x="2547" y="366"/>
                  </a:lnTo>
                  <a:lnTo>
                    <a:pt x="2480" y="362"/>
                  </a:lnTo>
                  <a:lnTo>
                    <a:pt x="2325" y="343"/>
                  </a:lnTo>
                  <a:lnTo>
                    <a:pt x="2103" y="332"/>
                  </a:lnTo>
                  <a:lnTo>
                    <a:pt x="1978" y="332"/>
                  </a:lnTo>
                  <a:lnTo>
                    <a:pt x="1852" y="332"/>
                  </a:lnTo>
                  <a:lnTo>
                    <a:pt x="1700" y="336"/>
                  </a:lnTo>
                  <a:lnTo>
                    <a:pt x="1405" y="347"/>
                  </a:lnTo>
                  <a:lnTo>
                    <a:pt x="1401" y="347"/>
                  </a:lnTo>
                  <a:lnTo>
                    <a:pt x="1305" y="347"/>
                  </a:lnTo>
                  <a:lnTo>
                    <a:pt x="1238" y="347"/>
                  </a:lnTo>
                  <a:lnTo>
                    <a:pt x="1198" y="343"/>
                  </a:lnTo>
                  <a:lnTo>
                    <a:pt x="1113" y="332"/>
                  </a:lnTo>
                  <a:lnTo>
                    <a:pt x="1109" y="332"/>
                  </a:lnTo>
                  <a:lnTo>
                    <a:pt x="1065" y="329"/>
                  </a:lnTo>
                  <a:lnTo>
                    <a:pt x="1013" y="318"/>
                  </a:lnTo>
                  <a:lnTo>
                    <a:pt x="972" y="303"/>
                  </a:lnTo>
                  <a:lnTo>
                    <a:pt x="943" y="288"/>
                  </a:lnTo>
                  <a:lnTo>
                    <a:pt x="939" y="288"/>
                  </a:lnTo>
                  <a:lnTo>
                    <a:pt x="932" y="277"/>
                  </a:lnTo>
                  <a:lnTo>
                    <a:pt x="928" y="266"/>
                  </a:lnTo>
                  <a:lnTo>
                    <a:pt x="928" y="251"/>
                  </a:lnTo>
                  <a:lnTo>
                    <a:pt x="928" y="244"/>
                  </a:lnTo>
                  <a:lnTo>
                    <a:pt x="943" y="225"/>
                  </a:lnTo>
                  <a:lnTo>
                    <a:pt x="972" y="207"/>
                  </a:lnTo>
                  <a:lnTo>
                    <a:pt x="1039" y="192"/>
                  </a:lnTo>
                  <a:lnTo>
                    <a:pt x="1042" y="192"/>
                  </a:lnTo>
                  <a:lnTo>
                    <a:pt x="1113" y="181"/>
                  </a:lnTo>
                  <a:lnTo>
                    <a:pt x="1168" y="181"/>
                  </a:lnTo>
                  <a:lnTo>
                    <a:pt x="1279" y="173"/>
                  </a:lnTo>
                  <a:lnTo>
                    <a:pt x="1294" y="173"/>
                  </a:lnTo>
                  <a:lnTo>
                    <a:pt x="1371" y="155"/>
                  </a:lnTo>
                  <a:lnTo>
                    <a:pt x="1442" y="148"/>
                  </a:lnTo>
                  <a:lnTo>
                    <a:pt x="1497" y="125"/>
                  </a:lnTo>
                  <a:lnTo>
                    <a:pt x="1516" y="118"/>
                  </a:lnTo>
                  <a:lnTo>
                    <a:pt x="1530" y="103"/>
                  </a:lnTo>
                  <a:lnTo>
                    <a:pt x="1542" y="81"/>
                  </a:lnTo>
                  <a:lnTo>
                    <a:pt x="1545" y="66"/>
                  </a:lnTo>
                  <a:lnTo>
                    <a:pt x="1542" y="48"/>
                  </a:lnTo>
                  <a:lnTo>
                    <a:pt x="1530" y="37"/>
                  </a:lnTo>
                  <a:lnTo>
                    <a:pt x="1516" y="26"/>
                  </a:lnTo>
                  <a:lnTo>
                    <a:pt x="1479" y="11"/>
                  </a:lnTo>
                  <a:lnTo>
                    <a:pt x="1427" y="0"/>
                  </a:lnTo>
                  <a:lnTo>
                    <a:pt x="1349" y="0"/>
                  </a:lnTo>
                  <a:lnTo>
                    <a:pt x="1338" y="0"/>
                  </a:lnTo>
                  <a:lnTo>
                    <a:pt x="1323" y="0"/>
                  </a:lnTo>
                  <a:lnTo>
                    <a:pt x="1275" y="0"/>
                  </a:lnTo>
                  <a:lnTo>
                    <a:pt x="1268" y="0"/>
                  </a:lnTo>
                  <a:lnTo>
                    <a:pt x="1002" y="0"/>
                  </a:lnTo>
                  <a:lnTo>
                    <a:pt x="987" y="0"/>
                  </a:lnTo>
                  <a:lnTo>
                    <a:pt x="854" y="0"/>
                  </a:lnTo>
                  <a:lnTo>
                    <a:pt x="843" y="0"/>
                  </a:lnTo>
                  <a:lnTo>
                    <a:pt x="813" y="0"/>
                  </a:lnTo>
                  <a:lnTo>
                    <a:pt x="706" y="0"/>
                  </a:lnTo>
                  <a:lnTo>
                    <a:pt x="691" y="0"/>
                  </a:lnTo>
                  <a:lnTo>
                    <a:pt x="351" y="7"/>
                  </a:lnTo>
                  <a:lnTo>
                    <a:pt x="0" y="7"/>
                  </a:lnTo>
                  <a:lnTo>
                    <a:pt x="0" y="11"/>
                  </a:lnTo>
                  <a:lnTo>
                    <a:pt x="30" y="14"/>
                  </a:lnTo>
                  <a:lnTo>
                    <a:pt x="44" y="26"/>
                  </a:lnTo>
                  <a:lnTo>
                    <a:pt x="48" y="37"/>
                  </a:lnTo>
                  <a:lnTo>
                    <a:pt x="41" y="48"/>
                  </a:lnTo>
                  <a:lnTo>
                    <a:pt x="30" y="51"/>
                  </a:lnTo>
                  <a:lnTo>
                    <a:pt x="19" y="51"/>
                  </a:lnTo>
                  <a:lnTo>
                    <a:pt x="0" y="51"/>
                  </a:lnTo>
                  <a:lnTo>
                    <a:pt x="0" y="55"/>
                  </a:lnTo>
                  <a:lnTo>
                    <a:pt x="44" y="63"/>
                  </a:lnTo>
                  <a:lnTo>
                    <a:pt x="85" y="66"/>
                  </a:lnTo>
                  <a:lnTo>
                    <a:pt x="85" y="70"/>
                  </a:lnTo>
                  <a:lnTo>
                    <a:pt x="89" y="70"/>
                  </a:lnTo>
                  <a:lnTo>
                    <a:pt x="118" y="81"/>
                  </a:lnTo>
                  <a:lnTo>
                    <a:pt x="144" y="96"/>
                  </a:lnTo>
                  <a:lnTo>
                    <a:pt x="159" y="118"/>
                  </a:lnTo>
                  <a:lnTo>
                    <a:pt x="166" y="133"/>
                  </a:lnTo>
                  <a:lnTo>
                    <a:pt x="166" y="151"/>
                  </a:lnTo>
                  <a:lnTo>
                    <a:pt x="155" y="166"/>
                  </a:lnTo>
                  <a:lnTo>
                    <a:pt x="133" y="181"/>
                  </a:lnTo>
                  <a:lnTo>
                    <a:pt x="104" y="196"/>
                  </a:lnTo>
                  <a:lnTo>
                    <a:pt x="70" y="207"/>
                  </a:lnTo>
                  <a:lnTo>
                    <a:pt x="0" y="218"/>
                  </a:lnTo>
                  <a:lnTo>
                    <a:pt x="70" y="210"/>
                  </a:lnTo>
                  <a:lnTo>
                    <a:pt x="104" y="203"/>
                  </a:lnTo>
                  <a:lnTo>
                    <a:pt x="133" y="188"/>
                  </a:lnTo>
                  <a:lnTo>
                    <a:pt x="155" y="173"/>
                  </a:lnTo>
                  <a:lnTo>
                    <a:pt x="166" y="151"/>
                  </a:lnTo>
                  <a:lnTo>
                    <a:pt x="170" y="133"/>
                  </a:lnTo>
                  <a:lnTo>
                    <a:pt x="159" y="111"/>
                  </a:lnTo>
                  <a:lnTo>
                    <a:pt x="148" y="92"/>
                  </a:lnTo>
                  <a:lnTo>
                    <a:pt x="126" y="81"/>
                  </a:lnTo>
                  <a:lnTo>
                    <a:pt x="104" y="70"/>
                  </a:lnTo>
                  <a:lnTo>
                    <a:pt x="159" y="63"/>
                  </a:lnTo>
                  <a:lnTo>
                    <a:pt x="185" y="55"/>
                  </a:lnTo>
                  <a:lnTo>
                    <a:pt x="189" y="51"/>
                  </a:lnTo>
                  <a:lnTo>
                    <a:pt x="196" y="40"/>
                  </a:lnTo>
                  <a:lnTo>
                    <a:pt x="196" y="33"/>
                  </a:lnTo>
                  <a:lnTo>
                    <a:pt x="174" y="22"/>
                  </a:lnTo>
                  <a:lnTo>
                    <a:pt x="141" y="7"/>
                  </a:lnTo>
                  <a:lnTo>
                    <a:pt x="351" y="11"/>
                  </a:lnTo>
                  <a:lnTo>
                    <a:pt x="385" y="7"/>
                  </a:lnTo>
                  <a:lnTo>
                    <a:pt x="385" y="11"/>
                  </a:lnTo>
                  <a:lnTo>
                    <a:pt x="414" y="14"/>
                  </a:lnTo>
                  <a:lnTo>
                    <a:pt x="425" y="26"/>
                  </a:lnTo>
                  <a:lnTo>
                    <a:pt x="414" y="37"/>
                  </a:lnTo>
                  <a:lnTo>
                    <a:pt x="396" y="40"/>
                  </a:lnTo>
                  <a:lnTo>
                    <a:pt x="377" y="48"/>
                  </a:lnTo>
                  <a:lnTo>
                    <a:pt x="336" y="48"/>
                  </a:lnTo>
                  <a:lnTo>
                    <a:pt x="285" y="51"/>
                  </a:lnTo>
                  <a:lnTo>
                    <a:pt x="281" y="51"/>
                  </a:lnTo>
                  <a:lnTo>
                    <a:pt x="311" y="63"/>
                  </a:lnTo>
                  <a:lnTo>
                    <a:pt x="336" y="70"/>
                  </a:lnTo>
                  <a:lnTo>
                    <a:pt x="377" y="96"/>
                  </a:lnTo>
                  <a:lnTo>
                    <a:pt x="396" y="118"/>
                  </a:lnTo>
                  <a:lnTo>
                    <a:pt x="407" y="125"/>
                  </a:lnTo>
                  <a:lnTo>
                    <a:pt x="410" y="148"/>
                  </a:lnTo>
                  <a:lnTo>
                    <a:pt x="399" y="173"/>
                  </a:lnTo>
                  <a:lnTo>
                    <a:pt x="392" y="188"/>
                  </a:lnTo>
                  <a:lnTo>
                    <a:pt x="381" y="203"/>
                  </a:lnTo>
                  <a:lnTo>
                    <a:pt x="351" y="221"/>
                  </a:lnTo>
                  <a:lnTo>
                    <a:pt x="314" y="236"/>
                  </a:lnTo>
                  <a:lnTo>
                    <a:pt x="274" y="244"/>
                  </a:lnTo>
                  <a:lnTo>
                    <a:pt x="311" y="233"/>
                  </a:lnTo>
                  <a:lnTo>
                    <a:pt x="340" y="218"/>
                  </a:lnTo>
                  <a:lnTo>
                    <a:pt x="362" y="203"/>
                  </a:lnTo>
                  <a:lnTo>
                    <a:pt x="377" y="181"/>
                  </a:lnTo>
                  <a:lnTo>
                    <a:pt x="392" y="151"/>
                  </a:lnTo>
                  <a:lnTo>
                    <a:pt x="396" y="148"/>
                  </a:lnTo>
                  <a:lnTo>
                    <a:pt x="385" y="122"/>
                  </a:lnTo>
                  <a:lnTo>
                    <a:pt x="366" y="96"/>
                  </a:lnTo>
                  <a:lnTo>
                    <a:pt x="344" y="81"/>
                  </a:lnTo>
                  <a:lnTo>
                    <a:pt x="322" y="66"/>
                  </a:lnTo>
                  <a:lnTo>
                    <a:pt x="274" y="51"/>
                  </a:lnTo>
                  <a:lnTo>
                    <a:pt x="251" y="48"/>
                  </a:lnTo>
                  <a:lnTo>
                    <a:pt x="229" y="40"/>
                  </a:lnTo>
                  <a:lnTo>
                    <a:pt x="196" y="48"/>
                  </a:lnTo>
                  <a:lnTo>
                    <a:pt x="200" y="48"/>
                  </a:lnTo>
                  <a:lnTo>
                    <a:pt x="229" y="48"/>
                  </a:lnTo>
                  <a:lnTo>
                    <a:pt x="251" y="51"/>
                  </a:lnTo>
                  <a:lnTo>
                    <a:pt x="270" y="55"/>
                  </a:lnTo>
                  <a:lnTo>
                    <a:pt x="314" y="70"/>
                  </a:lnTo>
                  <a:lnTo>
                    <a:pt x="340" y="81"/>
                  </a:lnTo>
                  <a:lnTo>
                    <a:pt x="366" y="103"/>
                  </a:lnTo>
                  <a:lnTo>
                    <a:pt x="381" y="122"/>
                  </a:lnTo>
                  <a:lnTo>
                    <a:pt x="392" y="148"/>
                  </a:lnTo>
                  <a:lnTo>
                    <a:pt x="385" y="151"/>
                  </a:lnTo>
                  <a:lnTo>
                    <a:pt x="370" y="181"/>
                  </a:lnTo>
                  <a:lnTo>
                    <a:pt x="355" y="203"/>
                  </a:lnTo>
                  <a:lnTo>
                    <a:pt x="329" y="218"/>
                  </a:lnTo>
                  <a:lnTo>
                    <a:pt x="296" y="233"/>
                  </a:lnTo>
                  <a:lnTo>
                    <a:pt x="255" y="244"/>
                  </a:lnTo>
                  <a:lnTo>
                    <a:pt x="255" y="247"/>
                  </a:lnTo>
                  <a:lnTo>
                    <a:pt x="104" y="266"/>
                  </a:lnTo>
                  <a:lnTo>
                    <a:pt x="74" y="273"/>
                  </a:lnTo>
                  <a:lnTo>
                    <a:pt x="74" y="266"/>
                  </a:lnTo>
                  <a:lnTo>
                    <a:pt x="44" y="273"/>
                  </a:lnTo>
                  <a:lnTo>
                    <a:pt x="0" y="277"/>
                  </a:lnTo>
                  <a:lnTo>
                    <a:pt x="0" y="281"/>
                  </a:lnTo>
                  <a:lnTo>
                    <a:pt x="44" y="277"/>
                  </a:lnTo>
                  <a:lnTo>
                    <a:pt x="56" y="273"/>
                  </a:lnTo>
                  <a:lnTo>
                    <a:pt x="26" y="281"/>
                  </a:lnTo>
                  <a:lnTo>
                    <a:pt x="0" y="295"/>
                  </a:lnTo>
                  <a:lnTo>
                    <a:pt x="0" y="303"/>
                  </a:lnTo>
                  <a:lnTo>
                    <a:pt x="4" y="303"/>
                  </a:lnTo>
                  <a:lnTo>
                    <a:pt x="4" y="295"/>
                  </a:lnTo>
                  <a:lnTo>
                    <a:pt x="48" y="281"/>
                  </a:lnTo>
                  <a:lnTo>
                    <a:pt x="104" y="266"/>
                  </a:lnTo>
                  <a:lnTo>
                    <a:pt x="470" y="221"/>
                  </a:lnTo>
                  <a:lnTo>
                    <a:pt x="507" y="218"/>
                  </a:lnTo>
                  <a:lnTo>
                    <a:pt x="510" y="218"/>
                  </a:lnTo>
                  <a:lnTo>
                    <a:pt x="547" y="207"/>
                  </a:lnTo>
                  <a:lnTo>
                    <a:pt x="588" y="192"/>
                  </a:lnTo>
                  <a:lnTo>
                    <a:pt x="606" y="181"/>
                  </a:lnTo>
                  <a:lnTo>
                    <a:pt x="617" y="166"/>
                  </a:lnTo>
                  <a:lnTo>
                    <a:pt x="628" y="151"/>
                  </a:lnTo>
                  <a:lnTo>
                    <a:pt x="628" y="140"/>
                  </a:lnTo>
                  <a:lnTo>
                    <a:pt x="632" y="133"/>
                  </a:lnTo>
                  <a:lnTo>
                    <a:pt x="628" y="118"/>
                  </a:lnTo>
                  <a:lnTo>
                    <a:pt x="617" y="103"/>
                  </a:lnTo>
                  <a:lnTo>
                    <a:pt x="603" y="85"/>
                  </a:lnTo>
                  <a:lnTo>
                    <a:pt x="566" y="66"/>
                  </a:lnTo>
                  <a:lnTo>
                    <a:pt x="518" y="55"/>
                  </a:lnTo>
                  <a:lnTo>
                    <a:pt x="447" y="48"/>
                  </a:lnTo>
                  <a:lnTo>
                    <a:pt x="451" y="48"/>
                  </a:lnTo>
                  <a:lnTo>
                    <a:pt x="477" y="40"/>
                  </a:lnTo>
                  <a:lnTo>
                    <a:pt x="477" y="48"/>
                  </a:lnTo>
                  <a:lnTo>
                    <a:pt x="484" y="40"/>
                  </a:lnTo>
                  <a:lnTo>
                    <a:pt x="525" y="40"/>
                  </a:lnTo>
                  <a:lnTo>
                    <a:pt x="580" y="40"/>
                  </a:lnTo>
                  <a:lnTo>
                    <a:pt x="621" y="51"/>
                  </a:lnTo>
                  <a:lnTo>
                    <a:pt x="658" y="66"/>
                  </a:lnTo>
                  <a:lnTo>
                    <a:pt x="677" y="77"/>
                  </a:lnTo>
                  <a:lnTo>
                    <a:pt x="688" y="92"/>
                  </a:lnTo>
                  <a:lnTo>
                    <a:pt x="699" y="103"/>
                  </a:lnTo>
                  <a:lnTo>
                    <a:pt x="706" y="118"/>
                  </a:lnTo>
                  <a:lnTo>
                    <a:pt x="702" y="148"/>
                  </a:lnTo>
                  <a:lnTo>
                    <a:pt x="688" y="166"/>
                  </a:lnTo>
                  <a:lnTo>
                    <a:pt x="673" y="188"/>
                  </a:lnTo>
                  <a:lnTo>
                    <a:pt x="636" y="207"/>
                  </a:lnTo>
                  <a:lnTo>
                    <a:pt x="595" y="218"/>
                  </a:lnTo>
                  <a:lnTo>
                    <a:pt x="558" y="225"/>
                  </a:lnTo>
                  <a:lnTo>
                    <a:pt x="484" y="236"/>
                  </a:lnTo>
                  <a:lnTo>
                    <a:pt x="455" y="236"/>
                  </a:lnTo>
                  <a:lnTo>
                    <a:pt x="381" y="244"/>
                  </a:lnTo>
                  <a:lnTo>
                    <a:pt x="311" y="258"/>
                  </a:lnTo>
                  <a:lnTo>
                    <a:pt x="255" y="258"/>
                  </a:lnTo>
                  <a:lnTo>
                    <a:pt x="185" y="273"/>
                  </a:lnTo>
                  <a:lnTo>
                    <a:pt x="141" y="288"/>
                  </a:lnTo>
                  <a:lnTo>
                    <a:pt x="111" y="306"/>
                  </a:lnTo>
                  <a:lnTo>
                    <a:pt x="96" y="321"/>
                  </a:lnTo>
                  <a:lnTo>
                    <a:pt x="89" y="336"/>
                  </a:lnTo>
                  <a:lnTo>
                    <a:pt x="89" y="351"/>
                  </a:lnTo>
                  <a:lnTo>
                    <a:pt x="89" y="362"/>
                  </a:lnTo>
                  <a:lnTo>
                    <a:pt x="100" y="377"/>
                  </a:lnTo>
                  <a:lnTo>
                    <a:pt x="111" y="392"/>
                  </a:lnTo>
                  <a:lnTo>
                    <a:pt x="133" y="406"/>
                  </a:lnTo>
                  <a:lnTo>
                    <a:pt x="159" y="417"/>
                  </a:lnTo>
                  <a:lnTo>
                    <a:pt x="218" y="436"/>
                  </a:lnTo>
                  <a:lnTo>
                    <a:pt x="296" y="447"/>
                  </a:lnTo>
                  <a:lnTo>
                    <a:pt x="433" y="458"/>
                  </a:lnTo>
                  <a:lnTo>
                    <a:pt x="495" y="462"/>
                  </a:lnTo>
                  <a:lnTo>
                    <a:pt x="521" y="462"/>
                  </a:lnTo>
                  <a:lnTo>
                    <a:pt x="702" y="477"/>
                  </a:lnTo>
                  <a:lnTo>
                    <a:pt x="743" y="484"/>
                  </a:lnTo>
                  <a:lnTo>
                    <a:pt x="776" y="491"/>
                  </a:lnTo>
                  <a:lnTo>
                    <a:pt x="854" y="513"/>
                  </a:lnTo>
                  <a:lnTo>
                    <a:pt x="887" y="528"/>
                  </a:lnTo>
                  <a:lnTo>
                    <a:pt x="909" y="539"/>
                  </a:lnTo>
                  <a:lnTo>
                    <a:pt x="917" y="547"/>
                  </a:lnTo>
                  <a:lnTo>
                    <a:pt x="924" y="558"/>
                  </a:lnTo>
                  <a:lnTo>
                    <a:pt x="917" y="573"/>
                  </a:lnTo>
                  <a:lnTo>
                    <a:pt x="902" y="584"/>
                  </a:lnTo>
                  <a:lnTo>
                    <a:pt x="876" y="595"/>
                  </a:lnTo>
                  <a:lnTo>
                    <a:pt x="799" y="617"/>
                  </a:lnTo>
                  <a:lnTo>
                    <a:pt x="728" y="628"/>
                  </a:lnTo>
                  <a:lnTo>
                    <a:pt x="717" y="628"/>
                  </a:lnTo>
                  <a:lnTo>
                    <a:pt x="658" y="632"/>
                  </a:lnTo>
                  <a:lnTo>
                    <a:pt x="628" y="639"/>
                  </a:lnTo>
                  <a:lnTo>
                    <a:pt x="462" y="658"/>
                  </a:lnTo>
                  <a:lnTo>
                    <a:pt x="385" y="672"/>
                  </a:lnTo>
                  <a:lnTo>
                    <a:pt x="325" y="687"/>
                  </a:lnTo>
                  <a:lnTo>
                    <a:pt x="285" y="702"/>
                  </a:lnTo>
                  <a:lnTo>
                    <a:pt x="259" y="717"/>
                  </a:lnTo>
                  <a:lnTo>
                    <a:pt x="244" y="735"/>
                  </a:lnTo>
                  <a:lnTo>
                    <a:pt x="240" y="754"/>
                  </a:lnTo>
                  <a:lnTo>
                    <a:pt x="240" y="757"/>
                  </a:lnTo>
                  <a:lnTo>
                    <a:pt x="251" y="772"/>
                  </a:lnTo>
                  <a:lnTo>
                    <a:pt x="266" y="794"/>
                  </a:lnTo>
                  <a:lnTo>
                    <a:pt x="292" y="809"/>
                  </a:lnTo>
                  <a:lnTo>
                    <a:pt x="322" y="824"/>
                  </a:lnTo>
                  <a:lnTo>
                    <a:pt x="385" y="839"/>
                  </a:lnTo>
                  <a:lnTo>
                    <a:pt x="447" y="850"/>
                  </a:lnTo>
                  <a:lnTo>
                    <a:pt x="381" y="842"/>
                  </a:lnTo>
                  <a:lnTo>
                    <a:pt x="292" y="824"/>
                  </a:lnTo>
                  <a:lnTo>
                    <a:pt x="251" y="813"/>
                  </a:lnTo>
                  <a:lnTo>
                    <a:pt x="214" y="794"/>
                  </a:lnTo>
                  <a:lnTo>
                    <a:pt x="196" y="772"/>
                  </a:lnTo>
                  <a:lnTo>
                    <a:pt x="185" y="757"/>
                  </a:lnTo>
                  <a:lnTo>
                    <a:pt x="185" y="754"/>
                  </a:lnTo>
                  <a:lnTo>
                    <a:pt x="185" y="743"/>
                  </a:lnTo>
                  <a:lnTo>
                    <a:pt x="189" y="728"/>
                  </a:lnTo>
                  <a:lnTo>
                    <a:pt x="200" y="717"/>
                  </a:lnTo>
                  <a:lnTo>
                    <a:pt x="218" y="702"/>
                  </a:lnTo>
                  <a:lnTo>
                    <a:pt x="244" y="687"/>
                  </a:lnTo>
                  <a:lnTo>
                    <a:pt x="281" y="680"/>
                  </a:lnTo>
                  <a:lnTo>
                    <a:pt x="329" y="669"/>
                  </a:lnTo>
                  <a:lnTo>
                    <a:pt x="425" y="658"/>
                  </a:lnTo>
                  <a:lnTo>
                    <a:pt x="592" y="632"/>
                  </a:lnTo>
                  <a:lnTo>
                    <a:pt x="628" y="628"/>
                  </a:lnTo>
                  <a:lnTo>
                    <a:pt x="699" y="617"/>
                  </a:lnTo>
                  <a:lnTo>
                    <a:pt x="776" y="602"/>
                  </a:lnTo>
                  <a:lnTo>
                    <a:pt x="806" y="587"/>
                  </a:lnTo>
                  <a:lnTo>
                    <a:pt x="824" y="573"/>
                  </a:lnTo>
                  <a:lnTo>
                    <a:pt x="828" y="562"/>
                  </a:lnTo>
                  <a:lnTo>
                    <a:pt x="828" y="554"/>
                  </a:lnTo>
                  <a:lnTo>
                    <a:pt x="824" y="539"/>
                  </a:lnTo>
                  <a:lnTo>
                    <a:pt x="817" y="525"/>
                  </a:lnTo>
                  <a:lnTo>
                    <a:pt x="791" y="506"/>
                  </a:lnTo>
                  <a:lnTo>
                    <a:pt x="758" y="491"/>
                  </a:lnTo>
                  <a:lnTo>
                    <a:pt x="714" y="488"/>
                  </a:lnTo>
                  <a:lnTo>
                    <a:pt x="677" y="477"/>
                  </a:lnTo>
                  <a:lnTo>
                    <a:pt x="647" y="473"/>
                  </a:lnTo>
                  <a:lnTo>
                    <a:pt x="610" y="473"/>
                  </a:lnTo>
                  <a:lnTo>
                    <a:pt x="562" y="469"/>
                  </a:lnTo>
                  <a:lnTo>
                    <a:pt x="425" y="469"/>
                  </a:lnTo>
                  <a:lnTo>
                    <a:pt x="336" y="469"/>
                  </a:lnTo>
                  <a:lnTo>
                    <a:pt x="300" y="462"/>
                  </a:lnTo>
                  <a:lnTo>
                    <a:pt x="240" y="458"/>
                  </a:lnTo>
                  <a:lnTo>
                    <a:pt x="144" y="443"/>
                  </a:lnTo>
                  <a:lnTo>
                    <a:pt x="63" y="421"/>
                  </a:lnTo>
                  <a:lnTo>
                    <a:pt x="30" y="406"/>
                  </a:lnTo>
                  <a:lnTo>
                    <a:pt x="0" y="392"/>
                  </a:lnTo>
                  <a:lnTo>
                    <a:pt x="0" y="399"/>
                  </a:lnTo>
                  <a:lnTo>
                    <a:pt x="41" y="417"/>
                  </a:lnTo>
                  <a:lnTo>
                    <a:pt x="89" y="432"/>
                  </a:lnTo>
                  <a:lnTo>
                    <a:pt x="189" y="454"/>
                  </a:lnTo>
                  <a:lnTo>
                    <a:pt x="100" y="447"/>
                  </a:lnTo>
                  <a:lnTo>
                    <a:pt x="48" y="432"/>
                  </a:lnTo>
                  <a:lnTo>
                    <a:pt x="0" y="417"/>
                  </a:lnTo>
                  <a:lnTo>
                    <a:pt x="0" y="421"/>
                  </a:lnTo>
                  <a:lnTo>
                    <a:pt x="59" y="443"/>
                  </a:lnTo>
                  <a:lnTo>
                    <a:pt x="0" y="428"/>
                  </a:lnTo>
                  <a:lnTo>
                    <a:pt x="0" y="432"/>
                  </a:lnTo>
                  <a:lnTo>
                    <a:pt x="74" y="447"/>
                  </a:lnTo>
                  <a:lnTo>
                    <a:pt x="155" y="454"/>
                  </a:lnTo>
                  <a:lnTo>
                    <a:pt x="96" y="454"/>
                  </a:lnTo>
                  <a:lnTo>
                    <a:pt x="0" y="443"/>
                  </a:lnTo>
                  <a:lnTo>
                    <a:pt x="41" y="454"/>
                  </a:lnTo>
                  <a:lnTo>
                    <a:pt x="0" y="447"/>
                  </a:lnTo>
                  <a:lnTo>
                    <a:pt x="0" y="454"/>
                  </a:lnTo>
                  <a:lnTo>
                    <a:pt x="48" y="454"/>
                  </a:lnTo>
                  <a:lnTo>
                    <a:pt x="111" y="462"/>
                  </a:lnTo>
                  <a:lnTo>
                    <a:pt x="144" y="473"/>
                  </a:lnTo>
                  <a:lnTo>
                    <a:pt x="181" y="488"/>
                  </a:lnTo>
                  <a:lnTo>
                    <a:pt x="203" y="502"/>
                  </a:lnTo>
                  <a:lnTo>
                    <a:pt x="229" y="528"/>
                  </a:lnTo>
                  <a:lnTo>
                    <a:pt x="237" y="543"/>
                  </a:lnTo>
                  <a:lnTo>
                    <a:pt x="237" y="562"/>
                  </a:lnTo>
                  <a:lnTo>
                    <a:pt x="229" y="576"/>
                  </a:lnTo>
                  <a:lnTo>
                    <a:pt x="211" y="602"/>
                  </a:lnTo>
                  <a:lnTo>
                    <a:pt x="181" y="624"/>
                  </a:lnTo>
                  <a:lnTo>
                    <a:pt x="118" y="643"/>
                  </a:lnTo>
                  <a:lnTo>
                    <a:pt x="63" y="658"/>
                  </a:lnTo>
                  <a:lnTo>
                    <a:pt x="0" y="669"/>
                  </a:lnTo>
                  <a:lnTo>
                    <a:pt x="0" y="680"/>
                  </a:lnTo>
                  <a:lnTo>
                    <a:pt x="85" y="672"/>
                  </a:lnTo>
                  <a:lnTo>
                    <a:pt x="155" y="672"/>
                  </a:lnTo>
                  <a:lnTo>
                    <a:pt x="148" y="680"/>
                  </a:lnTo>
                  <a:lnTo>
                    <a:pt x="63" y="680"/>
                  </a:lnTo>
                  <a:lnTo>
                    <a:pt x="26" y="684"/>
                  </a:lnTo>
                  <a:lnTo>
                    <a:pt x="0" y="684"/>
                  </a:lnTo>
                  <a:lnTo>
                    <a:pt x="0" y="687"/>
                  </a:lnTo>
                  <a:lnTo>
                    <a:pt x="26" y="687"/>
                  </a:lnTo>
                  <a:lnTo>
                    <a:pt x="59" y="684"/>
                  </a:lnTo>
                  <a:lnTo>
                    <a:pt x="141" y="680"/>
                  </a:lnTo>
                  <a:lnTo>
                    <a:pt x="89" y="702"/>
                  </a:lnTo>
                  <a:lnTo>
                    <a:pt x="63" y="724"/>
                  </a:lnTo>
                  <a:lnTo>
                    <a:pt x="48" y="739"/>
                  </a:lnTo>
                  <a:lnTo>
                    <a:pt x="44" y="750"/>
                  </a:lnTo>
                  <a:lnTo>
                    <a:pt x="44" y="757"/>
                  </a:lnTo>
                  <a:lnTo>
                    <a:pt x="56" y="765"/>
                  </a:lnTo>
                  <a:lnTo>
                    <a:pt x="74" y="783"/>
                  </a:lnTo>
                  <a:lnTo>
                    <a:pt x="104" y="798"/>
                  </a:lnTo>
                  <a:lnTo>
                    <a:pt x="141" y="820"/>
                  </a:lnTo>
                  <a:lnTo>
                    <a:pt x="211" y="839"/>
                  </a:lnTo>
                  <a:lnTo>
                    <a:pt x="244" y="850"/>
                  </a:lnTo>
                  <a:lnTo>
                    <a:pt x="325" y="868"/>
                  </a:lnTo>
                  <a:lnTo>
                    <a:pt x="421" y="879"/>
                  </a:lnTo>
                  <a:lnTo>
                    <a:pt x="518" y="883"/>
                  </a:lnTo>
                  <a:lnTo>
                    <a:pt x="603" y="891"/>
                  </a:lnTo>
                  <a:lnTo>
                    <a:pt x="588" y="898"/>
                  </a:lnTo>
                  <a:lnTo>
                    <a:pt x="592" y="898"/>
                  </a:lnTo>
                  <a:lnTo>
                    <a:pt x="606" y="891"/>
                  </a:lnTo>
                  <a:lnTo>
                    <a:pt x="610" y="891"/>
                  </a:lnTo>
                  <a:lnTo>
                    <a:pt x="628" y="898"/>
                  </a:lnTo>
                  <a:lnTo>
                    <a:pt x="636" y="898"/>
                  </a:lnTo>
                  <a:lnTo>
                    <a:pt x="617" y="891"/>
                  </a:lnTo>
                  <a:lnTo>
                    <a:pt x="665" y="891"/>
                  </a:lnTo>
                  <a:lnTo>
                    <a:pt x="665" y="883"/>
                  </a:lnTo>
                  <a:lnTo>
                    <a:pt x="673" y="898"/>
                  </a:lnTo>
                  <a:lnTo>
                    <a:pt x="677" y="898"/>
                  </a:lnTo>
                  <a:lnTo>
                    <a:pt x="673" y="891"/>
                  </a:lnTo>
                  <a:lnTo>
                    <a:pt x="673" y="876"/>
                  </a:lnTo>
                  <a:lnTo>
                    <a:pt x="677" y="857"/>
                  </a:lnTo>
                  <a:lnTo>
                    <a:pt x="680" y="839"/>
                  </a:lnTo>
                  <a:lnTo>
                    <a:pt x="714" y="824"/>
                  </a:lnTo>
                  <a:lnTo>
                    <a:pt x="747" y="809"/>
                  </a:lnTo>
                  <a:lnTo>
                    <a:pt x="773" y="806"/>
                  </a:lnTo>
                  <a:lnTo>
                    <a:pt x="832" y="783"/>
                  </a:lnTo>
                  <a:lnTo>
                    <a:pt x="839" y="787"/>
                  </a:lnTo>
                  <a:lnTo>
                    <a:pt x="843" y="783"/>
                  </a:lnTo>
                  <a:lnTo>
                    <a:pt x="876" y="780"/>
                  </a:lnTo>
                  <a:lnTo>
                    <a:pt x="884" y="780"/>
                  </a:lnTo>
                  <a:lnTo>
                    <a:pt x="932" y="772"/>
                  </a:lnTo>
                  <a:lnTo>
                    <a:pt x="998" y="780"/>
                  </a:lnTo>
                  <a:lnTo>
                    <a:pt x="939" y="783"/>
                  </a:lnTo>
                  <a:lnTo>
                    <a:pt x="932" y="783"/>
                  </a:lnTo>
                  <a:lnTo>
                    <a:pt x="924" y="783"/>
                  </a:lnTo>
                  <a:lnTo>
                    <a:pt x="887" y="787"/>
                  </a:lnTo>
                  <a:lnTo>
                    <a:pt x="817" y="806"/>
                  </a:lnTo>
                  <a:lnTo>
                    <a:pt x="784" y="813"/>
                  </a:lnTo>
                  <a:lnTo>
                    <a:pt x="747" y="828"/>
                  </a:lnTo>
                  <a:lnTo>
                    <a:pt x="717" y="850"/>
                  </a:lnTo>
                  <a:lnTo>
                    <a:pt x="706" y="865"/>
                  </a:lnTo>
                  <a:lnTo>
                    <a:pt x="702" y="876"/>
                  </a:lnTo>
                  <a:lnTo>
                    <a:pt x="702" y="883"/>
                  </a:lnTo>
                  <a:lnTo>
                    <a:pt x="714" y="898"/>
                  </a:lnTo>
                  <a:lnTo>
                    <a:pt x="717" y="898"/>
                  </a:lnTo>
                  <a:lnTo>
                    <a:pt x="706" y="883"/>
                  </a:lnTo>
                  <a:lnTo>
                    <a:pt x="706" y="876"/>
                  </a:lnTo>
                  <a:lnTo>
                    <a:pt x="714" y="857"/>
                  </a:lnTo>
                  <a:lnTo>
                    <a:pt x="728" y="842"/>
                  </a:lnTo>
                  <a:lnTo>
                    <a:pt x="769" y="824"/>
                  </a:lnTo>
                  <a:lnTo>
                    <a:pt x="817" y="806"/>
                  </a:lnTo>
                  <a:lnTo>
                    <a:pt x="861" y="794"/>
                  </a:lnTo>
                  <a:lnTo>
                    <a:pt x="832" y="806"/>
                  </a:lnTo>
                  <a:lnTo>
                    <a:pt x="813" y="813"/>
                  </a:lnTo>
                  <a:lnTo>
                    <a:pt x="776" y="839"/>
                  </a:lnTo>
                  <a:lnTo>
                    <a:pt x="769" y="857"/>
                  </a:lnTo>
                  <a:lnTo>
                    <a:pt x="762" y="868"/>
                  </a:lnTo>
                  <a:lnTo>
                    <a:pt x="769" y="883"/>
                  </a:lnTo>
                  <a:lnTo>
                    <a:pt x="776" y="898"/>
                  </a:lnTo>
                  <a:lnTo>
                    <a:pt x="784" y="898"/>
                  </a:lnTo>
                  <a:lnTo>
                    <a:pt x="773" y="883"/>
                  </a:lnTo>
                  <a:lnTo>
                    <a:pt x="769" y="868"/>
                  </a:lnTo>
                  <a:lnTo>
                    <a:pt x="773" y="857"/>
                  </a:lnTo>
                  <a:lnTo>
                    <a:pt x="791" y="835"/>
                  </a:lnTo>
                  <a:lnTo>
                    <a:pt x="806" y="820"/>
                  </a:lnTo>
                  <a:lnTo>
                    <a:pt x="832" y="809"/>
                  </a:lnTo>
                  <a:lnTo>
                    <a:pt x="869" y="798"/>
                  </a:lnTo>
                  <a:lnTo>
                    <a:pt x="917" y="787"/>
                  </a:lnTo>
                  <a:lnTo>
                    <a:pt x="887" y="798"/>
                  </a:lnTo>
                  <a:lnTo>
                    <a:pt x="858" y="813"/>
                  </a:lnTo>
                  <a:lnTo>
                    <a:pt x="832" y="835"/>
                  </a:lnTo>
                  <a:lnTo>
                    <a:pt x="817" y="857"/>
                  </a:lnTo>
                  <a:lnTo>
                    <a:pt x="817" y="865"/>
                  </a:lnTo>
                  <a:lnTo>
                    <a:pt x="817" y="883"/>
                  </a:lnTo>
                  <a:lnTo>
                    <a:pt x="828" y="898"/>
                  </a:lnTo>
                  <a:lnTo>
                    <a:pt x="832" y="898"/>
                  </a:lnTo>
                  <a:lnTo>
                    <a:pt x="817" y="883"/>
                  </a:lnTo>
                  <a:lnTo>
                    <a:pt x="817" y="868"/>
                  </a:lnTo>
                  <a:lnTo>
                    <a:pt x="817" y="857"/>
                  </a:lnTo>
                  <a:lnTo>
                    <a:pt x="832" y="839"/>
                  </a:lnTo>
                  <a:lnTo>
                    <a:pt x="847" y="824"/>
                  </a:lnTo>
                  <a:lnTo>
                    <a:pt x="872" y="809"/>
                  </a:lnTo>
                  <a:lnTo>
                    <a:pt x="898" y="798"/>
                  </a:lnTo>
                  <a:lnTo>
                    <a:pt x="943" y="787"/>
                  </a:lnTo>
                  <a:lnTo>
                    <a:pt x="983" y="783"/>
                  </a:lnTo>
                  <a:lnTo>
                    <a:pt x="943" y="794"/>
                  </a:lnTo>
                  <a:lnTo>
                    <a:pt x="917" y="806"/>
                  </a:lnTo>
                  <a:lnTo>
                    <a:pt x="898" y="820"/>
                  </a:lnTo>
                  <a:lnTo>
                    <a:pt x="884" y="828"/>
                  </a:lnTo>
                  <a:lnTo>
                    <a:pt x="872" y="854"/>
                  </a:lnTo>
                  <a:lnTo>
                    <a:pt x="872" y="865"/>
                  </a:lnTo>
                  <a:lnTo>
                    <a:pt x="876" y="879"/>
                  </a:lnTo>
                  <a:lnTo>
                    <a:pt x="895" y="898"/>
                  </a:lnTo>
                  <a:lnTo>
                    <a:pt x="898" y="898"/>
                  </a:lnTo>
                  <a:lnTo>
                    <a:pt x="884" y="879"/>
                  </a:lnTo>
                  <a:lnTo>
                    <a:pt x="876" y="865"/>
                  </a:lnTo>
                  <a:lnTo>
                    <a:pt x="876" y="854"/>
                  </a:lnTo>
                  <a:lnTo>
                    <a:pt x="887" y="828"/>
                  </a:lnTo>
                  <a:lnTo>
                    <a:pt x="902" y="820"/>
                  </a:lnTo>
                  <a:lnTo>
                    <a:pt x="924" y="806"/>
                  </a:lnTo>
                  <a:lnTo>
                    <a:pt x="946" y="794"/>
                  </a:lnTo>
                  <a:lnTo>
                    <a:pt x="987" y="783"/>
                  </a:lnTo>
                  <a:lnTo>
                    <a:pt x="1028" y="780"/>
                  </a:lnTo>
                  <a:lnTo>
                    <a:pt x="1054" y="780"/>
                  </a:lnTo>
                  <a:lnTo>
                    <a:pt x="1002" y="794"/>
                  </a:lnTo>
                  <a:lnTo>
                    <a:pt x="965" y="813"/>
                  </a:lnTo>
                  <a:lnTo>
                    <a:pt x="932" y="839"/>
                  </a:lnTo>
                  <a:lnTo>
                    <a:pt x="924" y="850"/>
                  </a:lnTo>
                  <a:lnTo>
                    <a:pt x="917" y="865"/>
                  </a:lnTo>
                  <a:lnTo>
                    <a:pt x="924" y="876"/>
                  </a:lnTo>
                  <a:lnTo>
                    <a:pt x="939" y="898"/>
                  </a:lnTo>
                  <a:lnTo>
                    <a:pt x="943" y="898"/>
                  </a:lnTo>
                  <a:lnTo>
                    <a:pt x="928" y="876"/>
                  </a:lnTo>
                  <a:lnTo>
                    <a:pt x="924" y="865"/>
                  </a:lnTo>
                  <a:lnTo>
                    <a:pt x="928" y="850"/>
                  </a:lnTo>
                  <a:lnTo>
                    <a:pt x="943" y="828"/>
                  </a:lnTo>
                  <a:lnTo>
                    <a:pt x="969" y="813"/>
                  </a:lnTo>
                  <a:lnTo>
                    <a:pt x="994" y="806"/>
                  </a:lnTo>
                  <a:lnTo>
                    <a:pt x="1054" y="783"/>
                  </a:lnTo>
                  <a:lnTo>
                    <a:pt x="1109" y="772"/>
                  </a:lnTo>
                  <a:lnTo>
                    <a:pt x="1079" y="783"/>
                  </a:lnTo>
                  <a:lnTo>
                    <a:pt x="1050" y="794"/>
                  </a:lnTo>
                  <a:lnTo>
                    <a:pt x="1028" y="809"/>
                  </a:lnTo>
                  <a:lnTo>
                    <a:pt x="1009" y="828"/>
                  </a:lnTo>
                  <a:lnTo>
                    <a:pt x="998" y="842"/>
                  </a:lnTo>
                  <a:lnTo>
                    <a:pt x="994" y="857"/>
                  </a:lnTo>
                  <a:lnTo>
                    <a:pt x="994" y="879"/>
                  </a:lnTo>
                  <a:lnTo>
                    <a:pt x="1009" y="898"/>
                  </a:lnTo>
                  <a:lnTo>
                    <a:pt x="1013" y="898"/>
                  </a:lnTo>
                  <a:lnTo>
                    <a:pt x="998" y="876"/>
                  </a:lnTo>
                  <a:lnTo>
                    <a:pt x="998" y="857"/>
                  </a:lnTo>
                  <a:lnTo>
                    <a:pt x="1002" y="842"/>
                  </a:lnTo>
                  <a:lnTo>
                    <a:pt x="1013" y="835"/>
                  </a:lnTo>
                  <a:lnTo>
                    <a:pt x="1035" y="809"/>
                  </a:lnTo>
                  <a:lnTo>
                    <a:pt x="1065" y="794"/>
                  </a:lnTo>
                  <a:lnTo>
                    <a:pt x="1105" y="780"/>
                  </a:lnTo>
                  <a:lnTo>
                    <a:pt x="1139" y="769"/>
                  </a:lnTo>
                  <a:lnTo>
                    <a:pt x="1205" y="765"/>
                  </a:lnTo>
                  <a:lnTo>
                    <a:pt x="1235" y="765"/>
                  </a:lnTo>
                  <a:lnTo>
                    <a:pt x="1238" y="765"/>
                  </a:lnTo>
                  <a:lnTo>
                    <a:pt x="1209" y="772"/>
                  </a:lnTo>
                  <a:lnTo>
                    <a:pt x="1183" y="787"/>
                  </a:lnTo>
                  <a:lnTo>
                    <a:pt x="1161" y="806"/>
                  </a:lnTo>
                  <a:lnTo>
                    <a:pt x="1142" y="828"/>
                  </a:lnTo>
                  <a:lnTo>
                    <a:pt x="1142" y="842"/>
                  </a:lnTo>
                  <a:lnTo>
                    <a:pt x="1150" y="854"/>
                  </a:lnTo>
                  <a:lnTo>
                    <a:pt x="1161" y="876"/>
                  </a:lnTo>
                  <a:lnTo>
                    <a:pt x="1183" y="898"/>
                  </a:lnTo>
                  <a:lnTo>
                    <a:pt x="1190" y="898"/>
                  </a:lnTo>
                  <a:lnTo>
                    <a:pt x="1161" y="868"/>
                  </a:lnTo>
                  <a:lnTo>
                    <a:pt x="1153" y="854"/>
                  </a:lnTo>
                  <a:lnTo>
                    <a:pt x="1150" y="842"/>
                  </a:lnTo>
                  <a:lnTo>
                    <a:pt x="1150" y="828"/>
                  </a:lnTo>
                  <a:lnTo>
                    <a:pt x="1153" y="820"/>
                  </a:lnTo>
                  <a:lnTo>
                    <a:pt x="1164" y="806"/>
                  </a:lnTo>
                  <a:lnTo>
                    <a:pt x="1194" y="783"/>
                  </a:lnTo>
                  <a:lnTo>
                    <a:pt x="1224" y="772"/>
                  </a:lnTo>
                  <a:lnTo>
                    <a:pt x="1253" y="765"/>
                  </a:lnTo>
                  <a:lnTo>
                    <a:pt x="1261" y="765"/>
                  </a:lnTo>
                  <a:lnTo>
                    <a:pt x="1279" y="757"/>
                  </a:lnTo>
                  <a:lnTo>
                    <a:pt x="1286" y="757"/>
                  </a:lnTo>
                  <a:lnTo>
                    <a:pt x="1290" y="757"/>
                  </a:lnTo>
                  <a:lnTo>
                    <a:pt x="1305" y="757"/>
                  </a:lnTo>
                  <a:lnTo>
                    <a:pt x="1249" y="780"/>
                  </a:lnTo>
                  <a:lnTo>
                    <a:pt x="1224" y="794"/>
                  </a:lnTo>
                  <a:lnTo>
                    <a:pt x="1209" y="813"/>
                  </a:lnTo>
                  <a:lnTo>
                    <a:pt x="1205" y="828"/>
                  </a:lnTo>
                  <a:lnTo>
                    <a:pt x="1205" y="842"/>
                  </a:lnTo>
                  <a:lnTo>
                    <a:pt x="1209" y="865"/>
                  </a:lnTo>
                  <a:lnTo>
                    <a:pt x="1224" y="879"/>
                  </a:lnTo>
                  <a:lnTo>
                    <a:pt x="1249" y="898"/>
                  </a:lnTo>
                  <a:lnTo>
                    <a:pt x="1261" y="898"/>
                  </a:lnTo>
                  <a:lnTo>
                    <a:pt x="1231" y="879"/>
                  </a:lnTo>
                  <a:lnTo>
                    <a:pt x="1213" y="857"/>
                  </a:lnTo>
                  <a:lnTo>
                    <a:pt x="1209" y="842"/>
                  </a:lnTo>
                  <a:lnTo>
                    <a:pt x="1205" y="828"/>
                  </a:lnTo>
                  <a:lnTo>
                    <a:pt x="1209" y="813"/>
                  </a:lnTo>
                  <a:lnTo>
                    <a:pt x="1220" y="806"/>
                  </a:lnTo>
                  <a:lnTo>
                    <a:pt x="1235" y="787"/>
                  </a:lnTo>
                  <a:lnTo>
                    <a:pt x="1268" y="772"/>
                  </a:lnTo>
                  <a:lnTo>
                    <a:pt x="1323" y="757"/>
                  </a:lnTo>
                  <a:lnTo>
                    <a:pt x="1331" y="757"/>
                  </a:lnTo>
                  <a:lnTo>
                    <a:pt x="1335" y="757"/>
                  </a:lnTo>
                  <a:lnTo>
                    <a:pt x="1357" y="750"/>
                  </a:lnTo>
                  <a:lnTo>
                    <a:pt x="1427" y="743"/>
                  </a:lnTo>
                  <a:lnTo>
                    <a:pt x="1375" y="754"/>
                  </a:lnTo>
                  <a:lnTo>
                    <a:pt x="1338" y="765"/>
                  </a:lnTo>
                  <a:lnTo>
                    <a:pt x="1305" y="783"/>
                  </a:lnTo>
                  <a:lnTo>
                    <a:pt x="1290" y="794"/>
                  </a:lnTo>
                  <a:lnTo>
                    <a:pt x="1275" y="809"/>
                  </a:lnTo>
                  <a:lnTo>
                    <a:pt x="1261" y="835"/>
                  </a:lnTo>
                  <a:lnTo>
                    <a:pt x="1261" y="854"/>
                  </a:lnTo>
                  <a:lnTo>
                    <a:pt x="1264" y="857"/>
                  </a:lnTo>
                  <a:lnTo>
                    <a:pt x="1279" y="879"/>
                  </a:lnTo>
                  <a:lnTo>
                    <a:pt x="1309" y="898"/>
                  </a:lnTo>
                  <a:lnTo>
                    <a:pt x="1316" y="898"/>
                  </a:lnTo>
                  <a:lnTo>
                    <a:pt x="1286" y="879"/>
                  </a:lnTo>
                  <a:lnTo>
                    <a:pt x="1264" y="857"/>
                  </a:lnTo>
                  <a:lnTo>
                    <a:pt x="1264" y="850"/>
                  </a:lnTo>
                  <a:lnTo>
                    <a:pt x="1264" y="835"/>
                  </a:lnTo>
                  <a:lnTo>
                    <a:pt x="1279" y="809"/>
                  </a:lnTo>
                  <a:lnTo>
                    <a:pt x="1290" y="798"/>
                  </a:lnTo>
                  <a:lnTo>
                    <a:pt x="1309" y="787"/>
                  </a:lnTo>
                  <a:lnTo>
                    <a:pt x="1357" y="765"/>
                  </a:lnTo>
                  <a:lnTo>
                    <a:pt x="1401" y="750"/>
                  </a:lnTo>
                  <a:lnTo>
                    <a:pt x="1464" y="739"/>
                  </a:lnTo>
                  <a:lnTo>
                    <a:pt x="1505" y="735"/>
                  </a:lnTo>
                  <a:lnTo>
                    <a:pt x="1534" y="735"/>
                  </a:lnTo>
                  <a:lnTo>
                    <a:pt x="1486" y="743"/>
                  </a:lnTo>
                  <a:lnTo>
                    <a:pt x="1431" y="757"/>
                  </a:lnTo>
                  <a:lnTo>
                    <a:pt x="1371" y="772"/>
                  </a:lnTo>
                  <a:lnTo>
                    <a:pt x="1346" y="787"/>
                  </a:lnTo>
                  <a:lnTo>
                    <a:pt x="1323" y="809"/>
                  </a:lnTo>
                  <a:lnTo>
                    <a:pt x="1320" y="820"/>
                  </a:lnTo>
                  <a:lnTo>
                    <a:pt x="1309" y="839"/>
                  </a:lnTo>
                  <a:lnTo>
                    <a:pt x="1316" y="850"/>
                  </a:lnTo>
                  <a:lnTo>
                    <a:pt x="1320" y="857"/>
                  </a:lnTo>
                  <a:lnTo>
                    <a:pt x="1331" y="876"/>
                  </a:lnTo>
                  <a:lnTo>
                    <a:pt x="1364" y="898"/>
                  </a:lnTo>
                  <a:lnTo>
                    <a:pt x="1375" y="898"/>
                  </a:lnTo>
                  <a:lnTo>
                    <a:pt x="1364" y="894"/>
                  </a:lnTo>
                  <a:lnTo>
                    <a:pt x="1331" y="876"/>
                  </a:lnTo>
                  <a:lnTo>
                    <a:pt x="1320" y="857"/>
                  </a:lnTo>
                  <a:lnTo>
                    <a:pt x="1316" y="850"/>
                  </a:lnTo>
                  <a:lnTo>
                    <a:pt x="1316" y="835"/>
                  </a:lnTo>
                  <a:lnTo>
                    <a:pt x="1320" y="824"/>
                  </a:lnTo>
                  <a:lnTo>
                    <a:pt x="1323" y="813"/>
                  </a:lnTo>
                  <a:lnTo>
                    <a:pt x="1357" y="787"/>
                  </a:lnTo>
                  <a:lnTo>
                    <a:pt x="1390" y="769"/>
                  </a:lnTo>
                  <a:lnTo>
                    <a:pt x="1431" y="757"/>
                  </a:lnTo>
                  <a:lnTo>
                    <a:pt x="1471" y="750"/>
                  </a:lnTo>
                  <a:lnTo>
                    <a:pt x="1542" y="739"/>
                  </a:lnTo>
                  <a:lnTo>
                    <a:pt x="1571" y="735"/>
                  </a:lnTo>
                  <a:lnTo>
                    <a:pt x="1623" y="735"/>
                  </a:lnTo>
                  <a:lnTo>
                    <a:pt x="1527" y="750"/>
                  </a:lnTo>
                  <a:lnTo>
                    <a:pt x="1486" y="757"/>
                  </a:lnTo>
                  <a:lnTo>
                    <a:pt x="1445" y="769"/>
                  </a:lnTo>
                  <a:lnTo>
                    <a:pt x="1408" y="783"/>
                  </a:lnTo>
                  <a:lnTo>
                    <a:pt x="1390" y="798"/>
                  </a:lnTo>
                  <a:lnTo>
                    <a:pt x="1375" y="809"/>
                  </a:lnTo>
                  <a:lnTo>
                    <a:pt x="1364" y="835"/>
                  </a:lnTo>
                  <a:lnTo>
                    <a:pt x="1364" y="842"/>
                  </a:lnTo>
                  <a:lnTo>
                    <a:pt x="1371" y="857"/>
                  </a:lnTo>
                  <a:lnTo>
                    <a:pt x="1379" y="876"/>
                  </a:lnTo>
                  <a:lnTo>
                    <a:pt x="1416" y="898"/>
                  </a:lnTo>
                  <a:lnTo>
                    <a:pt x="1427" y="898"/>
                  </a:lnTo>
                  <a:lnTo>
                    <a:pt x="1386" y="876"/>
                  </a:lnTo>
                  <a:lnTo>
                    <a:pt x="1371" y="857"/>
                  </a:lnTo>
                  <a:lnTo>
                    <a:pt x="1371" y="842"/>
                  </a:lnTo>
                  <a:lnTo>
                    <a:pt x="1371" y="835"/>
                  </a:lnTo>
                  <a:lnTo>
                    <a:pt x="1379" y="813"/>
                  </a:lnTo>
                  <a:lnTo>
                    <a:pt x="1394" y="798"/>
                  </a:lnTo>
                  <a:lnTo>
                    <a:pt x="1416" y="783"/>
                  </a:lnTo>
                  <a:lnTo>
                    <a:pt x="1445" y="769"/>
                  </a:lnTo>
                  <a:lnTo>
                    <a:pt x="1486" y="757"/>
                  </a:lnTo>
                  <a:lnTo>
                    <a:pt x="1567" y="743"/>
                  </a:lnTo>
                  <a:lnTo>
                    <a:pt x="1645" y="735"/>
                  </a:lnTo>
                  <a:lnTo>
                    <a:pt x="1737" y="728"/>
                  </a:lnTo>
                  <a:lnTo>
                    <a:pt x="1756" y="735"/>
                  </a:lnTo>
                  <a:lnTo>
                    <a:pt x="1638" y="743"/>
                  </a:lnTo>
                  <a:lnTo>
                    <a:pt x="1567" y="757"/>
                  </a:lnTo>
                  <a:lnTo>
                    <a:pt x="1534" y="765"/>
                  </a:lnTo>
                  <a:lnTo>
                    <a:pt x="1512" y="772"/>
                  </a:lnTo>
                  <a:lnTo>
                    <a:pt x="1471" y="794"/>
                  </a:lnTo>
                  <a:lnTo>
                    <a:pt x="1445" y="820"/>
                  </a:lnTo>
                  <a:lnTo>
                    <a:pt x="1442" y="828"/>
                  </a:lnTo>
                  <a:lnTo>
                    <a:pt x="1434" y="842"/>
                  </a:lnTo>
                  <a:lnTo>
                    <a:pt x="1442" y="857"/>
                  </a:lnTo>
                  <a:lnTo>
                    <a:pt x="1449" y="868"/>
                  </a:lnTo>
                  <a:lnTo>
                    <a:pt x="1464" y="883"/>
                  </a:lnTo>
                  <a:lnTo>
                    <a:pt x="1490" y="894"/>
                  </a:lnTo>
                  <a:lnTo>
                    <a:pt x="1497" y="898"/>
                  </a:lnTo>
                  <a:lnTo>
                    <a:pt x="1505" y="898"/>
                  </a:lnTo>
                  <a:lnTo>
                    <a:pt x="1490" y="894"/>
                  </a:lnTo>
                  <a:lnTo>
                    <a:pt x="1471" y="879"/>
                  </a:lnTo>
                  <a:lnTo>
                    <a:pt x="1449" y="868"/>
                  </a:lnTo>
                  <a:lnTo>
                    <a:pt x="1442" y="857"/>
                  </a:lnTo>
                  <a:lnTo>
                    <a:pt x="1442" y="842"/>
                  </a:lnTo>
                  <a:lnTo>
                    <a:pt x="1442" y="828"/>
                  </a:lnTo>
                  <a:lnTo>
                    <a:pt x="1449" y="820"/>
                  </a:lnTo>
                  <a:lnTo>
                    <a:pt x="1475" y="798"/>
                  </a:lnTo>
                  <a:lnTo>
                    <a:pt x="1512" y="780"/>
                  </a:lnTo>
                  <a:lnTo>
                    <a:pt x="1545" y="765"/>
                  </a:lnTo>
                  <a:lnTo>
                    <a:pt x="1586" y="757"/>
                  </a:lnTo>
                  <a:lnTo>
                    <a:pt x="1671" y="743"/>
                  </a:lnTo>
                  <a:lnTo>
                    <a:pt x="1782" y="735"/>
                  </a:lnTo>
                  <a:lnTo>
                    <a:pt x="1882" y="739"/>
                  </a:lnTo>
                  <a:lnTo>
                    <a:pt x="1882" y="735"/>
                  </a:lnTo>
                  <a:lnTo>
                    <a:pt x="1797" y="728"/>
                  </a:lnTo>
                  <a:lnTo>
                    <a:pt x="1737" y="728"/>
                  </a:lnTo>
                  <a:lnTo>
                    <a:pt x="1652" y="728"/>
                  </a:lnTo>
                  <a:lnTo>
                    <a:pt x="1567" y="728"/>
                  </a:lnTo>
                  <a:lnTo>
                    <a:pt x="1560" y="728"/>
                  </a:lnTo>
                  <a:lnTo>
                    <a:pt x="1519" y="724"/>
                  </a:lnTo>
                  <a:lnTo>
                    <a:pt x="1501" y="717"/>
                  </a:lnTo>
                  <a:lnTo>
                    <a:pt x="1490" y="709"/>
                  </a:lnTo>
                  <a:lnTo>
                    <a:pt x="1497" y="702"/>
                  </a:lnTo>
                  <a:lnTo>
                    <a:pt x="1505" y="695"/>
                  </a:lnTo>
                  <a:lnTo>
                    <a:pt x="1582" y="680"/>
                  </a:lnTo>
                  <a:lnTo>
                    <a:pt x="1675" y="672"/>
                  </a:lnTo>
                  <a:lnTo>
                    <a:pt x="1822" y="669"/>
                  </a:lnTo>
                  <a:lnTo>
                    <a:pt x="1882" y="665"/>
                  </a:lnTo>
                  <a:lnTo>
                    <a:pt x="1941" y="658"/>
                  </a:lnTo>
                  <a:lnTo>
                    <a:pt x="2007" y="647"/>
                  </a:lnTo>
                  <a:lnTo>
                    <a:pt x="2077" y="632"/>
                  </a:lnTo>
                  <a:lnTo>
                    <a:pt x="2144" y="610"/>
                  </a:lnTo>
                  <a:lnTo>
                    <a:pt x="2170" y="595"/>
                  </a:lnTo>
                  <a:lnTo>
                    <a:pt x="2188" y="576"/>
                  </a:lnTo>
                  <a:lnTo>
                    <a:pt x="2207" y="558"/>
                  </a:lnTo>
                  <a:lnTo>
                    <a:pt x="2218" y="539"/>
                  </a:lnTo>
                  <a:lnTo>
                    <a:pt x="2225" y="525"/>
                  </a:lnTo>
                  <a:lnTo>
                    <a:pt x="2225" y="502"/>
                  </a:lnTo>
                  <a:lnTo>
                    <a:pt x="2214" y="477"/>
                  </a:lnTo>
                  <a:lnTo>
                    <a:pt x="2203" y="462"/>
                  </a:lnTo>
                  <a:lnTo>
                    <a:pt x="2188" y="454"/>
                  </a:lnTo>
                  <a:lnTo>
                    <a:pt x="2170" y="436"/>
                  </a:lnTo>
                  <a:lnTo>
                    <a:pt x="2137" y="421"/>
                  </a:lnTo>
                  <a:lnTo>
                    <a:pt x="2100" y="414"/>
                  </a:lnTo>
                  <a:lnTo>
                    <a:pt x="2048" y="399"/>
                  </a:lnTo>
                  <a:lnTo>
                    <a:pt x="1992" y="388"/>
                  </a:lnTo>
                  <a:lnTo>
                    <a:pt x="1922" y="377"/>
                  </a:lnTo>
                  <a:lnTo>
                    <a:pt x="1863" y="373"/>
                  </a:lnTo>
                  <a:lnTo>
                    <a:pt x="1782" y="373"/>
                  </a:lnTo>
                  <a:lnTo>
                    <a:pt x="1652" y="366"/>
                  </a:lnTo>
                  <a:lnTo>
                    <a:pt x="1652" y="373"/>
                  </a:lnTo>
                  <a:lnTo>
                    <a:pt x="1782" y="373"/>
                  </a:lnTo>
                  <a:lnTo>
                    <a:pt x="1863" y="377"/>
                  </a:lnTo>
                  <a:lnTo>
                    <a:pt x="1922" y="384"/>
                  </a:lnTo>
                  <a:lnTo>
                    <a:pt x="1992" y="392"/>
                  </a:lnTo>
                  <a:lnTo>
                    <a:pt x="2048" y="403"/>
                  </a:lnTo>
                  <a:lnTo>
                    <a:pt x="2100" y="414"/>
                  </a:lnTo>
                  <a:lnTo>
                    <a:pt x="2133" y="428"/>
                  </a:lnTo>
                  <a:lnTo>
                    <a:pt x="2163" y="443"/>
                  </a:lnTo>
                  <a:lnTo>
                    <a:pt x="2185" y="454"/>
                  </a:lnTo>
                  <a:lnTo>
                    <a:pt x="2203" y="469"/>
                  </a:lnTo>
                  <a:lnTo>
                    <a:pt x="2214" y="484"/>
                  </a:lnTo>
                  <a:lnTo>
                    <a:pt x="2218" y="502"/>
                  </a:lnTo>
                  <a:lnTo>
                    <a:pt x="2218" y="525"/>
                  </a:lnTo>
                  <a:lnTo>
                    <a:pt x="2214" y="539"/>
                  </a:lnTo>
                  <a:lnTo>
                    <a:pt x="2203" y="558"/>
                  </a:lnTo>
                  <a:lnTo>
                    <a:pt x="2188" y="576"/>
                  </a:lnTo>
                  <a:lnTo>
                    <a:pt x="2163" y="595"/>
                  </a:lnTo>
                  <a:lnTo>
                    <a:pt x="2137" y="610"/>
                  </a:lnTo>
                  <a:lnTo>
                    <a:pt x="2074" y="628"/>
                  </a:lnTo>
                  <a:lnTo>
                    <a:pt x="2004" y="643"/>
                  </a:lnTo>
                  <a:lnTo>
                    <a:pt x="1878" y="658"/>
                  </a:lnTo>
                  <a:lnTo>
                    <a:pt x="1822" y="665"/>
                  </a:lnTo>
                  <a:lnTo>
                    <a:pt x="1675" y="669"/>
                  </a:lnTo>
                  <a:lnTo>
                    <a:pt x="1575" y="680"/>
                  </a:lnTo>
                  <a:lnTo>
                    <a:pt x="1505" y="687"/>
                  </a:lnTo>
                  <a:lnTo>
                    <a:pt x="1490" y="698"/>
                  </a:lnTo>
                  <a:lnTo>
                    <a:pt x="1486" y="709"/>
                  </a:lnTo>
                  <a:lnTo>
                    <a:pt x="1490" y="717"/>
                  </a:lnTo>
                  <a:lnTo>
                    <a:pt x="1505" y="724"/>
                  </a:lnTo>
                  <a:lnTo>
                    <a:pt x="1534" y="728"/>
                  </a:lnTo>
                  <a:lnTo>
                    <a:pt x="1501" y="735"/>
                  </a:lnTo>
                  <a:lnTo>
                    <a:pt x="1464" y="735"/>
                  </a:lnTo>
                  <a:lnTo>
                    <a:pt x="1394" y="739"/>
                  </a:lnTo>
                  <a:lnTo>
                    <a:pt x="1320" y="724"/>
                  </a:lnTo>
                  <a:lnTo>
                    <a:pt x="1286" y="709"/>
                  </a:lnTo>
                  <a:lnTo>
                    <a:pt x="1275" y="702"/>
                  </a:lnTo>
                  <a:lnTo>
                    <a:pt x="1275" y="695"/>
                  </a:lnTo>
                  <a:lnTo>
                    <a:pt x="1275" y="687"/>
                  </a:lnTo>
                  <a:lnTo>
                    <a:pt x="1279" y="672"/>
                  </a:lnTo>
                  <a:lnTo>
                    <a:pt x="1286" y="665"/>
                  </a:lnTo>
                  <a:lnTo>
                    <a:pt x="1305" y="658"/>
                  </a:lnTo>
                  <a:lnTo>
                    <a:pt x="1331" y="647"/>
                  </a:lnTo>
                  <a:lnTo>
                    <a:pt x="1364" y="639"/>
                  </a:lnTo>
                  <a:lnTo>
                    <a:pt x="1527" y="624"/>
                  </a:lnTo>
                  <a:lnTo>
                    <a:pt x="1567" y="624"/>
                  </a:lnTo>
                  <a:lnTo>
                    <a:pt x="1656" y="617"/>
                  </a:lnTo>
                  <a:lnTo>
                    <a:pt x="1708" y="610"/>
                  </a:lnTo>
                  <a:lnTo>
                    <a:pt x="1752" y="599"/>
                  </a:lnTo>
                  <a:lnTo>
                    <a:pt x="1793" y="576"/>
                  </a:lnTo>
                  <a:lnTo>
                    <a:pt x="1808" y="562"/>
                  </a:lnTo>
                  <a:lnTo>
                    <a:pt x="1819" y="547"/>
                  </a:lnTo>
                  <a:lnTo>
                    <a:pt x="1822" y="532"/>
                  </a:lnTo>
                  <a:lnTo>
                    <a:pt x="1822" y="517"/>
                  </a:lnTo>
                  <a:lnTo>
                    <a:pt x="1811" y="499"/>
                  </a:lnTo>
                  <a:lnTo>
                    <a:pt x="1808" y="488"/>
                  </a:lnTo>
                  <a:lnTo>
                    <a:pt x="1793" y="473"/>
                  </a:lnTo>
                  <a:lnTo>
                    <a:pt x="1767" y="462"/>
                  </a:lnTo>
                  <a:lnTo>
                    <a:pt x="1741" y="454"/>
                  </a:lnTo>
                  <a:lnTo>
                    <a:pt x="1700" y="447"/>
                  </a:lnTo>
                  <a:lnTo>
                    <a:pt x="1652" y="436"/>
                  </a:lnTo>
                  <a:lnTo>
                    <a:pt x="1597" y="432"/>
                  </a:lnTo>
                  <a:lnTo>
                    <a:pt x="1527" y="428"/>
                  </a:lnTo>
                  <a:lnTo>
                    <a:pt x="1512" y="428"/>
                  </a:lnTo>
                  <a:lnTo>
                    <a:pt x="1471" y="421"/>
                  </a:lnTo>
                  <a:lnTo>
                    <a:pt x="1427" y="417"/>
                  </a:lnTo>
                  <a:lnTo>
                    <a:pt x="1375" y="403"/>
                  </a:lnTo>
                  <a:lnTo>
                    <a:pt x="1338" y="388"/>
                  </a:lnTo>
                  <a:lnTo>
                    <a:pt x="1335" y="384"/>
                  </a:lnTo>
                  <a:lnTo>
                    <a:pt x="1331" y="377"/>
                  </a:lnTo>
                  <a:lnTo>
                    <a:pt x="1335" y="366"/>
                  </a:lnTo>
                  <a:lnTo>
                    <a:pt x="1338" y="358"/>
                  </a:lnTo>
                  <a:lnTo>
                    <a:pt x="1349" y="351"/>
                  </a:lnTo>
                  <a:lnTo>
                    <a:pt x="1390" y="351"/>
                  </a:lnTo>
                  <a:lnTo>
                    <a:pt x="1379" y="358"/>
                  </a:lnTo>
                  <a:lnTo>
                    <a:pt x="1375" y="366"/>
                  </a:lnTo>
                  <a:lnTo>
                    <a:pt x="1379" y="373"/>
                  </a:lnTo>
                  <a:lnTo>
                    <a:pt x="1386" y="384"/>
                  </a:lnTo>
                  <a:lnTo>
                    <a:pt x="1420" y="392"/>
                  </a:lnTo>
                  <a:lnTo>
                    <a:pt x="1431" y="399"/>
                  </a:lnTo>
                  <a:lnTo>
                    <a:pt x="1460" y="406"/>
                  </a:lnTo>
                  <a:lnTo>
                    <a:pt x="1516" y="417"/>
                  </a:lnTo>
                  <a:lnTo>
                    <a:pt x="1604" y="421"/>
                  </a:lnTo>
                  <a:lnTo>
                    <a:pt x="1615" y="421"/>
                  </a:lnTo>
                  <a:lnTo>
                    <a:pt x="1741" y="432"/>
                  </a:lnTo>
                  <a:lnTo>
                    <a:pt x="1808" y="454"/>
                  </a:lnTo>
                  <a:lnTo>
                    <a:pt x="1852" y="462"/>
                  </a:lnTo>
                  <a:lnTo>
                    <a:pt x="1878" y="484"/>
                  </a:lnTo>
                  <a:lnTo>
                    <a:pt x="1893" y="502"/>
                  </a:lnTo>
                  <a:lnTo>
                    <a:pt x="1896" y="517"/>
                  </a:lnTo>
                  <a:lnTo>
                    <a:pt x="1896" y="528"/>
                  </a:lnTo>
                  <a:lnTo>
                    <a:pt x="1893" y="539"/>
                  </a:lnTo>
                  <a:lnTo>
                    <a:pt x="1878" y="554"/>
                  </a:lnTo>
                  <a:lnTo>
                    <a:pt x="1856" y="569"/>
                  </a:lnTo>
                  <a:lnTo>
                    <a:pt x="1811" y="587"/>
                  </a:lnTo>
                  <a:lnTo>
                    <a:pt x="1756" y="610"/>
                  </a:lnTo>
                  <a:lnTo>
                    <a:pt x="1697" y="624"/>
                  </a:lnTo>
                  <a:lnTo>
                    <a:pt x="1597" y="639"/>
                  </a:lnTo>
                  <a:lnTo>
                    <a:pt x="1553" y="643"/>
                  </a:lnTo>
                  <a:lnTo>
                    <a:pt x="1553" y="647"/>
                  </a:lnTo>
                  <a:lnTo>
                    <a:pt x="1601" y="643"/>
                  </a:lnTo>
                  <a:lnTo>
                    <a:pt x="1700" y="624"/>
                  </a:lnTo>
                  <a:lnTo>
                    <a:pt x="1763" y="613"/>
                  </a:lnTo>
                  <a:lnTo>
                    <a:pt x="1819" y="595"/>
                  </a:lnTo>
                  <a:lnTo>
                    <a:pt x="1863" y="569"/>
                  </a:lnTo>
                  <a:lnTo>
                    <a:pt x="1878" y="558"/>
                  </a:lnTo>
                  <a:lnTo>
                    <a:pt x="1893" y="543"/>
                  </a:lnTo>
                  <a:lnTo>
                    <a:pt x="1896" y="528"/>
                  </a:lnTo>
                  <a:lnTo>
                    <a:pt x="1896" y="517"/>
                  </a:lnTo>
                  <a:lnTo>
                    <a:pt x="1896" y="499"/>
                  </a:lnTo>
                  <a:lnTo>
                    <a:pt x="1882" y="484"/>
                  </a:lnTo>
                  <a:lnTo>
                    <a:pt x="1863" y="462"/>
                  </a:lnTo>
                  <a:lnTo>
                    <a:pt x="1822" y="454"/>
                  </a:lnTo>
                  <a:lnTo>
                    <a:pt x="1767" y="436"/>
                  </a:lnTo>
                  <a:lnTo>
                    <a:pt x="1848" y="443"/>
                  </a:lnTo>
                  <a:lnTo>
                    <a:pt x="1904" y="454"/>
                  </a:lnTo>
                  <a:lnTo>
                    <a:pt x="1941" y="469"/>
                  </a:lnTo>
                  <a:lnTo>
                    <a:pt x="1967" y="488"/>
                  </a:lnTo>
                  <a:lnTo>
                    <a:pt x="1981" y="506"/>
                  </a:lnTo>
                  <a:lnTo>
                    <a:pt x="1978" y="528"/>
                  </a:lnTo>
                  <a:lnTo>
                    <a:pt x="1967" y="547"/>
                  </a:lnTo>
                  <a:lnTo>
                    <a:pt x="1952" y="569"/>
                  </a:lnTo>
                  <a:lnTo>
                    <a:pt x="1919" y="587"/>
                  </a:lnTo>
                  <a:lnTo>
                    <a:pt x="1878" y="610"/>
                  </a:lnTo>
                  <a:lnTo>
                    <a:pt x="1837" y="624"/>
                  </a:lnTo>
                  <a:lnTo>
                    <a:pt x="1800" y="632"/>
                  </a:lnTo>
                  <a:lnTo>
                    <a:pt x="1745" y="639"/>
                  </a:lnTo>
                  <a:lnTo>
                    <a:pt x="1726" y="643"/>
                  </a:lnTo>
                  <a:lnTo>
                    <a:pt x="1771" y="643"/>
                  </a:lnTo>
                  <a:lnTo>
                    <a:pt x="1819" y="639"/>
                  </a:lnTo>
                  <a:lnTo>
                    <a:pt x="1907" y="628"/>
                  </a:lnTo>
                  <a:lnTo>
                    <a:pt x="1959" y="613"/>
                  </a:lnTo>
                  <a:lnTo>
                    <a:pt x="2007" y="595"/>
                  </a:lnTo>
                  <a:lnTo>
                    <a:pt x="2037" y="569"/>
                  </a:lnTo>
                  <a:lnTo>
                    <a:pt x="2052" y="554"/>
                  </a:lnTo>
                  <a:lnTo>
                    <a:pt x="2059" y="539"/>
                  </a:lnTo>
                  <a:lnTo>
                    <a:pt x="2059" y="525"/>
                  </a:lnTo>
                  <a:lnTo>
                    <a:pt x="2052" y="513"/>
                  </a:lnTo>
                  <a:lnTo>
                    <a:pt x="2044" y="491"/>
                  </a:lnTo>
                  <a:lnTo>
                    <a:pt x="2022" y="477"/>
                  </a:lnTo>
                  <a:lnTo>
                    <a:pt x="1981" y="458"/>
                  </a:lnTo>
                  <a:lnTo>
                    <a:pt x="1933" y="447"/>
                  </a:lnTo>
                  <a:lnTo>
                    <a:pt x="1852" y="436"/>
                  </a:lnTo>
                  <a:lnTo>
                    <a:pt x="1848" y="436"/>
                  </a:lnTo>
                  <a:lnTo>
                    <a:pt x="1841" y="436"/>
                  </a:lnTo>
                  <a:lnTo>
                    <a:pt x="1656" y="421"/>
                  </a:lnTo>
                  <a:lnTo>
                    <a:pt x="1545" y="406"/>
                  </a:lnTo>
                  <a:lnTo>
                    <a:pt x="1505" y="403"/>
                  </a:lnTo>
                  <a:lnTo>
                    <a:pt x="1479" y="392"/>
                  </a:lnTo>
                  <a:lnTo>
                    <a:pt x="1456" y="384"/>
                  </a:lnTo>
                  <a:lnTo>
                    <a:pt x="1442" y="373"/>
                  </a:lnTo>
                  <a:lnTo>
                    <a:pt x="1434" y="366"/>
                  </a:lnTo>
                  <a:lnTo>
                    <a:pt x="1442" y="351"/>
                  </a:lnTo>
                  <a:lnTo>
                    <a:pt x="1434" y="351"/>
                  </a:lnTo>
                  <a:lnTo>
                    <a:pt x="1431" y="358"/>
                  </a:lnTo>
                  <a:lnTo>
                    <a:pt x="1431" y="366"/>
                  </a:lnTo>
                  <a:lnTo>
                    <a:pt x="1442" y="377"/>
                  </a:lnTo>
                  <a:lnTo>
                    <a:pt x="1456" y="388"/>
                  </a:lnTo>
                  <a:lnTo>
                    <a:pt x="1479" y="399"/>
                  </a:lnTo>
                  <a:lnTo>
                    <a:pt x="1530" y="406"/>
                  </a:lnTo>
                  <a:lnTo>
                    <a:pt x="1612" y="421"/>
                  </a:lnTo>
                  <a:lnTo>
                    <a:pt x="1604" y="421"/>
                  </a:lnTo>
                  <a:lnTo>
                    <a:pt x="1516" y="417"/>
                  </a:lnTo>
                  <a:lnTo>
                    <a:pt x="1460" y="406"/>
                  </a:lnTo>
                  <a:lnTo>
                    <a:pt x="1431" y="399"/>
                  </a:lnTo>
                  <a:lnTo>
                    <a:pt x="1420" y="392"/>
                  </a:lnTo>
                  <a:lnTo>
                    <a:pt x="1386" y="377"/>
                  </a:lnTo>
                  <a:lnTo>
                    <a:pt x="1379" y="366"/>
                  </a:lnTo>
                  <a:lnTo>
                    <a:pt x="1390" y="358"/>
                  </a:lnTo>
                  <a:lnTo>
                    <a:pt x="1401" y="351"/>
                  </a:lnTo>
                  <a:lnTo>
                    <a:pt x="1693" y="343"/>
                  </a:lnTo>
                  <a:lnTo>
                    <a:pt x="1852" y="336"/>
                  </a:lnTo>
                  <a:lnTo>
                    <a:pt x="1978" y="332"/>
                  </a:lnTo>
                  <a:lnTo>
                    <a:pt x="2103" y="336"/>
                  </a:lnTo>
                  <a:lnTo>
                    <a:pt x="2325" y="347"/>
                  </a:lnTo>
                  <a:lnTo>
                    <a:pt x="2480" y="362"/>
                  </a:lnTo>
                  <a:lnTo>
                    <a:pt x="2547" y="373"/>
                  </a:lnTo>
                  <a:lnTo>
                    <a:pt x="2650" y="392"/>
                  </a:lnTo>
                  <a:lnTo>
                    <a:pt x="2687" y="403"/>
                  </a:lnTo>
                  <a:lnTo>
                    <a:pt x="2717" y="417"/>
                  </a:lnTo>
                  <a:lnTo>
                    <a:pt x="2739" y="428"/>
                  </a:lnTo>
                  <a:lnTo>
                    <a:pt x="2758" y="443"/>
                  </a:lnTo>
                  <a:lnTo>
                    <a:pt x="2765" y="454"/>
                  </a:lnTo>
                  <a:lnTo>
                    <a:pt x="2772" y="462"/>
                  </a:lnTo>
                  <a:lnTo>
                    <a:pt x="2772" y="473"/>
                  </a:lnTo>
                  <a:lnTo>
                    <a:pt x="2772" y="488"/>
                  </a:lnTo>
                  <a:lnTo>
                    <a:pt x="2761" y="506"/>
                  </a:lnTo>
                  <a:lnTo>
                    <a:pt x="2747" y="532"/>
                  </a:lnTo>
                  <a:lnTo>
                    <a:pt x="2735" y="543"/>
                  </a:lnTo>
                  <a:lnTo>
                    <a:pt x="2717" y="547"/>
                  </a:lnTo>
                  <a:lnTo>
                    <a:pt x="2669" y="569"/>
                  </a:lnTo>
                  <a:lnTo>
                    <a:pt x="2695" y="554"/>
                  </a:lnTo>
                  <a:lnTo>
                    <a:pt x="2717" y="532"/>
                  </a:lnTo>
                  <a:lnTo>
                    <a:pt x="2732" y="517"/>
                  </a:lnTo>
                  <a:lnTo>
                    <a:pt x="2735" y="502"/>
                  </a:lnTo>
                  <a:lnTo>
                    <a:pt x="2747" y="477"/>
                  </a:lnTo>
                  <a:lnTo>
                    <a:pt x="2747" y="469"/>
                  </a:lnTo>
                  <a:lnTo>
                    <a:pt x="2735" y="454"/>
                  </a:lnTo>
                  <a:lnTo>
                    <a:pt x="2724" y="447"/>
                  </a:lnTo>
                  <a:lnTo>
                    <a:pt x="2702" y="421"/>
                  </a:lnTo>
                  <a:lnTo>
                    <a:pt x="2662" y="406"/>
                  </a:lnTo>
                  <a:lnTo>
                    <a:pt x="2621" y="392"/>
                  </a:lnTo>
                  <a:lnTo>
                    <a:pt x="2547" y="377"/>
                  </a:lnTo>
                  <a:lnTo>
                    <a:pt x="2510" y="373"/>
                  </a:lnTo>
                  <a:lnTo>
                    <a:pt x="2510" y="377"/>
                  </a:lnTo>
                  <a:lnTo>
                    <a:pt x="2455" y="366"/>
                  </a:lnTo>
                  <a:lnTo>
                    <a:pt x="2384" y="358"/>
                  </a:lnTo>
                  <a:lnTo>
                    <a:pt x="2384" y="362"/>
                  </a:lnTo>
                  <a:lnTo>
                    <a:pt x="2270" y="351"/>
                  </a:lnTo>
                  <a:lnTo>
                    <a:pt x="2214" y="347"/>
                  </a:lnTo>
                  <a:lnTo>
                    <a:pt x="2214" y="351"/>
                  </a:lnTo>
                  <a:lnTo>
                    <a:pt x="2273" y="351"/>
                  </a:lnTo>
                  <a:lnTo>
                    <a:pt x="2410" y="373"/>
                  </a:lnTo>
                  <a:lnTo>
                    <a:pt x="2480" y="388"/>
                  </a:lnTo>
                  <a:lnTo>
                    <a:pt x="2551" y="406"/>
                  </a:lnTo>
                  <a:lnTo>
                    <a:pt x="2610" y="436"/>
                  </a:lnTo>
                  <a:lnTo>
                    <a:pt x="2636" y="454"/>
                  </a:lnTo>
                  <a:lnTo>
                    <a:pt x="2650" y="469"/>
                  </a:lnTo>
                  <a:lnTo>
                    <a:pt x="2654" y="484"/>
                  </a:lnTo>
                  <a:lnTo>
                    <a:pt x="2654" y="499"/>
                  </a:lnTo>
                  <a:lnTo>
                    <a:pt x="2647" y="517"/>
                  </a:lnTo>
                  <a:lnTo>
                    <a:pt x="2632" y="543"/>
                  </a:lnTo>
                  <a:lnTo>
                    <a:pt x="2606" y="562"/>
                  </a:lnTo>
                  <a:lnTo>
                    <a:pt x="2569" y="576"/>
                  </a:lnTo>
                  <a:lnTo>
                    <a:pt x="2525" y="595"/>
                  </a:lnTo>
                  <a:lnTo>
                    <a:pt x="2440" y="610"/>
                  </a:lnTo>
                  <a:lnTo>
                    <a:pt x="2473" y="587"/>
                  </a:lnTo>
                  <a:lnTo>
                    <a:pt x="2521" y="562"/>
                  </a:lnTo>
                  <a:lnTo>
                    <a:pt x="2540" y="543"/>
                  </a:lnTo>
                  <a:lnTo>
                    <a:pt x="2554" y="525"/>
                  </a:lnTo>
                  <a:lnTo>
                    <a:pt x="2565" y="499"/>
                  </a:lnTo>
                  <a:lnTo>
                    <a:pt x="2565" y="469"/>
                  </a:lnTo>
                  <a:lnTo>
                    <a:pt x="2554" y="458"/>
                  </a:lnTo>
                  <a:lnTo>
                    <a:pt x="2547" y="447"/>
                  </a:lnTo>
                  <a:lnTo>
                    <a:pt x="2525" y="432"/>
                  </a:lnTo>
                  <a:lnTo>
                    <a:pt x="2499" y="417"/>
                  </a:lnTo>
                  <a:lnTo>
                    <a:pt x="2466" y="403"/>
                  </a:lnTo>
                  <a:lnTo>
                    <a:pt x="2410" y="392"/>
                  </a:lnTo>
                  <a:lnTo>
                    <a:pt x="2344" y="384"/>
                  </a:lnTo>
                  <a:lnTo>
                    <a:pt x="2273" y="373"/>
                  </a:lnTo>
                  <a:lnTo>
                    <a:pt x="2214" y="366"/>
                  </a:lnTo>
                  <a:lnTo>
                    <a:pt x="2148" y="362"/>
                  </a:lnTo>
                  <a:lnTo>
                    <a:pt x="2148" y="366"/>
                  </a:lnTo>
                  <a:lnTo>
                    <a:pt x="2203" y="373"/>
                  </a:lnTo>
                  <a:lnTo>
                    <a:pt x="2325" y="384"/>
                  </a:lnTo>
                  <a:lnTo>
                    <a:pt x="2388" y="399"/>
                  </a:lnTo>
                  <a:lnTo>
                    <a:pt x="2451" y="417"/>
                  </a:lnTo>
                  <a:lnTo>
                    <a:pt x="2473" y="432"/>
                  </a:lnTo>
                  <a:lnTo>
                    <a:pt x="2495" y="447"/>
                  </a:lnTo>
                  <a:lnTo>
                    <a:pt x="2510" y="458"/>
                  </a:lnTo>
                  <a:lnTo>
                    <a:pt x="2525" y="477"/>
                  </a:lnTo>
                  <a:lnTo>
                    <a:pt x="2525" y="491"/>
                  </a:lnTo>
                  <a:lnTo>
                    <a:pt x="2514" y="525"/>
                  </a:lnTo>
                  <a:lnTo>
                    <a:pt x="2506" y="543"/>
                  </a:lnTo>
                  <a:lnTo>
                    <a:pt x="2484" y="562"/>
                  </a:lnTo>
                  <a:lnTo>
                    <a:pt x="2466" y="587"/>
                  </a:lnTo>
                  <a:lnTo>
                    <a:pt x="2425" y="610"/>
                  </a:lnTo>
                  <a:lnTo>
                    <a:pt x="2403" y="610"/>
                  </a:lnTo>
                  <a:lnTo>
                    <a:pt x="2303" y="617"/>
                  </a:lnTo>
                  <a:lnTo>
                    <a:pt x="2351" y="602"/>
                  </a:lnTo>
                  <a:lnTo>
                    <a:pt x="2384" y="584"/>
                  </a:lnTo>
                  <a:lnTo>
                    <a:pt x="2410" y="562"/>
                  </a:lnTo>
                  <a:lnTo>
                    <a:pt x="2429" y="539"/>
                  </a:lnTo>
                  <a:lnTo>
                    <a:pt x="2436" y="513"/>
                  </a:lnTo>
                  <a:lnTo>
                    <a:pt x="2440" y="491"/>
                  </a:lnTo>
                  <a:lnTo>
                    <a:pt x="2436" y="477"/>
                  </a:lnTo>
                  <a:lnTo>
                    <a:pt x="2421" y="458"/>
                  </a:lnTo>
                  <a:lnTo>
                    <a:pt x="2399" y="447"/>
                  </a:lnTo>
                  <a:lnTo>
                    <a:pt x="2344" y="421"/>
                  </a:lnTo>
                  <a:lnTo>
                    <a:pt x="2277" y="399"/>
                  </a:lnTo>
                  <a:lnTo>
                    <a:pt x="2203" y="384"/>
                  </a:lnTo>
                  <a:lnTo>
                    <a:pt x="2066" y="366"/>
                  </a:lnTo>
                  <a:lnTo>
                    <a:pt x="2004" y="362"/>
                  </a:lnTo>
                  <a:lnTo>
                    <a:pt x="2004" y="366"/>
                  </a:lnTo>
                  <a:lnTo>
                    <a:pt x="2118" y="384"/>
                  </a:lnTo>
                  <a:lnTo>
                    <a:pt x="2207" y="403"/>
                  </a:lnTo>
                  <a:lnTo>
                    <a:pt x="2277" y="421"/>
                  </a:lnTo>
                  <a:lnTo>
                    <a:pt x="2325" y="443"/>
                  </a:lnTo>
                  <a:lnTo>
                    <a:pt x="2355" y="454"/>
                  </a:lnTo>
                  <a:lnTo>
                    <a:pt x="2373" y="469"/>
                  </a:lnTo>
                  <a:lnTo>
                    <a:pt x="2384" y="484"/>
                  </a:lnTo>
                  <a:lnTo>
                    <a:pt x="2388" y="517"/>
                  </a:lnTo>
                  <a:lnTo>
                    <a:pt x="2384" y="543"/>
                  </a:lnTo>
                  <a:lnTo>
                    <a:pt x="2370" y="569"/>
                  </a:lnTo>
                  <a:lnTo>
                    <a:pt x="2351" y="587"/>
                  </a:lnTo>
                  <a:lnTo>
                    <a:pt x="2310" y="613"/>
                  </a:lnTo>
                  <a:lnTo>
                    <a:pt x="2296" y="617"/>
                  </a:lnTo>
                  <a:lnTo>
                    <a:pt x="2296" y="624"/>
                  </a:lnTo>
                  <a:lnTo>
                    <a:pt x="2159" y="639"/>
                  </a:lnTo>
                  <a:lnTo>
                    <a:pt x="2207" y="617"/>
                  </a:lnTo>
                  <a:lnTo>
                    <a:pt x="2244" y="595"/>
                  </a:lnTo>
                  <a:lnTo>
                    <a:pt x="2270" y="569"/>
                  </a:lnTo>
                  <a:lnTo>
                    <a:pt x="2284" y="543"/>
                  </a:lnTo>
                  <a:lnTo>
                    <a:pt x="2288" y="525"/>
                  </a:lnTo>
                  <a:lnTo>
                    <a:pt x="2296" y="506"/>
                  </a:lnTo>
                  <a:lnTo>
                    <a:pt x="2288" y="488"/>
                  </a:lnTo>
                  <a:lnTo>
                    <a:pt x="2284" y="473"/>
                  </a:lnTo>
                  <a:lnTo>
                    <a:pt x="2273" y="454"/>
                  </a:lnTo>
                  <a:lnTo>
                    <a:pt x="2255" y="443"/>
                  </a:lnTo>
                  <a:lnTo>
                    <a:pt x="2229" y="432"/>
                  </a:lnTo>
                  <a:lnTo>
                    <a:pt x="2174" y="406"/>
                  </a:lnTo>
                  <a:lnTo>
                    <a:pt x="2103" y="392"/>
                  </a:lnTo>
                  <a:lnTo>
                    <a:pt x="1978" y="373"/>
                  </a:lnTo>
                  <a:lnTo>
                    <a:pt x="1919" y="366"/>
                  </a:lnTo>
                  <a:lnTo>
                    <a:pt x="1911" y="373"/>
                  </a:lnTo>
                  <a:lnTo>
                    <a:pt x="1974" y="377"/>
                  </a:lnTo>
                  <a:lnTo>
                    <a:pt x="2100" y="399"/>
                  </a:lnTo>
                  <a:lnTo>
                    <a:pt x="2163" y="414"/>
                  </a:lnTo>
                  <a:lnTo>
                    <a:pt x="2225" y="432"/>
                  </a:lnTo>
                  <a:lnTo>
                    <a:pt x="2248" y="447"/>
                  </a:lnTo>
                  <a:lnTo>
                    <a:pt x="2270" y="458"/>
                  </a:lnTo>
                  <a:lnTo>
                    <a:pt x="2284" y="473"/>
                  </a:lnTo>
                  <a:lnTo>
                    <a:pt x="2288" y="488"/>
                  </a:lnTo>
                  <a:lnTo>
                    <a:pt x="2288" y="506"/>
                  </a:lnTo>
                  <a:lnTo>
                    <a:pt x="2284" y="525"/>
                  </a:lnTo>
                  <a:lnTo>
                    <a:pt x="2277" y="547"/>
                  </a:lnTo>
                  <a:lnTo>
                    <a:pt x="2262" y="573"/>
                  </a:lnTo>
                  <a:lnTo>
                    <a:pt x="2233" y="599"/>
                  </a:lnTo>
                  <a:lnTo>
                    <a:pt x="2199" y="617"/>
                  </a:lnTo>
                  <a:lnTo>
                    <a:pt x="2144" y="643"/>
                  </a:lnTo>
                  <a:lnTo>
                    <a:pt x="2089" y="647"/>
                  </a:lnTo>
                  <a:lnTo>
                    <a:pt x="2033" y="658"/>
                  </a:lnTo>
                  <a:lnTo>
                    <a:pt x="1989" y="669"/>
                  </a:lnTo>
                  <a:lnTo>
                    <a:pt x="1922" y="695"/>
                  </a:lnTo>
                  <a:lnTo>
                    <a:pt x="1893" y="709"/>
                  </a:lnTo>
                  <a:lnTo>
                    <a:pt x="1889" y="717"/>
                  </a:lnTo>
                  <a:lnTo>
                    <a:pt x="1882" y="728"/>
                  </a:lnTo>
                  <a:lnTo>
                    <a:pt x="1889" y="743"/>
                  </a:lnTo>
                  <a:lnTo>
                    <a:pt x="1893" y="750"/>
                  </a:lnTo>
                  <a:lnTo>
                    <a:pt x="1863" y="750"/>
                  </a:lnTo>
                  <a:lnTo>
                    <a:pt x="1778" y="757"/>
                  </a:lnTo>
                  <a:lnTo>
                    <a:pt x="1715" y="765"/>
                  </a:lnTo>
                  <a:lnTo>
                    <a:pt x="1671" y="772"/>
                  </a:lnTo>
                  <a:lnTo>
                    <a:pt x="1641" y="783"/>
                  </a:lnTo>
                  <a:lnTo>
                    <a:pt x="1623" y="794"/>
                  </a:lnTo>
                  <a:lnTo>
                    <a:pt x="1604" y="809"/>
                  </a:lnTo>
                  <a:lnTo>
                    <a:pt x="1597" y="824"/>
                  </a:lnTo>
                  <a:lnTo>
                    <a:pt x="1597" y="839"/>
                  </a:lnTo>
                  <a:lnTo>
                    <a:pt x="1597" y="854"/>
                  </a:lnTo>
                  <a:lnTo>
                    <a:pt x="1601" y="857"/>
                  </a:lnTo>
                  <a:lnTo>
                    <a:pt x="1623" y="879"/>
                  </a:lnTo>
                  <a:lnTo>
                    <a:pt x="1660" y="898"/>
                  </a:lnTo>
                  <a:lnTo>
                    <a:pt x="1671" y="898"/>
                  </a:lnTo>
                  <a:lnTo>
                    <a:pt x="1627" y="879"/>
                  </a:lnTo>
                  <a:lnTo>
                    <a:pt x="1604" y="857"/>
                  </a:lnTo>
                  <a:lnTo>
                    <a:pt x="1601" y="850"/>
                  </a:lnTo>
                  <a:lnTo>
                    <a:pt x="1597" y="839"/>
                  </a:lnTo>
                  <a:lnTo>
                    <a:pt x="1601" y="824"/>
                  </a:lnTo>
                  <a:lnTo>
                    <a:pt x="1612" y="809"/>
                  </a:lnTo>
                  <a:lnTo>
                    <a:pt x="1627" y="798"/>
                  </a:lnTo>
                  <a:lnTo>
                    <a:pt x="1645" y="787"/>
                  </a:lnTo>
                  <a:lnTo>
                    <a:pt x="1671" y="780"/>
                  </a:lnTo>
                  <a:lnTo>
                    <a:pt x="1715" y="769"/>
                  </a:lnTo>
                  <a:lnTo>
                    <a:pt x="1778" y="757"/>
                  </a:lnTo>
                  <a:lnTo>
                    <a:pt x="1863" y="754"/>
                  </a:lnTo>
                  <a:lnTo>
                    <a:pt x="1896" y="754"/>
                  </a:lnTo>
                  <a:lnTo>
                    <a:pt x="1919" y="757"/>
                  </a:lnTo>
                  <a:lnTo>
                    <a:pt x="1878" y="757"/>
                  </a:lnTo>
                  <a:lnTo>
                    <a:pt x="1811" y="765"/>
                  </a:lnTo>
                  <a:lnTo>
                    <a:pt x="1737" y="780"/>
                  </a:lnTo>
                  <a:lnTo>
                    <a:pt x="1708" y="787"/>
                  </a:lnTo>
                  <a:lnTo>
                    <a:pt x="1682" y="798"/>
                  </a:lnTo>
                  <a:lnTo>
                    <a:pt x="1671" y="813"/>
                  </a:lnTo>
                  <a:lnTo>
                    <a:pt x="1660" y="828"/>
                  </a:lnTo>
                  <a:lnTo>
                    <a:pt x="1656" y="842"/>
                  </a:lnTo>
                  <a:lnTo>
                    <a:pt x="1667" y="865"/>
                  </a:lnTo>
                  <a:lnTo>
                    <a:pt x="1686" y="883"/>
                  </a:lnTo>
                  <a:lnTo>
                    <a:pt x="1712" y="898"/>
                  </a:lnTo>
                  <a:lnTo>
                    <a:pt x="1723" y="898"/>
                  </a:lnTo>
                  <a:lnTo>
                    <a:pt x="1686" y="883"/>
                  </a:lnTo>
                  <a:lnTo>
                    <a:pt x="1667" y="865"/>
                  </a:lnTo>
                  <a:lnTo>
                    <a:pt x="1660" y="842"/>
                  </a:lnTo>
                  <a:lnTo>
                    <a:pt x="1667" y="828"/>
                  </a:lnTo>
                  <a:lnTo>
                    <a:pt x="1671" y="813"/>
                  </a:lnTo>
                  <a:lnTo>
                    <a:pt x="1686" y="806"/>
                  </a:lnTo>
                  <a:lnTo>
                    <a:pt x="1712" y="787"/>
                  </a:lnTo>
                  <a:lnTo>
                    <a:pt x="1745" y="780"/>
                  </a:lnTo>
                  <a:lnTo>
                    <a:pt x="1822" y="769"/>
                  </a:lnTo>
                  <a:lnTo>
                    <a:pt x="1893" y="765"/>
                  </a:lnTo>
                  <a:lnTo>
                    <a:pt x="1922" y="765"/>
                  </a:lnTo>
                  <a:lnTo>
                    <a:pt x="1922" y="757"/>
                  </a:lnTo>
                  <a:lnTo>
                    <a:pt x="1963" y="772"/>
                  </a:lnTo>
                  <a:lnTo>
                    <a:pt x="1870" y="772"/>
                  </a:lnTo>
                  <a:lnTo>
                    <a:pt x="1837" y="772"/>
                  </a:lnTo>
                  <a:lnTo>
                    <a:pt x="1797" y="780"/>
                  </a:lnTo>
                  <a:lnTo>
                    <a:pt x="1767" y="787"/>
                  </a:lnTo>
                  <a:lnTo>
                    <a:pt x="1730" y="809"/>
                  </a:lnTo>
                  <a:lnTo>
                    <a:pt x="1715" y="824"/>
                  </a:lnTo>
                  <a:lnTo>
                    <a:pt x="1712" y="835"/>
                  </a:lnTo>
                  <a:lnTo>
                    <a:pt x="1712" y="850"/>
                  </a:lnTo>
                  <a:lnTo>
                    <a:pt x="1715" y="865"/>
                  </a:lnTo>
                  <a:lnTo>
                    <a:pt x="1737" y="883"/>
                  </a:lnTo>
                  <a:lnTo>
                    <a:pt x="1771" y="898"/>
                  </a:lnTo>
                  <a:lnTo>
                    <a:pt x="1782" y="898"/>
                  </a:lnTo>
                  <a:lnTo>
                    <a:pt x="1741" y="879"/>
                  </a:lnTo>
                  <a:lnTo>
                    <a:pt x="1730" y="868"/>
                  </a:lnTo>
                  <a:lnTo>
                    <a:pt x="1715" y="857"/>
                  </a:lnTo>
                  <a:lnTo>
                    <a:pt x="1712" y="850"/>
                  </a:lnTo>
                  <a:lnTo>
                    <a:pt x="1715" y="835"/>
                  </a:lnTo>
                  <a:lnTo>
                    <a:pt x="1715" y="828"/>
                  </a:lnTo>
                  <a:lnTo>
                    <a:pt x="1737" y="809"/>
                  </a:lnTo>
                  <a:lnTo>
                    <a:pt x="1771" y="794"/>
                  </a:lnTo>
                  <a:lnTo>
                    <a:pt x="1797" y="783"/>
                  </a:lnTo>
                  <a:lnTo>
                    <a:pt x="1837" y="780"/>
                  </a:lnTo>
                  <a:lnTo>
                    <a:pt x="1878" y="772"/>
                  </a:lnTo>
                  <a:lnTo>
                    <a:pt x="1978" y="780"/>
                  </a:lnTo>
                  <a:lnTo>
                    <a:pt x="1922" y="780"/>
                  </a:lnTo>
                  <a:lnTo>
                    <a:pt x="1852" y="787"/>
                  </a:lnTo>
                  <a:lnTo>
                    <a:pt x="1822" y="798"/>
                  </a:lnTo>
                  <a:lnTo>
                    <a:pt x="1793" y="809"/>
                  </a:lnTo>
                  <a:lnTo>
                    <a:pt x="1771" y="824"/>
                  </a:lnTo>
                  <a:lnTo>
                    <a:pt x="1763" y="839"/>
                  </a:lnTo>
                  <a:lnTo>
                    <a:pt x="1763" y="842"/>
                  </a:lnTo>
                  <a:lnTo>
                    <a:pt x="1767" y="857"/>
                  </a:lnTo>
                  <a:lnTo>
                    <a:pt x="1778" y="865"/>
                  </a:lnTo>
                  <a:lnTo>
                    <a:pt x="1785" y="879"/>
                  </a:lnTo>
                  <a:lnTo>
                    <a:pt x="1811" y="891"/>
                  </a:lnTo>
                  <a:lnTo>
                    <a:pt x="1837" y="898"/>
                  </a:lnTo>
                  <a:lnTo>
                    <a:pt x="1852" y="898"/>
                  </a:lnTo>
                  <a:lnTo>
                    <a:pt x="1800" y="879"/>
                  </a:lnTo>
                  <a:lnTo>
                    <a:pt x="1778" y="857"/>
                  </a:lnTo>
                  <a:lnTo>
                    <a:pt x="1767" y="842"/>
                  </a:lnTo>
                  <a:lnTo>
                    <a:pt x="1767" y="839"/>
                  </a:lnTo>
                  <a:lnTo>
                    <a:pt x="1771" y="828"/>
                  </a:lnTo>
                  <a:lnTo>
                    <a:pt x="1782" y="820"/>
                  </a:lnTo>
                  <a:lnTo>
                    <a:pt x="1808" y="809"/>
                  </a:lnTo>
                  <a:lnTo>
                    <a:pt x="1848" y="798"/>
                  </a:lnTo>
                  <a:lnTo>
                    <a:pt x="1889" y="787"/>
                  </a:lnTo>
                  <a:lnTo>
                    <a:pt x="1963" y="783"/>
                  </a:lnTo>
                  <a:lnTo>
                    <a:pt x="1996" y="780"/>
                  </a:lnTo>
                  <a:lnTo>
                    <a:pt x="2018" y="783"/>
                  </a:lnTo>
                  <a:lnTo>
                    <a:pt x="2074" y="787"/>
                  </a:lnTo>
                  <a:lnTo>
                    <a:pt x="2037" y="798"/>
                  </a:lnTo>
                  <a:lnTo>
                    <a:pt x="2018" y="820"/>
                  </a:lnTo>
                  <a:lnTo>
                    <a:pt x="2007" y="835"/>
                  </a:lnTo>
                  <a:lnTo>
                    <a:pt x="2007" y="839"/>
                  </a:lnTo>
                  <a:lnTo>
                    <a:pt x="2007" y="857"/>
                  </a:lnTo>
                  <a:lnTo>
                    <a:pt x="2018" y="876"/>
                  </a:lnTo>
                  <a:lnTo>
                    <a:pt x="2029" y="891"/>
                  </a:lnTo>
                  <a:lnTo>
                    <a:pt x="2044" y="898"/>
                  </a:lnTo>
                  <a:lnTo>
                    <a:pt x="2052" y="898"/>
                  </a:lnTo>
                  <a:lnTo>
                    <a:pt x="2037" y="891"/>
                  </a:lnTo>
                  <a:lnTo>
                    <a:pt x="2022" y="876"/>
                  </a:lnTo>
                  <a:lnTo>
                    <a:pt x="2011" y="857"/>
                  </a:lnTo>
                  <a:lnTo>
                    <a:pt x="2007" y="839"/>
                  </a:lnTo>
                  <a:lnTo>
                    <a:pt x="2011" y="835"/>
                  </a:lnTo>
                  <a:lnTo>
                    <a:pt x="2029" y="820"/>
                  </a:lnTo>
                  <a:lnTo>
                    <a:pt x="2052" y="798"/>
                  </a:lnTo>
                  <a:lnTo>
                    <a:pt x="2074" y="794"/>
                  </a:lnTo>
                  <a:lnTo>
                    <a:pt x="2092" y="787"/>
                  </a:lnTo>
                  <a:lnTo>
                    <a:pt x="2137" y="787"/>
                  </a:lnTo>
                  <a:lnTo>
                    <a:pt x="2103" y="806"/>
                  </a:lnTo>
                  <a:lnTo>
                    <a:pt x="2085" y="813"/>
                  </a:lnTo>
                  <a:lnTo>
                    <a:pt x="2074" y="828"/>
                  </a:lnTo>
                  <a:lnTo>
                    <a:pt x="2063" y="842"/>
                  </a:lnTo>
                  <a:lnTo>
                    <a:pt x="2066" y="857"/>
                  </a:lnTo>
                  <a:lnTo>
                    <a:pt x="2074" y="876"/>
                  </a:lnTo>
                  <a:lnTo>
                    <a:pt x="2103" y="898"/>
                  </a:lnTo>
                  <a:lnTo>
                    <a:pt x="2107" y="898"/>
                  </a:lnTo>
                  <a:lnTo>
                    <a:pt x="2089" y="883"/>
                  </a:lnTo>
                  <a:lnTo>
                    <a:pt x="2077" y="868"/>
                  </a:lnTo>
                  <a:lnTo>
                    <a:pt x="2066" y="857"/>
                  </a:lnTo>
                  <a:lnTo>
                    <a:pt x="2066" y="842"/>
                  </a:lnTo>
                  <a:lnTo>
                    <a:pt x="2074" y="828"/>
                  </a:lnTo>
                  <a:lnTo>
                    <a:pt x="2100" y="809"/>
                  </a:lnTo>
                  <a:lnTo>
                    <a:pt x="2122" y="798"/>
                  </a:lnTo>
                  <a:lnTo>
                    <a:pt x="2159" y="787"/>
                  </a:lnTo>
                  <a:lnTo>
                    <a:pt x="2188" y="787"/>
                  </a:lnTo>
                  <a:lnTo>
                    <a:pt x="2296" y="787"/>
                  </a:lnTo>
                  <a:lnTo>
                    <a:pt x="2255" y="806"/>
                  </a:lnTo>
                  <a:lnTo>
                    <a:pt x="2240" y="813"/>
                  </a:lnTo>
                  <a:lnTo>
                    <a:pt x="2225" y="835"/>
                  </a:lnTo>
                  <a:lnTo>
                    <a:pt x="2225" y="850"/>
                  </a:lnTo>
                  <a:lnTo>
                    <a:pt x="2233" y="868"/>
                  </a:lnTo>
                  <a:lnTo>
                    <a:pt x="2270" y="898"/>
                  </a:lnTo>
                  <a:lnTo>
                    <a:pt x="2277" y="898"/>
                  </a:lnTo>
                  <a:lnTo>
                    <a:pt x="2248" y="879"/>
                  </a:lnTo>
                  <a:lnTo>
                    <a:pt x="2240" y="868"/>
                  </a:lnTo>
                  <a:lnTo>
                    <a:pt x="2229" y="850"/>
                  </a:lnTo>
                  <a:lnTo>
                    <a:pt x="2229" y="835"/>
                  </a:lnTo>
                  <a:lnTo>
                    <a:pt x="2233" y="824"/>
                  </a:lnTo>
                  <a:lnTo>
                    <a:pt x="2244" y="813"/>
                  </a:lnTo>
                  <a:lnTo>
                    <a:pt x="2270" y="798"/>
                  </a:lnTo>
                  <a:lnTo>
                    <a:pt x="2303" y="787"/>
                  </a:lnTo>
                  <a:lnTo>
                    <a:pt x="2325" y="787"/>
                  </a:lnTo>
                  <a:lnTo>
                    <a:pt x="2381" y="787"/>
                  </a:lnTo>
                  <a:lnTo>
                    <a:pt x="2329" y="809"/>
                  </a:lnTo>
                  <a:lnTo>
                    <a:pt x="2303" y="824"/>
                  </a:lnTo>
                  <a:lnTo>
                    <a:pt x="2296" y="842"/>
                  </a:lnTo>
                  <a:lnTo>
                    <a:pt x="2296" y="857"/>
                  </a:lnTo>
                  <a:lnTo>
                    <a:pt x="2296" y="868"/>
                  </a:lnTo>
                  <a:lnTo>
                    <a:pt x="2303" y="879"/>
                  </a:lnTo>
                  <a:lnTo>
                    <a:pt x="2325" y="898"/>
                  </a:lnTo>
                  <a:lnTo>
                    <a:pt x="2329" y="898"/>
                  </a:lnTo>
                  <a:lnTo>
                    <a:pt x="2303" y="876"/>
                  </a:lnTo>
                  <a:lnTo>
                    <a:pt x="2299" y="868"/>
                  </a:lnTo>
                  <a:lnTo>
                    <a:pt x="2296" y="857"/>
                  </a:lnTo>
                  <a:lnTo>
                    <a:pt x="2296" y="842"/>
                  </a:lnTo>
                  <a:lnTo>
                    <a:pt x="2310" y="828"/>
                  </a:lnTo>
                  <a:lnTo>
                    <a:pt x="2329" y="813"/>
                  </a:lnTo>
                  <a:lnTo>
                    <a:pt x="2355" y="798"/>
                  </a:lnTo>
                  <a:lnTo>
                    <a:pt x="2395" y="787"/>
                  </a:lnTo>
                  <a:lnTo>
                    <a:pt x="2451" y="783"/>
                  </a:lnTo>
                  <a:lnTo>
                    <a:pt x="2395" y="809"/>
                  </a:lnTo>
                  <a:lnTo>
                    <a:pt x="2370" y="824"/>
                  </a:lnTo>
                  <a:lnTo>
                    <a:pt x="2358" y="835"/>
                  </a:lnTo>
                  <a:lnTo>
                    <a:pt x="2351" y="850"/>
                  </a:lnTo>
                  <a:lnTo>
                    <a:pt x="2351" y="865"/>
                  </a:lnTo>
                  <a:lnTo>
                    <a:pt x="2358" y="883"/>
                  </a:lnTo>
                  <a:lnTo>
                    <a:pt x="2381" y="898"/>
                  </a:lnTo>
                  <a:lnTo>
                    <a:pt x="2388" y="898"/>
                  </a:lnTo>
                  <a:lnTo>
                    <a:pt x="2366" y="879"/>
                  </a:lnTo>
                  <a:lnTo>
                    <a:pt x="2355" y="865"/>
                  </a:lnTo>
                  <a:lnTo>
                    <a:pt x="2355" y="850"/>
                  </a:lnTo>
                  <a:lnTo>
                    <a:pt x="2366" y="835"/>
                  </a:lnTo>
                  <a:lnTo>
                    <a:pt x="2381" y="824"/>
                  </a:lnTo>
                  <a:lnTo>
                    <a:pt x="2414" y="806"/>
                  </a:lnTo>
                  <a:lnTo>
                    <a:pt x="2466" y="783"/>
                  </a:lnTo>
                  <a:lnTo>
                    <a:pt x="2514" y="783"/>
                  </a:lnTo>
                  <a:lnTo>
                    <a:pt x="2580" y="783"/>
                  </a:lnTo>
                  <a:lnTo>
                    <a:pt x="2536" y="794"/>
                  </a:lnTo>
                  <a:lnTo>
                    <a:pt x="2506" y="806"/>
                  </a:lnTo>
                  <a:lnTo>
                    <a:pt x="2480" y="813"/>
                  </a:lnTo>
                  <a:lnTo>
                    <a:pt x="2443" y="835"/>
                  </a:lnTo>
                  <a:lnTo>
                    <a:pt x="2436" y="842"/>
                  </a:lnTo>
                  <a:lnTo>
                    <a:pt x="2429" y="854"/>
                  </a:lnTo>
                  <a:lnTo>
                    <a:pt x="2425" y="868"/>
                  </a:lnTo>
                  <a:lnTo>
                    <a:pt x="2429" y="879"/>
                  </a:lnTo>
                  <a:lnTo>
                    <a:pt x="2436" y="891"/>
                  </a:lnTo>
                  <a:lnTo>
                    <a:pt x="2443" y="898"/>
                  </a:lnTo>
                  <a:lnTo>
                    <a:pt x="2451" y="898"/>
                  </a:lnTo>
                  <a:lnTo>
                    <a:pt x="2440" y="883"/>
                  </a:lnTo>
                  <a:lnTo>
                    <a:pt x="2436" y="879"/>
                  </a:lnTo>
                  <a:lnTo>
                    <a:pt x="2429" y="868"/>
                  </a:lnTo>
                  <a:lnTo>
                    <a:pt x="2429" y="854"/>
                  </a:lnTo>
                  <a:lnTo>
                    <a:pt x="2436" y="842"/>
                  </a:lnTo>
                  <a:lnTo>
                    <a:pt x="2443" y="835"/>
                  </a:lnTo>
                  <a:lnTo>
                    <a:pt x="2480" y="820"/>
                  </a:lnTo>
                  <a:lnTo>
                    <a:pt x="2510" y="806"/>
                  </a:lnTo>
                  <a:lnTo>
                    <a:pt x="2551" y="794"/>
                  </a:lnTo>
                  <a:lnTo>
                    <a:pt x="2606" y="783"/>
                  </a:lnTo>
                  <a:lnTo>
                    <a:pt x="2606" y="780"/>
                  </a:lnTo>
                  <a:lnTo>
                    <a:pt x="2928" y="772"/>
                  </a:lnTo>
                  <a:lnTo>
                    <a:pt x="2991" y="772"/>
                  </a:lnTo>
                  <a:lnTo>
                    <a:pt x="2987" y="772"/>
                  </a:lnTo>
                  <a:lnTo>
                    <a:pt x="2917" y="772"/>
                  </a:lnTo>
                  <a:lnTo>
                    <a:pt x="2872" y="780"/>
                  </a:lnTo>
                  <a:lnTo>
                    <a:pt x="2872" y="772"/>
                  </a:lnTo>
                  <a:lnTo>
                    <a:pt x="2765" y="783"/>
                  </a:lnTo>
                  <a:lnTo>
                    <a:pt x="2687" y="798"/>
                  </a:lnTo>
                  <a:lnTo>
                    <a:pt x="2636" y="809"/>
                  </a:lnTo>
                  <a:lnTo>
                    <a:pt x="2617" y="813"/>
                  </a:lnTo>
                  <a:lnTo>
                    <a:pt x="2577" y="835"/>
                  </a:lnTo>
                  <a:lnTo>
                    <a:pt x="2562" y="842"/>
                  </a:lnTo>
                  <a:lnTo>
                    <a:pt x="2551" y="857"/>
                  </a:lnTo>
                  <a:lnTo>
                    <a:pt x="2547" y="879"/>
                  </a:lnTo>
                  <a:lnTo>
                    <a:pt x="2547" y="883"/>
                  </a:lnTo>
                  <a:lnTo>
                    <a:pt x="2554" y="898"/>
                  </a:lnTo>
                  <a:lnTo>
                    <a:pt x="2562" y="898"/>
                  </a:lnTo>
                  <a:lnTo>
                    <a:pt x="2551" y="883"/>
                  </a:lnTo>
                  <a:lnTo>
                    <a:pt x="2551" y="879"/>
                  </a:lnTo>
                  <a:lnTo>
                    <a:pt x="2554" y="857"/>
                  </a:lnTo>
                  <a:lnTo>
                    <a:pt x="2562" y="842"/>
                  </a:lnTo>
                  <a:lnTo>
                    <a:pt x="2577" y="835"/>
                  </a:lnTo>
                  <a:lnTo>
                    <a:pt x="2617" y="820"/>
                  </a:lnTo>
                  <a:lnTo>
                    <a:pt x="2676" y="806"/>
                  </a:lnTo>
                  <a:lnTo>
                    <a:pt x="2747" y="787"/>
                  </a:lnTo>
                  <a:lnTo>
                    <a:pt x="2835" y="780"/>
                  </a:lnTo>
                  <a:lnTo>
                    <a:pt x="2739" y="794"/>
                  </a:lnTo>
                  <a:lnTo>
                    <a:pt x="2680" y="806"/>
                  </a:lnTo>
                  <a:lnTo>
                    <a:pt x="2639" y="820"/>
                  </a:lnTo>
                  <a:lnTo>
                    <a:pt x="2599" y="839"/>
                  </a:lnTo>
                  <a:lnTo>
                    <a:pt x="2591" y="854"/>
                  </a:lnTo>
                  <a:lnTo>
                    <a:pt x="2584" y="865"/>
                  </a:lnTo>
                  <a:lnTo>
                    <a:pt x="2591" y="883"/>
                  </a:lnTo>
                  <a:lnTo>
                    <a:pt x="2595" y="898"/>
                  </a:lnTo>
                  <a:lnTo>
                    <a:pt x="2599" y="898"/>
                  </a:lnTo>
                  <a:lnTo>
                    <a:pt x="2595" y="883"/>
                  </a:lnTo>
                  <a:lnTo>
                    <a:pt x="2591" y="865"/>
                  </a:lnTo>
                  <a:lnTo>
                    <a:pt x="2595" y="854"/>
                  </a:lnTo>
                  <a:lnTo>
                    <a:pt x="2606" y="842"/>
                  </a:lnTo>
                  <a:lnTo>
                    <a:pt x="2639" y="824"/>
                  </a:lnTo>
                  <a:lnTo>
                    <a:pt x="2654" y="820"/>
                  </a:lnTo>
                  <a:lnTo>
                    <a:pt x="2702" y="806"/>
                  </a:lnTo>
                  <a:lnTo>
                    <a:pt x="2787" y="787"/>
                  </a:lnTo>
                  <a:lnTo>
                    <a:pt x="2917" y="780"/>
                  </a:lnTo>
                  <a:lnTo>
                    <a:pt x="2987" y="780"/>
                  </a:lnTo>
                  <a:lnTo>
                    <a:pt x="3016" y="772"/>
                  </a:lnTo>
                  <a:lnTo>
                    <a:pt x="3098" y="780"/>
                  </a:lnTo>
                  <a:lnTo>
                    <a:pt x="3157" y="787"/>
                  </a:lnTo>
                  <a:lnTo>
                    <a:pt x="3201" y="798"/>
                  </a:lnTo>
                  <a:lnTo>
                    <a:pt x="3223" y="809"/>
                  </a:lnTo>
                  <a:lnTo>
                    <a:pt x="3153" y="798"/>
                  </a:lnTo>
                  <a:lnTo>
                    <a:pt x="3101" y="794"/>
                  </a:lnTo>
                  <a:lnTo>
                    <a:pt x="3053" y="798"/>
                  </a:lnTo>
                  <a:lnTo>
                    <a:pt x="3053" y="794"/>
                  </a:lnTo>
                  <a:lnTo>
                    <a:pt x="3002" y="794"/>
                  </a:lnTo>
                  <a:lnTo>
                    <a:pt x="2898" y="794"/>
                  </a:lnTo>
                  <a:lnTo>
                    <a:pt x="2780" y="806"/>
                  </a:lnTo>
                  <a:lnTo>
                    <a:pt x="2732" y="813"/>
                  </a:lnTo>
                  <a:lnTo>
                    <a:pt x="2695" y="828"/>
                  </a:lnTo>
                  <a:lnTo>
                    <a:pt x="2665" y="850"/>
                  </a:lnTo>
                  <a:lnTo>
                    <a:pt x="2647" y="865"/>
                  </a:lnTo>
                  <a:lnTo>
                    <a:pt x="2639" y="879"/>
                  </a:lnTo>
                  <a:lnTo>
                    <a:pt x="2639" y="891"/>
                  </a:lnTo>
                  <a:lnTo>
                    <a:pt x="2639" y="898"/>
                  </a:lnTo>
                  <a:lnTo>
                    <a:pt x="2647" y="898"/>
                  </a:lnTo>
                  <a:lnTo>
                    <a:pt x="2639" y="891"/>
                  </a:lnTo>
                  <a:lnTo>
                    <a:pt x="2647" y="879"/>
                  </a:lnTo>
                  <a:lnTo>
                    <a:pt x="2650" y="868"/>
                  </a:lnTo>
                  <a:lnTo>
                    <a:pt x="2669" y="850"/>
                  </a:lnTo>
                  <a:lnTo>
                    <a:pt x="2695" y="835"/>
                  </a:lnTo>
                  <a:lnTo>
                    <a:pt x="2732" y="820"/>
                  </a:lnTo>
                  <a:lnTo>
                    <a:pt x="2776" y="809"/>
                  </a:lnTo>
                  <a:lnTo>
                    <a:pt x="2876" y="798"/>
                  </a:lnTo>
                  <a:lnTo>
                    <a:pt x="2976" y="798"/>
                  </a:lnTo>
                  <a:lnTo>
                    <a:pt x="3042" y="798"/>
                  </a:lnTo>
                  <a:lnTo>
                    <a:pt x="2972" y="806"/>
                  </a:lnTo>
                  <a:lnTo>
                    <a:pt x="2920" y="820"/>
                  </a:lnTo>
                  <a:lnTo>
                    <a:pt x="2920" y="813"/>
                  </a:lnTo>
                  <a:lnTo>
                    <a:pt x="2850" y="820"/>
                  </a:lnTo>
                  <a:lnTo>
                    <a:pt x="2802" y="820"/>
                  </a:lnTo>
                  <a:lnTo>
                    <a:pt x="2761" y="824"/>
                  </a:lnTo>
                  <a:lnTo>
                    <a:pt x="2732" y="835"/>
                  </a:lnTo>
                  <a:lnTo>
                    <a:pt x="2706" y="850"/>
                  </a:lnTo>
                  <a:lnTo>
                    <a:pt x="2680" y="868"/>
                  </a:lnTo>
                  <a:lnTo>
                    <a:pt x="2676" y="879"/>
                  </a:lnTo>
                  <a:lnTo>
                    <a:pt x="2676" y="898"/>
                  </a:lnTo>
                  <a:lnTo>
                    <a:pt x="2680" y="898"/>
                  </a:lnTo>
                  <a:lnTo>
                    <a:pt x="2680" y="883"/>
                  </a:lnTo>
                  <a:lnTo>
                    <a:pt x="2687" y="876"/>
                  </a:lnTo>
                  <a:lnTo>
                    <a:pt x="2710" y="850"/>
                  </a:lnTo>
                  <a:lnTo>
                    <a:pt x="2732" y="839"/>
                  </a:lnTo>
                  <a:lnTo>
                    <a:pt x="2761" y="828"/>
                  </a:lnTo>
                  <a:lnTo>
                    <a:pt x="2802" y="824"/>
                  </a:lnTo>
                  <a:lnTo>
                    <a:pt x="2850" y="820"/>
                  </a:lnTo>
                  <a:lnTo>
                    <a:pt x="2913" y="820"/>
                  </a:lnTo>
                  <a:lnTo>
                    <a:pt x="2865" y="842"/>
                  </a:lnTo>
                  <a:lnTo>
                    <a:pt x="2835" y="865"/>
                  </a:lnTo>
                  <a:lnTo>
                    <a:pt x="2828" y="883"/>
                  </a:lnTo>
                  <a:lnTo>
                    <a:pt x="2820" y="894"/>
                  </a:lnTo>
                  <a:lnTo>
                    <a:pt x="2820" y="898"/>
                  </a:lnTo>
                  <a:lnTo>
                    <a:pt x="2828" y="898"/>
                  </a:lnTo>
                  <a:lnTo>
                    <a:pt x="2828" y="894"/>
                  </a:lnTo>
                  <a:lnTo>
                    <a:pt x="2832" y="879"/>
                  </a:lnTo>
                  <a:lnTo>
                    <a:pt x="2843" y="865"/>
                  </a:lnTo>
                  <a:lnTo>
                    <a:pt x="2861" y="850"/>
                  </a:lnTo>
                  <a:lnTo>
                    <a:pt x="2887" y="835"/>
                  </a:lnTo>
                  <a:lnTo>
                    <a:pt x="2928" y="820"/>
                  </a:lnTo>
                  <a:lnTo>
                    <a:pt x="2976" y="809"/>
                  </a:lnTo>
                  <a:lnTo>
                    <a:pt x="3046" y="798"/>
                  </a:lnTo>
                  <a:lnTo>
                    <a:pt x="3094" y="798"/>
                  </a:lnTo>
                  <a:lnTo>
                    <a:pt x="3149" y="798"/>
                  </a:lnTo>
                  <a:lnTo>
                    <a:pt x="3227" y="813"/>
                  </a:lnTo>
                  <a:lnTo>
                    <a:pt x="3227" y="809"/>
                  </a:lnTo>
                  <a:lnTo>
                    <a:pt x="3249" y="824"/>
                  </a:lnTo>
                  <a:lnTo>
                    <a:pt x="3209" y="820"/>
                  </a:lnTo>
                  <a:lnTo>
                    <a:pt x="3194" y="820"/>
                  </a:lnTo>
                  <a:lnTo>
                    <a:pt x="3098" y="813"/>
                  </a:lnTo>
                  <a:lnTo>
                    <a:pt x="3024" y="820"/>
                  </a:lnTo>
                  <a:lnTo>
                    <a:pt x="2972" y="835"/>
                  </a:lnTo>
                  <a:lnTo>
                    <a:pt x="2931" y="842"/>
                  </a:lnTo>
                  <a:lnTo>
                    <a:pt x="2905" y="857"/>
                  </a:lnTo>
                  <a:lnTo>
                    <a:pt x="2891" y="876"/>
                  </a:lnTo>
                  <a:lnTo>
                    <a:pt x="2883" y="891"/>
                  </a:lnTo>
                  <a:lnTo>
                    <a:pt x="2883" y="898"/>
                  </a:lnTo>
                  <a:lnTo>
                    <a:pt x="2887" y="898"/>
                  </a:lnTo>
                  <a:lnTo>
                    <a:pt x="2887" y="891"/>
                  </a:lnTo>
                  <a:lnTo>
                    <a:pt x="2898" y="879"/>
                  </a:lnTo>
                  <a:lnTo>
                    <a:pt x="2913" y="865"/>
                  </a:lnTo>
                  <a:lnTo>
                    <a:pt x="2935" y="850"/>
                  </a:lnTo>
                  <a:lnTo>
                    <a:pt x="2972" y="835"/>
                  </a:lnTo>
                  <a:lnTo>
                    <a:pt x="3027" y="824"/>
                  </a:lnTo>
                  <a:lnTo>
                    <a:pt x="3098" y="820"/>
                  </a:lnTo>
                  <a:lnTo>
                    <a:pt x="3194" y="824"/>
                  </a:lnTo>
                  <a:lnTo>
                    <a:pt x="3212" y="824"/>
                  </a:lnTo>
                  <a:lnTo>
                    <a:pt x="3238" y="824"/>
                  </a:lnTo>
                  <a:lnTo>
                    <a:pt x="3257" y="828"/>
                  </a:lnTo>
                  <a:lnTo>
                    <a:pt x="3264" y="835"/>
                  </a:lnTo>
                  <a:lnTo>
                    <a:pt x="3201" y="828"/>
                  </a:lnTo>
                  <a:lnTo>
                    <a:pt x="3172" y="828"/>
                  </a:lnTo>
                  <a:lnTo>
                    <a:pt x="3098" y="828"/>
                  </a:lnTo>
                  <a:lnTo>
                    <a:pt x="3042" y="835"/>
                  </a:lnTo>
                  <a:lnTo>
                    <a:pt x="2998" y="842"/>
                  </a:lnTo>
                  <a:lnTo>
                    <a:pt x="2972" y="854"/>
                  </a:lnTo>
                  <a:lnTo>
                    <a:pt x="2954" y="865"/>
                  </a:lnTo>
                  <a:lnTo>
                    <a:pt x="2942" y="876"/>
                  </a:lnTo>
                  <a:lnTo>
                    <a:pt x="2935" y="891"/>
                  </a:lnTo>
                  <a:lnTo>
                    <a:pt x="2935" y="898"/>
                  </a:lnTo>
                  <a:lnTo>
                    <a:pt x="2942" y="898"/>
                  </a:lnTo>
                  <a:lnTo>
                    <a:pt x="2942" y="891"/>
                  </a:lnTo>
                  <a:lnTo>
                    <a:pt x="2946" y="879"/>
                  </a:lnTo>
                  <a:lnTo>
                    <a:pt x="2957" y="868"/>
                  </a:lnTo>
                  <a:lnTo>
                    <a:pt x="2972" y="857"/>
                  </a:lnTo>
                  <a:lnTo>
                    <a:pt x="3002" y="842"/>
                  </a:lnTo>
                  <a:lnTo>
                    <a:pt x="3042" y="839"/>
                  </a:lnTo>
                  <a:lnTo>
                    <a:pt x="3101" y="835"/>
                  </a:lnTo>
                  <a:lnTo>
                    <a:pt x="3179" y="835"/>
                  </a:lnTo>
                  <a:lnTo>
                    <a:pt x="3201" y="835"/>
                  </a:lnTo>
                  <a:lnTo>
                    <a:pt x="3268" y="839"/>
                  </a:lnTo>
                  <a:lnTo>
                    <a:pt x="3271" y="842"/>
                  </a:lnTo>
                  <a:lnTo>
                    <a:pt x="3194" y="839"/>
                  </a:lnTo>
                  <a:lnTo>
                    <a:pt x="3127" y="842"/>
                  </a:lnTo>
                  <a:lnTo>
                    <a:pt x="3083" y="850"/>
                  </a:lnTo>
                  <a:lnTo>
                    <a:pt x="3046" y="865"/>
                  </a:lnTo>
                  <a:lnTo>
                    <a:pt x="3027" y="876"/>
                  </a:lnTo>
                  <a:lnTo>
                    <a:pt x="3016" y="883"/>
                  </a:lnTo>
                  <a:lnTo>
                    <a:pt x="3005" y="898"/>
                  </a:lnTo>
                  <a:lnTo>
                    <a:pt x="3013" y="898"/>
                  </a:lnTo>
                  <a:lnTo>
                    <a:pt x="3024" y="883"/>
                  </a:lnTo>
                  <a:lnTo>
                    <a:pt x="3039" y="876"/>
                  </a:lnTo>
                  <a:lnTo>
                    <a:pt x="3057" y="865"/>
                  </a:lnTo>
                  <a:lnTo>
                    <a:pt x="3094" y="854"/>
                  </a:lnTo>
                  <a:lnTo>
                    <a:pt x="3138" y="842"/>
                  </a:lnTo>
                  <a:lnTo>
                    <a:pt x="3198" y="842"/>
                  </a:lnTo>
                  <a:lnTo>
                    <a:pt x="3279" y="850"/>
                  </a:lnTo>
                  <a:lnTo>
                    <a:pt x="3279" y="842"/>
                  </a:lnTo>
                  <a:lnTo>
                    <a:pt x="3290" y="854"/>
                  </a:lnTo>
                  <a:lnTo>
                    <a:pt x="3264" y="850"/>
                  </a:lnTo>
                  <a:lnTo>
                    <a:pt x="3249" y="850"/>
                  </a:lnTo>
                  <a:lnTo>
                    <a:pt x="3194" y="850"/>
                  </a:lnTo>
                  <a:lnTo>
                    <a:pt x="3153" y="854"/>
                  </a:lnTo>
                  <a:lnTo>
                    <a:pt x="3124" y="857"/>
                  </a:lnTo>
                  <a:lnTo>
                    <a:pt x="3101" y="868"/>
                  </a:lnTo>
                  <a:lnTo>
                    <a:pt x="3087" y="879"/>
                  </a:lnTo>
                  <a:lnTo>
                    <a:pt x="3083" y="891"/>
                  </a:lnTo>
                  <a:lnTo>
                    <a:pt x="3079" y="898"/>
                  </a:lnTo>
                  <a:lnTo>
                    <a:pt x="3083" y="898"/>
                  </a:lnTo>
                  <a:lnTo>
                    <a:pt x="3083" y="891"/>
                  </a:lnTo>
                  <a:lnTo>
                    <a:pt x="3094" y="879"/>
                  </a:lnTo>
                  <a:lnTo>
                    <a:pt x="3101" y="868"/>
                  </a:lnTo>
                  <a:lnTo>
                    <a:pt x="3124" y="865"/>
                  </a:lnTo>
                  <a:lnTo>
                    <a:pt x="3153" y="854"/>
                  </a:lnTo>
                  <a:lnTo>
                    <a:pt x="3194" y="850"/>
                  </a:lnTo>
                  <a:lnTo>
                    <a:pt x="3249" y="854"/>
                  </a:lnTo>
                  <a:lnTo>
                    <a:pt x="3264" y="854"/>
                  </a:lnTo>
                  <a:lnTo>
                    <a:pt x="3290" y="865"/>
                  </a:lnTo>
                  <a:lnTo>
                    <a:pt x="3290" y="857"/>
                  </a:lnTo>
                  <a:lnTo>
                    <a:pt x="3297" y="876"/>
                  </a:lnTo>
                  <a:lnTo>
                    <a:pt x="3297" y="891"/>
                  </a:lnTo>
                  <a:lnTo>
                    <a:pt x="3290" y="883"/>
                  </a:lnTo>
                  <a:lnTo>
                    <a:pt x="3279" y="879"/>
                  </a:lnTo>
                  <a:lnTo>
                    <a:pt x="3268" y="876"/>
                  </a:lnTo>
                  <a:lnTo>
                    <a:pt x="3212" y="868"/>
                  </a:lnTo>
                  <a:lnTo>
                    <a:pt x="3172" y="879"/>
                  </a:lnTo>
                  <a:lnTo>
                    <a:pt x="3153" y="891"/>
                  </a:lnTo>
                  <a:lnTo>
                    <a:pt x="3138" y="898"/>
                  </a:lnTo>
                  <a:lnTo>
                    <a:pt x="3142" y="898"/>
                  </a:lnTo>
                  <a:lnTo>
                    <a:pt x="3157" y="891"/>
                  </a:lnTo>
                  <a:lnTo>
                    <a:pt x="3183" y="879"/>
                  </a:lnTo>
                  <a:lnTo>
                    <a:pt x="3220" y="876"/>
                  </a:lnTo>
                  <a:lnTo>
                    <a:pt x="3264" y="879"/>
                  </a:lnTo>
                  <a:lnTo>
                    <a:pt x="3283" y="883"/>
                  </a:lnTo>
                  <a:lnTo>
                    <a:pt x="3294" y="891"/>
                  </a:lnTo>
                  <a:lnTo>
                    <a:pt x="3297" y="894"/>
                  </a:lnTo>
                  <a:lnTo>
                    <a:pt x="3297" y="898"/>
                  </a:lnTo>
                  <a:lnTo>
                    <a:pt x="3305" y="898"/>
                  </a:lnTo>
                  <a:lnTo>
                    <a:pt x="3305" y="891"/>
                  </a:lnTo>
                  <a:lnTo>
                    <a:pt x="3297" y="865"/>
                  </a:lnTo>
                  <a:lnTo>
                    <a:pt x="3279" y="842"/>
                  </a:lnTo>
                  <a:lnTo>
                    <a:pt x="3249" y="820"/>
                  </a:lnTo>
                  <a:lnTo>
                    <a:pt x="3209" y="79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8" name="図形 97"/>
            <p:cNvSpPr/>
            <p:nvPr/>
          </p:nvSpPr>
          <p:spPr bwMode="auto">
            <a:xfrm>
              <a:off x="27598" y="4827823"/>
              <a:ext cx="165588" cy="79098"/>
            </a:xfrm>
            <a:custGeom>
              <a:avLst/>
              <a:gdLst/>
              <a:ahLst/>
              <a:cxnLst>
                <a:cxn ang="0">
                  <a:pos x="52" y="56"/>
                </a:cxn>
                <a:cxn ang="0">
                  <a:pos x="23" y="48"/>
                </a:cxn>
                <a:cxn ang="0">
                  <a:pos x="34" y="44"/>
                </a:cxn>
                <a:cxn ang="0">
                  <a:pos x="41" y="30"/>
                </a:cxn>
                <a:cxn ang="0">
                  <a:pos x="41" y="19"/>
                </a:cxn>
                <a:cxn ang="0">
                  <a:pos x="26" y="7"/>
                </a:cxn>
                <a:cxn ang="0">
                  <a:pos x="0" y="0"/>
                </a:cxn>
                <a:cxn ang="0">
                  <a:pos x="49" y="0"/>
                </a:cxn>
                <a:cxn ang="0">
                  <a:pos x="71" y="7"/>
                </a:cxn>
                <a:cxn ang="0">
                  <a:pos x="93" y="15"/>
                </a:cxn>
                <a:cxn ang="0">
                  <a:pos x="108" y="26"/>
                </a:cxn>
                <a:cxn ang="0">
                  <a:pos x="104" y="41"/>
                </a:cxn>
                <a:cxn ang="0">
                  <a:pos x="97" y="44"/>
                </a:cxn>
                <a:cxn ang="0">
                  <a:pos x="82" y="48"/>
                </a:cxn>
                <a:cxn ang="0">
                  <a:pos x="52" y="56"/>
                </a:cxn>
              </a:cxnLst>
              <a:rect l="0" t="0" r="0" b="0"/>
              <a:pathLst>
                <a:path w="108" h="56">
                  <a:moveTo>
                    <a:pt x="52" y="56"/>
                  </a:moveTo>
                  <a:lnTo>
                    <a:pt x="23" y="48"/>
                  </a:lnTo>
                  <a:lnTo>
                    <a:pt x="34" y="44"/>
                  </a:lnTo>
                  <a:lnTo>
                    <a:pt x="41" y="30"/>
                  </a:lnTo>
                  <a:lnTo>
                    <a:pt x="41" y="19"/>
                  </a:lnTo>
                  <a:lnTo>
                    <a:pt x="26" y="7"/>
                  </a:lnTo>
                  <a:lnTo>
                    <a:pt x="0" y="0"/>
                  </a:lnTo>
                  <a:lnTo>
                    <a:pt x="49" y="0"/>
                  </a:lnTo>
                  <a:lnTo>
                    <a:pt x="71" y="7"/>
                  </a:lnTo>
                  <a:lnTo>
                    <a:pt x="93" y="15"/>
                  </a:lnTo>
                  <a:lnTo>
                    <a:pt x="108" y="26"/>
                  </a:lnTo>
                  <a:lnTo>
                    <a:pt x="104" y="41"/>
                  </a:lnTo>
                  <a:lnTo>
                    <a:pt x="97" y="44"/>
                  </a:lnTo>
                  <a:lnTo>
                    <a:pt x="82" y="48"/>
                  </a:lnTo>
                  <a:lnTo>
                    <a:pt x="52" y="5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9" name="図形 98"/>
            <p:cNvSpPr/>
            <p:nvPr/>
          </p:nvSpPr>
          <p:spPr bwMode="auto">
            <a:xfrm>
              <a:off x="130324" y="4827823"/>
              <a:ext cx="187053" cy="83336"/>
            </a:xfrm>
            <a:custGeom>
              <a:avLst/>
              <a:gdLst/>
              <a:ahLst/>
              <a:cxnLst>
                <a:cxn ang="0">
                  <a:pos x="115" y="26"/>
                </a:cxn>
                <a:cxn ang="0">
                  <a:pos x="122" y="33"/>
                </a:cxn>
                <a:cxn ang="0">
                  <a:pos x="115" y="41"/>
                </a:cxn>
                <a:cxn ang="0">
                  <a:pos x="107" y="44"/>
                </a:cxn>
                <a:cxn ang="0">
                  <a:pos x="74" y="56"/>
                </a:cxn>
                <a:cxn ang="0">
                  <a:pos x="15" y="59"/>
                </a:cxn>
                <a:cxn ang="0">
                  <a:pos x="4" y="56"/>
                </a:cxn>
                <a:cxn ang="0">
                  <a:pos x="26" y="48"/>
                </a:cxn>
                <a:cxn ang="0">
                  <a:pos x="37" y="44"/>
                </a:cxn>
                <a:cxn ang="0">
                  <a:pos x="41" y="41"/>
                </a:cxn>
                <a:cxn ang="0">
                  <a:pos x="44" y="33"/>
                </a:cxn>
                <a:cxn ang="0">
                  <a:pos x="41" y="26"/>
                </a:cxn>
                <a:cxn ang="0">
                  <a:pos x="37" y="19"/>
                </a:cxn>
                <a:cxn ang="0">
                  <a:pos x="26" y="7"/>
                </a:cxn>
                <a:cxn ang="0">
                  <a:pos x="0" y="0"/>
                </a:cxn>
                <a:cxn ang="0">
                  <a:pos x="44" y="0"/>
                </a:cxn>
                <a:cxn ang="0">
                  <a:pos x="44" y="4"/>
                </a:cxn>
                <a:cxn ang="0">
                  <a:pos x="96" y="15"/>
                </a:cxn>
                <a:cxn ang="0">
                  <a:pos x="115" y="26"/>
                </a:cxn>
              </a:cxnLst>
              <a:rect l="0" t="0" r="0" b="0"/>
              <a:pathLst>
                <a:path w="122" h="59">
                  <a:moveTo>
                    <a:pt x="115" y="26"/>
                  </a:moveTo>
                  <a:lnTo>
                    <a:pt x="122" y="33"/>
                  </a:lnTo>
                  <a:lnTo>
                    <a:pt x="115" y="41"/>
                  </a:lnTo>
                  <a:lnTo>
                    <a:pt x="107" y="44"/>
                  </a:lnTo>
                  <a:lnTo>
                    <a:pt x="74" y="56"/>
                  </a:lnTo>
                  <a:lnTo>
                    <a:pt x="15" y="59"/>
                  </a:lnTo>
                  <a:lnTo>
                    <a:pt x="4" y="56"/>
                  </a:lnTo>
                  <a:lnTo>
                    <a:pt x="26" y="48"/>
                  </a:lnTo>
                  <a:lnTo>
                    <a:pt x="37" y="44"/>
                  </a:lnTo>
                  <a:lnTo>
                    <a:pt x="41" y="41"/>
                  </a:lnTo>
                  <a:lnTo>
                    <a:pt x="44" y="33"/>
                  </a:lnTo>
                  <a:lnTo>
                    <a:pt x="41" y="26"/>
                  </a:lnTo>
                  <a:lnTo>
                    <a:pt x="37" y="19"/>
                  </a:lnTo>
                  <a:lnTo>
                    <a:pt x="26" y="7"/>
                  </a:lnTo>
                  <a:lnTo>
                    <a:pt x="0" y="0"/>
                  </a:lnTo>
                  <a:lnTo>
                    <a:pt x="44" y="0"/>
                  </a:lnTo>
                  <a:lnTo>
                    <a:pt x="44" y="4"/>
                  </a:lnTo>
                  <a:lnTo>
                    <a:pt x="96" y="15"/>
                  </a:lnTo>
                  <a:lnTo>
                    <a:pt x="115" y="2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0" name="図形 99"/>
            <p:cNvSpPr/>
            <p:nvPr/>
          </p:nvSpPr>
          <p:spPr bwMode="auto">
            <a:xfrm>
              <a:off x="1847533" y="5308063"/>
              <a:ext cx="390972" cy="120060"/>
            </a:xfrm>
            <a:custGeom>
              <a:avLst/>
              <a:gdLst/>
              <a:ahLst/>
              <a:cxnLst>
                <a:cxn ang="0">
                  <a:pos x="100" y="4"/>
                </a:cxn>
                <a:cxn ang="0">
                  <a:pos x="81" y="15"/>
                </a:cxn>
                <a:cxn ang="0">
                  <a:pos x="74" y="26"/>
                </a:cxn>
                <a:cxn ang="0">
                  <a:pos x="70" y="37"/>
                </a:cxn>
                <a:cxn ang="0">
                  <a:pos x="74" y="41"/>
                </a:cxn>
                <a:cxn ang="0">
                  <a:pos x="81" y="52"/>
                </a:cxn>
                <a:cxn ang="0">
                  <a:pos x="115" y="59"/>
                </a:cxn>
                <a:cxn ang="0">
                  <a:pos x="155" y="70"/>
                </a:cxn>
                <a:cxn ang="0">
                  <a:pos x="200" y="81"/>
                </a:cxn>
                <a:cxn ang="0">
                  <a:pos x="255" y="85"/>
                </a:cxn>
                <a:cxn ang="0">
                  <a:pos x="181" y="85"/>
                </a:cxn>
                <a:cxn ang="0">
                  <a:pos x="100" y="81"/>
                </a:cxn>
                <a:cxn ang="0">
                  <a:pos x="67" y="74"/>
                </a:cxn>
                <a:cxn ang="0">
                  <a:pos x="37" y="67"/>
                </a:cxn>
                <a:cxn ang="0">
                  <a:pos x="11" y="52"/>
                </a:cxn>
                <a:cxn ang="0">
                  <a:pos x="0" y="37"/>
                </a:cxn>
                <a:cxn ang="0">
                  <a:pos x="0" y="30"/>
                </a:cxn>
                <a:cxn ang="0">
                  <a:pos x="0" y="19"/>
                </a:cxn>
                <a:cxn ang="0">
                  <a:pos x="11" y="11"/>
                </a:cxn>
                <a:cxn ang="0">
                  <a:pos x="30" y="4"/>
                </a:cxn>
                <a:cxn ang="0">
                  <a:pos x="30" y="0"/>
                </a:cxn>
                <a:cxn ang="0">
                  <a:pos x="100" y="4"/>
                </a:cxn>
              </a:cxnLst>
              <a:rect l="0" t="0" r="0" b="0"/>
              <a:pathLst>
                <a:path w="255" h="85">
                  <a:moveTo>
                    <a:pt x="100" y="4"/>
                  </a:moveTo>
                  <a:lnTo>
                    <a:pt x="81" y="15"/>
                  </a:lnTo>
                  <a:lnTo>
                    <a:pt x="74" y="26"/>
                  </a:lnTo>
                  <a:lnTo>
                    <a:pt x="70" y="37"/>
                  </a:lnTo>
                  <a:lnTo>
                    <a:pt x="74" y="41"/>
                  </a:lnTo>
                  <a:lnTo>
                    <a:pt x="81" y="52"/>
                  </a:lnTo>
                  <a:lnTo>
                    <a:pt x="115" y="59"/>
                  </a:lnTo>
                  <a:lnTo>
                    <a:pt x="155" y="70"/>
                  </a:lnTo>
                  <a:lnTo>
                    <a:pt x="200" y="81"/>
                  </a:lnTo>
                  <a:lnTo>
                    <a:pt x="255" y="85"/>
                  </a:lnTo>
                  <a:lnTo>
                    <a:pt x="181" y="85"/>
                  </a:lnTo>
                  <a:lnTo>
                    <a:pt x="100" y="81"/>
                  </a:lnTo>
                  <a:lnTo>
                    <a:pt x="67" y="74"/>
                  </a:lnTo>
                  <a:lnTo>
                    <a:pt x="37" y="67"/>
                  </a:lnTo>
                  <a:lnTo>
                    <a:pt x="11" y="52"/>
                  </a:lnTo>
                  <a:lnTo>
                    <a:pt x="0" y="37"/>
                  </a:lnTo>
                  <a:lnTo>
                    <a:pt x="0" y="30"/>
                  </a:lnTo>
                  <a:lnTo>
                    <a:pt x="0" y="19"/>
                  </a:lnTo>
                  <a:lnTo>
                    <a:pt x="11" y="11"/>
                  </a:lnTo>
                  <a:lnTo>
                    <a:pt x="30" y="4"/>
                  </a:lnTo>
                  <a:lnTo>
                    <a:pt x="30" y="0"/>
                  </a:lnTo>
                  <a:lnTo>
                    <a:pt x="100" y="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1" name="図形 100"/>
            <p:cNvSpPr/>
            <p:nvPr/>
          </p:nvSpPr>
          <p:spPr bwMode="auto">
            <a:xfrm>
              <a:off x="1649747" y="5292526"/>
              <a:ext cx="288246" cy="151134"/>
            </a:xfrm>
            <a:custGeom>
              <a:avLst/>
              <a:gdLst/>
              <a:ahLst/>
              <a:cxnLst>
                <a:cxn ang="0">
                  <a:pos x="88" y="7"/>
                </a:cxn>
                <a:cxn ang="0">
                  <a:pos x="63" y="15"/>
                </a:cxn>
                <a:cxn ang="0">
                  <a:pos x="55" y="26"/>
                </a:cxn>
                <a:cxn ang="0">
                  <a:pos x="44" y="37"/>
                </a:cxn>
                <a:cxn ang="0">
                  <a:pos x="48" y="56"/>
                </a:cxn>
                <a:cxn ang="0">
                  <a:pos x="63" y="70"/>
                </a:cxn>
                <a:cxn ang="0">
                  <a:pos x="88" y="85"/>
                </a:cxn>
                <a:cxn ang="0">
                  <a:pos x="129" y="96"/>
                </a:cxn>
                <a:cxn ang="0">
                  <a:pos x="188" y="107"/>
                </a:cxn>
                <a:cxn ang="0">
                  <a:pos x="96" y="107"/>
                </a:cxn>
                <a:cxn ang="0">
                  <a:pos x="59" y="96"/>
                </a:cxn>
                <a:cxn ang="0">
                  <a:pos x="40" y="92"/>
                </a:cxn>
                <a:cxn ang="0">
                  <a:pos x="29" y="81"/>
                </a:cxn>
                <a:cxn ang="0">
                  <a:pos x="26" y="78"/>
                </a:cxn>
                <a:cxn ang="0">
                  <a:pos x="3" y="56"/>
                </a:cxn>
                <a:cxn ang="0">
                  <a:pos x="0" y="41"/>
                </a:cxn>
                <a:cxn ang="0">
                  <a:pos x="3" y="26"/>
                </a:cxn>
                <a:cxn ang="0">
                  <a:pos x="18" y="15"/>
                </a:cxn>
                <a:cxn ang="0">
                  <a:pos x="44" y="0"/>
                </a:cxn>
                <a:cxn ang="0">
                  <a:pos x="88" y="7"/>
                </a:cxn>
              </a:cxnLst>
              <a:rect l="0" t="0" r="0" b="0"/>
              <a:pathLst>
                <a:path w="188" h="107">
                  <a:moveTo>
                    <a:pt x="88" y="7"/>
                  </a:moveTo>
                  <a:lnTo>
                    <a:pt x="63" y="15"/>
                  </a:lnTo>
                  <a:lnTo>
                    <a:pt x="55" y="26"/>
                  </a:lnTo>
                  <a:lnTo>
                    <a:pt x="44" y="37"/>
                  </a:lnTo>
                  <a:lnTo>
                    <a:pt x="48" y="56"/>
                  </a:lnTo>
                  <a:lnTo>
                    <a:pt x="63" y="70"/>
                  </a:lnTo>
                  <a:lnTo>
                    <a:pt x="88" y="85"/>
                  </a:lnTo>
                  <a:lnTo>
                    <a:pt x="129" y="96"/>
                  </a:lnTo>
                  <a:lnTo>
                    <a:pt x="188" y="107"/>
                  </a:lnTo>
                  <a:lnTo>
                    <a:pt x="96" y="107"/>
                  </a:lnTo>
                  <a:lnTo>
                    <a:pt x="59" y="96"/>
                  </a:lnTo>
                  <a:lnTo>
                    <a:pt x="40" y="92"/>
                  </a:lnTo>
                  <a:lnTo>
                    <a:pt x="29" y="81"/>
                  </a:lnTo>
                  <a:lnTo>
                    <a:pt x="26" y="78"/>
                  </a:lnTo>
                  <a:lnTo>
                    <a:pt x="3" y="56"/>
                  </a:lnTo>
                  <a:lnTo>
                    <a:pt x="0" y="41"/>
                  </a:lnTo>
                  <a:lnTo>
                    <a:pt x="3" y="26"/>
                  </a:lnTo>
                  <a:lnTo>
                    <a:pt x="18" y="15"/>
                  </a:lnTo>
                  <a:lnTo>
                    <a:pt x="44" y="0"/>
                  </a:lnTo>
                  <a:lnTo>
                    <a:pt x="88" y="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2" name="図形 101"/>
            <p:cNvSpPr/>
            <p:nvPr/>
          </p:nvSpPr>
          <p:spPr bwMode="auto">
            <a:xfrm>
              <a:off x="1162183" y="5188003"/>
              <a:ext cx="617889" cy="255657"/>
            </a:xfrm>
            <a:custGeom>
              <a:avLst/>
              <a:gdLst/>
              <a:ahLst/>
              <a:cxnLst>
                <a:cxn ang="0">
                  <a:pos x="44" y="81"/>
                </a:cxn>
                <a:cxn ang="0">
                  <a:pos x="52" y="89"/>
                </a:cxn>
                <a:cxn ang="0">
                  <a:pos x="55" y="104"/>
                </a:cxn>
                <a:cxn ang="0">
                  <a:pos x="70" y="122"/>
                </a:cxn>
                <a:cxn ang="0">
                  <a:pos x="100" y="137"/>
                </a:cxn>
                <a:cxn ang="0">
                  <a:pos x="129" y="144"/>
                </a:cxn>
                <a:cxn ang="0">
                  <a:pos x="192" y="159"/>
                </a:cxn>
                <a:cxn ang="0">
                  <a:pos x="222" y="166"/>
                </a:cxn>
                <a:cxn ang="0">
                  <a:pos x="225" y="166"/>
                </a:cxn>
                <a:cxn ang="0">
                  <a:pos x="288" y="170"/>
                </a:cxn>
                <a:cxn ang="0">
                  <a:pos x="381" y="174"/>
                </a:cxn>
                <a:cxn ang="0">
                  <a:pos x="403" y="181"/>
                </a:cxn>
                <a:cxn ang="0">
                  <a:pos x="392" y="181"/>
                </a:cxn>
                <a:cxn ang="0">
                  <a:pos x="303" y="174"/>
                </a:cxn>
                <a:cxn ang="0">
                  <a:pos x="218" y="170"/>
                </a:cxn>
                <a:cxn ang="0">
                  <a:pos x="125" y="155"/>
                </a:cxn>
                <a:cxn ang="0">
                  <a:pos x="70" y="141"/>
                </a:cxn>
                <a:cxn ang="0">
                  <a:pos x="29" y="122"/>
                </a:cxn>
                <a:cxn ang="0">
                  <a:pos x="11" y="111"/>
                </a:cxn>
                <a:cxn ang="0">
                  <a:pos x="0" y="96"/>
                </a:cxn>
                <a:cxn ang="0">
                  <a:pos x="0" y="74"/>
                </a:cxn>
                <a:cxn ang="0">
                  <a:pos x="15" y="56"/>
                </a:cxn>
                <a:cxn ang="0">
                  <a:pos x="22" y="44"/>
                </a:cxn>
                <a:cxn ang="0">
                  <a:pos x="44" y="30"/>
                </a:cxn>
                <a:cxn ang="0">
                  <a:pos x="66" y="19"/>
                </a:cxn>
                <a:cxn ang="0">
                  <a:pos x="92" y="11"/>
                </a:cxn>
                <a:cxn ang="0">
                  <a:pos x="129" y="4"/>
                </a:cxn>
                <a:cxn ang="0">
                  <a:pos x="177" y="0"/>
                </a:cxn>
                <a:cxn ang="0">
                  <a:pos x="177" y="11"/>
                </a:cxn>
                <a:cxn ang="0">
                  <a:pos x="140" y="11"/>
                </a:cxn>
                <a:cxn ang="0">
                  <a:pos x="107" y="19"/>
                </a:cxn>
                <a:cxn ang="0">
                  <a:pos x="81" y="30"/>
                </a:cxn>
                <a:cxn ang="0">
                  <a:pos x="66" y="44"/>
                </a:cxn>
                <a:cxn ang="0">
                  <a:pos x="55" y="56"/>
                </a:cxn>
                <a:cxn ang="0">
                  <a:pos x="52" y="70"/>
                </a:cxn>
                <a:cxn ang="0">
                  <a:pos x="44" y="81"/>
                </a:cxn>
              </a:cxnLst>
              <a:rect l="0" t="0" r="0" b="0"/>
              <a:pathLst>
                <a:path w="403" h="181">
                  <a:moveTo>
                    <a:pt x="44" y="81"/>
                  </a:moveTo>
                  <a:lnTo>
                    <a:pt x="52" y="89"/>
                  </a:lnTo>
                  <a:lnTo>
                    <a:pt x="55" y="104"/>
                  </a:lnTo>
                  <a:lnTo>
                    <a:pt x="70" y="122"/>
                  </a:lnTo>
                  <a:lnTo>
                    <a:pt x="100" y="137"/>
                  </a:lnTo>
                  <a:lnTo>
                    <a:pt x="129" y="144"/>
                  </a:lnTo>
                  <a:lnTo>
                    <a:pt x="192" y="159"/>
                  </a:lnTo>
                  <a:lnTo>
                    <a:pt x="222" y="166"/>
                  </a:lnTo>
                  <a:lnTo>
                    <a:pt x="225" y="166"/>
                  </a:lnTo>
                  <a:lnTo>
                    <a:pt x="288" y="170"/>
                  </a:lnTo>
                  <a:lnTo>
                    <a:pt x="381" y="174"/>
                  </a:lnTo>
                  <a:lnTo>
                    <a:pt x="403" y="181"/>
                  </a:lnTo>
                  <a:lnTo>
                    <a:pt x="392" y="181"/>
                  </a:lnTo>
                  <a:lnTo>
                    <a:pt x="303" y="174"/>
                  </a:lnTo>
                  <a:lnTo>
                    <a:pt x="218" y="170"/>
                  </a:lnTo>
                  <a:lnTo>
                    <a:pt x="125" y="155"/>
                  </a:lnTo>
                  <a:lnTo>
                    <a:pt x="70" y="141"/>
                  </a:lnTo>
                  <a:lnTo>
                    <a:pt x="29" y="122"/>
                  </a:lnTo>
                  <a:lnTo>
                    <a:pt x="11" y="111"/>
                  </a:lnTo>
                  <a:lnTo>
                    <a:pt x="0" y="96"/>
                  </a:lnTo>
                  <a:lnTo>
                    <a:pt x="0" y="74"/>
                  </a:lnTo>
                  <a:lnTo>
                    <a:pt x="15" y="56"/>
                  </a:lnTo>
                  <a:lnTo>
                    <a:pt x="22" y="44"/>
                  </a:lnTo>
                  <a:lnTo>
                    <a:pt x="44" y="30"/>
                  </a:lnTo>
                  <a:lnTo>
                    <a:pt x="66" y="19"/>
                  </a:lnTo>
                  <a:lnTo>
                    <a:pt x="92" y="11"/>
                  </a:lnTo>
                  <a:lnTo>
                    <a:pt x="129" y="4"/>
                  </a:lnTo>
                  <a:lnTo>
                    <a:pt x="177" y="0"/>
                  </a:lnTo>
                  <a:lnTo>
                    <a:pt x="177" y="11"/>
                  </a:lnTo>
                  <a:lnTo>
                    <a:pt x="140" y="11"/>
                  </a:lnTo>
                  <a:lnTo>
                    <a:pt x="107" y="19"/>
                  </a:lnTo>
                  <a:lnTo>
                    <a:pt x="81" y="30"/>
                  </a:lnTo>
                  <a:lnTo>
                    <a:pt x="66" y="44"/>
                  </a:lnTo>
                  <a:lnTo>
                    <a:pt x="55" y="56"/>
                  </a:lnTo>
                  <a:lnTo>
                    <a:pt x="52" y="70"/>
                  </a:lnTo>
                  <a:lnTo>
                    <a:pt x="44" y="81"/>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3" name="図形 102"/>
            <p:cNvSpPr/>
            <p:nvPr/>
          </p:nvSpPr>
          <p:spPr bwMode="auto">
            <a:xfrm>
              <a:off x="1416698" y="5250152"/>
              <a:ext cx="294379" cy="152547"/>
            </a:xfrm>
            <a:custGeom>
              <a:avLst/>
              <a:gdLst/>
              <a:ahLst/>
              <a:cxnLst>
                <a:cxn ang="0">
                  <a:pos x="192" y="30"/>
                </a:cxn>
                <a:cxn ang="0">
                  <a:pos x="159" y="45"/>
                </a:cxn>
                <a:cxn ang="0">
                  <a:pos x="152" y="56"/>
                </a:cxn>
                <a:cxn ang="0">
                  <a:pos x="144" y="71"/>
                </a:cxn>
                <a:cxn ang="0">
                  <a:pos x="152" y="86"/>
                </a:cxn>
                <a:cxn ang="0">
                  <a:pos x="166" y="108"/>
                </a:cxn>
                <a:cxn ang="0">
                  <a:pos x="67" y="82"/>
                </a:cxn>
                <a:cxn ang="0">
                  <a:pos x="41" y="78"/>
                </a:cxn>
                <a:cxn ang="0">
                  <a:pos x="11" y="60"/>
                </a:cxn>
                <a:cxn ang="0">
                  <a:pos x="0" y="52"/>
                </a:cxn>
                <a:cxn ang="0">
                  <a:pos x="0" y="41"/>
                </a:cxn>
                <a:cxn ang="0">
                  <a:pos x="4" y="37"/>
                </a:cxn>
                <a:cxn ang="0">
                  <a:pos x="11" y="26"/>
                </a:cxn>
                <a:cxn ang="0">
                  <a:pos x="30" y="15"/>
                </a:cxn>
                <a:cxn ang="0">
                  <a:pos x="59" y="8"/>
                </a:cxn>
                <a:cxn ang="0">
                  <a:pos x="59" y="0"/>
                </a:cxn>
                <a:cxn ang="0">
                  <a:pos x="122" y="23"/>
                </a:cxn>
                <a:cxn ang="0">
                  <a:pos x="192" y="30"/>
                </a:cxn>
              </a:cxnLst>
              <a:rect l="0" t="0" r="0" b="0"/>
              <a:pathLst>
                <a:path w="192" h="108">
                  <a:moveTo>
                    <a:pt x="192" y="30"/>
                  </a:moveTo>
                  <a:lnTo>
                    <a:pt x="159" y="45"/>
                  </a:lnTo>
                  <a:lnTo>
                    <a:pt x="152" y="56"/>
                  </a:lnTo>
                  <a:lnTo>
                    <a:pt x="144" y="71"/>
                  </a:lnTo>
                  <a:lnTo>
                    <a:pt x="152" y="86"/>
                  </a:lnTo>
                  <a:lnTo>
                    <a:pt x="166" y="108"/>
                  </a:lnTo>
                  <a:lnTo>
                    <a:pt x="67" y="82"/>
                  </a:lnTo>
                  <a:lnTo>
                    <a:pt x="41" y="78"/>
                  </a:lnTo>
                  <a:lnTo>
                    <a:pt x="11" y="60"/>
                  </a:lnTo>
                  <a:lnTo>
                    <a:pt x="0" y="52"/>
                  </a:lnTo>
                  <a:lnTo>
                    <a:pt x="0" y="41"/>
                  </a:lnTo>
                  <a:lnTo>
                    <a:pt x="4" y="37"/>
                  </a:lnTo>
                  <a:lnTo>
                    <a:pt x="11" y="26"/>
                  </a:lnTo>
                  <a:lnTo>
                    <a:pt x="30" y="15"/>
                  </a:lnTo>
                  <a:lnTo>
                    <a:pt x="59" y="8"/>
                  </a:lnTo>
                  <a:lnTo>
                    <a:pt x="59" y="0"/>
                  </a:lnTo>
                  <a:lnTo>
                    <a:pt x="122" y="23"/>
                  </a:lnTo>
                  <a:lnTo>
                    <a:pt x="192" y="3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4" name="図形 103"/>
            <p:cNvSpPr/>
            <p:nvPr/>
          </p:nvSpPr>
          <p:spPr bwMode="auto">
            <a:xfrm>
              <a:off x="1332370" y="5245914"/>
              <a:ext cx="384839" cy="176559"/>
            </a:xfrm>
            <a:custGeom>
              <a:avLst/>
              <a:gdLst/>
              <a:ahLst/>
              <a:cxnLst>
                <a:cxn ang="0">
                  <a:pos x="99" y="0"/>
                </a:cxn>
                <a:cxn ang="0">
                  <a:pos x="114" y="3"/>
                </a:cxn>
                <a:cxn ang="0">
                  <a:pos x="81" y="18"/>
                </a:cxn>
                <a:cxn ang="0">
                  <a:pos x="59" y="29"/>
                </a:cxn>
                <a:cxn ang="0">
                  <a:pos x="51" y="44"/>
                </a:cxn>
                <a:cxn ang="0">
                  <a:pos x="55" y="55"/>
                </a:cxn>
                <a:cxn ang="0">
                  <a:pos x="59" y="63"/>
                </a:cxn>
                <a:cxn ang="0">
                  <a:pos x="96" y="85"/>
                </a:cxn>
                <a:cxn ang="0">
                  <a:pos x="122" y="89"/>
                </a:cxn>
                <a:cxn ang="0">
                  <a:pos x="225" y="114"/>
                </a:cxn>
                <a:cxn ang="0">
                  <a:pos x="233" y="118"/>
                </a:cxn>
                <a:cxn ang="0">
                  <a:pos x="251" y="125"/>
                </a:cxn>
                <a:cxn ang="0">
                  <a:pos x="196" y="118"/>
                </a:cxn>
                <a:cxn ang="0">
                  <a:pos x="125" y="111"/>
                </a:cxn>
                <a:cxn ang="0">
                  <a:pos x="55" y="96"/>
                </a:cxn>
                <a:cxn ang="0">
                  <a:pos x="26" y="81"/>
                </a:cxn>
                <a:cxn ang="0">
                  <a:pos x="11" y="70"/>
                </a:cxn>
                <a:cxn ang="0">
                  <a:pos x="0" y="48"/>
                </a:cxn>
                <a:cxn ang="0">
                  <a:pos x="3" y="44"/>
                </a:cxn>
                <a:cxn ang="0">
                  <a:pos x="18" y="26"/>
                </a:cxn>
                <a:cxn ang="0">
                  <a:pos x="29" y="15"/>
                </a:cxn>
                <a:cxn ang="0">
                  <a:pos x="51" y="11"/>
                </a:cxn>
                <a:cxn ang="0">
                  <a:pos x="70" y="3"/>
                </a:cxn>
                <a:cxn ang="0">
                  <a:pos x="99" y="0"/>
                </a:cxn>
              </a:cxnLst>
              <a:rect l="0" t="0" r="0" b="0"/>
              <a:pathLst>
                <a:path w="251" h="125">
                  <a:moveTo>
                    <a:pt x="99" y="0"/>
                  </a:moveTo>
                  <a:lnTo>
                    <a:pt x="114" y="3"/>
                  </a:lnTo>
                  <a:lnTo>
                    <a:pt x="81" y="18"/>
                  </a:lnTo>
                  <a:lnTo>
                    <a:pt x="59" y="29"/>
                  </a:lnTo>
                  <a:lnTo>
                    <a:pt x="51" y="44"/>
                  </a:lnTo>
                  <a:lnTo>
                    <a:pt x="55" y="55"/>
                  </a:lnTo>
                  <a:lnTo>
                    <a:pt x="59" y="63"/>
                  </a:lnTo>
                  <a:lnTo>
                    <a:pt x="96" y="85"/>
                  </a:lnTo>
                  <a:lnTo>
                    <a:pt x="122" y="89"/>
                  </a:lnTo>
                  <a:lnTo>
                    <a:pt x="225" y="114"/>
                  </a:lnTo>
                  <a:lnTo>
                    <a:pt x="233" y="118"/>
                  </a:lnTo>
                  <a:lnTo>
                    <a:pt x="251" y="125"/>
                  </a:lnTo>
                  <a:lnTo>
                    <a:pt x="196" y="118"/>
                  </a:lnTo>
                  <a:lnTo>
                    <a:pt x="125" y="111"/>
                  </a:lnTo>
                  <a:lnTo>
                    <a:pt x="55" y="96"/>
                  </a:lnTo>
                  <a:lnTo>
                    <a:pt x="26" y="81"/>
                  </a:lnTo>
                  <a:lnTo>
                    <a:pt x="11" y="70"/>
                  </a:lnTo>
                  <a:lnTo>
                    <a:pt x="0" y="48"/>
                  </a:lnTo>
                  <a:lnTo>
                    <a:pt x="3" y="44"/>
                  </a:lnTo>
                  <a:lnTo>
                    <a:pt x="18" y="26"/>
                  </a:lnTo>
                  <a:lnTo>
                    <a:pt x="29" y="15"/>
                  </a:lnTo>
                  <a:lnTo>
                    <a:pt x="51" y="11"/>
                  </a:lnTo>
                  <a:lnTo>
                    <a:pt x="70" y="3"/>
                  </a:lnTo>
                  <a:lnTo>
                    <a:pt x="99"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5" name="図形 104"/>
            <p:cNvSpPr/>
            <p:nvPr/>
          </p:nvSpPr>
          <p:spPr bwMode="auto">
            <a:xfrm>
              <a:off x="1280241" y="5224727"/>
              <a:ext cx="459967" cy="209046"/>
            </a:xfrm>
            <a:custGeom>
              <a:avLst/>
              <a:gdLst/>
              <a:ahLst/>
              <a:cxnLst>
                <a:cxn ang="0">
                  <a:pos x="115" y="0"/>
                </a:cxn>
                <a:cxn ang="0">
                  <a:pos x="130" y="7"/>
                </a:cxn>
                <a:cxn ang="0">
                  <a:pos x="100" y="15"/>
                </a:cxn>
                <a:cxn ang="0">
                  <a:pos x="78" y="18"/>
                </a:cxn>
                <a:cxn ang="0">
                  <a:pos x="60" y="30"/>
                </a:cxn>
                <a:cxn ang="0">
                  <a:pos x="48" y="41"/>
                </a:cxn>
                <a:cxn ang="0">
                  <a:pos x="34" y="59"/>
                </a:cxn>
                <a:cxn ang="0">
                  <a:pos x="34" y="63"/>
                </a:cxn>
                <a:cxn ang="0">
                  <a:pos x="34" y="74"/>
                </a:cxn>
                <a:cxn ang="0">
                  <a:pos x="37" y="85"/>
                </a:cxn>
                <a:cxn ang="0">
                  <a:pos x="60" y="100"/>
                </a:cxn>
                <a:cxn ang="0">
                  <a:pos x="93" y="115"/>
                </a:cxn>
                <a:cxn ang="0">
                  <a:pos x="178" y="133"/>
                </a:cxn>
                <a:cxn ang="0">
                  <a:pos x="255" y="144"/>
                </a:cxn>
                <a:cxn ang="0">
                  <a:pos x="289" y="144"/>
                </a:cxn>
                <a:cxn ang="0">
                  <a:pos x="300" y="148"/>
                </a:cxn>
                <a:cxn ang="0">
                  <a:pos x="204" y="140"/>
                </a:cxn>
                <a:cxn ang="0">
                  <a:pos x="148" y="133"/>
                </a:cxn>
                <a:cxn ang="0">
                  <a:pos x="100" y="126"/>
                </a:cxn>
                <a:cxn ang="0">
                  <a:pos x="63" y="115"/>
                </a:cxn>
                <a:cxn ang="0">
                  <a:pos x="19" y="89"/>
                </a:cxn>
                <a:cxn ang="0">
                  <a:pos x="4" y="74"/>
                </a:cxn>
                <a:cxn ang="0">
                  <a:pos x="0" y="63"/>
                </a:cxn>
                <a:cxn ang="0">
                  <a:pos x="4" y="44"/>
                </a:cxn>
                <a:cxn ang="0">
                  <a:pos x="15" y="30"/>
                </a:cxn>
                <a:cxn ang="0">
                  <a:pos x="37" y="15"/>
                </a:cxn>
                <a:cxn ang="0">
                  <a:pos x="71" y="4"/>
                </a:cxn>
                <a:cxn ang="0">
                  <a:pos x="115" y="0"/>
                </a:cxn>
              </a:cxnLst>
              <a:rect l="0" t="0" r="0" b="0"/>
              <a:pathLst>
                <a:path w="300" h="148">
                  <a:moveTo>
                    <a:pt x="115" y="0"/>
                  </a:moveTo>
                  <a:lnTo>
                    <a:pt x="130" y="7"/>
                  </a:lnTo>
                  <a:lnTo>
                    <a:pt x="100" y="15"/>
                  </a:lnTo>
                  <a:lnTo>
                    <a:pt x="78" y="18"/>
                  </a:lnTo>
                  <a:lnTo>
                    <a:pt x="60" y="30"/>
                  </a:lnTo>
                  <a:lnTo>
                    <a:pt x="48" y="41"/>
                  </a:lnTo>
                  <a:lnTo>
                    <a:pt x="34" y="59"/>
                  </a:lnTo>
                  <a:lnTo>
                    <a:pt x="34" y="63"/>
                  </a:lnTo>
                  <a:lnTo>
                    <a:pt x="34" y="74"/>
                  </a:lnTo>
                  <a:lnTo>
                    <a:pt x="37" y="85"/>
                  </a:lnTo>
                  <a:lnTo>
                    <a:pt x="60" y="100"/>
                  </a:lnTo>
                  <a:lnTo>
                    <a:pt x="93" y="115"/>
                  </a:lnTo>
                  <a:lnTo>
                    <a:pt x="178" y="133"/>
                  </a:lnTo>
                  <a:lnTo>
                    <a:pt x="255" y="144"/>
                  </a:lnTo>
                  <a:lnTo>
                    <a:pt x="289" y="144"/>
                  </a:lnTo>
                  <a:lnTo>
                    <a:pt x="300" y="148"/>
                  </a:lnTo>
                  <a:lnTo>
                    <a:pt x="204" y="140"/>
                  </a:lnTo>
                  <a:lnTo>
                    <a:pt x="148" y="133"/>
                  </a:lnTo>
                  <a:lnTo>
                    <a:pt x="100" y="126"/>
                  </a:lnTo>
                  <a:lnTo>
                    <a:pt x="63" y="115"/>
                  </a:lnTo>
                  <a:lnTo>
                    <a:pt x="19" y="89"/>
                  </a:lnTo>
                  <a:lnTo>
                    <a:pt x="4" y="74"/>
                  </a:lnTo>
                  <a:lnTo>
                    <a:pt x="0" y="63"/>
                  </a:lnTo>
                  <a:lnTo>
                    <a:pt x="4" y="44"/>
                  </a:lnTo>
                  <a:lnTo>
                    <a:pt x="15" y="30"/>
                  </a:lnTo>
                  <a:lnTo>
                    <a:pt x="37" y="15"/>
                  </a:lnTo>
                  <a:lnTo>
                    <a:pt x="71" y="4"/>
                  </a:lnTo>
                  <a:lnTo>
                    <a:pt x="115"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6" name="図形 105"/>
            <p:cNvSpPr/>
            <p:nvPr/>
          </p:nvSpPr>
          <p:spPr bwMode="auto">
            <a:xfrm>
              <a:off x="1241910" y="5203540"/>
              <a:ext cx="225384" cy="209046"/>
            </a:xfrm>
            <a:custGeom>
              <a:avLst/>
              <a:gdLst/>
              <a:ahLst/>
              <a:cxnLst>
                <a:cxn ang="0">
                  <a:pos x="129" y="0"/>
                </a:cxn>
                <a:cxn ang="0">
                  <a:pos x="133" y="8"/>
                </a:cxn>
                <a:cxn ang="0">
                  <a:pos x="133" y="15"/>
                </a:cxn>
                <a:cxn ang="0">
                  <a:pos x="88" y="15"/>
                </a:cxn>
                <a:cxn ang="0">
                  <a:pos x="59" y="22"/>
                </a:cxn>
                <a:cxn ang="0">
                  <a:pos x="33" y="41"/>
                </a:cxn>
                <a:cxn ang="0">
                  <a:pos x="25" y="59"/>
                </a:cxn>
                <a:cxn ang="0">
                  <a:pos x="18" y="78"/>
                </a:cxn>
                <a:cxn ang="0">
                  <a:pos x="25" y="89"/>
                </a:cxn>
                <a:cxn ang="0">
                  <a:pos x="40" y="104"/>
                </a:cxn>
                <a:cxn ang="0">
                  <a:pos x="77" y="126"/>
                </a:cxn>
                <a:cxn ang="0">
                  <a:pos x="147" y="148"/>
                </a:cxn>
                <a:cxn ang="0">
                  <a:pos x="110" y="141"/>
                </a:cxn>
                <a:cxn ang="0">
                  <a:pos x="55" y="126"/>
                </a:cxn>
                <a:cxn ang="0">
                  <a:pos x="33" y="115"/>
                </a:cxn>
                <a:cxn ang="0">
                  <a:pos x="18" y="100"/>
                </a:cxn>
                <a:cxn ang="0">
                  <a:pos x="3" y="85"/>
                </a:cxn>
                <a:cxn ang="0">
                  <a:pos x="0" y="70"/>
                </a:cxn>
                <a:cxn ang="0">
                  <a:pos x="3" y="59"/>
                </a:cxn>
                <a:cxn ang="0">
                  <a:pos x="7" y="48"/>
                </a:cxn>
                <a:cxn ang="0">
                  <a:pos x="14" y="33"/>
                </a:cxn>
                <a:cxn ang="0">
                  <a:pos x="25" y="22"/>
                </a:cxn>
                <a:cxn ang="0">
                  <a:pos x="48" y="15"/>
                </a:cxn>
                <a:cxn ang="0">
                  <a:pos x="85" y="4"/>
                </a:cxn>
                <a:cxn ang="0">
                  <a:pos x="129" y="0"/>
                </a:cxn>
              </a:cxnLst>
              <a:rect l="0" t="0" r="0" b="0"/>
              <a:pathLst>
                <a:path w="147" h="148">
                  <a:moveTo>
                    <a:pt x="129" y="0"/>
                  </a:moveTo>
                  <a:lnTo>
                    <a:pt x="133" y="8"/>
                  </a:lnTo>
                  <a:lnTo>
                    <a:pt x="133" y="15"/>
                  </a:lnTo>
                  <a:lnTo>
                    <a:pt x="88" y="15"/>
                  </a:lnTo>
                  <a:lnTo>
                    <a:pt x="59" y="22"/>
                  </a:lnTo>
                  <a:lnTo>
                    <a:pt x="33" y="41"/>
                  </a:lnTo>
                  <a:lnTo>
                    <a:pt x="25" y="59"/>
                  </a:lnTo>
                  <a:lnTo>
                    <a:pt x="18" y="78"/>
                  </a:lnTo>
                  <a:lnTo>
                    <a:pt x="25" y="89"/>
                  </a:lnTo>
                  <a:lnTo>
                    <a:pt x="40" y="104"/>
                  </a:lnTo>
                  <a:lnTo>
                    <a:pt x="77" y="126"/>
                  </a:lnTo>
                  <a:lnTo>
                    <a:pt x="147" y="148"/>
                  </a:lnTo>
                  <a:lnTo>
                    <a:pt x="110" y="141"/>
                  </a:lnTo>
                  <a:lnTo>
                    <a:pt x="55" y="126"/>
                  </a:lnTo>
                  <a:lnTo>
                    <a:pt x="33" y="115"/>
                  </a:lnTo>
                  <a:lnTo>
                    <a:pt x="18" y="100"/>
                  </a:lnTo>
                  <a:lnTo>
                    <a:pt x="3" y="85"/>
                  </a:lnTo>
                  <a:lnTo>
                    <a:pt x="0" y="70"/>
                  </a:lnTo>
                  <a:lnTo>
                    <a:pt x="3" y="59"/>
                  </a:lnTo>
                  <a:lnTo>
                    <a:pt x="7" y="48"/>
                  </a:lnTo>
                  <a:lnTo>
                    <a:pt x="14" y="33"/>
                  </a:lnTo>
                  <a:lnTo>
                    <a:pt x="25" y="22"/>
                  </a:lnTo>
                  <a:lnTo>
                    <a:pt x="48" y="15"/>
                  </a:lnTo>
                  <a:lnTo>
                    <a:pt x="85" y="4"/>
                  </a:lnTo>
                  <a:lnTo>
                    <a:pt x="129"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7" name="図形 106"/>
            <p:cNvSpPr/>
            <p:nvPr/>
          </p:nvSpPr>
          <p:spPr bwMode="auto">
            <a:xfrm>
              <a:off x="2175643" y="4827823"/>
              <a:ext cx="205452" cy="199158"/>
            </a:xfrm>
            <a:custGeom>
              <a:avLst/>
              <a:gdLst/>
              <a:ahLst/>
              <a:cxnLst>
                <a:cxn ang="0">
                  <a:pos x="126" y="41"/>
                </a:cxn>
                <a:cxn ang="0">
                  <a:pos x="134" y="59"/>
                </a:cxn>
                <a:cxn ang="0">
                  <a:pos x="126" y="74"/>
                </a:cxn>
                <a:cxn ang="0">
                  <a:pos x="119" y="89"/>
                </a:cxn>
                <a:cxn ang="0">
                  <a:pos x="104" y="111"/>
                </a:cxn>
                <a:cxn ang="0">
                  <a:pos x="71" y="118"/>
                </a:cxn>
                <a:cxn ang="0">
                  <a:pos x="0" y="141"/>
                </a:cxn>
                <a:cxn ang="0">
                  <a:pos x="52" y="126"/>
                </a:cxn>
                <a:cxn ang="0">
                  <a:pos x="71" y="111"/>
                </a:cxn>
                <a:cxn ang="0">
                  <a:pos x="89" y="89"/>
                </a:cxn>
                <a:cxn ang="0">
                  <a:pos x="97" y="63"/>
                </a:cxn>
                <a:cxn ang="0">
                  <a:pos x="93" y="44"/>
                </a:cxn>
                <a:cxn ang="0">
                  <a:pos x="78" y="26"/>
                </a:cxn>
                <a:cxn ang="0">
                  <a:pos x="56" y="15"/>
                </a:cxn>
                <a:cxn ang="0">
                  <a:pos x="26" y="0"/>
                </a:cxn>
                <a:cxn ang="0">
                  <a:pos x="67" y="7"/>
                </a:cxn>
                <a:cxn ang="0">
                  <a:pos x="97" y="19"/>
                </a:cxn>
                <a:cxn ang="0">
                  <a:pos x="119" y="30"/>
                </a:cxn>
                <a:cxn ang="0">
                  <a:pos x="126" y="41"/>
                </a:cxn>
              </a:cxnLst>
              <a:rect l="0" t="0" r="0" b="0"/>
              <a:pathLst>
                <a:path w="134" h="141">
                  <a:moveTo>
                    <a:pt x="126" y="41"/>
                  </a:moveTo>
                  <a:lnTo>
                    <a:pt x="134" y="59"/>
                  </a:lnTo>
                  <a:lnTo>
                    <a:pt x="126" y="74"/>
                  </a:lnTo>
                  <a:lnTo>
                    <a:pt x="119" y="89"/>
                  </a:lnTo>
                  <a:lnTo>
                    <a:pt x="104" y="111"/>
                  </a:lnTo>
                  <a:lnTo>
                    <a:pt x="71" y="118"/>
                  </a:lnTo>
                  <a:lnTo>
                    <a:pt x="0" y="141"/>
                  </a:lnTo>
                  <a:lnTo>
                    <a:pt x="52" y="126"/>
                  </a:lnTo>
                  <a:lnTo>
                    <a:pt x="71" y="111"/>
                  </a:lnTo>
                  <a:lnTo>
                    <a:pt x="89" y="89"/>
                  </a:lnTo>
                  <a:lnTo>
                    <a:pt x="97" y="63"/>
                  </a:lnTo>
                  <a:lnTo>
                    <a:pt x="93" y="44"/>
                  </a:lnTo>
                  <a:lnTo>
                    <a:pt x="78" y="26"/>
                  </a:lnTo>
                  <a:lnTo>
                    <a:pt x="56" y="15"/>
                  </a:lnTo>
                  <a:lnTo>
                    <a:pt x="26" y="0"/>
                  </a:lnTo>
                  <a:lnTo>
                    <a:pt x="67" y="7"/>
                  </a:lnTo>
                  <a:lnTo>
                    <a:pt x="97" y="19"/>
                  </a:lnTo>
                  <a:lnTo>
                    <a:pt x="119" y="30"/>
                  </a:lnTo>
                  <a:lnTo>
                    <a:pt x="126" y="41"/>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8" name="図形 107"/>
            <p:cNvSpPr/>
            <p:nvPr/>
          </p:nvSpPr>
          <p:spPr bwMode="auto">
            <a:xfrm>
              <a:off x="2102048" y="4827823"/>
              <a:ext cx="216184" cy="209046"/>
            </a:xfrm>
            <a:custGeom>
              <a:avLst/>
              <a:gdLst/>
              <a:ahLst/>
              <a:cxnLst>
                <a:cxn ang="0">
                  <a:pos x="45" y="0"/>
                </a:cxn>
                <a:cxn ang="0">
                  <a:pos x="85" y="7"/>
                </a:cxn>
                <a:cxn ang="0">
                  <a:pos x="115" y="26"/>
                </a:cxn>
                <a:cxn ang="0">
                  <a:pos x="130" y="41"/>
                </a:cxn>
                <a:cxn ang="0">
                  <a:pos x="137" y="44"/>
                </a:cxn>
                <a:cxn ang="0">
                  <a:pos x="141" y="63"/>
                </a:cxn>
                <a:cxn ang="0">
                  <a:pos x="137" y="85"/>
                </a:cxn>
                <a:cxn ang="0">
                  <a:pos x="119" y="100"/>
                </a:cxn>
                <a:cxn ang="0">
                  <a:pos x="104" y="115"/>
                </a:cxn>
                <a:cxn ang="0">
                  <a:pos x="67" y="133"/>
                </a:cxn>
                <a:cxn ang="0">
                  <a:pos x="15" y="144"/>
                </a:cxn>
                <a:cxn ang="0">
                  <a:pos x="0" y="148"/>
                </a:cxn>
                <a:cxn ang="0">
                  <a:pos x="26" y="141"/>
                </a:cxn>
                <a:cxn ang="0">
                  <a:pos x="56" y="118"/>
                </a:cxn>
                <a:cxn ang="0">
                  <a:pos x="82" y="96"/>
                </a:cxn>
                <a:cxn ang="0">
                  <a:pos x="89" y="78"/>
                </a:cxn>
                <a:cxn ang="0">
                  <a:pos x="96" y="63"/>
                </a:cxn>
                <a:cxn ang="0">
                  <a:pos x="96" y="59"/>
                </a:cxn>
                <a:cxn ang="0">
                  <a:pos x="85" y="41"/>
                </a:cxn>
                <a:cxn ang="0">
                  <a:pos x="82" y="26"/>
                </a:cxn>
                <a:cxn ang="0">
                  <a:pos x="67" y="15"/>
                </a:cxn>
                <a:cxn ang="0">
                  <a:pos x="41" y="4"/>
                </a:cxn>
                <a:cxn ang="0">
                  <a:pos x="11" y="0"/>
                </a:cxn>
                <a:cxn ang="0">
                  <a:pos x="45" y="0"/>
                </a:cxn>
              </a:cxnLst>
              <a:rect l="0" t="0" r="0" b="0"/>
              <a:pathLst>
                <a:path w="141" h="148">
                  <a:moveTo>
                    <a:pt x="45" y="0"/>
                  </a:moveTo>
                  <a:lnTo>
                    <a:pt x="85" y="7"/>
                  </a:lnTo>
                  <a:lnTo>
                    <a:pt x="115" y="26"/>
                  </a:lnTo>
                  <a:lnTo>
                    <a:pt x="130" y="41"/>
                  </a:lnTo>
                  <a:lnTo>
                    <a:pt x="137" y="44"/>
                  </a:lnTo>
                  <a:lnTo>
                    <a:pt x="141" y="63"/>
                  </a:lnTo>
                  <a:lnTo>
                    <a:pt x="137" y="85"/>
                  </a:lnTo>
                  <a:lnTo>
                    <a:pt x="119" y="100"/>
                  </a:lnTo>
                  <a:lnTo>
                    <a:pt x="104" y="115"/>
                  </a:lnTo>
                  <a:lnTo>
                    <a:pt x="67" y="133"/>
                  </a:lnTo>
                  <a:lnTo>
                    <a:pt x="15" y="144"/>
                  </a:lnTo>
                  <a:lnTo>
                    <a:pt x="0" y="148"/>
                  </a:lnTo>
                  <a:lnTo>
                    <a:pt x="26" y="141"/>
                  </a:lnTo>
                  <a:lnTo>
                    <a:pt x="56" y="118"/>
                  </a:lnTo>
                  <a:lnTo>
                    <a:pt x="82" y="96"/>
                  </a:lnTo>
                  <a:lnTo>
                    <a:pt x="89" y="78"/>
                  </a:lnTo>
                  <a:lnTo>
                    <a:pt x="96" y="63"/>
                  </a:lnTo>
                  <a:lnTo>
                    <a:pt x="96" y="59"/>
                  </a:lnTo>
                  <a:lnTo>
                    <a:pt x="85" y="41"/>
                  </a:lnTo>
                  <a:lnTo>
                    <a:pt x="82" y="26"/>
                  </a:lnTo>
                  <a:lnTo>
                    <a:pt x="67" y="15"/>
                  </a:lnTo>
                  <a:lnTo>
                    <a:pt x="41" y="4"/>
                  </a:lnTo>
                  <a:lnTo>
                    <a:pt x="11" y="0"/>
                  </a:lnTo>
                  <a:lnTo>
                    <a:pt x="45"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9" name="図形 108"/>
            <p:cNvSpPr/>
            <p:nvPr/>
          </p:nvSpPr>
          <p:spPr bwMode="auto">
            <a:xfrm>
              <a:off x="1994723" y="4827823"/>
              <a:ext cx="243782" cy="218933"/>
            </a:xfrm>
            <a:custGeom>
              <a:avLst/>
              <a:gdLst/>
              <a:ahLst/>
              <a:cxnLst>
                <a:cxn ang="0">
                  <a:pos x="33" y="0"/>
                </a:cxn>
                <a:cxn ang="0">
                  <a:pos x="59" y="0"/>
                </a:cxn>
                <a:cxn ang="0">
                  <a:pos x="100" y="4"/>
                </a:cxn>
                <a:cxn ang="0">
                  <a:pos x="126" y="15"/>
                </a:cxn>
                <a:cxn ang="0">
                  <a:pos x="144" y="30"/>
                </a:cxn>
                <a:cxn ang="0">
                  <a:pos x="155" y="41"/>
                </a:cxn>
                <a:cxn ang="0">
                  <a:pos x="159" y="59"/>
                </a:cxn>
                <a:cxn ang="0">
                  <a:pos x="159" y="63"/>
                </a:cxn>
                <a:cxn ang="0">
                  <a:pos x="155" y="85"/>
                </a:cxn>
                <a:cxn ang="0">
                  <a:pos x="144" y="100"/>
                </a:cxn>
                <a:cxn ang="0">
                  <a:pos x="111" y="129"/>
                </a:cxn>
                <a:cxn ang="0">
                  <a:pos x="74" y="144"/>
                </a:cxn>
                <a:cxn ang="0">
                  <a:pos x="59" y="148"/>
                </a:cxn>
                <a:cxn ang="0">
                  <a:pos x="15" y="155"/>
                </a:cxn>
                <a:cxn ang="0">
                  <a:pos x="59" y="133"/>
                </a:cxn>
                <a:cxn ang="0">
                  <a:pos x="74" y="118"/>
                </a:cxn>
                <a:cxn ang="0">
                  <a:pos x="89" y="100"/>
                </a:cxn>
                <a:cxn ang="0">
                  <a:pos x="96" y="78"/>
                </a:cxn>
                <a:cxn ang="0">
                  <a:pos x="89" y="63"/>
                </a:cxn>
                <a:cxn ang="0">
                  <a:pos x="70" y="33"/>
                </a:cxn>
                <a:cxn ang="0">
                  <a:pos x="41" y="15"/>
                </a:cxn>
                <a:cxn ang="0">
                  <a:pos x="0" y="0"/>
                </a:cxn>
                <a:cxn ang="0">
                  <a:pos x="33" y="0"/>
                </a:cxn>
              </a:cxnLst>
              <a:rect l="0" t="0" r="0" b="0"/>
              <a:pathLst>
                <a:path w="159" h="155">
                  <a:moveTo>
                    <a:pt x="33" y="0"/>
                  </a:moveTo>
                  <a:lnTo>
                    <a:pt x="59" y="0"/>
                  </a:lnTo>
                  <a:lnTo>
                    <a:pt x="100" y="4"/>
                  </a:lnTo>
                  <a:lnTo>
                    <a:pt x="126" y="15"/>
                  </a:lnTo>
                  <a:lnTo>
                    <a:pt x="144" y="30"/>
                  </a:lnTo>
                  <a:lnTo>
                    <a:pt x="155" y="41"/>
                  </a:lnTo>
                  <a:lnTo>
                    <a:pt x="159" y="59"/>
                  </a:lnTo>
                  <a:lnTo>
                    <a:pt x="159" y="63"/>
                  </a:lnTo>
                  <a:lnTo>
                    <a:pt x="155" y="85"/>
                  </a:lnTo>
                  <a:lnTo>
                    <a:pt x="144" y="100"/>
                  </a:lnTo>
                  <a:lnTo>
                    <a:pt x="111" y="129"/>
                  </a:lnTo>
                  <a:lnTo>
                    <a:pt x="74" y="144"/>
                  </a:lnTo>
                  <a:lnTo>
                    <a:pt x="59" y="148"/>
                  </a:lnTo>
                  <a:lnTo>
                    <a:pt x="15" y="155"/>
                  </a:lnTo>
                  <a:lnTo>
                    <a:pt x="59" y="133"/>
                  </a:lnTo>
                  <a:lnTo>
                    <a:pt x="74" y="118"/>
                  </a:lnTo>
                  <a:lnTo>
                    <a:pt x="89" y="100"/>
                  </a:lnTo>
                  <a:lnTo>
                    <a:pt x="96" y="78"/>
                  </a:lnTo>
                  <a:lnTo>
                    <a:pt x="89" y="63"/>
                  </a:lnTo>
                  <a:lnTo>
                    <a:pt x="70" y="33"/>
                  </a:lnTo>
                  <a:lnTo>
                    <a:pt x="41" y="15"/>
                  </a:lnTo>
                  <a:lnTo>
                    <a:pt x="0" y="0"/>
                  </a:lnTo>
                  <a:lnTo>
                    <a:pt x="33"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0" name="図形 109"/>
            <p:cNvSpPr/>
            <p:nvPr/>
          </p:nvSpPr>
          <p:spPr bwMode="auto">
            <a:xfrm>
              <a:off x="1864399" y="4827823"/>
              <a:ext cx="266781" cy="240120"/>
            </a:xfrm>
            <a:custGeom>
              <a:avLst/>
              <a:gdLst/>
              <a:ahLst/>
              <a:cxnLst>
                <a:cxn ang="0">
                  <a:pos x="70" y="0"/>
                </a:cxn>
                <a:cxn ang="0">
                  <a:pos x="96" y="4"/>
                </a:cxn>
                <a:cxn ang="0">
                  <a:pos x="115" y="15"/>
                </a:cxn>
                <a:cxn ang="0">
                  <a:pos x="152" y="33"/>
                </a:cxn>
                <a:cxn ang="0">
                  <a:pos x="166" y="56"/>
                </a:cxn>
                <a:cxn ang="0">
                  <a:pos x="170" y="63"/>
                </a:cxn>
                <a:cxn ang="0">
                  <a:pos x="174" y="78"/>
                </a:cxn>
                <a:cxn ang="0">
                  <a:pos x="170" y="100"/>
                </a:cxn>
                <a:cxn ang="0">
                  <a:pos x="155" y="118"/>
                </a:cxn>
                <a:cxn ang="0">
                  <a:pos x="133" y="141"/>
                </a:cxn>
                <a:cxn ang="0">
                  <a:pos x="89" y="159"/>
                </a:cxn>
                <a:cxn ang="0">
                  <a:pos x="0" y="170"/>
                </a:cxn>
                <a:cxn ang="0">
                  <a:pos x="59" y="144"/>
                </a:cxn>
                <a:cxn ang="0">
                  <a:pos x="100" y="129"/>
                </a:cxn>
                <a:cxn ang="0">
                  <a:pos x="115" y="118"/>
                </a:cxn>
                <a:cxn ang="0">
                  <a:pos x="130" y="104"/>
                </a:cxn>
                <a:cxn ang="0">
                  <a:pos x="133" y="89"/>
                </a:cxn>
                <a:cxn ang="0">
                  <a:pos x="130" y="70"/>
                </a:cxn>
                <a:cxn ang="0">
                  <a:pos x="126" y="63"/>
                </a:cxn>
                <a:cxn ang="0">
                  <a:pos x="104" y="41"/>
                </a:cxn>
                <a:cxn ang="0">
                  <a:pos x="70" y="15"/>
                </a:cxn>
                <a:cxn ang="0">
                  <a:pos x="48" y="4"/>
                </a:cxn>
                <a:cxn ang="0">
                  <a:pos x="19" y="0"/>
                </a:cxn>
                <a:cxn ang="0">
                  <a:pos x="70" y="0"/>
                </a:cxn>
              </a:cxnLst>
              <a:rect l="0" t="0" r="0" b="0"/>
              <a:pathLst>
                <a:path w="174" h="170">
                  <a:moveTo>
                    <a:pt x="70" y="0"/>
                  </a:moveTo>
                  <a:lnTo>
                    <a:pt x="96" y="4"/>
                  </a:lnTo>
                  <a:lnTo>
                    <a:pt x="115" y="15"/>
                  </a:lnTo>
                  <a:lnTo>
                    <a:pt x="152" y="33"/>
                  </a:lnTo>
                  <a:lnTo>
                    <a:pt x="166" y="56"/>
                  </a:lnTo>
                  <a:lnTo>
                    <a:pt x="170" y="63"/>
                  </a:lnTo>
                  <a:lnTo>
                    <a:pt x="174" y="78"/>
                  </a:lnTo>
                  <a:lnTo>
                    <a:pt x="170" y="100"/>
                  </a:lnTo>
                  <a:lnTo>
                    <a:pt x="155" y="118"/>
                  </a:lnTo>
                  <a:lnTo>
                    <a:pt x="133" y="141"/>
                  </a:lnTo>
                  <a:lnTo>
                    <a:pt x="89" y="159"/>
                  </a:lnTo>
                  <a:lnTo>
                    <a:pt x="0" y="170"/>
                  </a:lnTo>
                  <a:lnTo>
                    <a:pt x="59" y="144"/>
                  </a:lnTo>
                  <a:lnTo>
                    <a:pt x="100" y="129"/>
                  </a:lnTo>
                  <a:lnTo>
                    <a:pt x="115" y="118"/>
                  </a:lnTo>
                  <a:lnTo>
                    <a:pt x="130" y="104"/>
                  </a:lnTo>
                  <a:lnTo>
                    <a:pt x="133" y="89"/>
                  </a:lnTo>
                  <a:lnTo>
                    <a:pt x="130" y="70"/>
                  </a:lnTo>
                  <a:lnTo>
                    <a:pt x="126" y="63"/>
                  </a:lnTo>
                  <a:lnTo>
                    <a:pt x="104" y="41"/>
                  </a:lnTo>
                  <a:lnTo>
                    <a:pt x="70" y="15"/>
                  </a:lnTo>
                  <a:lnTo>
                    <a:pt x="48" y="4"/>
                  </a:lnTo>
                  <a:lnTo>
                    <a:pt x="19" y="0"/>
                  </a:lnTo>
                  <a:lnTo>
                    <a:pt x="70"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1" name="図形 110"/>
            <p:cNvSpPr/>
            <p:nvPr/>
          </p:nvSpPr>
          <p:spPr bwMode="auto">
            <a:xfrm>
              <a:off x="1609884" y="4827823"/>
              <a:ext cx="453834" cy="240120"/>
            </a:xfrm>
            <a:custGeom>
              <a:avLst/>
              <a:gdLst/>
              <a:ahLst/>
              <a:cxnLst>
                <a:cxn ang="0">
                  <a:pos x="174" y="0"/>
                </a:cxn>
                <a:cxn ang="0">
                  <a:pos x="207" y="4"/>
                </a:cxn>
                <a:cxn ang="0">
                  <a:pos x="229" y="15"/>
                </a:cxn>
                <a:cxn ang="0">
                  <a:pos x="266" y="41"/>
                </a:cxn>
                <a:cxn ang="0">
                  <a:pos x="284" y="63"/>
                </a:cxn>
                <a:cxn ang="0">
                  <a:pos x="296" y="74"/>
                </a:cxn>
                <a:cxn ang="0">
                  <a:pos x="296" y="89"/>
                </a:cxn>
                <a:cxn ang="0">
                  <a:pos x="292" y="100"/>
                </a:cxn>
                <a:cxn ang="0">
                  <a:pos x="277" y="115"/>
                </a:cxn>
                <a:cxn ang="0">
                  <a:pos x="262" y="129"/>
                </a:cxn>
                <a:cxn ang="0">
                  <a:pos x="214" y="144"/>
                </a:cxn>
                <a:cxn ang="0">
                  <a:pos x="159" y="166"/>
                </a:cxn>
                <a:cxn ang="0">
                  <a:pos x="159" y="170"/>
                </a:cxn>
                <a:cxn ang="0">
                  <a:pos x="100" y="170"/>
                </a:cxn>
                <a:cxn ang="0">
                  <a:pos x="137" y="155"/>
                </a:cxn>
                <a:cxn ang="0">
                  <a:pos x="151" y="144"/>
                </a:cxn>
                <a:cxn ang="0">
                  <a:pos x="155" y="133"/>
                </a:cxn>
                <a:cxn ang="0">
                  <a:pos x="166" y="115"/>
                </a:cxn>
                <a:cxn ang="0">
                  <a:pos x="159" y="100"/>
                </a:cxn>
                <a:cxn ang="0">
                  <a:pos x="155" y="78"/>
                </a:cxn>
                <a:cxn ang="0">
                  <a:pos x="144" y="59"/>
                </a:cxn>
                <a:cxn ang="0">
                  <a:pos x="125" y="44"/>
                </a:cxn>
                <a:cxn ang="0">
                  <a:pos x="85" y="26"/>
                </a:cxn>
                <a:cxn ang="0">
                  <a:pos x="40" y="7"/>
                </a:cxn>
                <a:cxn ang="0">
                  <a:pos x="0" y="0"/>
                </a:cxn>
                <a:cxn ang="0">
                  <a:pos x="174" y="0"/>
                </a:cxn>
              </a:cxnLst>
              <a:rect l="0" t="0" r="0" b="0"/>
              <a:pathLst>
                <a:path w="296" h="170">
                  <a:moveTo>
                    <a:pt x="174" y="0"/>
                  </a:moveTo>
                  <a:lnTo>
                    <a:pt x="207" y="4"/>
                  </a:lnTo>
                  <a:lnTo>
                    <a:pt x="229" y="15"/>
                  </a:lnTo>
                  <a:lnTo>
                    <a:pt x="266" y="41"/>
                  </a:lnTo>
                  <a:lnTo>
                    <a:pt x="284" y="63"/>
                  </a:lnTo>
                  <a:lnTo>
                    <a:pt x="296" y="74"/>
                  </a:lnTo>
                  <a:lnTo>
                    <a:pt x="296" y="89"/>
                  </a:lnTo>
                  <a:lnTo>
                    <a:pt x="292" y="100"/>
                  </a:lnTo>
                  <a:lnTo>
                    <a:pt x="277" y="115"/>
                  </a:lnTo>
                  <a:lnTo>
                    <a:pt x="262" y="129"/>
                  </a:lnTo>
                  <a:lnTo>
                    <a:pt x="214" y="144"/>
                  </a:lnTo>
                  <a:lnTo>
                    <a:pt x="159" y="166"/>
                  </a:lnTo>
                  <a:lnTo>
                    <a:pt x="159" y="170"/>
                  </a:lnTo>
                  <a:lnTo>
                    <a:pt x="100" y="170"/>
                  </a:lnTo>
                  <a:lnTo>
                    <a:pt x="137" y="155"/>
                  </a:lnTo>
                  <a:lnTo>
                    <a:pt x="151" y="144"/>
                  </a:lnTo>
                  <a:lnTo>
                    <a:pt x="155" y="133"/>
                  </a:lnTo>
                  <a:lnTo>
                    <a:pt x="166" y="115"/>
                  </a:lnTo>
                  <a:lnTo>
                    <a:pt x="159" y="100"/>
                  </a:lnTo>
                  <a:lnTo>
                    <a:pt x="155" y="78"/>
                  </a:lnTo>
                  <a:lnTo>
                    <a:pt x="144" y="59"/>
                  </a:lnTo>
                  <a:lnTo>
                    <a:pt x="125" y="44"/>
                  </a:lnTo>
                  <a:lnTo>
                    <a:pt x="85" y="26"/>
                  </a:lnTo>
                  <a:lnTo>
                    <a:pt x="40" y="7"/>
                  </a:lnTo>
                  <a:lnTo>
                    <a:pt x="0" y="0"/>
                  </a:lnTo>
                  <a:lnTo>
                    <a:pt x="174"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2" name="図形 111"/>
            <p:cNvSpPr/>
            <p:nvPr/>
          </p:nvSpPr>
          <p:spPr bwMode="auto">
            <a:xfrm>
              <a:off x="1433563" y="4827823"/>
              <a:ext cx="420103" cy="255657"/>
            </a:xfrm>
            <a:custGeom>
              <a:avLst/>
              <a:gdLst/>
              <a:ahLst/>
              <a:cxnLst>
                <a:cxn ang="0">
                  <a:pos x="78" y="0"/>
                </a:cxn>
                <a:cxn ang="0">
                  <a:pos x="118" y="4"/>
                </a:cxn>
                <a:cxn ang="0">
                  <a:pos x="174" y="15"/>
                </a:cxn>
                <a:cxn ang="0">
                  <a:pos x="204" y="26"/>
                </a:cxn>
                <a:cxn ang="0">
                  <a:pos x="229" y="41"/>
                </a:cxn>
                <a:cxn ang="0">
                  <a:pos x="252" y="59"/>
                </a:cxn>
                <a:cxn ang="0">
                  <a:pos x="270" y="78"/>
                </a:cxn>
                <a:cxn ang="0">
                  <a:pos x="274" y="100"/>
                </a:cxn>
                <a:cxn ang="0">
                  <a:pos x="274" y="115"/>
                </a:cxn>
                <a:cxn ang="0">
                  <a:pos x="270" y="133"/>
                </a:cxn>
                <a:cxn ang="0">
                  <a:pos x="259" y="144"/>
                </a:cxn>
                <a:cxn ang="0">
                  <a:pos x="240" y="155"/>
                </a:cxn>
                <a:cxn ang="0">
                  <a:pos x="218" y="166"/>
                </a:cxn>
                <a:cxn ang="0">
                  <a:pos x="196" y="174"/>
                </a:cxn>
                <a:cxn ang="0">
                  <a:pos x="189" y="174"/>
                </a:cxn>
                <a:cxn ang="0">
                  <a:pos x="130" y="181"/>
                </a:cxn>
                <a:cxn ang="0">
                  <a:pos x="148" y="166"/>
                </a:cxn>
                <a:cxn ang="0">
                  <a:pos x="170" y="148"/>
                </a:cxn>
                <a:cxn ang="0">
                  <a:pos x="189" y="129"/>
                </a:cxn>
                <a:cxn ang="0">
                  <a:pos x="196" y="104"/>
                </a:cxn>
                <a:cxn ang="0">
                  <a:pos x="189" y="85"/>
                </a:cxn>
                <a:cxn ang="0">
                  <a:pos x="181" y="70"/>
                </a:cxn>
                <a:cxn ang="0">
                  <a:pos x="155" y="48"/>
                </a:cxn>
                <a:cxn ang="0">
                  <a:pos x="126" y="33"/>
                </a:cxn>
                <a:cxn ang="0">
                  <a:pos x="89" y="19"/>
                </a:cxn>
                <a:cxn ang="0">
                  <a:pos x="48" y="7"/>
                </a:cxn>
                <a:cxn ang="0">
                  <a:pos x="0" y="0"/>
                </a:cxn>
                <a:cxn ang="0">
                  <a:pos x="78" y="0"/>
                </a:cxn>
              </a:cxnLst>
              <a:rect l="0" t="0" r="0" b="0"/>
              <a:pathLst>
                <a:path w="274" h="181">
                  <a:moveTo>
                    <a:pt x="78" y="0"/>
                  </a:moveTo>
                  <a:lnTo>
                    <a:pt x="118" y="4"/>
                  </a:lnTo>
                  <a:lnTo>
                    <a:pt x="174" y="15"/>
                  </a:lnTo>
                  <a:lnTo>
                    <a:pt x="204" y="26"/>
                  </a:lnTo>
                  <a:lnTo>
                    <a:pt x="229" y="41"/>
                  </a:lnTo>
                  <a:lnTo>
                    <a:pt x="252" y="59"/>
                  </a:lnTo>
                  <a:lnTo>
                    <a:pt x="270" y="78"/>
                  </a:lnTo>
                  <a:lnTo>
                    <a:pt x="274" y="100"/>
                  </a:lnTo>
                  <a:lnTo>
                    <a:pt x="274" y="115"/>
                  </a:lnTo>
                  <a:lnTo>
                    <a:pt x="270" y="133"/>
                  </a:lnTo>
                  <a:lnTo>
                    <a:pt x="259" y="144"/>
                  </a:lnTo>
                  <a:lnTo>
                    <a:pt x="240" y="155"/>
                  </a:lnTo>
                  <a:lnTo>
                    <a:pt x="218" y="166"/>
                  </a:lnTo>
                  <a:lnTo>
                    <a:pt x="196" y="174"/>
                  </a:lnTo>
                  <a:lnTo>
                    <a:pt x="189" y="174"/>
                  </a:lnTo>
                  <a:lnTo>
                    <a:pt x="130" y="181"/>
                  </a:lnTo>
                  <a:lnTo>
                    <a:pt x="148" y="166"/>
                  </a:lnTo>
                  <a:lnTo>
                    <a:pt x="170" y="148"/>
                  </a:lnTo>
                  <a:lnTo>
                    <a:pt x="189" y="129"/>
                  </a:lnTo>
                  <a:lnTo>
                    <a:pt x="196" y="104"/>
                  </a:lnTo>
                  <a:lnTo>
                    <a:pt x="189" y="85"/>
                  </a:lnTo>
                  <a:lnTo>
                    <a:pt x="181" y="70"/>
                  </a:lnTo>
                  <a:lnTo>
                    <a:pt x="155" y="48"/>
                  </a:lnTo>
                  <a:lnTo>
                    <a:pt x="126" y="33"/>
                  </a:lnTo>
                  <a:lnTo>
                    <a:pt x="89" y="19"/>
                  </a:lnTo>
                  <a:lnTo>
                    <a:pt x="48" y="7"/>
                  </a:lnTo>
                  <a:lnTo>
                    <a:pt x="0" y="0"/>
                  </a:lnTo>
                  <a:lnTo>
                    <a:pt x="78"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3" name="図形 112"/>
            <p:cNvSpPr/>
            <p:nvPr/>
          </p:nvSpPr>
          <p:spPr bwMode="auto">
            <a:xfrm>
              <a:off x="1359968" y="4827823"/>
              <a:ext cx="363374" cy="261307"/>
            </a:xfrm>
            <a:custGeom>
              <a:avLst/>
              <a:gdLst/>
              <a:ahLst/>
              <a:cxnLst>
                <a:cxn ang="0">
                  <a:pos x="33" y="0"/>
                </a:cxn>
                <a:cxn ang="0">
                  <a:pos x="26" y="0"/>
                </a:cxn>
                <a:cxn ang="0">
                  <a:pos x="81" y="7"/>
                </a:cxn>
                <a:cxn ang="0">
                  <a:pos x="126" y="26"/>
                </a:cxn>
                <a:cxn ang="0">
                  <a:pos x="174" y="41"/>
                </a:cxn>
                <a:cxn ang="0">
                  <a:pos x="203" y="56"/>
                </a:cxn>
                <a:cxn ang="0">
                  <a:pos x="222" y="70"/>
                </a:cxn>
                <a:cxn ang="0">
                  <a:pos x="237" y="89"/>
                </a:cxn>
                <a:cxn ang="0">
                  <a:pos x="237" y="104"/>
                </a:cxn>
                <a:cxn ang="0">
                  <a:pos x="237" y="118"/>
                </a:cxn>
                <a:cxn ang="0">
                  <a:pos x="233" y="129"/>
                </a:cxn>
                <a:cxn ang="0">
                  <a:pos x="207" y="148"/>
                </a:cxn>
                <a:cxn ang="0">
                  <a:pos x="181" y="170"/>
                </a:cxn>
                <a:cxn ang="0">
                  <a:pos x="166" y="181"/>
                </a:cxn>
                <a:cxn ang="0">
                  <a:pos x="137" y="185"/>
                </a:cxn>
                <a:cxn ang="0">
                  <a:pos x="174" y="159"/>
                </a:cxn>
                <a:cxn ang="0">
                  <a:pos x="189" y="144"/>
                </a:cxn>
                <a:cxn ang="0">
                  <a:pos x="196" y="126"/>
                </a:cxn>
                <a:cxn ang="0">
                  <a:pos x="192" y="100"/>
                </a:cxn>
                <a:cxn ang="0">
                  <a:pos x="178" y="70"/>
                </a:cxn>
                <a:cxn ang="0">
                  <a:pos x="122" y="41"/>
                </a:cxn>
                <a:cxn ang="0">
                  <a:pos x="67" y="19"/>
                </a:cxn>
                <a:cxn ang="0">
                  <a:pos x="0" y="0"/>
                </a:cxn>
                <a:cxn ang="0">
                  <a:pos x="33" y="0"/>
                </a:cxn>
              </a:cxnLst>
              <a:rect l="0" t="0" r="0" b="0"/>
              <a:pathLst>
                <a:path w="237" h="185">
                  <a:moveTo>
                    <a:pt x="33" y="0"/>
                  </a:moveTo>
                  <a:lnTo>
                    <a:pt x="26" y="0"/>
                  </a:lnTo>
                  <a:lnTo>
                    <a:pt x="81" y="7"/>
                  </a:lnTo>
                  <a:lnTo>
                    <a:pt x="126" y="26"/>
                  </a:lnTo>
                  <a:lnTo>
                    <a:pt x="174" y="41"/>
                  </a:lnTo>
                  <a:lnTo>
                    <a:pt x="203" y="56"/>
                  </a:lnTo>
                  <a:lnTo>
                    <a:pt x="222" y="70"/>
                  </a:lnTo>
                  <a:lnTo>
                    <a:pt x="237" y="89"/>
                  </a:lnTo>
                  <a:lnTo>
                    <a:pt x="237" y="104"/>
                  </a:lnTo>
                  <a:lnTo>
                    <a:pt x="237" y="118"/>
                  </a:lnTo>
                  <a:lnTo>
                    <a:pt x="233" y="129"/>
                  </a:lnTo>
                  <a:lnTo>
                    <a:pt x="207" y="148"/>
                  </a:lnTo>
                  <a:lnTo>
                    <a:pt x="181" y="170"/>
                  </a:lnTo>
                  <a:lnTo>
                    <a:pt x="166" y="181"/>
                  </a:lnTo>
                  <a:lnTo>
                    <a:pt x="137" y="185"/>
                  </a:lnTo>
                  <a:lnTo>
                    <a:pt x="174" y="159"/>
                  </a:lnTo>
                  <a:lnTo>
                    <a:pt x="189" y="144"/>
                  </a:lnTo>
                  <a:lnTo>
                    <a:pt x="196" y="126"/>
                  </a:lnTo>
                  <a:lnTo>
                    <a:pt x="192" y="100"/>
                  </a:lnTo>
                  <a:lnTo>
                    <a:pt x="178" y="70"/>
                  </a:lnTo>
                  <a:lnTo>
                    <a:pt x="122" y="41"/>
                  </a:lnTo>
                  <a:lnTo>
                    <a:pt x="67" y="19"/>
                  </a:lnTo>
                  <a:lnTo>
                    <a:pt x="0" y="0"/>
                  </a:lnTo>
                  <a:lnTo>
                    <a:pt x="33"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4" name="図形 113"/>
            <p:cNvSpPr/>
            <p:nvPr/>
          </p:nvSpPr>
          <p:spPr bwMode="auto">
            <a:xfrm>
              <a:off x="985862" y="4827823"/>
              <a:ext cx="668485" cy="673748"/>
            </a:xfrm>
            <a:custGeom>
              <a:avLst/>
              <a:gdLst/>
              <a:ahLst/>
              <a:cxnLst>
                <a:cxn ang="0">
                  <a:pos x="222" y="0"/>
                </a:cxn>
                <a:cxn ang="0">
                  <a:pos x="255" y="4"/>
                </a:cxn>
                <a:cxn ang="0">
                  <a:pos x="292" y="15"/>
                </a:cxn>
                <a:cxn ang="0">
                  <a:pos x="355" y="41"/>
                </a:cxn>
                <a:cxn ang="0">
                  <a:pos x="422" y="74"/>
                </a:cxn>
                <a:cxn ang="0">
                  <a:pos x="433" y="100"/>
                </a:cxn>
                <a:cxn ang="0">
                  <a:pos x="436" y="126"/>
                </a:cxn>
                <a:cxn ang="0">
                  <a:pos x="433" y="141"/>
                </a:cxn>
                <a:cxn ang="0">
                  <a:pos x="422" y="144"/>
                </a:cxn>
                <a:cxn ang="0">
                  <a:pos x="403" y="170"/>
                </a:cxn>
                <a:cxn ang="0">
                  <a:pos x="370" y="189"/>
                </a:cxn>
                <a:cxn ang="0">
                  <a:pos x="337" y="200"/>
                </a:cxn>
                <a:cxn ang="0">
                  <a:pos x="314" y="211"/>
                </a:cxn>
                <a:cxn ang="0">
                  <a:pos x="266" y="229"/>
                </a:cxn>
                <a:cxn ang="0">
                  <a:pos x="207" y="240"/>
                </a:cxn>
                <a:cxn ang="0">
                  <a:pos x="144" y="251"/>
                </a:cxn>
                <a:cxn ang="0">
                  <a:pos x="96" y="266"/>
                </a:cxn>
                <a:cxn ang="0">
                  <a:pos x="59" y="281"/>
                </a:cxn>
                <a:cxn ang="0">
                  <a:pos x="45" y="296"/>
                </a:cxn>
                <a:cxn ang="0">
                  <a:pos x="33" y="307"/>
                </a:cxn>
                <a:cxn ang="0">
                  <a:pos x="30" y="329"/>
                </a:cxn>
                <a:cxn ang="0">
                  <a:pos x="30" y="336"/>
                </a:cxn>
                <a:cxn ang="0">
                  <a:pos x="41" y="366"/>
                </a:cxn>
                <a:cxn ang="0">
                  <a:pos x="48" y="392"/>
                </a:cxn>
                <a:cxn ang="0">
                  <a:pos x="74" y="410"/>
                </a:cxn>
                <a:cxn ang="0">
                  <a:pos x="104" y="421"/>
                </a:cxn>
                <a:cxn ang="0">
                  <a:pos x="159" y="436"/>
                </a:cxn>
                <a:cxn ang="0">
                  <a:pos x="185" y="440"/>
                </a:cxn>
                <a:cxn ang="0">
                  <a:pos x="311" y="462"/>
                </a:cxn>
                <a:cxn ang="0">
                  <a:pos x="425" y="477"/>
                </a:cxn>
                <a:cxn ang="0">
                  <a:pos x="381" y="477"/>
                </a:cxn>
                <a:cxn ang="0">
                  <a:pos x="322" y="466"/>
                </a:cxn>
                <a:cxn ang="0">
                  <a:pos x="255" y="462"/>
                </a:cxn>
                <a:cxn ang="0">
                  <a:pos x="185" y="447"/>
                </a:cxn>
                <a:cxn ang="0">
                  <a:pos x="115" y="436"/>
                </a:cxn>
                <a:cxn ang="0">
                  <a:pos x="48" y="410"/>
                </a:cxn>
                <a:cxn ang="0">
                  <a:pos x="33" y="396"/>
                </a:cxn>
                <a:cxn ang="0">
                  <a:pos x="15" y="377"/>
                </a:cxn>
                <a:cxn ang="0">
                  <a:pos x="4" y="355"/>
                </a:cxn>
                <a:cxn ang="0">
                  <a:pos x="0" y="336"/>
                </a:cxn>
                <a:cxn ang="0">
                  <a:pos x="0" y="322"/>
                </a:cxn>
                <a:cxn ang="0">
                  <a:pos x="4" y="311"/>
                </a:cxn>
                <a:cxn ang="0">
                  <a:pos x="19" y="296"/>
                </a:cxn>
                <a:cxn ang="0">
                  <a:pos x="33" y="274"/>
                </a:cxn>
                <a:cxn ang="0">
                  <a:pos x="56" y="259"/>
                </a:cxn>
                <a:cxn ang="0">
                  <a:pos x="89" y="251"/>
                </a:cxn>
                <a:cxn ang="0">
                  <a:pos x="141" y="240"/>
                </a:cxn>
                <a:cxn ang="0">
                  <a:pos x="170" y="237"/>
                </a:cxn>
                <a:cxn ang="0">
                  <a:pos x="229" y="226"/>
                </a:cxn>
                <a:cxn ang="0">
                  <a:pos x="266" y="214"/>
                </a:cxn>
                <a:cxn ang="0">
                  <a:pos x="307" y="200"/>
                </a:cxn>
                <a:cxn ang="0">
                  <a:pos x="337" y="185"/>
                </a:cxn>
                <a:cxn ang="0">
                  <a:pos x="366" y="159"/>
                </a:cxn>
                <a:cxn ang="0">
                  <a:pos x="370" y="141"/>
                </a:cxn>
                <a:cxn ang="0">
                  <a:pos x="377" y="115"/>
                </a:cxn>
                <a:cxn ang="0">
                  <a:pos x="370" y="85"/>
                </a:cxn>
                <a:cxn ang="0">
                  <a:pos x="351" y="59"/>
                </a:cxn>
                <a:cxn ang="0">
                  <a:pos x="333" y="41"/>
                </a:cxn>
                <a:cxn ang="0">
                  <a:pos x="296" y="26"/>
                </a:cxn>
                <a:cxn ang="0">
                  <a:pos x="255" y="15"/>
                </a:cxn>
                <a:cxn ang="0">
                  <a:pos x="244" y="7"/>
                </a:cxn>
                <a:cxn ang="0">
                  <a:pos x="207" y="0"/>
                </a:cxn>
                <a:cxn ang="0">
                  <a:pos x="222" y="0"/>
                </a:cxn>
              </a:cxnLst>
              <a:rect l="0" t="0" r="0" b="0"/>
              <a:pathLst>
                <a:path w="436" h="477">
                  <a:moveTo>
                    <a:pt x="222" y="0"/>
                  </a:moveTo>
                  <a:lnTo>
                    <a:pt x="255" y="4"/>
                  </a:lnTo>
                  <a:lnTo>
                    <a:pt x="292" y="15"/>
                  </a:lnTo>
                  <a:lnTo>
                    <a:pt x="355" y="41"/>
                  </a:lnTo>
                  <a:lnTo>
                    <a:pt x="422" y="74"/>
                  </a:lnTo>
                  <a:lnTo>
                    <a:pt x="433" y="100"/>
                  </a:lnTo>
                  <a:lnTo>
                    <a:pt x="436" y="126"/>
                  </a:lnTo>
                  <a:lnTo>
                    <a:pt x="433" y="141"/>
                  </a:lnTo>
                  <a:lnTo>
                    <a:pt x="422" y="144"/>
                  </a:lnTo>
                  <a:lnTo>
                    <a:pt x="403" y="170"/>
                  </a:lnTo>
                  <a:lnTo>
                    <a:pt x="370" y="189"/>
                  </a:lnTo>
                  <a:lnTo>
                    <a:pt x="337" y="200"/>
                  </a:lnTo>
                  <a:lnTo>
                    <a:pt x="314" y="211"/>
                  </a:lnTo>
                  <a:lnTo>
                    <a:pt x="266" y="229"/>
                  </a:lnTo>
                  <a:lnTo>
                    <a:pt x="207" y="240"/>
                  </a:lnTo>
                  <a:lnTo>
                    <a:pt x="144" y="251"/>
                  </a:lnTo>
                  <a:lnTo>
                    <a:pt x="96" y="266"/>
                  </a:lnTo>
                  <a:lnTo>
                    <a:pt x="59" y="281"/>
                  </a:lnTo>
                  <a:lnTo>
                    <a:pt x="45" y="296"/>
                  </a:lnTo>
                  <a:lnTo>
                    <a:pt x="33" y="307"/>
                  </a:lnTo>
                  <a:lnTo>
                    <a:pt x="30" y="329"/>
                  </a:lnTo>
                  <a:lnTo>
                    <a:pt x="30" y="336"/>
                  </a:lnTo>
                  <a:lnTo>
                    <a:pt x="41" y="366"/>
                  </a:lnTo>
                  <a:lnTo>
                    <a:pt x="48" y="392"/>
                  </a:lnTo>
                  <a:lnTo>
                    <a:pt x="74" y="410"/>
                  </a:lnTo>
                  <a:lnTo>
                    <a:pt x="104" y="421"/>
                  </a:lnTo>
                  <a:lnTo>
                    <a:pt x="159" y="436"/>
                  </a:lnTo>
                  <a:lnTo>
                    <a:pt x="185" y="440"/>
                  </a:lnTo>
                  <a:lnTo>
                    <a:pt x="311" y="462"/>
                  </a:lnTo>
                  <a:lnTo>
                    <a:pt x="425" y="477"/>
                  </a:lnTo>
                  <a:lnTo>
                    <a:pt x="381" y="477"/>
                  </a:lnTo>
                  <a:lnTo>
                    <a:pt x="322" y="466"/>
                  </a:lnTo>
                  <a:lnTo>
                    <a:pt x="255" y="462"/>
                  </a:lnTo>
                  <a:lnTo>
                    <a:pt x="185" y="447"/>
                  </a:lnTo>
                  <a:lnTo>
                    <a:pt x="115" y="436"/>
                  </a:lnTo>
                  <a:lnTo>
                    <a:pt x="48" y="410"/>
                  </a:lnTo>
                  <a:lnTo>
                    <a:pt x="33" y="396"/>
                  </a:lnTo>
                  <a:lnTo>
                    <a:pt x="15" y="377"/>
                  </a:lnTo>
                  <a:lnTo>
                    <a:pt x="4" y="355"/>
                  </a:lnTo>
                  <a:lnTo>
                    <a:pt x="0" y="336"/>
                  </a:lnTo>
                  <a:lnTo>
                    <a:pt x="0" y="322"/>
                  </a:lnTo>
                  <a:lnTo>
                    <a:pt x="4" y="311"/>
                  </a:lnTo>
                  <a:lnTo>
                    <a:pt x="19" y="296"/>
                  </a:lnTo>
                  <a:lnTo>
                    <a:pt x="33" y="274"/>
                  </a:lnTo>
                  <a:lnTo>
                    <a:pt x="56" y="259"/>
                  </a:lnTo>
                  <a:lnTo>
                    <a:pt x="89" y="251"/>
                  </a:lnTo>
                  <a:lnTo>
                    <a:pt x="141" y="240"/>
                  </a:lnTo>
                  <a:lnTo>
                    <a:pt x="170" y="237"/>
                  </a:lnTo>
                  <a:lnTo>
                    <a:pt x="229" y="226"/>
                  </a:lnTo>
                  <a:lnTo>
                    <a:pt x="266" y="214"/>
                  </a:lnTo>
                  <a:lnTo>
                    <a:pt x="307" y="200"/>
                  </a:lnTo>
                  <a:lnTo>
                    <a:pt x="337" y="185"/>
                  </a:lnTo>
                  <a:lnTo>
                    <a:pt x="366" y="159"/>
                  </a:lnTo>
                  <a:lnTo>
                    <a:pt x="370" y="141"/>
                  </a:lnTo>
                  <a:lnTo>
                    <a:pt x="377" y="115"/>
                  </a:lnTo>
                  <a:lnTo>
                    <a:pt x="370" y="85"/>
                  </a:lnTo>
                  <a:lnTo>
                    <a:pt x="351" y="59"/>
                  </a:lnTo>
                  <a:lnTo>
                    <a:pt x="333" y="41"/>
                  </a:lnTo>
                  <a:lnTo>
                    <a:pt x="296" y="26"/>
                  </a:lnTo>
                  <a:lnTo>
                    <a:pt x="255" y="15"/>
                  </a:lnTo>
                  <a:lnTo>
                    <a:pt x="244" y="7"/>
                  </a:lnTo>
                  <a:lnTo>
                    <a:pt x="207" y="0"/>
                  </a:lnTo>
                  <a:lnTo>
                    <a:pt x="222"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5" name="図形 114"/>
            <p:cNvSpPr/>
            <p:nvPr/>
          </p:nvSpPr>
          <p:spPr bwMode="auto">
            <a:xfrm>
              <a:off x="662352" y="5147041"/>
              <a:ext cx="884670" cy="360180"/>
            </a:xfrm>
            <a:custGeom>
              <a:avLst/>
              <a:gdLst/>
              <a:ahLst/>
              <a:cxnLst>
                <a:cxn ang="0">
                  <a:pos x="0" y="110"/>
                </a:cxn>
                <a:cxn ang="0">
                  <a:pos x="0" y="99"/>
                </a:cxn>
                <a:cxn ang="0">
                  <a:pos x="4" y="88"/>
                </a:cxn>
                <a:cxn ang="0">
                  <a:pos x="19" y="73"/>
                </a:cxn>
                <a:cxn ang="0">
                  <a:pos x="49" y="55"/>
                </a:cxn>
                <a:cxn ang="0">
                  <a:pos x="111" y="33"/>
                </a:cxn>
                <a:cxn ang="0">
                  <a:pos x="196" y="14"/>
                </a:cxn>
                <a:cxn ang="0">
                  <a:pos x="293" y="0"/>
                </a:cxn>
                <a:cxn ang="0">
                  <a:pos x="226" y="14"/>
                </a:cxn>
                <a:cxn ang="0">
                  <a:pos x="156" y="40"/>
                </a:cxn>
                <a:cxn ang="0">
                  <a:pos x="119" y="55"/>
                </a:cxn>
                <a:cxn ang="0">
                  <a:pos x="97" y="70"/>
                </a:cxn>
                <a:cxn ang="0">
                  <a:pos x="74" y="96"/>
                </a:cxn>
                <a:cxn ang="0">
                  <a:pos x="63" y="118"/>
                </a:cxn>
                <a:cxn ang="0">
                  <a:pos x="63" y="125"/>
                </a:cxn>
                <a:cxn ang="0">
                  <a:pos x="71" y="133"/>
                </a:cxn>
                <a:cxn ang="0">
                  <a:pos x="86" y="151"/>
                </a:cxn>
                <a:cxn ang="0">
                  <a:pos x="126" y="170"/>
                </a:cxn>
                <a:cxn ang="0">
                  <a:pos x="189" y="195"/>
                </a:cxn>
                <a:cxn ang="0">
                  <a:pos x="285" y="221"/>
                </a:cxn>
                <a:cxn ang="0">
                  <a:pos x="448" y="236"/>
                </a:cxn>
                <a:cxn ang="0">
                  <a:pos x="522" y="244"/>
                </a:cxn>
                <a:cxn ang="0">
                  <a:pos x="577" y="251"/>
                </a:cxn>
                <a:cxn ang="0">
                  <a:pos x="525" y="255"/>
                </a:cxn>
                <a:cxn ang="0">
                  <a:pos x="511" y="251"/>
                </a:cxn>
                <a:cxn ang="0">
                  <a:pos x="507" y="251"/>
                </a:cxn>
                <a:cxn ang="0">
                  <a:pos x="448" y="251"/>
                </a:cxn>
                <a:cxn ang="0">
                  <a:pos x="378" y="240"/>
                </a:cxn>
                <a:cxn ang="0">
                  <a:pos x="226" y="214"/>
                </a:cxn>
                <a:cxn ang="0">
                  <a:pos x="141" y="195"/>
                </a:cxn>
                <a:cxn ang="0">
                  <a:pos x="71" y="170"/>
                </a:cxn>
                <a:cxn ang="0">
                  <a:pos x="41" y="155"/>
                </a:cxn>
                <a:cxn ang="0">
                  <a:pos x="19" y="140"/>
                </a:cxn>
                <a:cxn ang="0">
                  <a:pos x="4" y="125"/>
                </a:cxn>
                <a:cxn ang="0">
                  <a:pos x="0" y="110"/>
                </a:cxn>
              </a:cxnLst>
              <a:rect l="0" t="0" r="0" b="0"/>
              <a:pathLst>
                <a:path w="577" h="255">
                  <a:moveTo>
                    <a:pt x="0" y="110"/>
                  </a:moveTo>
                  <a:lnTo>
                    <a:pt x="0" y="99"/>
                  </a:lnTo>
                  <a:lnTo>
                    <a:pt x="4" y="88"/>
                  </a:lnTo>
                  <a:lnTo>
                    <a:pt x="19" y="73"/>
                  </a:lnTo>
                  <a:lnTo>
                    <a:pt x="49" y="55"/>
                  </a:lnTo>
                  <a:lnTo>
                    <a:pt x="111" y="33"/>
                  </a:lnTo>
                  <a:lnTo>
                    <a:pt x="196" y="14"/>
                  </a:lnTo>
                  <a:lnTo>
                    <a:pt x="293" y="0"/>
                  </a:lnTo>
                  <a:lnTo>
                    <a:pt x="226" y="14"/>
                  </a:lnTo>
                  <a:lnTo>
                    <a:pt x="156" y="40"/>
                  </a:lnTo>
                  <a:lnTo>
                    <a:pt x="119" y="55"/>
                  </a:lnTo>
                  <a:lnTo>
                    <a:pt x="97" y="70"/>
                  </a:lnTo>
                  <a:lnTo>
                    <a:pt x="74" y="96"/>
                  </a:lnTo>
                  <a:lnTo>
                    <a:pt x="63" y="118"/>
                  </a:lnTo>
                  <a:lnTo>
                    <a:pt x="63" y="125"/>
                  </a:lnTo>
                  <a:lnTo>
                    <a:pt x="71" y="133"/>
                  </a:lnTo>
                  <a:lnTo>
                    <a:pt x="86" y="151"/>
                  </a:lnTo>
                  <a:lnTo>
                    <a:pt x="126" y="170"/>
                  </a:lnTo>
                  <a:lnTo>
                    <a:pt x="189" y="195"/>
                  </a:lnTo>
                  <a:lnTo>
                    <a:pt x="285" y="221"/>
                  </a:lnTo>
                  <a:lnTo>
                    <a:pt x="448" y="236"/>
                  </a:lnTo>
                  <a:lnTo>
                    <a:pt x="522" y="244"/>
                  </a:lnTo>
                  <a:lnTo>
                    <a:pt x="577" y="251"/>
                  </a:lnTo>
                  <a:lnTo>
                    <a:pt x="525" y="255"/>
                  </a:lnTo>
                  <a:lnTo>
                    <a:pt x="511" y="251"/>
                  </a:lnTo>
                  <a:lnTo>
                    <a:pt x="507" y="251"/>
                  </a:lnTo>
                  <a:lnTo>
                    <a:pt x="448" y="251"/>
                  </a:lnTo>
                  <a:lnTo>
                    <a:pt x="378" y="240"/>
                  </a:lnTo>
                  <a:lnTo>
                    <a:pt x="226" y="214"/>
                  </a:lnTo>
                  <a:lnTo>
                    <a:pt x="141" y="195"/>
                  </a:lnTo>
                  <a:lnTo>
                    <a:pt x="71" y="170"/>
                  </a:lnTo>
                  <a:lnTo>
                    <a:pt x="41" y="155"/>
                  </a:lnTo>
                  <a:lnTo>
                    <a:pt x="19" y="140"/>
                  </a:lnTo>
                  <a:lnTo>
                    <a:pt x="4" y="125"/>
                  </a:lnTo>
                  <a:lnTo>
                    <a:pt x="0" y="11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6" name="図形 115"/>
            <p:cNvSpPr/>
            <p:nvPr/>
          </p:nvSpPr>
          <p:spPr bwMode="auto">
            <a:xfrm>
              <a:off x="578025" y="5135742"/>
              <a:ext cx="748213" cy="365830"/>
            </a:xfrm>
            <a:custGeom>
              <a:avLst/>
              <a:gdLst/>
              <a:ahLst/>
              <a:cxnLst>
                <a:cxn ang="0">
                  <a:pos x="174" y="207"/>
                </a:cxn>
                <a:cxn ang="0">
                  <a:pos x="96" y="189"/>
                </a:cxn>
                <a:cxn ang="0">
                  <a:pos x="41" y="167"/>
                </a:cxn>
                <a:cxn ang="0">
                  <a:pos x="11" y="141"/>
                </a:cxn>
                <a:cxn ang="0">
                  <a:pos x="0" y="122"/>
                </a:cxn>
                <a:cxn ang="0">
                  <a:pos x="0" y="111"/>
                </a:cxn>
                <a:cxn ang="0">
                  <a:pos x="0" y="96"/>
                </a:cxn>
                <a:cxn ang="0">
                  <a:pos x="4" y="93"/>
                </a:cxn>
                <a:cxn ang="0">
                  <a:pos x="19" y="78"/>
                </a:cxn>
                <a:cxn ang="0">
                  <a:pos x="33" y="63"/>
                </a:cxn>
                <a:cxn ang="0">
                  <a:pos x="85" y="41"/>
                </a:cxn>
                <a:cxn ang="0">
                  <a:pos x="141" y="26"/>
                </a:cxn>
                <a:cxn ang="0">
                  <a:pos x="200" y="19"/>
                </a:cxn>
                <a:cxn ang="0">
                  <a:pos x="307" y="8"/>
                </a:cxn>
                <a:cxn ang="0">
                  <a:pos x="348" y="8"/>
                </a:cxn>
                <a:cxn ang="0">
                  <a:pos x="377" y="0"/>
                </a:cxn>
                <a:cxn ang="0">
                  <a:pos x="362" y="0"/>
                </a:cxn>
                <a:cxn ang="0">
                  <a:pos x="251" y="19"/>
                </a:cxn>
                <a:cxn ang="0">
                  <a:pos x="166" y="37"/>
                </a:cxn>
                <a:cxn ang="0">
                  <a:pos x="111" y="56"/>
                </a:cxn>
                <a:cxn ang="0">
                  <a:pos x="74" y="78"/>
                </a:cxn>
                <a:cxn ang="0">
                  <a:pos x="55" y="96"/>
                </a:cxn>
                <a:cxn ang="0">
                  <a:pos x="48" y="107"/>
                </a:cxn>
                <a:cxn ang="0">
                  <a:pos x="48" y="118"/>
                </a:cxn>
                <a:cxn ang="0">
                  <a:pos x="55" y="133"/>
                </a:cxn>
                <a:cxn ang="0">
                  <a:pos x="67" y="148"/>
                </a:cxn>
                <a:cxn ang="0">
                  <a:pos x="85" y="163"/>
                </a:cxn>
                <a:cxn ang="0">
                  <a:pos x="104" y="174"/>
                </a:cxn>
                <a:cxn ang="0">
                  <a:pos x="170" y="196"/>
                </a:cxn>
                <a:cxn ang="0">
                  <a:pos x="240" y="218"/>
                </a:cxn>
                <a:cxn ang="0">
                  <a:pos x="381" y="244"/>
                </a:cxn>
                <a:cxn ang="0">
                  <a:pos x="488" y="259"/>
                </a:cxn>
                <a:cxn ang="0">
                  <a:pos x="447" y="259"/>
                </a:cxn>
                <a:cxn ang="0">
                  <a:pos x="447" y="252"/>
                </a:cxn>
                <a:cxn ang="0">
                  <a:pos x="348" y="244"/>
                </a:cxn>
                <a:cxn ang="0">
                  <a:pos x="266" y="229"/>
                </a:cxn>
                <a:cxn ang="0">
                  <a:pos x="174" y="207"/>
                </a:cxn>
              </a:cxnLst>
              <a:rect l="0" t="0" r="0" b="0"/>
              <a:pathLst>
                <a:path w="488" h="259">
                  <a:moveTo>
                    <a:pt x="174" y="207"/>
                  </a:moveTo>
                  <a:lnTo>
                    <a:pt x="96" y="189"/>
                  </a:lnTo>
                  <a:lnTo>
                    <a:pt x="41" y="167"/>
                  </a:lnTo>
                  <a:lnTo>
                    <a:pt x="11" y="141"/>
                  </a:lnTo>
                  <a:lnTo>
                    <a:pt x="0" y="122"/>
                  </a:lnTo>
                  <a:lnTo>
                    <a:pt x="0" y="111"/>
                  </a:lnTo>
                  <a:lnTo>
                    <a:pt x="0" y="96"/>
                  </a:lnTo>
                  <a:lnTo>
                    <a:pt x="4" y="93"/>
                  </a:lnTo>
                  <a:lnTo>
                    <a:pt x="19" y="78"/>
                  </a:lnTo>
                  <a:lnTo>
                    <a:pt x="33" y="63"/>
                  </a:lnTo>
                  <a:lnTo>
                    <a:pt x="85" y="41"/>
                  </a:lnTo>
                  <a:lnTo>
                    <a:pt x="141" y="26"/>
                  </a:lnTo>
                  <a:lnTo>
                    <a:pt x="200" y="19"/>
                  </a:lnTo>
                  <a:lnTo>
                    <a:pt x="307" y="8"/>
                  </a:lnTo>
                  <a:lnTo>
                    <a:pt x="348" y="8"/>
                  </a:lnTo>
                  <a:lnTo>
                    <a:pt x="377" y="0"/>
                  </a:lnTo>
                  <a:lnTo>
                    <a:pt x="362" y="0"/>
                  </a:lnTo>
                  <a:lnTo>
                    <a:pt x="251" y="19"/>
                  </a:lnTo>
                  <a:lnTo>
                    <a:pt x="166" y="37"/>
                  </a:lnTo>
                  <a:lnTo>
                    <a:pt x="111" y="56"/>
                  </a:lnTo>
                  <a:lnTo>
                    <a:pt x="74" y="78"/>
                  </a:lnTo>
                  <a:lnTo>
                    <a:pt x="55" y="96"/>
                  </a:lnTo>
                  <a:lnTo>
                    <a:pt x="48" y="107"/>
                  </a:lnTo>
                  <a:lnTo>
                    <a:pt x="48" y="118"/>
                  </a:lnTo>
                  <a:lnTo>
                    <a:pt x="55" y="133"/>
                  </a:lnTo>
                  <a:lnTo>
                    <a:pt x="67" y="148"/>
                  </a:lnTo>
                  <a:lnTo>
                    <a:pt x="85" y="163"/>
                  </a:lnTo>
                  <a:lnTo>
                    <a:pt x="104" y="174"/>
                  </a:lnTo>
                  <a:lnTo>
                    <a:pt x="170" y="196"/>
                  </a:lnTo>
                  <a:lnTo>
                    <a:pt x="240" y="218"/>
                  </a:lnTo>
                  <a:lnTo>
                    <a:pt x="381" y="244"/>
                  </a:lnTo>
                  <a:lnTo>
                    <a:pt x="488" y="259"/>
                  </a:lnTo>
                  <a:lnTo>
                    <a:pt x="447" y="259"/>
                  </a:lnTo>
                  <a:lnTo>
                    <a:pt x="447" y="252"/>
                  </a:lnTo>
                  <a:lnTo>
                    <a:pt x="348" y="244"/>
                  </a:lnTo>
                  <a:lnTo>
                    <a:pt x="266" y="229"/>
                  </a:lnTo>
                  <a:lnTo>
                    <a:pt x="174" y="20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7" name="図形 116"/>
            <p:cNvSpPr/>
            <p:nvPr/>
          </p:nvSpPr>
          <p:spPr bwMode="auto">
            <a:xfrm>
              <a:off x="771211" y="4827823"/>
              <a:ext cx="781944" cy="637024"/>
            </a:xfrm>
            <a:custGeom>
              <a:avLst/>
              <a:gdLst/>
              <a:ahLst/>
              <a:cxnLst>
                <a:cxn ang="0">
                  <a:pos x="321" y="0"/>
                </a:cxn>
                <a:cxn ang="0">
                  <a:pos x="377" y="7"/>
                </a:cxn>
                <a:cxn ang="0">
                  <a:pos x="395" y="15"/>
                </a:cxn>
                <a:cxn ang="0">
                  <a:pos x="436" y="30"/>
                </a:cxn>
                <a:cxn ang="0">
                  <a:pos x="465" y="44"/>
                </a:cxn>
                <a:cxn ang="0">
                  <a:pos x="491" y="59"/>
                </a:cxn>
                <a:cxn ang="0">
                  <a:pos x="506" y="85"/>
                </a:cxn>
                <a:cxn ang="0">
                  <a:pos x="510" y="115"/>
                </a:cxn>
                <a:cxn ang="0">
                  <a:pos x="510" y="141"/>
                </a:cxn>
                <a:cxn ang="0">
                  <a:pos x="502" y="159"/>
                </a:cxn>
                <a:cxn ang="0">
                  <a:pos x="477" y="181"/>
                </a:cxn>
                <a:cxn ang="0">
                  <a:pos x="440" y="200"/>
                </a:cxn>
                <a:cxn ang="0">
                  <a:pos x="406" y="211"/>
                </a:cxn>
                <a:cxn ang="0">
                  <a:pos x="366" y="218"/>
                </a:cxn>
                <a:cxn ang="0">
                  <a:pos x="307" y="237"/>
                </a:cxn>
                <a:cxn ang="0">
                  <a:pos x="281" y="237"/>
                </a:cxn>
                <a:cxn ang="0">
                  <a:pos x="229" y="244"/>
                </a:cxn>
                <a:cxn ang="0">
                  <a:pos x="188" y="259"/>
                </a:cxn>
                <a:cxn ang="0">
                  <a:pos x="173" y="274"/>
                </a:cxn>
                <a:cxn ang="0">
                  <a:pos x="155" y="288"/>
                </a:cxn>
                <a:cxn ang="0">
                  <a:pos x="144" y="307"/>
                </a:cxn>
                <a:cxn ang="0">
                  <a:pos x="136" y="322"/>
                </a:cxn>
                <a:cxn ang="0">
                  <a:pos x="136" y="336"/>
                </a:cxn>
                <a:cxn ang="0">
                  <a:pos x="140" y="355"/>
                </a:cxn>
                <a:cxn ang="0">
                  <a:pos x="151" y="377"/>
                </a:cxn>
                <a:cxn ang="0">
                  <a:pos x="170" y="396"/>
                </a:cxn>
                <a:cxn ang="0">
                  <a:pos x="185" y="410"/>
                </a:cxn>
                <a:cxn ang="0">
                  <a:pos x="244" y="436"/>
                </a:cxn>
                <a:cxn ang="0">
                  <a:pos x="310" y="451"/>
                </a:cxn>
                <a:cxn ang="0">
                  <a:pos x="214" y="440"/>
                </a:cxn>
                <a:cxn ang="0">
                  <a:pos x="151" y="425"/>
                </a:cxn>
                <a:cxn ang="0">
                  <a:pos x="88" y="407"/>
                </a:cxn>
                <a:cxn ang="0">
                  <a:pos x="48" y="392"/>
                </a:cxn>
                <a:cxn ang="0">
                  <a:pos x="26" y="377"/>
                </a:cxn>
                <a:cxn ang="0">
                  <a:pos x="11" y="366"/>
                </a:cxn>
                <a:cxn ang="0">
                  <a:pos x="0" y="355"/>
                </a:cxn>
                <a:cxn ang="0">
                  <a:pos x="0" y="344"/>
                </a:cxn>
                <a:cxn ang="0">
                  <a:pos x="3" y="325"/>
                </a:cxn>
                <a:cxn ang="0">
                  <a:pos x="15" y="311"/>
                </a:cxn>
                <a:cxn ang="0">
                  <a:pos x="29" y="296"/>
                </a:cxn>
                <a:cxn ang="0">
                  <a:pos x="48" y="285"/>
                </a:cxn>
                <a:cxn ang="0">
                  <a:pos x="96" y="266"/>
                </a:cxn>
                <a:cxn ang="0">
                  <a:pos x="144" y="251"/>
                </a:cxn>
                <a:cxn ang="0">
                  <a:pos x="236" y="229"/>
                </a:cxn>
                <a:cxn ang="0">
                  <a:pos x="281" y="226"/>
                </a:cxn>
                <a:cxn ang="0">
                  <a:pos x="336" y="214"/>
                </a:cxn>
                <a:cxn ang="0">
                  <a:pos x="380" y="200"/>
                </a:cxn>
                <a:cxn ang="0">
                  <a:pos x="417" y="181"/>
                </a:cxn>
                <a:cxn ang="0">
                  <a:pos x="436" y="155"/>
                </a:cxn>
                <a:cxn ang="0">
                  <a:pos x="451" y="141"/>
                </a:cxn>
                <a:cxn ang="0">
                  <a:pos x="454" y="118"/>
                </a:cxn>
                <a:cxn ang="0">
                  <a:pos x="462" y="104"/>
                </a:cxn>
                <a:cxn ang="0">
                  <a:pos x="454" y="78"/>
                </a:cxn>
                <a:cxn ang="0">
                  <a:pos x="440" y="63"/>
                </a:cxn>
                <a:cxn ang="0">
                  <a:pos x="421" y="44"/>
                </a:cxn>
                <a:cxn ang="0">
                  <a:pos x="403" y="33"/>
                </a:cxn>
                <a:cxn ang="0">
                  <a:pos x="351" y="7"/>
                </a:cxn>
                <a:cxn ang="0">
                  <a:pos x="321" y="0"/>
                </a:cxn>
              </a:cxnLst>
              <a:rect l="0" t="0" r="0" b="0"/>
              <a:pathLst>
                <a:path w="510" h="451">
                  <a:moveTo>
                    <a:pt x="321" y="0"/>
                  </a:moveTo>
                  <a:lnTo>
                    <a:pt x="377" y="7"/>
                  </a:lnTo>
                  <a:lnTo>
                    <a:pt x="395" y="15"/>
                  </a:lnTo>
                  <a:lnTo>
                    <a:pt x="436" y="30"/>
                  </a:lnTo>
                  <a:lnTo>
                    <a:pt x="465" y="44"/>
                  </a:lnTo>
                  <a:lnTo>
                    <a:pt x="491" y="59"/>
                  </a:lnTo>
                  <a:lnTo>
                    <a:pt x="506" y="85"/>
                  </a:lnTo>
                  <a:lnTo>
                    <a:pt x="510" y="115"/>
                  </a:lnTo>
                  <a:lnTo>
                    <a:pt x="510" y="141"/>
                  </a:lnTo>
                  <a:lnTo>
                    <a:pt x="502" y="159"/>
                  </a:lnTo>
                  <a:lnTo>
                    <a:pt x="477" y="181"/>
                  </a:lnTo>
                  <a:lnTo>
                    <a:pt x="440" y="200"/>
                  </a:lnTo>
                  <a:lnTo>
                    <a:pt x="406" y="211"/>
                  </a:lnTo>
                  <a:lnTo>
                    <a:pt x="366" y="218"/>
                  </a:lnTo>
                  <a:lnTo>
                    <a:pt x="307" y="237"/>
                  </a:lnTo>
                  <a:lnTo>
                    <a:pt x="281" y="237"/>
                  </a:lnTo>
                  <a:lnTo>
                    <a:pt x="229" y="244"/>
                  </a:lnTo>
                  <a:lnTo>
                    <a:pt x="188" y="259"/>
                  </a:lnTo>
                  <a:lnTo>
                    <a:pt x="173" y="274"/>
                  </a:lnTo>
                  <a:lnTo>
                    <a:pt x="155" y="288"/>
                  </a:lnTo>
                  <a:lnTo>
                    <a:pt x="144" y="307"/>
                  </a:lnTo>
                  <a:lnTo>
                    <a:pt x="136" y="322"/>
                  </a:lnTo>
                  <a:lnTo>
                    <a:pt x="136" y="336"/>
                  </a:lnTo>
                  <a:lnTo>
                    <a:pt x="140" y="355"/>
                  </a:lnTo>
                  <a:lnTo>
                    <a:pt x="151" y="377"/>
                  </a:lnTo>
                  <a:lnTo>
                    <a:pt x="170" y="396"/>
                  </a:lnTo>
                  <a:lnTo>
                    <a:pt x="185" y="410"/>
                  </a:lnTo>
                  <a:lnTo>
                    <a:pt x="244" y="436"/>
                  </a:lnTo>
                  <a:lnTo>
                    <a:pt x="310" y="451"/>
                  </a:lnTo>
                  <a:lnTo>
                    <a:pt x="214" y="440"/>
                  </a:lnTo>
                  <a:lnTo>
                    <a:pt x="151" y="425"/>
                  </a:lnTo>
                  <a:lnTo>
                    <a:pt x="88" y="407"/>
                  </a:lnTo>
                  <a:lnTo>
                    <a:pt x="48" y="392"/>
                  </a:lnTo>
                  <a:lnTo>
                    <a:pt x="26" y="377"/>
                  </a:lnTo>
                  <a:lnTo>
                    <a:pt x="11" y="366"/>
                  </a:lnTo>
                  <a:lnTo>
                    <a:pt x="0" y="355"/>
                  </a:lnTo>
                  <a:lnTo>
                    <a:pt x="0" y="344"/>
                  </a:lnTo>
                  <a:lnTo>
                    <a:pt x="3" y="325"/>
                  </a:lnTo>
                  <a:lnTo>
                    <a:pt x="15" y="311"/>
                  </a:lnTo>
                  <a:lnTo>
                    <a:pt x="29" y="296"/>
                  </a:lnTo>
                  <a:lnTo>
                    <a:pt x="48" y="285"/>
                  </a:lnTo>
                  <a:lnTo>
                    <a:pt x="96" y="266"/>
                  </a:lnTo>
                  <a:lnTo>
                    <a:pt x="144" y="251"/>
                  </a:lnTo>
                  <a:lnTo>
                    <a:pt x="236" y="229"/>
                  </a:lnTo>
                  <a:lnTo>
                    <a:pt x="281" y="226"/>
                  </a:lnTo>
                  <a:lnTo>
                    <a:pt x="336" y="214"/>
                  </a:lnTo>
                  <a:lnTo>
                    <a:pt x="380" y="200"/>
                  </a:lnTo>
                  <a:lnTo>
                    <a:pt x="417" y="181"/>
                  </a:lnTo>
                  <a:lnTo>
                    <a:pt x="436" y="155"/>
                  </a:lnTo>
                  <a:lnTo>
                    <a:pt x="451" y="141"/>
                  </a:lnTo>
                  <a:lnTo>
                    <a:pt x="454" y="118"/>
                  </a:lnTo>
                  <a:lnTo>
                    <a:pt x="462" y="104"/>
                  </a:lnTo>
                  <a:lnTo>
                    <a:pt x="454" y="78"/>
                  </a:lnTo>
                  <a:lnTo>
                    <a:pt x="440" y="63"/>
                  </a:lnTo>
                  <a:lnTo>
                    <a:pt x="421" y="44"/>
                  </a:lnTo>
                  <a:lnTo>
                    <a:pt x="403" y="33"/>
                  </a:lnTo>
                  <a:lnTo>
                    <a:pt x="351" y="7"/>
                  </a:lnTo>
                  <a:lnTo>
                    <a:pt x="321"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8" name="図形 117"/>
            <p:cNvSpPr/>
            <p:nvPr/>
          </p:nvSpPr>
          <p:spPr bwMode="auto">
            <a:xfrm>
              <a:off x="1139184" y="4827823"/>
              <a:ext cx="328110" cy="319218"/>
            </a:xfrm>
            <a:custGeom>
              <a:avLst/>
              <a:gdLst/>
              <a:ahLst/>
              <a:cxnLst>
                <a:cxn ang="0">
                  <a:pos x="59" y="0"/>
                </a:cxn>
                <a:cxn ang="0">
                  <a:pos x="85" y="4"/>
                </a:cxn>
                <a:cxn ang="0">
                  <a:pos x="137" y="26"/>
                </a:cxn>
                <a:cxn ang="0">
                  <a:pos x="166" y="41"/>
                </a:cxn>
                <a:cxn ang="0">
                  <a:pos x="192" y="59"/>
                </a:cxn>
                <a:cxn ang="0">
                  <a:pos x="207" y="78"/>
                </a:cxn>
                <a:cxn ang="0">
                  <a:pos x="214" y="104"/>
                </a:cxn>
                <a:cxn ang="0">
                  <a:pos x="214" y="118"/>
                </a:cxn>
                <a:cxn ang="0">
                  <a:pos x="207" y="141"/>
                </a:cxn>
                <a:cxn ang="0">
                  <a:pos x="196" y="155"/>
                </a:cxn>
                <a:cxn ang="0">
                  <a:pos x="170" y="174"/>
                </a:cxn>
                <a:cxn ang="0">
                  <a:pos x="140" y="196"/>
                </a:cxn>
                <a:cxn ang="0">
                  <a:pos x="96" y="211"/>
                </a:cxn>
                <a:cxn ang="0">
                  <a:pos x="41" y="218"/>
                </a:cxn>
                <a:cxn ang="0">
                  <a:pos x="0" y="226"/>
                </a:cxn>
                <a:cxn ang="0">
                  <a:pos x="55" y="211"/>
                </a:cxn>
                <a:cxn ang="0">
                  <a:pos x="85" y="200"/>
                </a:cxn>
                <a:cxn ang="0">
                  <a:pos x="111" y="181"/>
                </a:cxn>
                <a:cxn ang="0">
                  <a:pos x="129" y="166"/>
                </a:cxn>
                <a:cxn ang="0">
                  <a:pos x="140" y="144"/>
                </a:cxn>
                <a:cxn ang="0">
                  <a:pos x="144" y="133"/>
                </a:cxn>
                <a:cxn ang="0">
                  <a:pos x="144" y="115"/>
                </a:cxn>
                <a:cxn ang="0">
                  <a:pos x="140" y="96"/>
                </a:cxn>
                <a:cxn ang="0">
                  <a:pos x="129" y="74"/>
                </a:cxn>
                <a:cxn ang="0">
                  <a:pos x="92" y="44"/>
                </a:cxn>
                <a:cxn ang="0">
                  <a:pos x="52" y="19"/>
                </a:cxn>
                <a:cxn ang="0">
                  <a:pos x="0" y="0"/>
                </a:cxn>
                <a:cxn ang="0">
                  <a:pos x="59" y="0"/>
                </a:cxn>
              </a:cxnLst>
              <a:rect l="0" t="0" r="0" b="0"/>
              <a:pathLst>
                <a:path w="214" h="226">
                  <a:moveTo>
                    <a:pt x="59" y="0"/>
                  </a:moveTo>
                  <a:lnTo>
                    <a:pt x="85" y="4"/>
                  </a:lnTo>
                  <a:lnTo>
                    <a:pt x="137" y="26"/>
                  </a:lnTo>
                  <a:lnTo>
                    <a:pt x="166" y="41"/>
                  </a:lnTo>
                  <a:lnTo>
                    <a:pt x="192" y="59"/>
                  </a:lnTo>
                  <a:lnTo>
                    <a:pt x="207" y="78"/>
                  </a:lnTo>
                  <a:lnTo>
                    <a:pt x="214" y="104"/>
                  </a:lnTo>
                  <a:lnTo>
                    <a:pt x="214" y="118"/>
                  </a:lnTo>
                  <a:lnTo>
                    <a:pt x="207" y="141"/>
                  </a:lnTo>
                  <a:lnTo>
                    <a:pt x="196" y="155"/>
                  </a:lnTo>
                  <a:lnTo>
                    <a:pt x="170" y="174"/>
                  </a:lnTo>
                  <a:lnTo>
                    <a:pt x="140" y="196"/>
                  </a:lnTo>
                  <a:lnTo>
                    <a:pt x="96" y="211"/>
                  </a:lnTo>
                  <a:lnTo>
                    <a:pt x="41" y="218"/>
                  </a:lnTo>
                  <a:lnTo>
                    <a:pt x="0" y="226"/>
                  </a:lnTo>
                  <a:lnTo>
                    <a:pt x="55" y="211"/>
                  </a:lnTo>
                  <a:lnTo>
                    <a:pt x="85" y="200"/>
                  </a:lnTo>
                  <a:lnTo>
                    <a:pt x="111" y="181"/>
                  </a:lnTo>
                  <a:lnTo>
                    <a:pt x="129" y="166"/>
                  </a:lnTo>
                  <a:lnTo>
                    <a:pt x="140" y="144"/>
                  </a:lnTo>
                  <a:lnTo>
                    <a:pt x="144" y="133"/>
                  </a:lnTo>
                  <a:lnTo>
                    <a:pt x="144" y="115"/>
                  </a:lnTo>
                  <a:lnTo>
                    <a:pt x="140" y="96"/>
                  </a:lnTo>
                  <a:lnTo>
                    <a:pt x="129" y="74"/>
                  </a:lnTo>
                  <a:lnTo>
                    <a:pt x="92" y="44"/>
                  </a:lnTo>
                  <a:lnTo>
                    <a:pt x="52" y="19"/>
                  </a:lnTo>
                  <a:lnTo>
                    <a:pt x="0" y="0"/>
                  </a:lnTo>
                  <a:lnTo>
                    <a:pt x="59"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9" name="図形 118"/>
            <p:cNvSpPr/>
            <p:nvPr/>
          </p:nvSpPr>
          <p:spPr bwMode="auto">
            <a:xfrm>
              <a:off x="470699" y="4889972"/>
              <a:ext cx="243782" cy="261307"/>
            </a:xfrm>
            <a:custGeom>
              <a:avLst/>
              <a:gdLst/>
              <a:ahLst/>
              <a:cxnLst>
                <a:cxn ang="0">
                  <a:pos x="59" y="182"/>
                </a:cxn>
                <a:cxn ang="0">
                  <a:pos x="29" y="185"/>
                </a:cxn>
                <a:cxn ang="0">
                  <a:pos x="70" y="159"/>
                </a:cxn>
                <a:cxn ang="0">
                  <a:pos x="96" y="145"/>
                </a:cxn>
                <a:cxn ang="0">
                  <a:pos x="111" y="122"/>
                </a:cxn>
                <a:cxn ang="0">
                  <a:pos x="114" y="97"/>
                </a:cxn>
                <a:cxn ang="0">
                  <a:pos x="114" y="74"/>
                </a:cxn>
                <a:cxn ang="0">
                  <a:pos x="103" y="67"/>
                </a:cxn>
                <a:cxn ang="0">
                  <a:pos x="85" y="45"/>
                </a:cxn>
                <a:cxn ang="0">
                  <a:pos x="48" y="19"/>
                </a:cxn>
                <a:cxn ang="0">
                  <a:pos x="29" y="12"/>
                </a:cxn>
                <a:cxn ang="0">
                  <a:pos x="0" y="0"/>
                </a:cxn>
                <a:cxn ang="0">
                  <a:pos x="33" y="0"/>
                </a:cxn>
                <a:cxn ang="0">
                  <a:pos x="55" y="4"/>
                </a:cxn>
                <a:cxn ang="0">
                  <a:pos x="100" y="19"/>
                </a:cxn>
                <a:cxn ang="0">
                  <a:pos x="125" y="34"/>
                </a:cxn>
                <a:cxn ang="0">
                  <a:pos x="144" y="52"/>
                </a:cxn>
                <a:cxn ang="0">
                  <a:pos x="155" y="74"/>
                </a:cxn>
                <a:cxn ang="0">
                  <a:pos x="159" y="100"/>
                </a:cxn>
                <a:cxn ang="0">
                  <a:pos x="155" y="111"/>
                </a:cxn>
                <a:cxn ang="0">
                  <a:pos x="140" y="137"/>
                </a:cxn>
                <a:cxn ang="0">
                  <a:pos x="125" y="152"/>
                </a:cxn>
                <a:cxn ang="0">
                  <a:pos x="111" y="167"/>
                </a:cxn>
                <a:cxn ang="0">
                  <a:pos x="89" y="174"/>
                </a:cxn>
                <a:cxn ang="0">
                  <a:pos x="59" y="182"/>
                </a:cxn>
              </a:cxnLst>
              <a:rect l="0" t="0" r="0" b="0"/>
              <a:pathLst>
                <a:path w="159" h="185">
                  <a:moveTo>
                    <a:pt x="59" y="182"/>
                  </a:moveTo>
                  <a:lnTo>
                    <a:pt x="29" y="185"/>
                  </a:lnTo>
                  <a:lnTo>
                    <a:pt x="70" y="159"/>
                  </a:lnTo>
                  <a:lnTo>
                    <a:pt x="96" y="145"/>
                  </a:lnTo>
                  <a:lnTo>
                    <a:pt x="111" y="122"/>
                  </a:lnTo>
                  <a:lnTo>
                    <a:pt x="114" y="97"/>
                  </a:lnTo>
                  <a:lnTo>
                    <a:pt x="114" y="74"/>
                  </a:lnTo>
                  <a:lnTo>
                    <a:pt x="103" y="67"/>
                  </a:lnTo>
                  <a:lnTo>
                    <a:pt x="85" y="45"/>
                  </a:lnTo>
                  <a:lnTo>
                    <a:pt x="48" y="19"/>
                  </a:lnTo>
                  <a:lnTo>
                    <a:pt x="29" y="12"/>
                  </a:lnTo>
                  <a:lnTo>
                    <a:pt x="0" y="0"/>
                  </a:lnTo>
                  <a:lnTo>
                    <a:pt x="33" y="0"/>
                  </a:lnTo>
                  <a:lnTo>
                    <a:pt x="55" y="4"/>
                  </a:lnTo>
                  <a:lnTo>
                    <a:pt x="100" y="19"/>
                  </a:lnTo>
                  <a:lnTo>
                    <a:pt x="125" y="34"/>
                  </a:lnTo>
                  <a:lnTo>
                    <a:pt x="144" y="52"/>
                  </a:lnTo>
                  <a:lnTo>
                    <a:pt x="155" y="74"/>
                  </a:lnTo>
                  <a:lnTo>
                    <a:pt x="159" y="100"/>
                  </a:lnTo>
                  <a:lnTo>
                    <a:pt x="155" y="111"/>
                  </a:lnTo>
                  <a:lnTo>
                    <a:pt x="140" y="137"/>
                  </a:lnTo>
                  <a:lnTo>
                    <a:pt x="125" y="152"/>
                  </a:lnTo>
                  <a:lnTo>
                    <a:pt x="111" y="167"/>
                  </a:lnTo>
                  <a:lnTo>
                    <a:pt x="89" y="174"/>
                  </a:lnTo>
                  <a:lnTo>
                    <a:pt x="59" y="182"/>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0" name="図形 119"/>
            <p:cNvSpPr/>
            <p:nvPr/>
          </p:nvSpPr>
          <p:spPr bwMode="auto">
            <a:xfrm>
              <a:off x="617888" y="4911159"/>
              <a:ext cx="277513" cy="224583"/>
            </a:xfrm>
            <a:custGeom>
              <a:avLst/>
              <a:gdLst/>
              <a:ahLst/>
              <a:cxnLst>
                <a:cxn ang="0">
                  <a:pos x="118" y="144"/>
                </a:cxn>
                <a:cxn ang="0">
                  <a:pos x="78" y="152"/>
                </a:cxn>
                <a:cxn ang="0">
                  <a:pos x="0" y="159"/>
                </a:cxn>
                <a:cxn ang="0">
                  <a:pos x="33" y="141"/>
                </a:cxn>
                <a:cxn ang="0">
                  <a:pos x="55" y="115"/>
                </a:cxn>
                <a:cxn ang="0">
                  <a:pos x="70" y="85"/>
                </a:cxn>
                <a:cxn ang="0">
                  <a:pos x="63" y="59"/>
                </a:cxn>
                <a:cxn ang="0">
                  <a:pos x="55" y="37"/>
                </a:cxn>
                <a:cxn ang="0">
                  <a:pos x="33" y="15"/>
                </a:cxn>
                <a:cxn ang="0">
                  <a:pos x="7" y="0"/>
                </a:cxn>
                <a:cxn ang="0">
                  <a:pos x="74" y="15"/>
                </a:cxn>
                <a:cxn ang="0">
                  <a:pos x="115" y="26"/>
                </a:cxn>
                <a:cxn ang="0">
                  <a:pos x="140" y="41"/>
                </a:cxn>
                <a:cxn ang="0">
                  <a:pos x="144" y="45"/>
                </a:cxn>
                <a:cxn ang="0">
                  <a:pos x="170" y="67"/>
                </a:cxn>
                <a:cxn ang="0">
                  <a:pos x="174" y="82"/>
                </a:cxn>
                <a:cxn ang="0">
                  <a:pos x="181" y="85"/>
                </a:cxn>
                <a:cxn ang="0">
                  <a:pos x="170" y="107"/>
                </a:cxn>
                <a:cxn ang="0">
                  <a:pos x="148" y="126"/>
                </a:cxn>
                <a:cxn ang="0">
                  <a:pos x="118" y="144"/>
                </a:cxn>
              </a:cxnLst>
              <a:rect l="0" t="0" r="0" b="0"/>
              <a:pathLst>
                <a:path w="181" h="159">
                  <a:moveTo>
                    <a:pt x="118" y="144"/>
                  </a:moveTo>
                  <a:lnTo>
                    <a:pt x="78" y="152"/>
                  </a:lnTo>
                  <a:lnTo>
                    <a:pt x="0" y="159"/>
                  </a:lnTo>
                  <a:lnTo>
                    <a:pt x="33" y="141"/>
                  </a:lnTo>
                  <a:lnTo>
                    <a:pt x="55" y="115"/>
                  </a:lnTo>
                  <a:lnTo>
                    <a:pt x="70" y="85"/>
                  </a:lnTo>
                  <a:lnTo>
                    <a:pt x="63" y="59"/>
                  </a:lnTo>
                  <a:lnTo>
                    <a:pt x="55" y="37"/>
                  </a:lnTo>
                  <a:lnTo>
                    <a:pt x="33" y="15"/>
                  </a:lnTo>
                  <a:lnTo>
                    <a:pt x="7" y="0"/>
                  </a:lnTo>
                  <a:lnTo>
                    <a:pt x="74" y="15"/>
                  </a:lnTo>
                  <a:lnTo>
                    <a:pt x="115" y="26"/>
                  </a:lnTo>
                  <a:lnTo>
                    <a:pt x="140" y="41"/>
                  </a:lnTo>
                  <a:lnTo>
                    <a:pt x="144" y="45"/>
                  </a:lnTo>
                  <a:lnTo>
                    <a:pt x="170" y="67"/>
                  </a:lnTo>
                  <a:lnTo>
                    <a:pt x="174" y="82"/>
                  </a:lnTo>
                  <a:lnTo>
                    <a:pt x="181" y="85"/>
                  </a:lnTo>
                  <a:lnTo>
                    <a:pt x="170" y="107"/>
                  </a:lnTo>
                  <a:lnTo>
                    <a:pt x="148" y="126"/>
                  </a:lnTo>
                  <a:lnTo>
                    <a:pt x="118" y="14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1" name="図形 120"/>
            <p:cNvSpPr/>
            <p:nvPr/>
          </p:nvSpPr>
          <p:spPr bwMode="auto">
            <a:xfrm>
              <a:off x="538161" y="4885735"/>
              <a:ext cx="441568" cy="224583"/>
            </a:xfrm>
            <a:custGeom>
              <a:avLst/>
              <a:gdLst/>
              <a:ahLst/>
              <a:cxnLst>
                <a:cxn ang="0">
                  <a:pos x="277" y="59"/>
                </a:cxn>
                <a:cxn ang="0">
                  <a:pos x="281" y="70"/>
                </a:cxn>
                <a:cxn ang="0">
                  <a:pos x="288" y="85"/>
                </a:cxn>
                <a:cxn ang="0">
                  <a:pos x="288" y="92"/>
                </a:cxn>
                <a:cxn ang="0">
                  <a:pos x="281" y="103"/>
                </a:cxn>
                <a:cxn ang="0">
                  <a:pos x="277" y="114"/>
                </a:cxn>
                <a:cxn ang="0">
                  <a:pos x="252" y="140"/>
                </a:cxn>
                <a:cxn ang="0">
                  <a:pos x="218" y="155"/>
                </a:cxn>
                <a:cxn ang="0">
                  <a:pos x="181" y="159"/>
                </a:cxn>
                <a:cxn ang="0">
                  <a:pos x="211" y="140"/>
                </a:cxn>
                <a:cxn ang="0">
                  <a:pos x="226" y="125"/>
                </a:cxn>
                <a:cxn ang="0">
                  <a:pos x="233" y="103"/>
                </a:cxn>
                <a:cxn ang="0">
                  <a:pos x="233" y="92"/>
                </a:cxn>
                <a:cxn ang="0">
                  <a:pos x="226" y="85"/>
                </a:cxn>
                <a:cxn ang="0">
                  <a:pos x="200" y="59"/>
                </a:cxn>
                <a:cxn ang="0">
                  <a:pos x="192" y="55"/>
                </a:cxn>
                <a:cxn ang="0">
                  <a:pos x="167" y="44"/>
                </a:cxn>
                <a:cxn ang="0">
                  <a:pos x="122" y="29"/>
                </a:cxn>
                <a:cxn ang="0">
                  <a:pos x="52" y="18"/>
                </a:cxn>
                <a:cxn ang="0">
                  <a:pos x="0" y="3"/>
                </a:cxn>
                <a:cxn ang="0">
                  <a:pos x="37" y="0"/>
                </a:cxn>
                <a:cxn ang="0">
                  <a:pos x="67" y="0"/>
                </a:cxn>
                <a:cxn ang="0">
                  <a:pos x="155" y="7"/>
                </a:cxn>
                <a:cxn ang="0">
                  <a:pos x="218" y="18"/>
                </a:cxn>
                <a:cxn ang="0">
                  <a:pos x="255" y="37"/>
                </a:cxn>
                <a:cxn ang="0">
                  <a:pos x="277" y="59"/>
                </a:cxn>
              </a:cxnLst>
              <a:rect l="0" t="0" r="0" b="0"/>
              <a:pathLst>
                <a:path w="288" h="159">
                  <a:moveTo>
                    <a:pt x="277" y="59"/>
                  </a:moveTo>
                  <a:lnTo>
                    <a:pt x="281" y="70"/>
                  </a:lnTo>
                  <a:lnTo>
                    <a:pt x="288" y="85"/>
                  </a:lnTo>
                  <a:lnTo>
                    <a:pt x="288" y="92"/>
                  </a:lnTo>
                  <a:lnTo>
                    <a:pt x="281" y="103"/>
                  </a:lnTo>
                  <a:lnTo>
                    <a:pt x="277" y="114"/>
                  </a:lnTo>
                  <a:lnTo>
                    <a:pt x="252" y="140"/>
                  </a:lnTo>
                  <a:lnTo>
                    <a:pt x="218" y="155"/>
                  </a:lnTo>
                  <a:lnTo>
                    <a:pt x="181" y="159"/>
                  </a:lnTo>
                  <a:lnTo>
                    <a:pt x="211" y="140"/>
                  </a:lnTo>
                  <a:lnTo>
                    <a:pt x="226" y="125"/>
                  </a:lnTo>
                  <a:lnTo>
                    <a:pt x="233" y="103"/>
                  </a:lnTo>
                  <a:lnTo>
                    <a:pt x="233" y="92"/>
                  </a:lnTo>
                  <a:lnTo>
                    <a:pt x="226" y="85"/>
                  </a:lnTo>
                  <a:lnTo>
                    <a:pt x="200" y="59"/>
                  </a:lnTo>
                  <a:lnTo>
                    <a:pt x="192" y="55"/>
                  </a:lnTo>
                  <a:lnTo>
                    <a:pt x="167" y="44"/>
                  </a:lnTo>
                  <a:lnTo>
                    <a:pt x="122" y="29"/>
                  </a:lnTo>
                  <a:lnTo>
                    <a:pt x="52" y="18"/>
                  </a:lnTo>
                  <a:lnTo>
                    <a:pt x="0" y="3"/>
                  </a:lnTo>
                  <a:lnTo>
                    <a:pt x="37" y="0"/>
                  </a:lnTo>
                  <a:lnTo>
                    <a:pt x="67" y="0"/>
                  </a:lnTo>
                  <a:lnTo>
                    <a:pt x="155" y="7"/>
                  </a:lnTo>
                  <a:lnTo>
                    <a:pt x="218" y="18"/>
                  </a:lnTo>
                  <a:lnTo>
                    <a:pt x="255" y="37"/>
                  </a:lnTo>
                  <a:lnTo>
                    <a:pt x="277" y="59"/>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2" name="図形 121"/>
            <p:cNvSpPr/>
            <p:nvPr/>
          </p:nvSpPr>
          <p:spPr bwMode="auto">
            <a:xfrm>
              <a:off x="680751" y="4885735"/>
              <a:ext cx="10733" cy="1412"/>
            </a:xfrm>
            <a:custGeom>
              <a:avLst/>
              <a:gdLst/>
              <a:ahLst/>
              <a:cxnLst>
                <a:cxn ang="0">
                  <a:pos x="0" y="0"/>
                </a:cxn>
                <a:cxn ang="0">
                  <a:pos x="7" y="0"/>
                </a:cxn>
                <a:cxn ang="0">
                  <a:pos x="0" y="0"/>
                </a:cxn>
              </a:cxnLst>
              <a:rect l="0" t="0" r="0" b="0"/>
              <a:pathLst>
                <a:path w="7">
                  <a:moveTo>
                    <a:pt x="0" y="0"/>
                  </a:moveTo>
                  <a:lnTo>
                    <a:pt x="7" y="0"/>
                  </a:lnTo>
                  <a:lnTo>
                    <a:pt x="0"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3" name="図形 122"/>
            <p:cNvSpPr/>
            <p:nvPr/>
          </p:nvSpPr>
          <p:spPr bwMode="auto">
            <a:xfrm>
              <a:off x="628621" y="4827823"/>
              <a:ext cx="102726" cy="46612"/>
            </a:xfrm>
            <a:custGeom>
              <a:avLst/>
              <a:gdLst/>
              <a:ahLst/>
              <a:cxnLst>
                <a:cxn ang="0">
                  <a:pos x="52" y="33"/>
                </a:cxn>
                <a:cxn ang="0">
                  <a:pos x="8" y="33"/>
                </a:cxn>
                <a:cxn ang="0">
                  <a:pos x="22" y="30"/>
                </a:cxn>
                <a:cxn ang="0">
                  <a:pos x="26" y="19"/>
                </a:cxn>
                <a:cxn ang="0">
                  <a:pos x="22" y="7"/>
                </a:cxn>
                <a:cxn ang="0">
                  <a:pos x="0" y="0"/>
                </a:cxn>
                <a:cxn ang="0">
                  <a:pos x="41" y="0"/>
                </a:cxn>
                <a:cxn ang="0">
                  <a:pos x="41" y="4"/>
                </a:cxn>
                <a:cxn ang="0">
                  <a:pos x="63" y="7"/>
                </a:cxn>
                <a:cxn ang="0">
                  <a:pos x="67" y="15"/>
                </a:cxn>
                <a:cxn ang="0">
                  <a:pos x="63" y="26"/>
                </a:cxn>
                <a:cxn ang="0">
                  <a:pos x="52" y="33"/>
                </a:cxn>
              </a:cxnLst>
              <a:rect l="0" t="0" r="0" b="0"/>
              <a:pathLst>
                <a:path w="67" h="33">
                  <a:moveTo>
                    <a:pt x="52" y="33"/>
                  </a:moveTo>
                  <a:lnTo>
                    <a:pt x="8" y="33"/>
                  </a:lnTo>
                  <a:lnTo>
                    <a:pt x="22" y="30"/>
                  </a:lnTo>
                  <a:lnTo>
                    <a:pt x="26" y="19"/>
                  </a:lnTo>
                  <a:lnTo>
                    <a:pt x="22" y="7"/>
                  </a:lnTo>
                  <a:lnTo>
                    <a:pt x="0" y="0"/>
                  </a:lnTo>
                  <a:lnTo>
                    <a:pt x="41" y="0"/>
                  </a:lnTo>
                  <a:lnTo>
                    <a:pt x="41" y="4"/>
                  </a:lnTo>
                  <a:lnTo>
                    <a:pt x="63" y="7"/>
                  </a:lnTo>
                  <a:lnTo>
                    <a:pt x="67" y="15"/>
                  </a:lnTo>
                  <a:lnTo>
                    <a:pt x="63" y="26"/>
                  </a:lnTo>
                  <a:lnTo>
                    <a:pt x="52" y="33"/>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4" name="図形 123"/>
            <p:cNvSpPr/>
            <p:nvPr/>
          </p:nvSpPr>
          <p:spPr bwMode="auto">
            <a:xfrm>
              <a:off x="708349" y="4827823"/>
              <a:ext cx="90460" cy="46612"/>
            </a:xfrm>
            <a:custGeom>
              <a:avLst/>
              <a:gdLst/>
              <a:ahLst/>
              <a:cxnLst>
                <a:cxn ang="0">
                  <a:pos x="33" y="30"/>
                </a:cxn>
                <a:cxn ang="0">
                  <a:pos x="4" y="33"/>
                </a:cxn>
                <a:cxn ang="0">
                  <a:pos x="15" y="26"/>
                </a:cxn>
                <a:cxn ang="0">
                  <a:pos x="19" y="15"/>
                </a:cxn>
                <a:cxn ang="0">
                  <a:pos x="15" y="7"/>
                </a:cxn>
                <a:cxn ang="0">
                  <a:pos x="0" y="0"/>
                </a:cxn>
                <a:cxn ang="0">
                  <a:pos x="30" y="0"/>
                </a:cxn>
                <a:cxn ang="0">
                  <a:pos x="52" y="7"/>
                </a:cxn>
                <a:cxn ang="0">
                  <a:pos x="59" y="15"/>
                </a:cxn>
                <a:cxn ang="0">
                  <a:pos x="56" y="26"/>
                </a:cxn>
                <a:cxn ang="0">
                  <a:pos x="33" y="30"/>
                </a:cxn>
              </a:cxnLst>
              <a:rect l="0" t="0" r="0" b="0"/>
              <a:pathLst>
                <a:path w="59" h="33">
                  <a:moveTo>
                    <a:pt x="33" y="30"/>
                  </a:moveTo>
                  <a:lnTo>
                    <a:pt x="4" y="33"/>
                  </a:lnTo>
                  <a:lnTo>
                    <a:pt x="15" y="26"/>
                  </a:lnTo>
                  <a:lnTo>
                    <a:pt x="19" y="15"/>
                  </a:lnTo>
                  <a:lnTo>
                    <a:pt x="15" y="7"/>
                  </a:lnTo>
                  <a:lnTo>
                    <a:pt x="0" y="0"/>
                  </a:lnTo>
                  <a:lnTo>
                    <a:pt x="30" y="0"/>
                  </a:lnTo>
                  <a:lnTo>
                    <a:pt x="52" y="7"/>
                  </a:lnTo>
                  <a:lnTo>
                    <a:pt x="59" y="15"/>
                  </a:lnTo>
                  <a:lnTo>
                    <a:pt x="56" y="26"/>
                  </a:lnTo>
                  <a:lnTo>
                    <a:pt x="33" y="3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5" name="図形 124"/>
            <p:cNvSpPr/>
            <p:nvPr/>
          </p:nvSpPr>
          <p:spPr bwMode="auto">
            <a:xfrm>
              <a:off x="153322" y="5188003"/>
              <a:ext cx="617889" cy="276844"/>
            </a:xfrm>
            <a:custGeom>
              <a:avLst/>
              <a:gdLst/>
              <a:ahLst/>
              <a:cxnLst>
                <a:cxn ang="0">
                  <a:pos x="7" y="100"/>
                </a:cxn>
                <a:cxn ang="0">
                  <a:pos x="0" y="89"/>
                </a:cxn>
                <a:cxn ang="0">
                  <a:pos x="7" y="74"/>
                </a:cxn>
                <a:cxn ang="0">
                  <a:pos x="11" y="67"/>
                </a:cxn>
                <a:cxn ang="0">
                  <a:pos x="26" y="44"/>
                </a:cxn>
                <a:cxn ang="0">
                  <a:pos x="55" y="30"/>
                </a:cxn>
                <a:cxn ang="0">
                  <a:pos x="100" y="11"/>
                </a:cxn>
                <a:cxn ang="0">
                  <a:pos x="166" y="0"/>
                </a:cxn>
                <a:cxn ang="0">
                  <a:pos x="196" y="0"/>
                </a:cxn>
                <a:cxn ang="0">
                  <a:pos x="122" y="19"/>
                </a:cxn>
                <a:cxn ang="0">
                  <a:pos x="96" y="30"/>
                </a:cxn>
                <a:cxn ang="0">
                  <a:pos x="59" y="44"/>
                </a:cxn>
                <a:cxn ang="0">
                  <a:pos x="52" y="59"/>
                </a:cxn>
                <a:cxn ang="0">
                  <a:pos x="44" y="70"/>
                </a:cxn>
                <a:cxn ang="0">
                  <a:pos x="52" y="89"/>
                </a:cxn>
                <a:cxn ang="0">
                  <a:pos x="59" y="104"/>
                </a:cxn>
                <a:cxn ang="0">
                  <a:pos x="77" y="122"/>
                </a:cxn>
                <a:cxn ang="0">
                  <a:pos x="96" y="137"/>
                </a:cxn>
                <a:cxn ang="0">
                  <a:pos x="129" y="152"/>
                </a:cxn>
                <a:cxn ang="0">
                  <a:pos x="222" y="174"/>
                </a:cxn>
                <a:cxn ang="0">
                  <a:pos x="321" y="192"/>
                </a:cxn>
                <a:cxn ang="0">
                  <a:pos x="403" y="196"/>
                </a:cxn>
                <a:cxn ang="0">
                  <a:pos x="318" y="192"/>
                </a:cxn>
                <a:cxn ang="0">
                  <a:pos x="185" y="181"/>
                </a:cxn>
                <a:cxn ang="0">
                  <a:pos x="122" y="166"/>
                </a:cxn>
                <a:cxn ang="0">
                  <a:pos x="66" y="152"/>
                </a:cxn>
                <a:cxn ang="0">
                  <a:pos x="26" y="126"/>
                </a:cxn>
                <a:cxn ang="0">
                  <a:pos x="11" y="115"/>
                </a:cxn>
                <a:cxn ang="0">
                  <a:pos x="7" y="100"/>
                </a:cxn>
              </a:cxnLst>
              <a:rect l="0" t="0" r="0" b="0"/>
              <a:pathLst>
                <a:path w="403" h="196">
                  <a:moveTo>
                    <a:pt x="7" y="100"/>
                  </a:moveTo>
                  <a:lnTo>
                    <a:pt x="0" y="89"/>
                  </a:lnTo>
                  <a:lnTo>
                    <a:pt x="7" y="74"/>
                  </a:lnTo>
                  <a:lnTo>
                    <a:pt x="11" y="67"/>
                  </a:lnTo>
                  <a:lnTo>
                    <a:pt x="26" y="44"/>
                  </a:lnTo>
                  <a:lnTo>
                    <a:pt x="55" y="30"/>
                  </a:lnTo>
                  <a:lnTo>
                    <a:pt x="100" y="11"/>
                  </a:lnTo>
                  <a:lnTo>
                    <a:pt x="166" y="0"/>
                  </a:lnTo>
                  <a:lnTo>
                    <a:pt x="196" y="0"/>
                  </a:lnTo>
                  <a:lnTo>
                    <a:pt x="122" y="19"/>
                  </a:lnTo>
                  <a:lnTo>
                    <a:pt x="96" y="30"/>
                  </a:lnTo>
                  <a:lnTo>
                    <a:pt x="59" y="44"/>
                  </a:lnTo>
                  <a:lnTo>
                    <a:pt x="52" y="59"/>
                  </a:lnTo>
                  <a:lnTo>
                    <a:pt x="44" y="70"/>
                  </a:lnTo>
                  <a:lnTo>
                    <a:pt x="52" y="89"/>
                  </a:lnTo>
                  <a:lnTo>
                    <a:pt x="59" y="104"/>
                  </a:lnTo>
                  <a:lnTo>
                    <a:pt x="77" y="122"/>
                  </a:lnTo>
                  <a:lnTo>
                    <a:pt x="96" y="137"/>
                  </a:lnTo>
                  <a:lnTo>
                    <a:pt x="129" y="152"/>
                  </a:lnTo>
                  <a:lnTo>
                    <a:pt x="222" y="174"/>
                  </a:lnTo>
                  <a:lnTo>
                    <a:pt x="321" y="192"/>
                  </a:lnTo>
                  <a:lnTo>
                    <a:pt x="403" y="196"/>
                  </a:lnTo>
                  <a:lnTo>
                    <a:pt x="318" y="192"/>
                  </a:lnTo>
                  <a:lnTo>
                    <a:pt x="185" y="181"/>
                  </a:lnTo>
                  <a:lnTo>
                    <a:pt x="122" y="166"/>
                  </a:lnTo>
                  <a:lnTo>
                    <a:pt x="66" y="152"/>
                  </a:lnTo>
                  <a:lnTo>
                    <a:pt x="26" y="126"/>
                  </a:lnTo>
                  <a:lnTo>
                    <a:pt x="11" y="115"/>
                  </a:lnTo>
                  <a:lnTo>
                    <a:pt x="7" y="10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6" name="図形 125"/>
            <p:cNvSpPr/>
            <p:nvPr/>
          </p:nvSpPr>
          <p:spPr bwMode="auto">
            <a:xfrm>
              <a:off x="233049" y="4827823"/>
              <a:ext cx="1126919" cy="673748"/>
            </a:xfrm>
            <a:custGeom>
              <a:avLst/>
              <a:gdLst/>
              <a:ahLst/>
              <a:cxnLst>
                <a:cxn ang="0">
                  <a:pos x="561" y="466"/>
                </a:cxn>
                <a:cxn ang="0">
                  <a:pos x="329" y="447"/>
                </a:cxn>
                <a:cxn ang="0">
                  <a:pos x="159" y="421"/>
                </a:cxn>
                <a:cxn ang="0">
                  <a:pos x="55" y="392"/>
                </a:cxn>
                <a:cxn ang="0">
                  <a:pos x="14" y="355"/>
                </a:cxn>
                <a:cxn ang="0">
                  <a:pos x="0" y="325"/>
                </a:cxn>
                <a:cxn ang="0">
                  <a:pos x="7" y="307"/>
                </a:cxn>
                <a:cxn ang="0">
                  <a:pos x="77" y="274"/>
                </a:cxn>
                <a:cxn ang="0">
                  <a:pos x="173" y="251"/>
                </a:cxn>
                <a:cxn ang="0">
                  <a:pos x="314" y="237"/>
                </a:cxn>
                <a:cxn ang="0">
                  <a:pos x="421" y="226"/>
                </a:cxn>
                <a:cxn ang="0">
                  <a:pos x="502" y="200"/>
                </a:cxn>
                <a:cxn ang="0">
                  <a:pos x="550" y="159"/>
                </a:cxn>
                <a:cxn ang="0">
                  <a:pos x="565" y="104"/>
                </a:cxn>
                <a:cxn ang="0">
                  <a:pos x="550" y="78"/>
                </a:cxn>
                <a:cxn ang="0">
                  <a:pos x="521" y="56"/>
                </a:cxn>
                <a:cxn ang="0">
                  <a:pos x="439" y="33"/>
                </a:cxn>
                <a:cxn ang="0">
                  <a:pos x="362" y="30"/>
                </a:cxn>
                <a:cxn ang="0">
                  <a:pos x="369" y="15"/>
                </a:cxn>
                <a:cxn ang="0">
                  <a:pos x="354" y="0"/>
                </a:cxn>
                <a:cxn ang="0">
                  <a:pos x="595" y="4"/>
                </a:cxn>
                <a:cxn ang="0">
                  <a:pos x="676" y="41"/>
                </a:cxn>
                <a:cxn ang="0">
                  <a:pos x="717" y="74"/>
                </a:cxn>
                <a:cxn ang="0">
                  <a:pos x="735" y="115"/>
                </a:cxn>
                <a:cxn ang="0">
                  <a:pos x="731" y="144"/>
                </a:cxn>
                <a:cxn ang="0">
                  <a:pos x="691" y="181"/>
                </a:cxn>
                <a:cxn ang="0">
                  <a:pos x="643" y="203"/>
                </a:cxn>
                <a:cxn ang="0">
                  <a:pos x="573" y="218"/>
                </a:cxn>
                <a:cxn ang="0">
                  <a:pos x="421" y="229"/>
                </a:cxn>
                <a:cxn ang="0">
                  <a:pos x="306" y="255"/>
                </a:cxn>
                <a:cxn ang="0">
                  <a:pos x="240" y="288"/>
                </a:cxn>
                <a:cxn ang="0">
                  <a:pos x="221" y="314"/>
                </a:cxn>
                <a:cxn ang="0">
                  <a:pos x="221" y="340"/>
                </a:cxn>
                <a:cxn ang="0">
                  <a:pos x="266" y="385"/>
                </a:cxn>
                <a:cxn ang="0">
                  <a:pos x="399" y="429"/>
                </a:cxn>
                <a:cxn ang="0">
                  <a:pos x="565" y="462"/>
                </a:cxn>
                <a:cxn ang="0">
                  <a:pos x="621" y="477"/>
                </a:cxn>
              </a:cxnLst>
              <a:rect l="0" t="0" r="0" b="0"/>
              <a:pathLst>
                <a:path w="735" h="477">
                  <a:moveTo>
                    <a:pt x="602" y="470"/>
                  </a:moveTo>
                  <a:lnTo>
                    <a:pt x="561" y="466"/>
                  </a:lnTo>
                  <a:lnTo>
                    <a:pt x="380" y="451"/>
                  </a:lnTo>
                  <a:lnTo>
                    <a:pt x="329" y="447"/>
                  </a:lnTo>
                  <a:lnTo>
                    <a:pt x="221" y="436"/>
                  </a:lnTo>
                  <a:lnTo>
                    <a:pt x="159" y="421"/>
                  </a:lnTo>
                  <a:lnTo>
                    <a:pt x="99" y="410"/>
                  </a:lnTo>
                  <a:lnTo>
                    <a:pt x="55" y="392"/>
                  </a:lnTo>
                  <a:lnTo>
                    <a:pt x="29" y="370"/>
                  </a:lnTo>
                  <a:lnTo>
                    <a:pt x="14" y="355"/>
                  </a:lnTo>
                  <a:lnTo>
                    <a:pt x="3" y="340"/>
                  </a:lnTo>
                  <a:lnTo>
                    <a:pt x="0" y="325"/>
                  </a:lnTo>
                  <a:lnTo>
                    <a:pt x="3" y="314"/>
                  </a:lnTo>
                  <a:lnTo>
                    <a:pt x="7" y="307"/>
                  </a:lnTo>
                  <a:lnTo>
                    <a:pt x="44" y="288"/>
                  </a:lnTo>
                  <a:lnTo>
                    <a:pt x="77" y="274"/>
                  </a:lnTo>
                  <a:lnTo>
                    <a:pt x="170" y="251"/>
                  </a:lnTo>
                  <a:lnTo>
                    <a:pt x="173" y="251"/>
                  </a:lnTo>
                  <a:lnTo>
                    <a:pt x="244" y="240"/>
                  </a:lnTo>
                  <a:lnTo>
                    <a:pt x="314" y="237"/>
                  </a:lnTo>
                  <a:lnTo>
                    <a:pt x="351" y="229"/>
                  </a:lnTo>
                  <a:lnTo>
                    <a:pt x="421" y="226"/>
                  </a:lnTo>
                  <a:lnTo>
                    <a:pt x="462" y="214"/>
                  </a:lnTo>
                  <a:lnTo>
                    <a:pt x="502" y="200"/>
                  </a:lnTo>
                  <a:lnTo>
                    <a:pt x="532" y="185"/>
                  </a:lnTo>
                  <a:lnTo>
                    <a:pt x="550" y="159"/>
                  </a:lnTo>
                  <a:lnTo>
                    <a:pt x="565" y="141"/>
                  </a:lnTo>
                  <a:lnTo>
                    <a:pt x="565" y="104"/>
                  </a:lnTo>
                  <a:lnTo>
                    <a:pt x="561" y="96"/>
                  </a:lnTo>
                  <a:lnTo>
                    <a:pt x="550" y="78"/>
                  </a:lnTo>
                  <a:lnTo>
                    <a:pt x="536" y="70"/>
                  </a:lnTo>
                  <a:lnTo>
                    <a:pt x="521" y="56"/>
                  </a:lnTo>
                  <a:lnTo>
                    <a:pt x="487" y="41"/>
                  </a:lnTo>
                  <a:lnTo>
                    <a:pt x="439" y="33"/>
                  </a:lnTo>
                  <a:lnTo>
                    <a:pt x="384" y="30"/>
                  </a:lnTo>
                  <a:lnTo>
                    <a:pt x="362" y="30"/>
                  </a:lnTo>
                  <a:lnTo>
                    <a:pt x="369" y="26"/>
                  </a:lnTo>
                  <a:lnTo>
                    <a:pt x="369" y="15"/>
                  </a:lnTo>
                  <a:lnTo>
                    <a:pt x="366" y="4"/>
                  </a:lnTo>
                  <a:lnTo>
                    <a:pt x="354" y="0"/>
                  </a:lnTo>
                  <a:lnTo>
                    <a:pt x="565" y="0"/>
                  </a:lnTo>
                  <a:lnTo>
                    <a:pt x="595" y="4"/>
                  </a:lnTo>
                  <a:lnTo>
                    <a:pt x="628" y="15"/>
                  </a:lnTo>
                  <a:lnTo>
                    <a:pt x="676" y="41"/>
                  </a:lnTo>
                  <a:lnTo>
                    <a:pt x="706" y="63"/>
                  </a:lnTo>
                  <a:lnTo>
                    <a:pt x="717" y="74"/>
                  </a:lnTo>
                  <a:lnTo>
                    <a:pt x="731" y="96"/>
                  </a:lnTo>
                  <a:lnTo>
                    <a:pt x="735" y="115"/>
                  </a:lnTo>
                  <a:lnTo>
                    <a:pt x="735" y="133"/>
                  </a:lnTo>
                  <a:lnTo>
                    <a:pt x="731" y="144"/>
                  </a:lnTo>
                  <a:lnTo>
                    <a:pt x="717" y="166"/>
                  </a:lnTo>
                  <a:lnTo>
                    <a:pt x="691" y="181"/>
                  </a:lnTo>
                  <a:lnTo>
                    <a:pt x="672" y="196"/>
                  </a:lnTo>
                  <a:lnTo>
                    <a:pt x="643" y="203"/>
                  </a:lnTo>
                  <a:lnTo>
                    <a:pt x="591" y="214"/>
                  </a:lnTo>
                  <a:lnTo>
                    <a:pt x="573" y="218"/>
                  </a:lnTo>
                  <a:lnTo>
                    <a:pt x="532" y="218"/>
                  </a:lnTo>
                  <a:lnTo>
                    <a:pt x="421" y="229"/>
                  </a:lnTo>
                  <a:lnTo>
                    <a:pt x="362" y="240"/>
                  </a:lnTo>
                  <a:lnTo>
                    <a:pt x="306" y="255"/>
                  </a:lnTo>
                  <a:lnTo>
                    <a:pt x="258" y="281"/>
                  </a:lnTo>
                  <a:lnTo>
                    <a:pt x="240" y="288"/>
                  </a:lnTo>
                  <a:lnTo>
                    <a:pt x="229" y="307"/>
                  </a:lnTo>
                  <a:lnTo>
                    <a:pt x="221" y="314"/>
                  </a:lnTo>
                  <a:lnTo>
                    <a:pt x="221" y="325"/>
                  </a:lnTo>
                  <a:lnTo>
                    <a:pt x="221" y="340"/>
                  </a:lnTo>
                  <a:lnTo>
                    <a:pt x="236" y="366"/>
                  </a:lnTo>
                  <a:lnTo>
                    <a:pt x="266" y="385"/>
                  </a:lnTo>
                  <a:lnTo>
                    <a:pt x="314" y="410"/>
                  </a:lnTo>
                  <a:lnTo>
                    <a:pt x="399" y="429"/>
                  </a:lnTo>
                  <a:lnTo>
                    <a:pt x="487" y="447"/>
                  </a:lnTo>
                  <a:lnTo>
                    <a:pt x="565" y="462"/>
                  </a:lnTo>
                  <a:lnTo>
                    <a:pt x="661" y="477"/>
                  </a:lnTo>
                  <a:lnTo>
                    <a:pt x="621" y="477"/>
                  </a:lnTo>
                  <a:lnTo>
                    <a:pt x="602" y="47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7" name="図形 126"/>
            <p:cNvSpPr/>
            <p:nvPr/>
          </p:nvSpPr>
          <p:spPr bwMode="auto">
            <a:xfrm>
              <a:off x="390971" y="5710617"/>
              <a:ext cx="720615" cy="313568"/>
            </a:xfrm>
            <a:custGeom>
              <a:avLst/>
              <a:gdLst/>
              <a:ahLst/>
              <a:cxnLst>
                <a:cxn ang="0">
                  <a:pos x="0" y="125"/>
                </a:cxn>
                <a:cxn ang="0">
                  <a:pos x="0" y="122"/>
                </a:cxn>
                <a:cxn ang="0">
                  <a:pos x="7" y="107"/>
                </a:cxn>
                <a:cxn ang="0">
                  <a:pos x="15" y="92"/>
                </a:cxn>
                <a:cxn ang="0">
                  <a:pos x="41" y="77"/>
                </a:cxn>
                <a:cxn ang="0">
                  <a:pos x="81" y="55"/>
                </a:cxn>
                <a:cxn ang="0">
                  <a:pos x="141" y="40"/>
                </a:cxn>
                <a:cxn ang="0">
                  <a:pos x="222" y="33"/>
                </a:cxn>
                <a:cxn ang="0">
                  <a:pos x="384" y="11"/>
                </a:cxn>
                <a:cxn ang="0">
                  <a:pos x="407" y="7"/>
                </a:cxn>
                <a:cxn ang="0">
                  <a:pos x="470" y="0"/>
                </a:cxn>
                <a:cxn ang="0">
                  <a:pos x="436" y="11"/>
                </a:cxn>
                <a:cxn ang="0">
                  <a:pos x="421" y="22"/>
                </a:cxn>
                <a:cxn ang="0">
                  <a:pos x="407" y="22"/>
                </a:cxn>
                <a:cxn ang="0">
                  <a:pos x="233" y="37"/>
                </a:cxn>
                <a:cxn ang="0">
                  <a:pos x="181" y="48"/>
                </a:cxn>
                <a:cxn ang="0">
                  <a:pos x="122" y="55"/>
                </a:cxn>
                <a:cxn ang="0">
                  <a:pos x="81" y="70"/>
                </a:cxn>
                <a:cxn ang="0">
                  <a:pos x="56" y="85"/>
                </a:cxn>
                <a:cxn ang="0">
                  <a:pos x="48" y="103"/>
                </a:cxn>
                <a:cxn ang="0">
                  <a:pos x="41" y="122"/>
                </a:cxn>
                <a:cxn ang="0">
                  <a:pos x="48" y="125"/>
                </a:cxn>
                <a:cxn ang="0">
                  <a:pos x="63" y="140"/>
                </a:cxn>
                <a:cxn ang="0">
                  <a:pos x="81" y="155"/>
                </a:cxn>
                <a:cxn ang="0">
                  <a:pos x="133" y="188"/>
                </a:cxn>
                <a:cxn ang="0">
                  <a:pos x="196" y="207"/>
                </a:cxn>
                <a:cxn ang="0">
                  <a:pos x="263" y="222"/>
                </a:cxn>
                <a:cxn ang="0">
                  <a:pos x="203" y="218"/>
                </a:cxn>
                <a:cxn ang="0">
                  <a:pos x="118" y="196"/>
                </a:cxn>
                <a:cxn ang="0">
                  <a:pos x="78" y="188"/>
                </a:cxn>
                <a:cxn ang="0">
                  <a:pos x="41" y="166"/>
                </a:cxn>
                <a:cxn ang="0">
                  <a:pos x="15" y="148"/>
                </a:cxn>
                <a:cxn ang="0">
                  <a:pos x="7" y="133"/>
                </a:cxn>
                <a:cxn ang="0">
                  <a:pos x="0" y="125"/>
                </a:cxn>
              </a:cxnLst>
              <a:rect l="0" t="0" r="0" b="0"/>
              <a:pathLst>
                <a:path w="470" h="222">
                  <a:moveTo>
                    <a:pt x="0" y="125"/>
                  </a:moveTo>
                  <a:lnTo>
                    <a:pt x="0" y="122"/>
                  </a:lnTo>
                  <a:lnTo>
                    <a:pt x="7" y="107"/>
                  </a:lnTo>
                  <a:lnTo>
                    <a:pt x="15" y="92"/>
                  </a:lnTo>
                  <a:lnTo>
                    <a:pt x="41" y="77"/>
                  </a:lnTo>
                  <a:lnTo>
                    <a:pt x="81" y="55"/>
                  </a:lnTo>
                  <a:lnTo>
                    <a:pt x="141" y="40"/>
                  </a:lnTo>
                  <a:lnTo>
                    <a:pt x="222" y="33"/>
                  </a:lnTo>
                  <a:lnTo>
                    <a:pt x="384" y="11"/>
                  </a:lnTo>
                  <a:lnTo>
                    <a:pt x="407" y="7"/>
                  </a:lnTo>
                  <a:lnTo>
                    <a:pt x="470" y="0"/>
                  </a:lnTo>
                  <a:lnTo>
                    <a:pt x="436" y="11"/>
                  </a:lnTo>
                  <a:lnTo>
                    <a:pt x="421" y="22"/>
                  </a:lnTo>
                  <a:lnTo>
                    <a:pt x="407" y="22"/>
                  </a:lnTo>
                  <a:lnTo>
                    <a:pt x="233" y="37"/>
                  </a:lnTo>
                  <a:lnTo>
                    <a:pt x="181" y="48"/>
                  </a:lnTo>
                  <a:lnTo>
                    <a:pt x="122" y="55"/>
                  </a:lnTo>
                  <a:lnTo>
                    <a:pt x="81" y="70"/>
                  </a:lnTo>
                  <a:lnTo>
                    <a:pt x="56" y="85"/>
                  </a:lnTo>
                  <a:lnTo>
                    <a:pt x="48" y="103"/>
                  </a:lnTo>
                  <a:lnTo>
                    <a:pt x="41" y="122"/>
                  </a:lnTo>
                  <a:lnTo>
                    <a:pt x="48" y="125"/>
                  </a:lnTo>
                  <a:lnTo>
                    <a:pt x="63" y="140"/>
                  </a:lnTo>
                  <a:lnTo>
                    <a:pt x="81" y="155"/>
                  </a:lnTo>
                  <a:lnTo>
                    <a:pt x="133" y="188"/>
                  </a:lnTo>
                  <a:lnTo>
                    <a:pt x="196" y="207"/>
                  </a:lnTo>
                  <a:lnTo>
                    <a:pt x="263" y="222"/>
                  </a:lnTo>
                  <a:lnTo>
                    <a:pt x="203" y="218"/>
                  </a:lnTo>
                  <a:lnTo>
                    <a:pt x="118" y="196"/>
                  </a:lnTo>
                  <a:lnTo>
                    <a:pt x="78" y="188"/>
                  </a:lnTo>
                  <a:lnTo>
                    <a:pt x="41" y="166"/>
                  </a:lnTo>
                  <a:lnTo>
                    <a:pt x="15" y="148"/>
                  </a:lnTo>
                  <a:lnTo>
                    <a:pt x="7" y="133"/>
                  </a:lnTo>
                  <a:lnTo>
                    <a:pt x="0" y="12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8" name="図形 127"/>
            <p:cNvSpPr/>
            <p:nvPr/>
          </p:nvSpPr>
          <p:spPr bwMode="auto">
            <a:xfrm>
              <a:off x="968996" y="5486034"/>
              <a:ext cx="311244" cy="218933"/>
            </a:xfrm>
            <a:custGeom>
              <a:avLst/>
              <a:gdLst/>
              <a:ahLst/>
              <a:cxnLst>
                <a:cxn ang="0">
                  <a:pos x="93" y="15"/>
                </a:cxn>
                <a:cxn ang="0">
                  <a:pos x="141" y="26"/>
                </a:cxn>
                <a:cxn ang="0">
                  <a:pos x="178" y="40"/>
                </a:cxn>
                <a:cxn ang="0">
                  <a:pos x="196" y="55"/>
                </a:cxn>
                <a:cxn ang="0">
                  <a:pos x="203" y="66"/>
                </a:cxn>
                <a:cxn ang="0">
                  <a:pos x="203" y="81"/>
                </a:cxn>
                <a:cxn ang="0">
                  <a:pos x="203" y="89"/>
                </a:cxn>
                <a:cxn ang="0">
                  <a:pos x="196" y="96"/>
                </a:cxn>
                <a:cxn ang="0">
                  <a:pos x="192" y="111"/>
                </a:cxn>
                <a:cxn ang="0">
                  <a:pos x="166" y="122"/>
                </a:cxn>
                <a:cxn ang="0">
                  <a:pos x="111" y="137"/>
                </a:cxn>
                <a:cxn ang="0">
                  <a:pos x="56" y="144"/>
                </a:cxn>
                <a:cxn ang="0">
                  <a:pos x="0" y="155"/>
                </a:cxn>
                <a:cxn ang="0">
                  <a:pos x="37" y="144"/>
                </a:cxn>
                <a:cxn ang="0">
                  <a:pos x="59" y="126"/>
                </a:cxn>
                <a:cxn ang="0">
                  <a:pos x="85" y="103"/>
                </a:cxn>
                <a:cxn ang="0">
                  <a:pos x="96" y="96"/>
                </a:cxn>
                <a:cxn ang="0">
                  <a:pos x="96" y="81"/>
                </a:cxn>
                <a:cxn ang="0">
                  <a:pos x="96" y="66"/>
                </a:cxn>
                <a:cxn ang="0">
                  <a:pos x="85" y="52"/>
                </a:cxn>
                <a:cxn ang="0">
                  <a:pos x="67" y="33"/>
                </a:cxn>
                <a:cxn ang="0">
                  <a:pos x="52" y="18"/>
                </a:cxn>
                <a:cxn ang="0">
                  <a:pos x="41" y="15"/>
                </a:cxn>
                <a:cxn ang="0">
                  <a:pos x="0" y="0"/>
                </a:cxn>
                <a:cxn ang="0">
                  <a:pos x="59" y="11"/>
                </a:cxn>
                <a:cxn ang="0">
                  <a:pos x="93" y="15"/>
                </a:cxn>
              </a:cxnLst>
              <a:rect l="0" t="0" r="0" b="0"/>
              <a:pathLst>
                <a:path w="203" h="155">
                  <a:moveTo>
                    <a:pt x="93" y="15"/>
                  </a:moveTo>
                  <a:lnTo>
                    <a:pt x="141" y="26"/>
                  </a:lnTo>
                  <a:lnTo>
                    <a:pt x="178" y="40"/>
                  </a:lnTo>
                  <a:lnTo>
                    <a:pt x="196" y="55"/>
                  </a:lnTo>
                  <a:lnTo>
                    <a:pt x="203" y="66"/>
                  </a:lnTo>
                  <a:lnTo>
                    <a:pt x="203" y="81"/>
                  </a:lnTo>
                  <a:lnTo>
                    <a:pt x="203" y="89"/>
                  </a:lnTo>
                  <a:lnTo>
                    <a:pt x="196" y="96"/>
                  </a:lnTo>
                  <a:lnTo>
                    <a:pt x="192" y="111"/>
                  </a:lnTo>
                  <a:lnTo>
                    <a:pt x="166" y="122"/>
                  </a:lnTo>
                  <a:lnTo>
                    <a:pt x="111" y="137"/>
                  </a:lnTo>
                  <a:lnTo>
                    <a:pt x="56" y="144"/>
                  </a:lnTo>
                  <a:lnTo>
                    <a:pt x="0" y="155"/>
                  </a:lnTo>
                  <a:lnTo>
                    <a:pt x="37" y="144"/>
                  </a:lnTo>
                  <a:lnTo>
                    <a:pt x="59" y="126"/>
                  </a:lnTo>
                  <a:lnTo>
                    <a:pt x="85" y="103"/>
                  </a:lnTo>
                  <a:lnTo>
                    <a:pt x="96" y="96"/>
                  </a:lnTo>
                  <a:lnTo>
                    <a:pt x="96" y="81"/>
                  </a:lnTo>
                  <a:lnTo>
                    <a:pt x="96" y="66"/>
                  </a:lnTo>
                  <a:lnTo>
                    <a:pt x="85" y="52"/>
                  </a:lnTo>
                  <a:lnTo>
                    <a:pt x="67" y="33"/>
                  </a:lnTo>
                  <a:lnTo>
                    <a:pt x="52" y="18"/>
                  </a:lnTo>
                  <a:lnTo>
                    <a:pt x="41" y="15"/>
                  </a:lnTo>
                  <a:lnTo>
                    <a:pt x="0" y="0"/>
                  </a:lnTo>
                  <a:lnTo>
                    <a:pt x="59" y="11"/>
                  </a:lnTo>
                  <a:lnTo>
                    <a:pt x="93" y="1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9" name="図形 128"/>
            <p:cNvSpPr/>
            <p:nvPr/>
          </p:nvSpPr>
          <p:spPr bwMode="auto">
            <a:xfrm>
              <a:off x="210051" y="5486034"/>
              <a:ext cx="906135" cy="521201"/>
            </a:xfrm>
            <a:custGeom>
              <a:avLst/>
              <a:gdLst/>
              <a:ahLst/>
              <a:cxnLst>
                <a:cxn ang="0">
                  <a:pos x="436" y="0"/>
                </a:cxn>
                <a:cxn ang="0">
                  <a:pos x="480" y="4"/>
                </a:cxn>
                <a:cxn ang="0">
                  <a:pos x="517" y="11"/>
                </a:cxn>
                <a:cxn ang="0">
                  <a:pos x="547" y="18"/>
                </a:cxn>
                <a:cxn ang="0">
                  <a:pos x="562" y="33"/>
                </a:cxn>
                <a:cxn ang="0">
                  <a:pos x="576" y="52"/>
                </a:cxn>
                <a:cxn ang="0">
                  <a:pos x="588" y="66"/>
                </a:cxn>
                <a:cxn ang="0">
                  <a:pos x="591" y="81"/>
                </a:cxn>
                <a:cxn ang="0">
                  <a:pos x="588" y="96"/>
                </a:cxn>
                <a:cxn ang="0">
                  <a:pos x="576" y="103"/>
                </a:cxn>
                <a:cxn ang="0">
                  <a:pos x="554" y="126"/>
                </a:cxn>
                <a:cxn ang="0">
                  <a:pos x="532" y="140"/>
                </a:cxn>
                <a:cxn ang="0">
                  <a:pos x="451" y="159"/>
                </a:cxn>
                <a:cxn ang="0">
                  <a:pos x="344" y="174"/>
                </a:cxn>
                <a:cxn ang="0">
                  <a:pos x="203" y="196"/>
                </a:cxn>
                <a:cxn ang="0">
                  <a:pos x="155" y="199"/>
                </a:cxn>
                <a:cxn ang="0">
                  <a:pos x="114" y="214"/>
                </a:cxn>
                <a:cxn ang="0">
                  <a:pos x="88" y="225"/>
                </a:cxn>
                <a:cxn ang="0">
                  <a:pos x="70" y="240"/>
                </a:cxn>
                <a:cxn ang="0">
                  <a:pos x="59" y="255"/>
                </a:cxn>
                <a:cxn ang="0">
                  <a:pos x="55" y="266"/>
                </a:cxn>
                <a:cxn ang="0">
                  <a:pos x="55" y="281"/>
                </a:cxn>
                <a:cxn ang="0">
                  <a:pos x="59" y="292"/>
                </a:cxn>
                <a:cxn ang="0">
                  <a:pos x="70" y="310"/>
                </a:cxn>
                <a:cxn ang="0">
                  <a:pos x="88" y="325"/>
                </a:cxn>
                <a:cxn ang="0">
                  <a:pos x="111" y="336"/>
                </a:cxn>
                <a:cxn ang="0">
                  <a:pos x="159" y="355"/>
                </a:cxn>
                <a:cxn ang="0">
                  <a:pos x="218" y="369"/>
                </a:cxn>
                <a:cxn ang="0">
                  <a:pos x="166" y="362"/>
                </a:cxn>
                <a:cxn ang="0">
                  <a:pos x="118" y="347"/>
                </a:cxn>
                <a:cxn ang="0">
                  <a:pos x="55" y="321"/>
                </a:cxn>
                <a:cxn ang="0">
                  <a:pos x="18" y="296"/>
                </a:cxn>
                <a:cxn ang="0">
                  <a:pos x="7" y="292"/>
                </a:cxn>
                <a:cxn ang="0">
                  <a:pos x="0" y="277"/>
                </a:cxn>
                <a:cxn ang="0">
                  <a:pos x="3" y="255"/>
                </a:cxn>
                <a:cxn ang="0">
                  <a:pos x="18" y="236"/>
                </a:cxn>
                <a:cxn ang="0">
                  <a:pos x="48" y="222"/>
                </a:cxn>
                <a:cxn ang="0">
                  <a:pos x="85" y="207"/>
                </a:cxn>
                <a:cxn ang="0">
                  <a:pos x="118" y="196"/>
                </a:cxn>
                <a:cxn ang="0">
                  <a:pos x="174" y="185"/>
                </a:cxn>
                <a:cxn ang="0">
                  <a:pos x="454" y="137"/>
                </a:cxn>
                <a:cxn ang="0">
                  <a:pos x="484" y="126"/>
                </a:cxn>
                <a:cxn ang="0">
                  <a:pos x="510" y="114"/>
                </a:cxn>
                <a:cxn ang="0">
                  <a:pos x="525" y="100"/>
                </a:cxn>
                <a:cxn ang="0">
                  <a:pos x="532" y="89"/>
                </a:cxn>
                <a:cxn ang="0">
                  <a:pos x="532" y="70"/>
                </a:cxn>
                <a:cxn ang="0">
                  <a:pos x="521" y="59"/>
                </a:cxn>
                <a:cxn ang="0">
                  <a:pos x="502" y="44"/>
                </a:cxn>
                <a:cxn ang="0">
                  <a:pos x="469" y="26"/>
                </a:cxn>
                <a:cxn ang="0">
                  <a:pos x="432" y="15"/>
                </a:cxn>
                <a:cxn ang="0">
                  <a:pos x="384" y="4"/>
                </a:cxn>
                <a:cxn ang="0">
                  <a:pos x="336" y="0"/>
                </a:cxn>
                <a:cxn ang="0">
                  <a:pos x="436" y="0"/>
                </a:cxn>
              </a:cxnLst>
              <a:rect l="0" t="0" r="0" b="0"/>
              <a:pathLst>
                <a:path w="591" h="369">
                  <a:moveTo>
                    <a:pt x="436" y="0"/>
                  </a:moveTo>
                  <a:lnTo>
                    <a:pt x="480" y="4"/>
                  </a:lnTo>
                  <a:lnTo>
                    <a:pt x="517" y="11"/>
                  </a:lnTo>
                  <a:lnTo>
                    <a:pt x="547" y="18"/>
                  </a:lnTo>
                  <a:lnTo>
                    <a:pt x="562" y="33"/>
                  </a:lnTo>
                  <a:lnTo>
                    <a:pt x="576" y="52"/>
                  </a:lnTo>
                  <a:lnTo>
                    <a:pt x="588" y="66"/>
                  </a:lnTo>
                  <a:lnTo>
                    <a:pt x="591" y="81"/>
                  </a:lnTo>
                  <a:lnTo>
                    <a:pt x="588" y="96"/>
                  </a:lnTo>
                  <a:lnTo>
                    <a:pt x="576" y="103"/>
                  </a:lnTo>
                  <a:lnTo>
                    <a:pt x="554" y="126"/>
                  </a:lnTo>
                  <a:lnTo>
                    <a:pt x="532" y="140"/>
                  </a:lnTo>
                  <a:lnTo>
                    <a:pt x="451" y="159"/>
                  </a:lnTo>
                  <a:lnTo>
                    <a:pt x="344" y="174"/>
                  </a:lnTo>
                  <a:lnTo>
                    <a:pt x="203" y="196"/>
                  </a:lnTo>
                  <a:lnTo>
                    <a:pt x="155" y="199"/>
                  </a:lnTo>
                  <a:lnTo>
                    <a:pt x="114" y="214"/>
                  </a:lnTo>
                  <a:lnTo>
                    <a:pt x="88" y="225"/>
                  </a:lnTo>
                  <a:lnTo>
                    <a:pt x="70" y="240"/>
                  </a:lnTo>
                  <a:lnTo>
                    <a:pt x="59" y="255"/>
                  </a:lnTo>
                  <a:lnTo>
                    <a:pt x="55" y="266"/>
                  </a:lnTo>
                  <a:lnTo>
                    <a:pt x="55" y="281"/>
                  </a:lnTo>
                  <a:lnTo>
                    <a:pt x="59" y="292"/>
                  </a:lnTo>
                  <a:lnTo>
                    <a:pt x="70" y="310"/>
                  </a:lnTo>
                  <a:lnTo>
                    <a:pt x="88" y="325"/>
                  </a:lnTo>
                  <a:lnTo>
                    <a:pt x="111" y="336"/>
                  </a:lnTo>
                  <a:lnTo>
                    <a:pt x="159" y="355"/>
                  </a:lnTo>
                  <a:lnTo>
                    <a:pt x="218" y="369"/>
                  </a:lnTo>
                  <a:lnTo>
                    <a:pt x="166" y="362"/>
                  </a:lnTo>
                  <a:lnTo>
                    <a:pt x="118" y="347"/>
                  </a:lnTo>
                  <a:lnTo>
                    <a:pt x="55" y="321"/>
                  </a:lnTo>
                  <a:lnTo>
                    <a:pt x="18" y="296"/>
                  </a:lnTo>
                  <a:lnTo>
                    <a:pt x="7" y="292"/>
                  </a:lnTo>
                  <a:lnTo>
                    <a:pt x="0" y="277"/>
                  </a:lnTo>
                  <a:lnTo>
                    <a:pt x="3" y="255"/>
                  </a:lnTo>
                  <a:lnTo>
                    <a:pt x="18" y="236"/>
                  </a:lnTo>
                  <a:lnTo>
                    <a:pt x="48" y="222"/>
                  </a:lnTo>
                  <a:lnTo>
                    <a:pt x="85" y="207"/>
                  </a:lnTo>
                  <a:lnTo>
                    <a:pt x="118" y="196"/>
                  </a:lnTo>
                  <a:lnTo>
                    <a:pt x="174" y="185"/>
                  </a:lnTo>
                  <a:lnTo>
                    <a:pt x="454" y="137"/>
                  </a:lnTo>
                  <a:lnTo>
                    <a:pt x="484" y="126"/>
                  </a:lnTo>
                  <a:lnTo>
                    <a:pt x="510" y="114"/>
                  </a:lnTo>
                  <a:lnTo>
                    <a:pt x="525" y="100"/>
                  </a:lnTo>
                  <a:lnTo>
                    <a:pt x="532" y="89"/>
                  </a:lnTo>
                  <a:lnTo>
                    <a:pt x="532" y="70"/>
                  </a:lnTo>
                  <a:lnTo>
                    <a:pt x="521" y="59"/>
                  </a:lnTo>
                  <a:lnTo>
                    <a:pt x="502" y="44"/>
                  </a:lnTo>
                  <a:lnTo>
                    <a:pt x="469" y="26"/>
                  </a:lnTo>
                  <a:lnTo>
                    <a:pt x="432" y="15"/>
                  </a:lnTo>
                  <a:lnTo>
                    <a:pt x="384" y="4"/>
                  </a:lnTo>
                  <a:lnTo>
                    <a:pt x="336" y="0"/>
                  </a:lnTo>
                  <a:lnTo>
                    <a:pt x="436"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0" name="図形 129"/>
            <p:cNvSpPr/>
            <p:nvPr/>
          </p:nvSpPr>
          <p:spPr bwMode="auto">
            <a:xfrm>
              <a:off x="16865" y="5767116"/>
              <a:ext cx="22998" cy="1412"/>
            </a:xfrm>
            <a:custGeom>
              <a:avLst/>
              <a:gdLst/>
              <a:ahLst/>
              <a:cxnLst>
                <a:cxn ang="0">
                  <a:pos x="0" y="0"/>
                </a:cxn>
                <a:cxn ang="0">
                  <a:pos x="15" y="0"/>
                </a:cxn>
                <a:cxn ang="0">
                  <a:pos x="0" y="0"/>
                </a:cxn>
              </a:cxnLst>
              <a:rect l="0" t="0" r="0" b="0"/>
              <a:pathLst>
                <a:path w="15">
                  <a:moveTo>
                    <a:pt x="0" y="0"/>
                  </a:moveTo>
                  <a:lnTo>
                    <a:pt x="15" y="0"/>
                  </a:lnTo>
                  <a:lnTo>
                    <a:pt x="0"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1" name="図形 130"/>
            <p:cNvSpPr/>
            <p:nvPr/>
          </p:nvSpPr>
          <p:spPr bwMode="auto">
            <a:xfrm>
              <a:off x="62862" y="5486034"/>
              <a:ext cx="447701" cy="276844"/>
            </a:xfrm>
            <a:custGeom>
              <a:avLst/>
              <a:gdLst/>
              <a:ahLst/>
              <a:cxnLst>
                <a:cxn ang="0">
                  <a:pos x="151" y="155"/>
                </a:cxn>
                <a:cxn ang="0">
                  <a:pos x="184" y="137"/>
                </a:cxn>
                <a:cxn ang="0">
                  <a:pos x="196" y="122"/>
                </a:cxn>
                <a:cxn ang="0">
                  <a:pos x="199" y="111"/>
                </a:cxn>
                <a:cxn ang="0">
                  <a:pos x="210" y="89"/>
                </a:cxn>
                <a:cxn ang="0">
                  <a:pos x="207" y="70"/>
                </a:cxn>
                <a:cxn ang="0">
                  <a:pos x="207" y="55"/>
                </a:cxn>
                <a:cxn ang="0">
                  <a:pos x="188" y="33"/>
                </a:cxn>
                <a:cxn ang="0">
                  <a:pos x="170" y="18"/>
                </a:cxn>
                <a:cxn ang="0">
                  <a:pos x="125" y="0"/>
                </a:cxn>
                <a:cxn ang="0">
                  <a:pos x="173" y="0"/>
                </a:cxn>
                <a:cxn ang="0">
                  <a:pos x="210" y="11"/>
                </a:cxn>
                <a:cxn ang="0">
                  <a:pos x="244" y="26"/>
                </a:cxn>
                <a:cxn ang="0">
                  <a:pos x="277" y="44"/>
                </a:cxn>
                <a:cxn ang="0">
                  <a:pos x="284" y="59"/>
                </a:cxn>
                <a:cxn ang="0">
                  <a:pos x="292" y="70"/>
                </a:cxn>
                <a:cxn ang="0">
                  <a:pos x="284" y="96"/>
                </a:cxn>
                <a:cxn ang="0">
                  <a:pos x="270" y="111"/>
                </a:cxn>
                <a:cxn ang="0">
                  <a:pos x="251" y="129"/>
                </a:cxn>
                <a:cxn ang="0">
                  <a:pos x="221" y="144"/>
                </a:cxn>
                <a:cxn ang="0">
                  <a:pos x="188" y="155"/>
                </a:cxn>
                <a:cxn ang="0">
                  <a:pos x="118" y="174"/>
                </a:cxn>
                <a:cxn ang="0">
                  <a:pos x="48" y="192"/>
                </a:cxn>
                <a:cxn ang="0">
                  <a:pos x="0" y="196"/>
                </a:cxn>
                <a:cxn ang="0">
                  <a:pos x="59" y="185"/>
                </a:cxn>
                <a:cxn ang="0">
                  <a:pos x="103" y="170"/>
                </a:cxn>
                <a:cxn ang="0">
                  <a:pos x="151" y="155"/>
                </a:cxn>
              </a:cxnLst>
              <a:rect l="0" t="0" r="0" b="0"/>
              <a:pathLst>
                <a:path w="292" h="196">
                  <a:moveTo>
                    <a:pt x="151" y="155"/>
                  </a:moveTo>
                  <a:lnTo>
                    <a:pt x="184" y="137"/>
                  </a:lnTo>
                  <a:lnTo>
                    <a:pt x="196" y="122"/>
                  </a:lnTo>
                  <a:lnTo>
                    <a:pt x="199" y="111"/>
                  </a:lnTo>
                  <a:lnTo>
                    <a:pt x="210" y="89"/>
                  </a:lnTo>
                  <a:lnTo>
                    <a:pt x="207" y="70"/>
                  </a:lnTo>
                  <a:lnTo>
                    <a:pt x="207" y="55"/>
                  </a:lnTo>
                  <a:lnTo>
                    <a:pt x="188" y="33"/>
                  </a:lnTo>
                  <a:lnTo>
                    <a:pt x="170" y="18"/>
                  </a:lnTo>
                  <a:lnTo>
                    <a:pt x="125" y="0"/>
                  </a:lnTo>
                  <a:lnTo>
                    <a:pt x="173" y="0"/>
                  </a:lnTo>
                  <a:lnTo>
                    <a:pt x="210" y="11"/>
                  </a:lnTo>
                  <a:lnTo>
                    <a:pt x="244" y="26"/>
                  </a:lnTo>
                  <a:lnTo>
                    <a:pt x="277" y="44"/>
                  </a:lnTo>
                  <a:lnTo>
                    <a:pt x="284" y="59"/>
                  </a:lnTo>
                  <a:lnTo>
                    <a:pt x="292" y="70"/>
                  </a:lnTo>
                  <a:lnTo>
                    <a:pt x="284" y="96"/>
                  </a:lnTo>
                  <a:lnTo>
                    <a:pt x="270" y="111"/>
                  </a:lnTo>
                  <a:lnTo>
                    <a:pt x="251" y="129"/>
                  </a:lnTo>
                  <a:lnTo>
                    <a:pt x="221" y="144"/>
                  </a:lnTo>
                  <a:lnTo>
                    <a:pt x="188" y="155"/>
                  </a:lnTo>
                  <a:lnTo>
                    <a:pt x="118" y="174"/>
                  </a:lnTo>
                  <a:lnTo>
                    <a:pt x="48" y="192"/>
                  </a:lnTo>
                  <a:lnTo>
                    <a:pt x="0" y="196"/>
                  </a:lnTo>
                  <a:lnTo>
                    <a:pt x="59" y="185"/>
                  </a:lnTo>
                  <a:lnTo>
                    <a:pt x="103" y="170"/>
                  </a:lnTo>
                  <a:lnTo>
                    <a:pt x="151" y="15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2" name="図形 131"/>
            <p:cNvSpPr/>
            <p:nvPr/>
          </p:nvSpPr>
          <p:spPr bwMode="auto">
            <a:xfrm>
              <a:off x="367973" y="5522758"/>
              <a:ext cx="226917" cy="187859"/>
            </a:xfrm>
            <a:custGeom>
              <a:avLst/>
              <a:gdLst/>
              <a:ahLst/>
              <a:cxnLst>
                <a:cxn ang="0">
                  <a:pos x="56" y="0"/>
                </a:cxn>
                <a:cxn ang="0">
                  <a:pos x="107" y="7"/>
                </a:cxn>
                <a:cxn ang="0">
                  <a:pos x="126" y="14"/>
                </a:cxn>
                <a:cxn ang="0">
                  <a:pos x="137" y="29"/>
                </a:cxn>
                <a:cxn ang="0">
                  <a:pos x="141" y="40"/>
                </a:cxn>
                <a:cxn ang="0">
                  <a:pos x="148" y="48"/>
                </a:cxn>
                <a:cxn ang="0">
                  <a:pos x="148" y="59"/>
                </a:cxn>
                <a:cxn ang="0">
                  <a:pos x="137" y="77"/>
                </a:cxn>
                <a:cxn ang="0">
                  <a:pos x="122" y="96"/>
                </a:cxn>
                <a:cxn ang="0">
                  <a:pos x="96" y="111"/>
                </a:cxn>
                <a:cxn ang="0">
                  <a:pos x="78" y="118"/>
                </a:cxn>
                <a:cxn ang="0">
                  <a:pos x="26" y="129"/>
                </a:cxn>
                <a:cxn ang="0">
                  <a:pos x="0" y="133"/>
                </a:cxn>
                <a:cxn ang="0">
                  <a:pos x="56" y="103"/>
                </a:cxn>
                <a:cxn ang="0">
                  <a:pos x="78" y="88"/>
                </a:cxn>
                <a:cxn ang="0">
                  <a:pos x="85" y="70"/>
                </a:cxn>
                <a:cxn ang="0">
                  <a:pos x="93" y="44"/>
                </a:cxn>
                <a:cxn ang="0">
                  <a:pos x="93" y="33"/>
                </a:cxn>
                <a:cxn ang="0">
                  <a:pos x="82" y="26"/>
                </a:cxn>
                <a:cxn ang="0">
                  <a:pos x="56" y="0"/>
                </a:cxn>
              </a:cxnLst>
              <a:rect l="0" t="0" r="0" b="0"/>
              <a:pathLst>
                <a:path w="148" h="133">
                  <a:moveTo>
                    <a:pt x="56" y="0"/>
                  </a:moveTo>
                  <a:lnTo>
                    <a:pt x="107" y="7"/>
                  </a:lnTo>
                  <a:lnTo>
                    <a:pt x="126" y="14"/>
                  </a:lnTo>
                  <a:lnTo>
                    <a:pt x="137" y="29"/>
                  </a:lnTo>
                  <a:lnTo>
                    <a:pt x="141" y="40"/>
                  </a:lnTo>
                  <a:lnTo>
                    <a:pt x="148" y="48"/>
                  </a:lnTo>
                  <a:lnTo>
                    <a:pt x="148" y="59"/>
                  </a:lnTo>
                  <a:lnTo>
                    <a:pt x="137" y="77"/>
                  </a:lnTo>
                  <a:lnTo>
                    <a:pt x="122" y="96"/>
                  </a:lnTo>
                  <a:lnTo>
                    <a:pt x="96" y="111"/>
                  </a:lnTo>
                  <a:lnTo>
                    <a:pt x="78" y="118"/>
                  </a:lnTo>
                  <a:lnTo>
                    <a:pt x="26" y="129"/>
                  </a:lnTo>
                  <a:lnTo>
                    <a:pt x="0" y="133"/>
                  </a:lnTo>
                  <a:lnTo>
                    <a:pt x="56" y="103"/>
                  </a:lnTo>
                  <a:lnTo>
                    <a:pt x="78" y="88"/>
                  </a:lnTo>
                  <a:lnTo>
                    <a:pt x="85" y="70"/>
                  </a:lnTo>
                  <a:lnTo>
                    <a:pt x="93" y="44"/>
                  </a:lnTo>
                  <a:lnTo>
                    <a:pt x="93" y="33"/>
                  </a:lnTo>
                  <a:lnTo>
                    <a:pt x="82" y="26"/>
                  </a:lnTo>
                  <a:lnTo>
                    <a:pt x="56"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3" name="図形 132"/>
            <p:cNvSpPr/>
            <p:nvPr/>
          </p:nvSpPr>
          <p:spPr bwMode="auto">
            <a:xfrm>
              <a:off x="84327" y="5459197"/>
              <a:ext cx="941399" cy="307918"/>
            </a:xfrm>
            <a:custGeom>
              <a:avLst/>
              <a:gdLst/>
              <a:ahLst/>
              <a:cxnLst>
                <a:cxn ang="0">
                  <a:pos x="0" y="218"/>
                </a:cxn>
                <a:cxn ang="0">
                  <a:pos x="82" y="204"/>
                </a:cxn>
                <a:cxn ang="0">
                  <a:pos x="130" y="193"/>
                </a:cxn>
                <a:cxn ang="0">
                  <a:pos x="182" y="178"/>
                </a:cxn>
                <a:cxn ang="0">
                  <a:pos x="207" y="178"/>
                </a:cxn>
                <a:cxn ang="0">
                  <a:pos x="256" y="170"/>
                </a:cxn>
                <a:cxn ang="0">
                  <a:pos x="281" y="159"/>
                </a:cxn>
                <a:cxn ang="0">
                  <a:pos x="307" y="145"/>
                </a:cxn>
                <a:cxn ang="0">
                  <a:pos x="326" y="130"/>
                </a:cxn>
                <a:cxn ang="0">
                  <a:pos x="337" y="104"/>
                </a:cxn>
                <a:cxn ang="0">
                  <a:pos x="337" y="93"/>
                </a:cxn>
                <a:cxn ang="0">
                  <a:pos x="333" y="85"/>
                </a:cxn>
                <a:cxn ang="0">
                  <a:pos x="326" y="71"/>
                </a:cxn>
                <a:cxn ang="0">
                  <a:pos x="311" y="59"/>
                </a:cxn>
                <a:cxn ang="0">
                  <a:pos x="292" y="48"/>
                </a:cxn>
                <a:cxn ang="0">
                  <a:pos x="270" y="45"/>
                </a:cxn>
                <a:cxn ang="0">
                  <a:pos x="241" y="37"/>
                </a:cxn>
                <a:cxn ang="0">
                  <a:pos x="241" y="45"/>
                </a:cxn>
                <a:cxn ang="0">
                  <a:pos x="237" y="37"/>
                </a:cxn>
                <a:cxn ang="0">
                  <a:pos x="200" y="23"/>
                </a:cxn>
                <a:cxn ang="0">
                  <a:pos x="159" y="19"/>
                </a:cxn>
                <a:cxn ang="0">
                  <a:pos x="111" y="15"/>
                </a:cxn>
                <a:cxn ang="0">
                  <a:pos x="111" y="19"/>
                </a:cxn>
                <a:cxn ang="0">
                  <a:pos x="71" y="4"/>
                </a:cxn>
                <a:cxn ang="0">
                  <a:pos x="30" y="0"/>
                </a:cxn>
                <a:cxn ang="0">
                  <a:pos x="52" y="0"/>
                </a:cxn>
                <a:cxn ang="0">
                  <a:pos x="292" y="15"/>
                </a:cxn>
                <a:cxn ang="0">
                  <a:pos x="333" y="19"/>
                </a:cxn>
                <a:cxn ang="0">
                  <a:pos x="411" y="19"/>
                </a:cxn>
                <a:cxn ang="0">
                  <a:pos x="463" y="30"/>
                </a:cxn>
                <a:cxn ang="0">
                  <a:pos x="507" y="34"/>
                </a:cxn>
                <a:cxn ang="0">
                  <a:pos x="551" y="48"/>
                </a:cxn>
                <a:cxn ang="0">
                  <a:pos x="584" y="63"/>
                </a:cxn>
                <a:cxn ang="0">
                  <a:pos x="599" y="78"/>
                </a:cxn>
                <a:cxn ang="0">
                  <a:pos x="607" y="89"/>
                </a:cxn>
                <a:cxn ang="0">
                  <a:pos x="614" y="108"/>
                </a:cxn>
                <a:cxn ang="0">
                  <a:pos x="603" y="119"/>
                </a:cxn>
                <a:cxn ang="0">
                  <a:pos x="592" y="130"/>
                </a:cxn>
                <a:cxn ang="0">
                  <a:pos x="566" y="145"/>
                </a:cxn>
                <a:cxn ang="0">
                  <a:pos x="536" y="148"/>
                </a:cxn>
                <a:cxn ang="0">
                  <a:pos x="256" y="200"/>
                </a:cxn>
                <a:cxn ang="0">
                  <a:pos x="200" y="211"/>
                </a:cxn>
                <a:cxn ang="0">
                  <a:pos x="196" y="211"/>
                </a:cxn>
                <a:cxn ang="0">
                  <a:pos x="152" y="215"/>
                </a:cxn>
                <a:cxn ang="0">
                  <a:pos x="115" y="218"/>
                </a:cxn>
                <a:cxn ang="0">
                  <a:pos x="67" y="215"/>
                </a:cxn>
                <a:cxn ang="0">
                  <a:pos x="0" y="218"/>
                </a:cxn>
              </a:cxnLst>
              <a:rect l="0" t="0" r="0" b="0"/>
              <a:pathLst>
                <a:path w="614" h="218">
                  <a:moveTo>
                    <a:pt x="0" y="218"/>
                  </a:moveTo>
                  <a:lnTo>
                    <a:pt x="82" y="204"/>
                  </a:lnTo>
                  <a:lnTo>
                    <a:pt x="130" y="193"/>
                  </a:lnTo>
                  <a:lnTo>
                    <a:pt x="182" y="178"/>
                  </a:lnTo>
                  <a:lnTo>
                    <a:pt x="207" y="178"/>
                  </a:lnTo>
                  <a:lnTo>
                    <a:pt x="256" y="170"/>
                  </a:lnTo>
                  <a:lnTo>
                    <a:pt x="281" y="159"/>
                  </a:lnTo>
                  <a:lnTo>
                    <a:pt x="307" y="145"/>
                  </a:lnTo>
                  <a:lnTo>
                    <a:pt x="326" y="130"/>
                  </a:lnTo>
                  <a:lnTo>
                    <a:pt x="337" y="104"/>
                  </a:lnTo>
                  <a:lnTo>
                    <a:pt x="337" y="93"/>
                  </a:lnTo>
                  <a:lnTo>
                    <a:pt x="333" y="85"/>
                  </a:lnTo>
                  <a:lnTo>
                    <a:pt x="326" y="71"/>
                  </a:lnTo>
                  <a:lnTo>
                    <a:pt x="311" y="59"/>
                  </a:lnTo>
                  <a:lnTo>
                    <a:pt x="292" y="48"/>
                  </a:lnTo>
                  <a:lnTo>
                    <a:pt x="270" y="45"/>
                  </a:lnTo>
                  <a:lnTo>
                    <a:pt x="241" y="37"/>
                  </a:lnTo>
                  <a:lnTo>
                    <a:pt x="241" y="45"/>
                  </a:lnTo>
                  <a:lnTo>
                    <a:pt x="237" y="37"/>
                  </a:lnTo>
                  <a:lnTo>
                    <a:pt x="200" y="23"/>
                  </a:lnTo>
                  <a:lnTo>
                    <a:pt x="159" y="19"/>
                  </a:lnTo>
                  <a:lnTo>
                    <a:pt x="111" y="15"/>
                  </a:lnTo>
                  <a:lnTo>
                    <a:pt x="111" y="19"/>
                  </a:lnTo>
                  <a:lnTo>
                    <a:pt x="71" y="4"/>
                  </a:lnTo>
                  <a:lnTo>
                    <a:pt x="30" y="0"/>
                  </a:lnTo>
                  <a:lnTo>
                    <a:pt x="52" y="0"/>
                  </a:lnTo>
                  <a:lnTo>
                    <a:pt x="292" y="15"/>
                  </a:lnTo>
                  <a:lnTo>
                    <a:pt x="333" y="19"/>
                  </a:lnTo>
                  <a:lnTo>
                    <a:pt x="411" y="19"/>
                  </a:lnTo>
                  <a:lnTo>
                    <a:pt x="463" y="30"/>
                  </a:lnTo>
                  <a:lnTo>
                    <a:pt x="507" y="34"/>
                  </a:lnTo>
                  <a:lnTo>
                    <a:pt x="551" y="48"/>
                  </a:lnTo>
                  <a:lnTo>
                    <a:pt x="584" y="63"/>
                  </a:lnTo>
                  <a:lnTo>
                    <a:pt x="599" y="78"/>
                  </a:lnTo>
                  <a:lnTo>
                    <a:pt x="607" y="89"/>
                  </a:lnTo>
                  <a:lnTo>
                    <a:pt x="614" y="108"/>
                  </a:lnTo>
                  <a:lnTo>
                    <a:pt x="603" y="119"/>
                  </a:lnTo>
                  <a:lnTo>
                    <a:pt x="592" y="130"/>
                  </a:lnTo>
                  <a:lnTo>
                    <a:pt x="566" y="145"/>
                  </a:lnTo>
                  <a:lnTo>
                    <a:pt x="536" y="148"/>
                  </a:lnTo>
                  <a:lnTo>
                    <a:pt x="256" y="200"/>
                  </a:lnTo>
                  <a:lnTo>
                    <a:pt x="200" y="211"/>
                  </a:lnTo>
                  <a:lnTo>
                    <a:pt x="196" y="211"/>
                  </a:lnTo>
                  <a:lnTo>
                    <a:pt x="152" y="215"/>
                  </a:lnTo>
                  <a:lnTo>
                    <a:pt x="115" y="218"/>
                  </a:lnTo>
                  <a:lnTo>
                    <a:pt x="67" y="215"/>
                  </a:lnTo>
                  <a:lnTo>
                    <a:pt x="0" y="21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4" name="図形 133"/>
            <p:cNvSpPr/>
            <p:nvPr/>
          </p:nvSpPr>
          <p:spPr bwMode="auto">
            <a:xfrm>
              <a:off x="90460" y="5747341"/>
              <a:ext cx="964397" cy="317806"/>
            </a:xfrm>
            <a:custGeom>
              <a:avLst/>
              <a:gdLst/>
              <a:ahLst/>
              <a:cxnLst>
                <a:cxn ang="0">
                  <a:pos x="617" y="221"/>
                </a:cxn>
                <a:cxn ang="0">
                  <a:pos x="569" y="225"/>
                </a:cxn>
                <a:cxn ang="0">
                  <a:pos x="558" y="221"/>
                </a:cxn>
                <a:cxn ang="0">
                  <a:pos x="477" y="225"/>
                </a:cxn>
                <a:cxn ang="0">
                  <a:pos x="281" y="210"/>
                </a:cxn>
                <a:cxn ang="0">
                  <a:pos x="196" y="192"/>
                </a:cxn>
                <a:cxn ang="0">
                  <a:pos x="96" y="155"/>
                </a:cxn>
                <a:cxn ang="0">
                  <a:pos x="30" y="125"/>
                </a:cxn>
                <a:cxn ang="0">
                  <a:pos x="0" y="99"/>
                </a:cxn>
                <a:cxn ang="0">
                  <a:pos x="0" y="92"/>
                </a:cxn>
                <a:cxn ang="0">
                  <a:pos x="22" y="66"/>
                </a:cxn>
                <a:cxn ang="0">
                  <a:pos x="100" y="22"/>
                </a:cxn>
                <a:cxn ang="0">
                  <a:pos x="141" y="14"/>
                </a:cxn>
                <a:cxn ang="0">
                  <a:pos x="152" y="22"/>
                </a:cxn>
                <a:cxn ang="0">
                  <a:pos x="93" y="51"/>
                </a:cxn>
                <a:cxn ang="0">
                  <a:pos x="78" y="92"/>
                </a:cxn>
                <a:cxn ang="0">
                  <a:pos x="96" y="114"/>
                </a:cxn>
                <a:cxn ang="0">
                  <a:pos x="196" y="166"/>
                </a:cxn>
                <a:cxn ang="0">
                  <a:pos x="303" y="192"/>
                </a:cxn>
                <a:cxn ang="0">
                  <a:pos x="422" y="196"/>
                </a:cxn>
                <a:cxn ang="0">
                  <a:pos x="470" y="196"/>
                </a:cxn>
                <a:cxn ang="0">
                  <a:pos x="569" y="207"/>
                </a:cxn>
                <a:cxn ang="0">
                  <a:pos x="422" y="184"/>
                </a:cxn>
                <a:cxn ang="0">
                  <a:pos x="318" y="151"/>
                </a:cxn>
                <a:cxn ang="0">
                  <a:pos x="259" y="111"/>
                </a:cxn>
                <a:cxn ang="0">
                  <a:pos x="244" y="96"/>
                </a:cxn>
                <a:cxn ang="0">
                  <a:pos x="259" y="66"/>
                </a:cxn>
                <a:cxn ang="0">
                  <a:pos x="318" y="37"/>
                </a:cxn>
                <a:cxn ang="0">
                  <a:pos x="429" y="14"/>
                </a:cxn>
                <a:cxn ang="0">
                  <a:pos x="584" y="0"/>
                </a:cxn>
                <a:cxn ang="0">
                  <a:pos x="540" y="7"/>
                </a:cxn>
                <a:cxn ang="0">
                  <a:pos x="470" y="14"/>
                </a:cxn>
                <a:cxn ang="0">
                  <a:pos x="385" y="37"/>
                </a:cxn>
                <a:cxn ang="0">
                  <a:pos x="322" y="66"/>
                </a:cxn>
                <a:cxn ang="0">
                  <a:pos x="307" y="96"/>
                </a:cxn>
                <a:cxn ang="0">
                  <a:pos x="318" y="111"/>
                </a:cxn>
                <a:cxn ang="0">
                  <a:pos x="333" y="129"/>
                </a:cxn>
                <a:cxn ang="0">
                  <a:pos x="418" y="162"/>
                </a:cxn>
                <a:cxn ang="0">
                  <a:pos x="573" y="184"/>
                </a:cxn>
                <a:cxn ang="0">
                  <a:pos x="617" y="199"/>
                </a:cxn>
              </a:cxnLst>
              <a:rect l="0" t="0" r="0" b="0"/>
              <a:pathLst>
                <a:path w="629" h="225">
                  <a:moveTo>
                    <a:pt x="617" y="218"/>
                  </a:moveTo>
                  <a:lnTo>
                    <a:pt x="617" y="221"/>
                  </a:lnTo>
                  <a:lnTo>
                    <a:pt x="617" y="225"/>
                  </a:lnTo>
                  <a:lnTo>
                    <a:pt x="569" y="225"/>
                  </a:lnTo>
                  <a:lnTo>
                    <a:pt x="562" y="221"/>
                  </a:lnTo>
                  <a:lnTo>
                    <a:pt x="558" y="221"/>
                  </a:lnTo>
                  <a:lnTo>
                    <a:pt x="562" y="225"/>
                  </a:lnTo>
                  <a:lnTo>
                    <a:pt x="477" y="225"/>
                  </a:lnTo>
                  <a:lnTo>
                    <a:pt x="385" y="221"/>
                  </a:lnTo>
                  <a:lnTo>
                    <a:pt x="281" y="210"/>
                  </a:lnTo>
                  <a:lnTo>
                    <a:pt x="237" y="199"/>
                  </a:lnTo>
                  <a:lnTo>
                    <a:pt x="196" y="192"/>
                  </a:lnTo>
                  <a:lnTo>
                    <a:pt x="166" y="181"/>
                  </a:lnTo>
                  <a:lnTo>
                    <a:pt x="96" y="155"/>
                  </a:lnTo>
                  <a:lnTo>
                    <a:pt x="63" y="140"/>
                  </a:lnTo>
                  <a:lnTo>
                    <a:pt x="30" y="125"/>
                  </a:lnTo>
                  <a:lnTo>
                    <a:pt x="8" y="107"/>
                  </a:lnTo>
                  <a:lnTo>
                    <a:pt x="0" y="99"/>
                  </a:lnTo>
                  <a:lnTo>
                    <a:pt x="0" y="96"/>
                  </a:lnTo>
                  <a:lnTo>
                    <a:pt x="0" y="92"/>
                  </a:lnTo>
                  <a:lnTo>
                    <a:pt x="8" y="85"/>
                  </a:lnTo>
                  <a:lnTo>
                    <a:pt x="22" y="66"/>
                  </a:lnTo>
                  <a:lnTo>
                    <a:pt x="52" y="44"/>
                  </a:lnTo>
                  <a:lnTo>
                    <a:pt x="100" y="22"/>
                  </a:lnTo>
                  <a:lnTo>
                    <a:pt x="107" y="22"/>
                  </a:lnTo>
                  <a:lnTo>
                    <a:pt x="141" y="14"/>
                  </a:lnTo>
                  <a:lnTo>
                    <a:pt x="189" y="11"/>
                  </a:lnTo>
                  <a:lnTo>
                    <a:pt x="152" y="22"/>
                  </a:lnTo>
                  <a:lnTo>
                    <a:pt x="118" y="37"/>
                  </a:lnTo>
                  <a:lnTo>
                    <a:pt x="93" y="51"/>
                  </a:lnTo>
                  <a:lnTo>
                    <a:pt x="78" y="70"/>
                  </a:lnTo>
                  <a:lnTo>
                    <a:pt x="78" y="92"/>
                  </a:lnTo>
                  <a:lnTo>
                    <a:pt x="85" y="107"/>
                  </a:lnTo>
                  <a:lnTo>
                    <a:pt x="96" y="114"/>
                  </a:lnTo>
                  <a:lnTo>
                    <a:pt x="133" y="140"/>
                  </a:lnTo>
                  <a:lnTo>
                    <a:pt x="196" y="166"/>
                  </a:lnTo>
                  <a:lnTo>
                    <a:pt x="248" y="181"/>
                  </a:lnTo>
                  <a:lnTo>
                    <a:pt x="303" y="192"/>
                  </a:lnTo>
                  <a:lnTo>
                    <a:pt x="366" y="196"/>
                  </a:lnTo>
                  <a:lnTo>
                    <a:pt x="422" y="196"/>
                  </a:lnTo>
                  <a:lnTo>
                    <a:pt x="470" y="199"/>
                  </a:lnTo>
                  <a:lnTo>
                    <a:pt x="470" y="196"/>
                  </a:lnTo>
                  <a:lnTo>
                    <a:pt x="569" y="210"/>
                  </a:lnTo>
                  <a:lnTo>
                    <a:pt x="569" y="207"/>
                  </a:lnTo>
                  <a:lnTo>
                    <a:pt x="525" y="199"/>
                  </a:lnTo>
                  <a:lnTo>
                    <a:pt x="422" y="184"/>
                  </a:lnTo>
                  <a:lnTo>
                    <a:pt x="366" y="170"/>
                  </a:lnTo>
                  <a:lnTo>
                    <a:pt x="318" y="151"/>
                  </a:lnTo>
                  <a:lnTo>
                    <a:pt x="274" y="125"/>
                  </a:lnTo>
                  <a:lnTo>
                    <a:pt x="259" y="111"/>
                  </a:lnTo>
                  <a:lnTo>
                    <a:pt x="244" y="99"/>
                  </a:lnTo>
                  <a:lnTo>
                    <a:pt x="244" y="96"/>
                  </a:lnTo>
                  <a:lnTo>
                    <a:pt x="244" y="81"/>
                  </a:lnTo>
                  <a:lnTo>
                    <a:pt x="259" y="66"/>
                  </a:lnTo>
                  <a:lnTo>
                    <a:pt x="277" y="51"/>
                  </a:lnTo>
                  <a:lnTo>
                    <a:pt x="318" y="37"/>
                  </a:lnTo>
                  <a:lnTo>
                    <a:pt x="377" y="26"/>
                  </a:lnTo>
                  <a:lnTo>
                    <a:pt x="429" y="14"/>
                  </a:lnTo>
                  <a:lnTo>
                    <a:pt x="588" y="0"/>
                  </a:lnTo>
                  <a:lnTo>
                    <a:pt x="584" y="0"/>
                  </a:lnTo>
                  <a:lnTo>
                    <a:pt x="562" y="0"/>
                  </a:lnTo>
                  <a:lnTo>
                    <a:pt x="540" y="7"/>
                  </a:lnTo>
                  <a:lnTo>
                    <a:pt x="532" y="7"/>
                  </a:lnTo>
                  <a:lnTo>
                    <a:pt x="470" y="14"/>
                  </a:lnTo>
                  <a:lnTo>
                    <a:pt x="433" y="26"/>
                  </a:lnTo>
                  <a:lnTo>
                    <a:pt x="385" y="37"/>
                  </a:lnTo>
                  <a:lnTo>
                    <a:pt x="348" y="51"/>
                  </a:lnTo>
                  <a:lnTo>
                    <a:pt x="322" y="66"/>
                  </a:lnTo>
                  <a:lnTo>
                    <a:pt x="307" y="85"/>
                  </a:lnTo>
                  <a:lnTo>
                    <a:pt x="307" y="96"/>
                  </a:lnTo>
                  <a:lnTo>
                    <a:pt x="307" y="99"/>
                  </a:lnTo>
                  <a:lnTo>
                    <a:pt x="318" y="111"/>
                  </a:lnTo>
                  <a:lnTo>
                    <a:pt x="322" y="122"/>
                  </a:lnTo>
                  <a:lnTo>
                    <a:pt x="333" y="129"/>
                  </a:lnTo>
                  <a:lnTo>
                    <a:pt x="373" y="148"/>
                  </a:lnTo>
                  <a:lnTo>
                    <a:pt x="418" y="162"/>
                  </a:lnTo>
                  <a:lnTo>
                    <a:pt x="473" y="170"/>
                  </a:lnTo>
                  <a:lnTo>
                    <a:pt x="573" y="184"/>
                  </a:lnTo>
                  <a:lnTo>
                    <a:pt x="629" y="192"/>
                  </a:lnTo>
                  <a:lnTo>
                    <a:pt x="617" y="199"/>
                  </a:lnTo>
                  <a:lnTo>
                    <a:pt x="617" y="21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5" name="図形 134"/>
            <p:cNvSpPr/>
            <p:nvPr/>
          </p:nvSpPr>
          <p:spPr bwMode="auto">
            <a:xfrm>
              <a:off x="838673" y="5757229"/>
              <a:ext cx="237650" cy="199158"/>
            </a:xfrm>
            <a:custGeom>
              <a:avLst/>
              <a:gdLst/>
              <a:ahLst/>
              <a:cxnLst>
                <a:cxn ang="0">
                  <a:pos x="41" y="74"/>
                </a:cxn>
                <a:cxn ang="0">
                  <a:pos x="44" y="85"/>
                </a:cxn>
                <a:cxn ang="0">
                  <a:pos x="56" y="92"/>
                </a:cxn>
                <a:cxn ang="0">
                  <a:pos x="92" y="115"/>
                </a:cxn>
                <a:cxn ang="0">
                  <a:pos x="129" y="129"/>
                </a:cxn>
                <a:cxn ang="0">
                  <a:pos x="155" y="141"/>
                </a:cxn>
                <a:cxn ang="0">
                  <a:pos x="122" y="129"/>
                </a:cxn>
                <a:cxn ang="0">
                  <a:pos x="67" y="115"/>
                </a:cxn>
                <a:cxn ang="0">
                  <a:pos x="26" y="92"/>
                </a:cxn>
                <a:cxn ang="0">
                  <a:pos x="11" y="85"/>
                </a:cxn>
                <a:cxn ang="0">
                  <a:pos x="0" y="70"/>
                </a:cxn>
                <a:cxn ang="0">
                  <a:pos x="0" y="59"/>
                </a:cxn>
                <a:cxn ang="0">
                  <a:pos x="0" y="48"/>
                </a:cxn>
                <a:cxn ang="0">
                  <a:pos x="11" y="33"/>
                </a:cxn>
                <a:cxn ang="0">
                  <a:pos x="22" y="19"/>
                </a:cxn>
                <a:cxn ang="0">
                  <a:pos x="37" y="7"/>
                </a:cxn>
                <a:cxn ang="0">
                  <a:pos x="74" y="0"/>
                </a:cxn>
                <a:cxn ang="0">
                  <a:pos x="92" y="0"/>
                </a:cxn>
                <a:cxn ang="0">
                  <a:pos x="81" y="4"/>
                </a:cxn>
                <a:cxn ang="0">
                  <a:pos x="56" y="15"/>
                </a:cxn>
                <a:cxn ang="0">
                  <a:pos x="44" y="33"/>
                </a:cxn>
                <a:cxn ang="0">
                  <a:pos x="41" y="48"/>
                </a:cxn>
                <a:cxn ang="0">
                  <a:pos x="37" y="59"/>
                </a:cxn>
                <a:cxn ang="0">
                  <a:pos x="41" y="74"/>
                </a:cxn>
              </a:cxnLst>
              <a:rect l="0" t="0" r="0" b="0"/>
              <a:pathLst>
                <a:path w="155" h="141">
                  <a:moveTo>
                    <a:pt x="41" y="74"/>
                  </a:moveTo>
                  <a:lnTo>
                    <a:pt x="44" y="85"/>
                  </a:lnTo>
                  <a:lnTo>
                    <a:pt x="56" y="92"/>
                  </a:lnTo>
                  <a:lnTo>
                    <a:pt x="92" y="115"/>
                  </a:lnTo>
                  <a:lnTo>
                    <a:pt x="129" y="129"/>
                  </a:lnTo>
                  <a:lnTo>
                    <a:pt x="155" y="141"/>
                  </a:lnTo>
                  <a:lnTo>
                    <a:pt x="122" y="129"/>
                  </a:lnTo>
                  <a:lnTo>
                    <a:pt x="67" y="115"/>
                  </a:lnTo>
                  <a:lnTo>
                    <a:pt x="26" y="92"/>
                  </a:lnTo>
                  <a:lnTo>
                    <a:pt x="11" y="85"/>
                  </a:lnTo>
                  <a:lnTo>
                    <a:pt x="0" y="70"/>
                  </a:lnTo>
                  <a:lnTo>
                    <a:pt x="0" y="59"/>
                  </a:lnTo>
                  <a:lnTo>
                    <a:pt x="0" y="48"/>
                  </a:lnTo>
                  <a:lnTo>
                    <a:pt x="11" y="33"/>
                  </a:lnTo>
                  <a:lnTo>
                    <a:pt x="22" y="19"/>
                  </a:lnTo>
                  <a:lnTo>
                    <a:pt x="37" y="7"/>
                  </a:lnTo>
                  <a:lnTo>
                    <a:pt x="74" y="0"/>
                  </a:lnTo>
                  <a:lnTo>
                    <a:pt x="92" y="0"/>
                  </a:lnTo>
                  <a:lnTo>
                    <a:pt x="81" y="4"/>
                  </a:lnTo>
                  <a:lnTo>
                    <a:pt x="56" y="15"/>
                  </a:lnTo>
                  <a:lnTo>
                    <a:pt x="44" y="33"/>
                  </a:lnTo>
                  <a:lnTo>
                    <a:pt x="41" y="48"/>
                  </a:lnTo>
                  <a:lnTo>
                    <a:pt x="37" y="59"/>
                  </a:lnTo>
                  <a:lnTo>
                    <a:pt x="41" y="7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6" name="図形 135"/>
            <p:cNvSpPr/>
            <p:nvPr/>
          </p:nvSpPr>
          <p:spPr bwMode="auto">
            <a:xfrm>
              <a:off x="702216" y="5778416"/>
              <a:ext cx="352641" cy="203396"/>
            </a:xfrm>
            <a:custGeom>
              <a:avLst/>
              <a:gdLst/>
              <a:ahLst/>
              <a:cxnLst>
                <a:cxn ang="0">
                  <a:pos x="56" y="74"/>
                </a:cxn>
                <a:cxn ang="0">
                  <a:pos x="63" y="85"/>
                </a:cxn>
                <a:cxn ang="0">
                  <a:pos x="85" y="100"/>
                </a:cxn>
                <a:cxn ang="0">
                  <a:pos x="130" y="118"/>
                </a:cxn>
                <a:cxn ang="0">
                  <a:pos x="185" y="140"/>
                </a:cxn>
                <a:cxn ang="0">
                  <a:pos x="230" y="144"/>
                </a:cxn>
                <a:cxn ang="0">
                  <a:pos x="170" y="140"/>
                </a:cxn>
                <a:cxn ang="0">
                  <a:pos x="100" y="126"/>
                </a:cxn>
                <a:cxn ang="0">
                  <a:pos x="63" y="114"/>
                </a:cxn>
                <a:cxn ang="0">
                  <a:pos x="34" y="100"/>
                </a:cxn>
                <a:cxn ang="0">
                  <a:pos x="8" y="85"/>
                </a:cxn>
                <a:cxn ang="0">
                  <a:pos x="0" y="63"/>
                </a:cxn>
                <a:cxn ang="0">
                  <a:pos x="0" y="55"/>
                </a:cxn>
                <a:cxn ang="0">
                  <a:pos x="8" y="37"/>
                </a:cxn>
                <a:cxn ang="0">
                  <a:pos x="19" y="22"/>
                </a:cxn>
                <a:cxn ang="0">
                  <a:pos x="37" y="15"/>
                </a:cxn>
                <a:cxn ang="0">
                  <a:pos x="71" y="4"/>
                </a:cxn>
                <a:cxn ang="0">
                  <a:pos x="115" y="0"/>
                </a:cxn>
                <a:cxn ang="0">
                  <a:pos x="93" y="15"/>
                </a:cxn>
                <a:cxn ang="0">
                  <a:pos x="89" y="18"/>
                </a:cxn>
                <a:cxn ang="0">
                  <a:pos x="74" y="22"/>
                </a:cxn>
                <a:cxn ang="0">
                  <a:pos x="63" y="29"/>
                </a:cxn>
                <a:cxn ang="0">
                  <a:pos x="60" y="44"/>
                </a:cxn>
                <a:cxn ang="0">
                  <a:pos x="56" y="59"/>
                </a:cxn>
                <a:cxn ang="0">
                  <a:pos x="56" y="74"/>
                </a:cxn>
              </a:cxnLst>
              <a:rect l="0" t="0" r="0" b="0"/>
              <a:pathLst>
                <a:path w="230" h="144">
                  <a:moveTo>
                    <a:pt x="56" y="74"/>
                  </a:moveTo>
                  <a:lnTo>
                    <a:pt x="63" y="85"/>
                  </a:lnTo>
                  <a:lnTo>
                    <a:pt x="85" y="100"/>
                  </a:lnTo>
                  <a:lnTo>
                    <a:pt x="130" y="118"/>
                  </a:lnTo>
                  <a:lnTo>
                    <a:pt x="185" y="140"/>
                  </a:lnTo>
                  <a:lnTo>
                    <a:pt x="230" y="144"/>
                  </a:lnTo>
                  <a:lnTo>
                    <a:pt x="170" y="140"/>
                  </a:lnTo>
                  <a:lnTo>
                    <a:pt x="100" y="126"/>
                  </a:lnTo>
                  <a:lnTo>
                    <a:pt x="63" y="114"/>
                  </a:lnTo>
                  <a:lnTo>
                    <a:pt x="34" y="100"/>
                  </a:lnTo>
                  <a:lnTo>
                    <a:pt x="8" y="85"/>
                  </a:lnTo>
                  <a:lnTo>
                    <a:pt x="0" y="63"/>
                  </a:lnTo>
                  <a:lnTo>
                    <a:pt x="0" y="55"/>
                  </a:lnTo>
                  <a:lnTo>
                    <a:pt x="8" y="37"/>
                  </a:lnTo>
                  <a:lnTo>
                    <a:pt x="19" y="22"/>
                  </a:lnTo>
                  <a:lnTo>
                    <a:pt x="37" y="15"/>
                  </a:lnTo>
                  <a:lnTo>
                    <a:pt x="71" y="4"/>
                  </a:lnTo>
                  <a:lnTo>
                    <a:pt x="115" y="0"/>
                  </a:lnTo>
                  <a:lnTo>
                    <a:pt x="93" y="15"/>
                  </a:lnTo>
                  <a:lnTo>
                    <a:pt x="89" y="18"/>
                  </a:lnTo>
                  <a:lnTo>
                    <a:pt x="74" y="22"/>
                  </a:lnTo>
                  <a:lnTo>
                    <a:pt x="63" y="29"/>
                  </a:lnTo>
                  <a:lnTo>
                    <a:pt x="60" y="44"/>
                  </a:lnTo>
                  <a:lnTo>
                    <a:pt x="56" y="59"/>
                  </a:lnTo>
                  <a:lnTo>
                    <a:pt x="56" y="7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7" name="図形 136"/>
            <p:cNvSpPr/>
            <p:nvPr/>
          </p:nvSpPr>
          <p:spPr bwMode="auto">
            <a:xfrm>
              <a:off x="561159" y="5762878"/>
              <a:ext cx="515163" cy="255657"/>
            </a:xfrm>
            <a:custGeom>
              <a:avLst/>
              <a:gdLst/>
              <a:ahLst/>
              <a:cxnLst>
                <a:cxn ang="0">
                  <a:pos x="322" y="181"/>
                </a:cxn>
                <a:cxn ang="0">
                  <a:pos x="322" y="173"/>
                </a:cxn>
                <a:cxn ang="0">
                  <a:pos x="277" y="170"/>
                </a:cxn>
                <a:cxn ang="0">
                  <a:pos x="177" y="155"/>
                </a:cxn>
                <a:cxn ang="0">
                  <a:pos x="122" y="144"/>
                </a:cxn>
                <a:cxn ang="0">
                  <a:pos x="70" y="137"/>
                </a:cxn>
                <a:cxn ang="0">
                  <a:pos x="30" y="114"/>
                </a:cxn>
                <a:cxn ang="0">
                  <a:pos x="22" y="111"/>
                </a:cxn>
                <a:cxn ang="0">
                  <a:pos x="11" y="100"/>
                </a:cxn>
                <a:cxn ang="0">
                  <a:pos x="7" y="88"/>
                </a:cxn>
                <a:cxn ang="0">
                  <a:pos x="0" y="85"/>
                </a:cxn>
                <a:cxn ang="0">
                  <a:pos x="7" y="74"/>
                </a:cxn>
                <a:cxn ang="0">
                  <a:pos x="11" y="59"/>
                </a:cxn>
                <a:cxn ang="0">
                  <a:pos x="37" y="44"/>
                </a:cxn>
                <a:cxn ang="0">
                  <a:pos x="70" y="29"/>
                </a:cxn>
                <a:cxn ang="0">
                  <a:pos x="126" y="15"/>
                </a:cxn>
                <a:cxn ang="0">
                  <a:pos x="163" y="11"/>
                </a:cxn>
                <a:cxn ang="0">
                  <a:pos x="225" y="0"/>
                </a:cxn>
                <a:cxn ang="0">
                  <a:pos x="211" y="3"/>
                </a:cxn>
                <a:cxn ang="0">
                  <a:pos x="163" y="11"/>
                </a:cxn>
                <a:cxn ang="0">
                  <a:pos x="129" y="18"/>
                </a:cxn>
                <a:cxn ang="0">
                  <a:pos x="107" y="33"/>
                </a:cxn>
                <a:cxn ang="0">
                  <a:pos x="96" y="44"/>
                </a:cxn>
                <a:cxn ang="0">
                  <a:pos x="85" y="66"/>
                </a:cxn>
                <a:cxn ang="0">
                  <a:pos x="85" y="74"/>
                </a:cxn>
                <a:cxn ang="0">
                  <a:pos x="96" y="88"/>
                </a:cxn>
                <a:cxn ang="0">
                  <a:pos x="107" y="100"/>
                </a:cxn>
                <a:cxn ang="0">
                  <a:pos x="137" y="118"/>
                </a:cxn>
                <a:cxn ang="0">
                  <a:pos x="177" y="137"/>
                </a:cxn>
                <a:cxn ang="0">
                  <a:pos x="222" y="151"/>
                </a:cxn>
                <a:cxn ang="0">
                  <a:pos x="303" y="159"/>
                </a:cxn>
                <a:cxn ang="0">
                  <a:pos x="336" y="159"/>
                </a:cxn>
                <a:cxn ang="0">
                  <a:pos x="322" y="181"/>
                </a:cxn>
              </a:cxnLst>
              <a:rect l="0" t="0" r="0" b="0"/>
              <a:pathLst>
                <a:path w="336" h="181">
                  <a:moveTo>
                    <a:pt x="322" y="181"/>
                  </a:moveTo>
                  <a:lnTo>
                    <a:pt x="322" y="173"/>
                  </a:lnTo>
                  <a:lnTo>
                    <a:pt x="277" y="170"/>
                  </a:lnTo>
                  <a:lnTo>
                    <a:pt x="177" y="155"/>
                  </a:lnTo>
                  <a:lnTo>
                    <a:pt x="122" y="144"/>
                  </a:lnTo>
                  <a:lnTo>
                    <a:pt x="70" y="137"/>
                  </a:lnTo>
                  <a:lnTo>
                    <a:pt x="30" y="114"/>
                  </a:lnTo>
                  <a:lnTo>
                    <a:pt x="22" y="111"/>
                  </a:lnTo>
                  <a:lnTo>
                    <a:pt x="11" y="100"/>
                  </a:lnTo>
                  <a:lnTo>
                    <a:pt x="7" y="88"/>
                  </a:lnTo>
                  <a:lnTo>
                    <a:pt x="0" y="85"/>
                  </a:lnTo>
                  <a:lnTo>
                    <a:pt x="7" y="74"/>
                  </a:lnTo>
                  <a:lnTo>
                    <a:pt x="11" y="59"/>
                  </a:lnTo>
                  <a:lnTo>
                    <a:pt x="37" y="44"/>
                  </a:lnTo>
                  <a:lnTo>
                    <a:pt x="70" y="29"/>
                  </a:lnTo>
                  <a:lnTo>
                    <a:pt x="126" y="15"/>
                  </a:lnTo>
                  <a:lnTo>
                    <a:pt x="163" y="11"/>
                  </a:lnTo>
                  <a:lnTo>
                    <a:pt x="225" y="0"/>
                  </a:lnTo>
                  <a:lnTo>
                    <a:pt x="211" y="3"/>
                  </a:lnTo>
                  <a:lnTo>
                    <a:pt x="163" y="11"/>
                  </a:lnTo>
                  <a:lnTo>
                    <a:pt x="129" y="18"/>
                  </a:lnTo>
                  <a:lnTo>
                    <a:pt x="107" y="33"/>
                  </a:lnTo>
                  <a:lnTo>
                    <a:pt x="96" y="44"/>
                  </a:lnTo>
                  <a:lnTo>
                    <a:pt x="85" y="66"/>
                  </a:lnTo>
                  <a:lnTo>
                    <a:pt x="85" y="74"/>
                  </a:lnTo>
                  <a:lnTo>
                    <a:pt x="96" y="88"/>
                  </a:lnTo>
                  <a:lnTo>
                    <a:pt x="107" y="100"/>
                  </a:lnTo>
                  <a:lnTo>
                    <a:pt x="137" y="118"/>
                  </a:lnTo>
                  <a:lnTo>
                    <a:pt x="177" y="137"/>
                  </a:lnTo>
                  <a:lnTo>
                    <a:pt x="222" y="151"/>
                  </a:lnTo>
                  <a:lnTo>
                    <a:pt x="303" y="159"/>
                  </a:lnTo>
                  <a:lnTo>
                    <a:pt x="336" y="159"/>
                  </a:lnTo>
                  <a:lnTo>
                    <a:pt x="322" y="181"/>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8" name="図形 137"/>
            <p:cNvSpPr/>
            <p:nvPr/>
          </p:nvSpPr>
          <p:spPr bwMode="auto">
            <a:xfrm>
              <a:off x="794209" y="5809490"/>
              <a:ext cx="338842" cy="177971"/>
            </a:xfrm>
            <a:custGeom>
              <a:avLst/>
              <a:gdLst/>
              <a:ahLst/>
              <a:cxnLst>
                <a:cxn ang="0">
                  <a:pos x="192" y="126"/>
                </a:cxn>
                <a:cxn ang="0">
                  <a:pos x="192" y="122"/>
                </a:cxn>
                <a:cxn ang="0">
                  <a:pos x="170" y="122"/>
                </a:cxn>
                <a:cxn ang="0">
                  <a:pos x="110" y="107"/>
                </a:cxn>
                <a:cxn ang="0">
                  <a:pos x="73" y="96"/>
                </a:cxn>
                <a:cxn ang="0">
                  <a:pos x="40" y="81"/>
                </a:cxn>
                <a:cxn ang="0">
                  <a:pos x="14" y="67"/>
                </a:cxn>
                <a:cxn ang="0">
                  <a:pos x="0" y="48"/>
                </a:cxn>
                <a:cxn ang="0">
                  <a:pos x="0" y="37"/>
                </a:cxn>
                <a:cxn ang="0">
                  <a:pos x="0" y="22"/>
                </a:cxn>
                <a:cxn ang="0">
                  <a:pos x="11" y="11"/>
                </a:cxn>
                <a:cxn ang="0">
                  <a:pos x="18" y="0"/>
                </a:cxn>
                <a:cxn ang="0">
                  <a:pos x="29" y="0"/>
                </a:cxn>
                <a:cxn ang="0">
                  <a:pos x="25" y="22"/>
                </a:cxn>
                <a:cxn ang="0">
                  <a:pos x="25" y="33"/>
                </a:cxn>
                <a:cxn ang="0">
                  <a:pos x="40" y="55"/>
                </a:cxn>
                <a:cxn ang="0">
                  <a:pos x="66" y="67"/>
                </a:cxn>
                <a:cxn ang="0">
                  <a:pos x="96" y="81"/>
                </a:cxn>
                <a:cxn ang="0">
                  <a:pos x="129" y="92"/>
                </a:cxn>
                <a:cxn ang="0">
                  <a:pos x="184" y="107"/>
                </a:cxn>
                <a:cxn ang="0">
                  <a:pos x="214" y="111"/>
                </a:cxn>
                <a:cxn ang="0">
                  <a:pos x="221" y="111"/>
                </a:cxn>
                <a:cxn ang="0">
                  <a:pos x="192" y="126"/>
                </a:cxn>
              </a:cxnLst>
              <a:rect l="0" t="0" r="0" b="0"/>
              <a:pathLst>
                <a:path w="221" h="126">
                  <a:moveTo>
                    <a:pt x="192" y="126"/>
                  </a:moveTo>
                  <a:lnTo>
                    <a:pt x="192" y="122"/>
                  </a:lnTo>
                  <a:lnTo>
                    <a:pt x="170" y="122"/>
                  </a:lnTo>
                  <a:lnTo>
                    <a:pt x="110" y="107"/>
                  </a:lnTo>
                  <a:lnTo>
                    <a:pt x="73" y="96"/>
                  </a:lnTo>
                  <a:lnTo>
                    <a:pt x="40" y="81"/>
                  </a:lnTo>
                  <a:lnTo>
                    <a:pt x="14" y="67"/>
                  </a:lnTo>
                  <a:lnTo>
                    <a:pt x="0" y="48"/>
                  </a:lnTo>
                  <a:lnTo>
                    <a:pt x="0" y="37"/>
                  </a:lnTo>
                  <a:lnTo>
                    <a:pt x="0" y="22"/>
                  </a:lnTo>
                  <a:lnTo>
                    <a:pt x="11" y="11"/>
                  </a:lnTo>
                  <a:lnTo>
                    <a:pt x="18" y="0"/>
                  </a:lnTo>
                  <a:lnTo>
                    <a:pt x="29" y="0"/>
                  </a:lnTo>
                  <a:lnTo>
                    <a:pt x="25" y="22"/>
                  </a:lnTo>
                  <a:lnTo>
                    <a:pt x="25" y="33"/>
                  </a:lnTo>
                  <a:lnTo>
                    <a:pt x="40" y="55"/>
                  </a:lnTo>
                  <a:lnTo>
                    <a:pt x="66" y="67"/>
                  </a:lnTo>
                  <a:lnTo>
                    <a:pt x="96" y="81"/>
                  </a:lnTo>
                  <a:lnTo>
                    <a:pt x="129" y="92"/>
                  </a:lnTo>
                  <a:lnTo>
                    <a:pt x="184" y="107"/>
                  </a:lnTo>
                  <a:lnTo>
                    <a:pt x="214" y="111"/>
                  </a:lnTo>
                  <a:lnTo>
                    <a:pt x="221" y="111"/>
                  </a:lnTo>
                  <a:lnTo>
                    <a:pt x="192" y="12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9" name="図形 138"/>
            <p:cNvSpPr/>
            <p:nvPr/>
          </p:nvSpPr>
          <p:spPr bwMode="auto">
            <a:xfrm>
              <a:off x="901535" y="5767116"/>
              <a:ext cx="265248" cy="199158"/>
            </a:xfrm>
            <a:custGeom>
              <a:avLst/>
              <a:gdLst/>
              <a:ahLst/>
              <a:cxnLst>
                <a:cxn ang="0">
                  <a:pos x="170" y="137"/>
                </a:cxn>
                <a:cxn ang="0">
                  <a:pos x="159" y="141"/>
                </a:cxn>
                <a:cxn ang="0">
                  <a:pos x="159" y="137"/>
                </a:cxn>
                <a:cxn ang="0">
                  <a:pos x="137" y="134"/>
                </a:cxn>
                <a:cxn ang="0">
                  <a:pos x="88" y="115"/>
                </a:cxn>
                <a:cxn ang="0">
                  <a:pos x="59" y="108"/>
                </a:cxn>
                <a:cxn ang="0">
                  <a:pos x="33" y="93"/>
                </a:cxn>
                <a:cxn ang="0">
                  <a:pos x="15" y="82"/>
                </a:cxn>
                <a:cxn ang="0">
                  <a:pos x="3" y="63"/>
                </a:cxn>
                <a:cxn ang="0">
                  <a:pos x="0" y="52"/>
                </a:cxn>
                <a:cxn ang="0">
                  <a:pos x="0" y="41"/>
                </a:cxn>
                <a:cxn ang="0">
                  <a:pos x="3" y="26"/>
                </a:cxn>
                <a:cxn ang="0">
                  <a:pos x="18" y="12"/>
                </a:cxn>
                <a:cxn ang="0">
                  <a:pos x="33" y="0"/>
                </a:cxn>
                <a:cxn ang="0">
                  <a:pos x="29" y="15"/>
                </a:cxn>
                <a:cxn ang="0">
                  <a:pos x="26" y="30"/>
                </a:cxn>
                <a:cxn ang="0">
                  <a:pos x="26" y="45"/>
                </a:cxn>
                <a:cxn ang="0">
                  <a:pos x="33" y="67"/>
                </a:cxn>
                <a:cxn ang="0">
                  <a:pos x="51" y="85"/>
                </a:cxn>
                <a:cxn ang="0">
                  <a:pos x="74" y="97"/>
                </a:cxn>
                <a:cxn ang="0">
                  <a:pos x="100" y="108"/>
                </a:cxn>
                <a:cxn ang="0">
                  <a:pos x="140" y="126"/>
                </a:cxn>
                <a:cxn ang="0">
                  <a:pos x="173" y="134"/>
                </a:cxn>
                <a:cxn ang="0">
                  <a:pos x="170" y="137"/>
                </a:cxn>
              </a:cxnLst>
              <a:rect l="0" t="0" r="0" b="0"/>
              <a:pathLst>
                <a:path w="173" h="141">
                  <a:moveTo>
                    <a:pt x="170" y="137"/>
                  </a:moveTo>
                  <a:lnTo>
                    <a:pt x="159" y="141"/>
                  </a:lnTo>
                  <a:lnTo>
                    <a:pt x="159" y="137"/>
                  </a:lnTo>
                  <a:lnTo>
                    <a:pt x="137" y="134"/>
                  </a:lnTo>
                  <a:lnTo>
                    <a:pt x="88" y="115"/>
                  </a:lnTo>
                  <a:lnTo>
                    <a:pt x="59" y="108"/>
                  </a:lnTo>
                  <a:lnTo>
                    <a:pt x="33" y="93"/>
                  </a:lnTo>
                  <a:lnTo>
                    <a:pt x="15" y="82"/>
                  </a:lnTo>
                  <a:lnTo>
                    <a:pt x="3" y="63"/>
                  </a:lnTo>
                  <a:lnTo>
                    <a:pt x="0" y="52"/>
                  </a:lnTo>
                  <a:lnTo>
                    <a:pt x="0" y="41"/>
                  </a:lnTo>
                  <a:lnTo>
                    <a:pt x="3" y="26"/>
                  </a:lnTo>
                  <a:lnTo>
                    <a:pt x="18" y="12"/>
                  </a:lnTo>
                  <a:lnTo>
                    <a:pt x="33" y="0"/>
                  </a:lnTo>
                  <a:lnTo>
                    <a:pt x="29" y="15"/>
                  </a:lnTo>
                  <a:lnTo>
                    <a:pt x="26" y="30"/>
                  </a:lnTo>
                  <a:lnTo>
                    <a:pt x="26" y="45"/>
                  </a:lnTo>
                  <a:lnTo>
                    <a:pt x="33" y="67"/>
                  </a:lnTo>
                  <a:lnTo>
                    <a:pt x="51" y="85"/>
                  </a:lnTo>
                  <a:lnTo>
                    <a:pt x="74" y="97"/>
                  </a:lnTo>
                  <a:lnTo>
                    <a:pt x="100" y="108"/>
                  </a:lnTo>
                  <a:lnTo>
                    <a:pt x="140" y="126"/>
                  </a:lnTo>
                  <a:lnTo>
                    <a:pt x="173" y="134"/>
                  </a:lnTo>
                  <a:lnTo>
                    <a:pt x="170" y="13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0" name="図形 139"/>
            <p:cNvSpPr/>
            <p:nvPr/>
          </p:nvSpPr>
          <p:spPr bwMode="auto">
            <a:xfrm>
              <a:off x="941398" y="5747341"/>
              <a:ext cx="305111" cy="209046"/>
            </a:xfrm>
            <a:custGeom>
              <a:avLst/>
              <a:gdLst/>
              <a:ahLst/>
              <a:cxnLst>
                <a:cxn ang="0">
                  <a:pos x="155" y="148"/>
                </a:cxn>
                <a:cxn ang="0">
                  <a:pos x="129" y="140"/>
                </a:cxn>
                <a:cxn ang="0">
                  <a:pos x="77" y="122"/>
                </a:cxn>
                <a:cxn ang="0">
                  <a:pos x="59" y="111"/>
                </a:cxn>
                <a:cxn ang="0">
                  <a:pos x="33" y="99"/>
                </a:cxn>
                <a:cxn ang="0">
                  <a:pos x="14" y="81"/>
                </a:cxn>
                <a:cxn ang="0">
                  <a:pos x="0" y="59"/>
                </a:cxn>
                <a:cxn ang="0">
                  <a:pos x="3" y="44"/>
                </a:cxn>
                <a:cxn ang="0">
                  <a:pos x="7" y="29"/>
                </a:cxn>
                <a:cxn ang="0">
                  <a:pos x="18" y="14"/>
                </a:cxn>
                <a:cxn ang="0">
                  <a:pos x="33" y="7"/>
                </a:cxn>
                <a:cxn ang="0">
                  <a:pos x="59" y="0"/>
                </a:cxn>
                <a:cxn ang="0">
                  <a:pos x="40" y="14"/>
                </a:cxn>
                <a:cxn ang="0">
                  <a:pos x="29" y="37"/>
                </a:cxn>
                <a:cxn ang="0">
                  <a:pos x="25" y="51"/>
                </a:cxn>
                <a:cxn ang="0">
                  <a:pos x="29" y="70"/>
                </a:cxn>
                <a:cxn ang="0">
                  <a:pos x="48" y="85"/>
                </a:cxn>
                <a:cxn ang="0">
                  <a:pos x="74" y="99"/>
                </a:cxn>
                <a:cxn ang="0">
                  <a:pos x="96" y="107"/>
                </a:cxn>
                <a:cxn ang="0">
                  <a:pos x="155" y="125"/>
                </a:cxn>
                <a:cxn ang="0">
                  <a:pos x="199" y="129"/>
                </a:cxn>
                <a:cxn ang="0">
                  <a:pos x="155" y="148"/>
                </a:cxn>
              </a:cxnLst>
              <a:rect l="0" t="0" r="0" b="0"/>
              <a:pathLst>
                <a:path w="199" h="148">
                  <a:moveTo>
                    <a:pt x="155" y="148"/>
                  </a:moveTo>
                  <a:lnTo>
                    <a:pt x="129" y="140"/>
                  </a:lnTo>
                  <a:lnTo>
                    <a:pt x="77" y="122"/>
                  </a:lnTo>
                  <a:lnTo>
                    <a:pt x="59" y="111"/>
                  </a:lnTo>
                  <a:lnTo>
                    <a:pt x="33" y="99"/>
                  </a:lnTo>
                  <a:lnTo>
                    <a:pt x="14" y="81"/>
                  </a:lnTo>
                  <a:lnTo>
                    <a:pt x="0" y="59"/>
                  </a:lnTo>
                  <a:lnTo>
                    <a:pt x="3" y="44"/>
                  </a:lnTo>
                  <a:lnTo>
                    <a:pt x="7" y="29"/>
                  </a:lnTo>
                  <a:lnTo>
                    <a:pt x="18" y="14"/>
                  </a:lnTo>
                  <a:lnTo>
                    <a:pt x="33" y="7"/>
                  </a:lnTo>
                  <a:lnTo>
                    <a:pt x="59" y="0"/>
                  </a:lnTo>
                  <a:lnTo>
                    <a:pt x="40" y="14"/>
                  </a:lnTo>
                  <a:lnTo>
                    <a:pt x="29" y="37"/>
                  </a:lnTo>
                  <a:lnTo>
                    <a:pt x="25" y="51"/>
                  </a:lnTo>
                  <a:lnTo>
                    <a:pt x="29" y="70"/>
                  </a:lnTo>
                  <a:lnTo>
                    <a:pt x="48" y="85"/>
                  </a:lnTo>
                  <a:lnTo>
                    <a:pt x="74" y="99"/>
                  </a:lnTo>
                  <a:lnTo>
                    <a:pt x="96" y="107"/>
                  </a:lnTo>
                  <a:lnTo>
                    <a:pt x="155" y="125"/>
                  </a:lnTo>
                  <a:lnTo>
                    <a:pt x="199" y="129"/>
                  </a:lnTo>
                  <a:lnTo>
                    <a:pt x="155" y="14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1" name="図形 140"/>
            <p:cNvSpPr/>
            <p:nvPr/>
          </p:nvSpPr>
          <p:spPr bwMode="auto">
            <a:xfrm>
              <a:off x="985862" y="5522758"/>
              <a:ext cx="516696" cy="406791"/>
            </a:xfrm>
            <a:custGeom>
              <a:avLst/>
              <a:gdLst/>
              <a:ahLst/>
              <a:cxnLst>
                <a:cxn ang="0">
                  <a:pos x="174" y="288"/>
                </a:cxn>
                <a:cxn ang="0">
                  <a:pos x="144" y="284"/>
                </a:cxn>
                <a:cxn ang="0">
                  <a:pos x="82" y="266"/>
                </a:cxn>
                <a:cxn ang="0">
                  <a:pos x="45" y="258"/>
                </a:cxn>
                <a:cxn ang="0">
                  <a:pos x="30" y="244"/>
                </a:cxn>
                <a:cxn ang="0">
                  <a:pos x="4" y="229"/>
                </a:cxn>
                <a:cxn ang="0">
                  <a:pos x="0" y="218"/>
                </a:cxn>
                <a:cxn ang="0">
                  <a:pos x="0" y="210"/>
                </a:cxn>
                <a:cxn ang="0">
                  <a:pos x="4" y="199"/>
                </a:cxn>
                <a:cxn ang="0">
                  <a:pos x="15" y="181"/>
                </a:cxn>
                <a:cxn ang="0">
                  <a:pos x="26" y="166"/>
                </a:cxn>
                <a:cxn ang="0">
                  <a:pos x="45" y="155"/>
                </a:cxn>
                <a:cxn ang="0">
                  <a:pos x="56" y="144"/>
                </a:cxn>
                <a:cxn ang="0">
                  <a:pos x="85" y="133"/>
                </a:cxn>
                <a:cxn ang="0">
                  <a:pos x="152" y="125"/>
                </a:cxn>
                <a:cxn ang="0">
                  <a:pos x="252" y="100"/>
                </a:cxn>
                <a:cxn ang="0">
                  <a:pos x="270" y="85"/>
                </a:cxn>
                <a:cxn ang="0">
                  <a:pos x="285" y="74"/>
                </a:cxn>
                <a:cxn ang="0">
                  <a:pos x="296" y="59"/>
                </a:cxn>
                <a:cxn ang="0">
                  <a:pos x="292" y="44"/>
                </a:cxn>
                <a:cxn ang="0">
                  <a:pos x="277" y="33"/>
                </a:cxn>
                <a:cxn ang="0">
                  <a:pos x="252" y="26"/>
                </a:cxn>
                <a:cxn ang="0">
                  <a:pos x="222" y="7"/>
                </a:cxn>
                <a:cxn ang="0">
                  <a:pos x="185" y="0"/>
                </a:cxn>
                <a:cxn ang="0">
                  <a:pos x="244" y="0"/>
                </a:cxn>
                <a:cxn ang="0">
                  <a:pos x="244" y="3"/>
                </a:cxn>
                <a:cxn ang="0">
                  <a:pos x="281" y="7"/>
                </a:cxn>
                <a:cxn ang="0">
                  <a:pos x="311" y="26"/>
                </a:cxn>
                <a:cxn ang="0">
                  <a:pos x="325" y="29"/>
                </a:cxn>
                <a:cxn ang="0">
                  <a:pos x="333" y="40"/>
                </a:cxn>
                <a:cxn ang="0">
                  <a:pos x="337" y="55"/>
                </a:cxn>
                <a:cxn ang="0">
                  <a:pos x="337" y="63"/>
                </a:cxn>
                <a:cxn ang="0">
                  <a:pos x="333" y="74"/>
                </a:cxn>
                <a:cxn ang="0">
                  <a:pos x="311" y="88"/>
                </a:cxn>
                <a:cxn ang="0">
                  <a:pos x="270" y="111"/>
                </a:cxn>
                <a:cxn ang="0">
                  <a:pos x="240" y="118"/>
                </a:cxn>
                <a:cxn ang="0">
                  <a:pos x="200" y="125"/>
                </a:cxn>
                <a:cxn ang="0">
                  <a:pos x="159" y="129"/>
                </a:cxn>
                <a:cxn ang="0">
                  <a:pos x="152" y="129"/>
                </a:cxn>
                <a:cxn ang="0">
                  <a:pos x="115" y="133"/>
                </a:cxn>
                <a:cxn ang="0">
                  <a:pos x="85" y="140"/>
                </a:cxn>
                <a:cxn ang="0">
                  <a:pos x="67" y="155"/>
                </a:cxn>
                <a:cxn ang="0">
                  <a:pos x="45" y="166"/>
                </a:cxn>
                <a:cxn ang="0">
                  <a:pos x="41" y="185"/>
                </a:cxn>
                <a:cxn ang="0">
                  <a:pos x="33" y="196"/>
                </a:cxn>
                <a:cxn ang="0">
                  <a:pos x="33" y="214"/>
                </a:cxn>
                <a:cxn ang="0">
                  <a:pos x="45" y="236"/>
                </a:cxn>
                <a:cxn ang="0">
                  <a:pos x="67" y="251"/>
                </a:cxn>
                <a:cxn ang="0">
                  <a:pos x="89" y="258"/>
                </a:cxn>
                <a:cxn ang="0">
                  <a:pos x="152" y="273"/>
                </a:cxn>
                <a:cxn ang="0">
                  <a:pos x="192" y="284"/>
                </a:cxn>
                <a:cxn ang="0">
                  <a:pos x="174" y="288"/>
                </a:cxn>
              </a:cxnLst>
              <a:rect l="0" t="0" r="0" b="0"/>
              <a:pathLst>
                <a:path w="337" h="288">
                  <a:moveTo>
                    <a:pt x="174" y="288"/>
                  </a:moveTo>
                  <a:lnTo>
                    <a:pt x="144" y="284"/>
                  </a:lnTo>
                  <a:lnTo>
                    <a:pt x="82" y="266"/>
                  </a:lnTo>
                  <a:lnTo>
                    <a:pt x="45" y="258"/>
                  </a:lnTo>
                  <a:lnTo>
                    <a:pt x="30" y="244"/>
                  </a:lnTo>
                  <a:lnTo>
                    <a:pt x="4" y="229"/>
                  </a:lnTo>
                  <a:lnTo>
                    <a:pt x="0" y="218"/>
                  </a:lnTo>
                  <a:lnTo>
                    <a:pt x="0" y="210"/>
                  </a:lnTo>
                  <a:lnTo>
                    <a:pt x="4" y="199"/>
                  </a:lnTo>
                  <a:lnTo>
                    <a:pt x="15" y="181"/>
                  </a:lnTo>
                  <a:lnTo>
                    <a:pt x="26" y="166"/>
                  </a:lnTo>
                  <a:lnTo>
                    <a:pt x="45" y="155"/>
                  </a:lnTo>
                  <a:lnTo>
                    <a:pt x="56" y="144"/>
                  </a:lnTo>
                  <a:lnTo>
                    <a:pt x="85" y="133"/>
                  </a:lnTo>
                  <a:lnTo>
                    <a:pt x="152" y="125"/>
                  </a:lnTo>
                  <a:lnTo>
                    <a:pt x="252" y="100"/>
                  </a:lnTo>
                  <a:lnTo>
                    <a:pt x="270" y="85"/>
                  </a:lnTo>
                  <a:lnTo>
                    <a:pt x="285" y="74"/>
                  </a:lnTo>
                  <a:lnTo>
                    <a:pt x="296" y="59"/>
                  </a:lnTo>
                  <a:lnTo>
                    <a:pt x="292" y="44"/>
                  </a:lnTo>
                  <a:lnTo>
                    <a:pt x="277" y="33"/>
                  </a:lnTo>
                  <a:lnTo>
                    <a:pt x="252" y="26"/>
                  </a:lnTo>
                  <a:lnTo>
                    <a:pt x="222" y="7"/>
                  </a:lnTo>
                  <a:lnTo>
                    <a:pt x="185" y="0"/>
                  </a:lnTo>
                  <a:lnTo>
                    <a:pt x="244" y="0"/>
                  </a:lnTo>
                  <a:lnTo>
                    <a:pt x="244" y="3"/>
                  </a:lnTo>
                  <a:lnTo>
                    <a:pt x="281" y="7"/>
                  </a:lnTo>
                  <a:lnTo>
                    <a:pt x="311" y="26"/>
                  </a:lnTo>
                  <a:lnTo>
                    <a:pt x="325" y="29"/>
                  </a:lnTo>
                  <a:lnTo>
                    <a:pt x="333" y="40"/>
                  </a:lnTo>
                  <a:lnTo>
                    <a:pt x="337" y="55"/>
                  </a:lnTo>
                  <a:lnTo>
                    <a:pt x="337" y="63"/>
                  </a:lnTo>
                  <a:lnTo>
                    <a:pt x="333" y="74"/>
                  </a:lnTo>
                  <a:lnTo>
                    <a:pt x="311" y="88"/>
                  </a:lnTo>
                  <a:lnTo>
                    <a:pt x="270" y="111"/>
                  </a:lnTo>
                  <a:lnTo>
                    <a:pt x="240" y="118"/>
                  </a:lnTo>
                  <a:lnTo>
                    <a:pt x="200" y="125"/>
                  </a:lnTo>
                  <a:lnTo>
                    <a:pt x="159" y="129"/>
                  </a:lnTo>
                  <a:lnTo>
                    <a:pt x="152" y="129"/>
                  </a:lnTo>
                  <a:lnTo>
                    <a:pt x="115" y="133"/>
                  </a:lnTo>
                  <a:lnTo>
                    <a:pt x="85" y="140"/>
                  </a:lnTo>
                  <a:lnTo>
                    <a:pt x="67" y="155"/>
                  </a:lnTo>
                  <a:lnTo>
                    <a:pt x="45" y="166"/>
                  </a:lnTo>
                  <a:lnTo>
                    <a:pt x="41" y="185"/>
                  </a:lnTo>
                  <a:lnTo>
                    <a:pt x="33" y="196"/>
                  </a:lnTo>
                  <a:lnTo>
                    <a:pt x="33" y="214"/>
                  </a:lnTo>
                  <a:lnTo>
                    <a:pt x="45" y="236"/>
                  </a:lnTo>
                  <a:lnTo>
                    <a:pt x="67" y="251"/>
                  </a:lnTo>
                  <a:lnTo>
                    <a:pt x="89" y="258"/>
                  </a:lnTo>
                  <a:lnTo>
                    <a:pt x="152" y="273"/>
                  </a:lnTo>
                  <a:lnTo>
                    <a:pt x="192" y="284"/>
                  </a:lnTo>
                  <a:lnTo>
                    <a:pt x="174" y="28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2" name="図形 141"/>
            <p:cNvSpPr/>
            <p:nvPr/>
          </p:nvSpPr>
          <p:spPr bwMode="auto">
            <a:xfrm>
              <a:off x="1036458" y="5710617"/>
              <a:ext cx="312777" cy="213283"/>
            </a:xfrm>
            <a:custGeom>
              <a:avLst/>
              <a:gdLst/>
              <a:ahLst/>
              <a:cxnLst>
                <a:cxn ang="0">
                  <a:pos x="178" y="148"/>
                </a:cxn>
                <a:cxn ang="0">
                  <a:pos x="167" y="151"/>
                </a:cxn>
                <a:cxn ang="0">
                  <a:pos x="137" y="140"/>
                </a:cxn>
                <a:cxn ang="0">
                  <a:pos x="78" y="125"/>
                </a:cxn>
                <a:cxn ang="0">
                  <a:pos x="49" y="118"/>
                </a:cxn>
                <a:cxn ang="0">
                  <a:pos x="15" y="103"/>
                </a:cxn>
                <a:cxn ang="0">
                  <a:pos x="12" y="85"/>
                </a:cxn>
                <a:cxn ang="0">
                  <a:pos x="0" y="66"/>
                </a:cxn>
                <a:cxn ang="0">
                  <a:pos x="0" y="63"/>
                </a:cxn>
                <a:cxn ang="0">
                  <a:pos x="8" y="55"/>
                </a:cxn>
                <a:cxn ang="0">
                  <a:pos x="15" y="33"/>
                </a:cxn>
                <a:cxn ang="0">
                  <a:pos x="34" y="22"/>
                </a:cxn>
                <a:cxn ang="0">
                  <a:pos x="52" y="11"/>
                </a:cxn>
                <a:cxn ang="0">
                  <a:pos x="82" y="7"/>
                </a:cxn>
                <a:cxn ang="0">
                  <a:pos x="119" y="0"/>
                </a:cxn>
                <a:cxn ang="0">
                  <a:pos x="71" y="15"/>
                </a:cxn>
                <a:cxn ang="0">
                  <a:pos x="56" y="26"/>
                </a:cxn>
                <a:cxn ang="0">
                  <a:pos x="41" y="40"/>
                </a:cxn>
                <a:cxn ang="0">
                  <a:pos x="37" y="63"/>
                </a:cxn>
                <a:cxn ang="0">
                  <a:pos x="41" y="81"/>
                </a:cxn>
                <a:cxn ang="0">
                  <a:pos x="49" y="85"/>
                </a:cxn>
                <a:cxn ang="0">
                  <a:pos x="71" y="107"/>
                </a:cxn>
                <a:cxn ang="0">
                  <a:pos x="122" y="125"/>
                </a:cxn>
                <a:cxn ang="0">
                  <a:pos x="204" y="148"/>
                </a:cxn>
                <a:cxn ang="0">
                  <a:pos x="178" y="148"/>
                </a:cxn>
              </a:cxnLst>
              <a:rect l="0" t="0" r="0" b="0"/>
              <a:pathLst>
                <a:path w="204" h="151">
                  <a:moveTo>
                    <a:pt x="178" y="148"/>
                  </a:moveTo>
                  <a:lnTo>
                    <a:pt x="167" y="151"/>
                  </a:lnTo>
                  <a:lnTo>
                    <a:pt x="137" y="140"/>
                  </a:lnTo>
                  <a:lnTo>
                    <a:pt x="78" y="125"/>
                  </a:lnTo>
                  <a:lnTo>
                    <a:pt x="49" y="118"/>
                  </a:lnTo>
                  <a:lnTo>
                    <a:pt x="15" y="103"/>
                  </a:lnTo>
                  <a:lnTo>
                    <a:pt x="12" y="85"/>
                  </a:lnTo>
                  <a:lnTo>
                    <a:pt x="0" y="66"/>
                  </a:lnTo>
                  <a:lnTo>
                    <a:pt x="0" y="63"/>
                  </a:lnTo>
                  <a:lnTo>
                    <a:pt x="8" y="55"/>
                  </a:lnTo>
                  <a:lnTo>
                    <a:pt x="15" y="33"/>
                  </a:lnTo>
                  <a:lnTo>
                    <a:pt x="34" y="22"/>
                  </a:lnTo>
                  <a:lnTo>
                    <a:pt x="52" y="11"/>
                  </a:lnTo>
                  <a:lnTo>
                    <a:pt x="82" y="7"/>
                  </a:lnTo>
                  <a:lnTo>
                    <a:pt x="119" y="0"/>
                  </a:lnTo>
                  <a:lnTo>
                    <a:pt x="71" y="15"/>
                  </a:lnTo>
                  <a:lnTo>
                    <a:pt x="56" y="26"/>
                  </a:lnTo>
                  <a:lnTo>
                    <a:pt x="41" y="40"/>
                  </a:lnTo>
                  <a:lnTo>
                    <a:pt x="37" y="63"/>
                  </a:lnTo>
                  <a:lnTo>
                    <a:pt x="41" y="81"/>
                  </a:lnTo>
                  <a:lnTo>
                    <a:pt x="49" y="85"/>
                  </a:lnTo>
                  <a:lnTo>
                    <a:pt x="71" y="107"/>
                  </a:lnTo>
                  <a:lnTo>
                    <a:pt x="122" y="125"/>
                  </a:lnTo>
                  <a:lnTo>
                    <a:pt x="204" y="148"/>
                  </a:lnTo>
                  <a:lnTo>
                    <a:pt x="178" y="14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3" name="図形 142"/>
            <p:cNvSpPr/>
            <p:nvPr/>
          </p:nvSpPr>
          <p:spPr bwMode="auto">
            <a:xfrm>
              <a:off x="1099320" y="5526996"/>
              <a:ext cx="453834" cy="381367"/>
            </a:xfrm>
            <a:custGeom>
              <a:avLst/>
              <a:gdLst/>
              <a:ahLst/>
              <a:cxnLst>
                <a:cxn ang="0">
                  <a:pos x="170" y="270"/>
                </a:cxn>
                <a:cxn ang="0">
                  <a:pos x="85" y="255"/>
                </a:cxn>
                <a:cxn ang="0">
                  <a:pos x="37" y="233"/>
                </a:cxn>
                <a:cxn ang="0">
                  <a:pos x="11" y="215"/>
                </a:cxn>
                <a:cxn ang="0">
                  <a:pos x="0" y="207"/>
                </a:cxn>
                <a:cxn ang="0">
                  <a:pos x="0" y="193"/>
                </a:cxn>
                <a:cxn ang="0">
                  <a:pos x="8" y="178"/>
                </a:cxn>
                <a:cxn ang="0">
                  <a:pos x="15" y="163"/>
                </a:cxn>
                <a:cxn ang="0">
                  <a:pos x="37" y="152"/>
                </a:cxn>
                <a:cxn ang="0">
                  <a:pos x="78" y="137"/>
                </a:cxn>
                <a:cxn ang="0">
                  <a:pos x="126" y="122"/>
                </a:cxn>
                <a:cxn ang="0">
                  <a:pos x="166" y="115"/>
                </a:cxn>
                <a:cxn ang="0">
                  <a:pos x="196" y="111"/>
                </a:cxn>
                <a:cxn ang="0">
                  <a:pos x="237" y="93"/>
                </a:cxn>
                <a:cxn ang="0">
                  <a:pos x="259" y="71"/>
                </a:cxn>
                <a:cxn ang="0">
                  <a:pos x="266" y="60"/>
                </a:cxn>
                <a:cxn ang="0">
                  <a:pos x="266" y="45"/>
                </a:cxn>
                <a:cxn ang="0">
                  <a:pos x="263" y="37"/>
                </a:cxn>
                <a:cxn ang="0">
                  <a:pos x="251" y="23"/>
                </a:cxn>
                <a:cxn ang="0">
                  <a:pos x="233" y="11"/>
                </a:cxn>
                <a:cxn ang="0">
                  <a:pos x="196" y="0"/>
                </a:cxn>
                <a:cxn ang="0">
                  <a:pos x="233" y="4"/>
                </a:cxn>
                <a:cxn ang="0">
                  <a:pos x="263" y="15"/>
                </a:cxn>
                <a:cxn ang="0">
                  <a:pos x="281" y="26"/>
                </a:cxn>
                <a:cxn ang="0">
                  <a:pos x="292" y="37"/>
                </a:cxn>
                <a:cxn ang="0">
                  <a:pos x="296" y="56"/>
                </a:cxn>
                <a:cxn ang="0">
                  <a:pos x="296" y="67"/>
                </a:cxn>
                <a:cxn ang="0">
                  <a:pos x="292" y="82"/>
                </a:cxn>
                <a:cxn ang="0">
                  <a:pos x="274" y="97"/>
                </a:cxn>
                <a:cxn ang="0">
                  <a:pos x="248" y="108"/>
                </a:cxn>
                <a:cxn ang="0">
                  <a:pos x="222" y="111"/>
                </a:cxn>
                <a:cxn ang="0">
                  <a:pos x="166" y="122"/>
                </a:cxn>
                <a:cxn ang="0">
                  <a:pos x="148" y="126"/>
                </a:cxn>
                <a:cxn ang="0">
                  <a:pos x="111" y="130"/>
                </a:cxn>
                <a:cxn ang="0">
                  <a:pos x="85" y="141"/>
                </a:cxn>
                <a:cxn ang="0">
                  <a:pos x="67" y="152"/>
                </a:cxn>
                <a:cxn ang="0">
                  <a:pos x="56" y="163"/>
                </a:cxn>
                <a:cxn ang="0">
                  <a:pos x="41" y="182"/>
                </a:cxn>
                <a:cxn ang="0">
                  <a:pos x="41" y="185"/>
                </a:cxn>
                <a:cxn ang="0">
                  <a:pos x="44" y="207"/>
                </a:cxn>
                <a:cxn ang="0">
                  <a:pos x="63" y="222"/>
                </a:cxn>
                <a:cxn ang="0">
                  <a:pos x="81" y="237"/>
                </a:cxn>
                <a:cxn ang="0">
                  <a:pos x="111" y="252"/>
                </a:cxn>
                <a:cxn ang="0">
                  <a:pos x="163" y="263"/>
                </a:cxn>
                <a:cxn ang="0">
                  <a:pos x="196" y="270"/>
                </a:cxn>
                <a:cxn ang="0">
                  <a:pos x="170" y="270"/>
                </a:cxn>
              </a:cxnLst>
              <a:rect l="0" t="0" r="0" b="0"/>
              <a:pathLst>
                <a:path w="296" h="270">
                  <a:moveTo>
                    <a:pt x="170" y="270"/>
                  </a:moveTo>
                  <a:lnTo>
                    <a:pt x="85" y="255"/>
                  </a:lnTo>
                  <a:lnTo>
                    <a:pt x="37" y="233"/>
                  </a:lnTo>
                  <a:lnTo>
                    <a:pt x="11" y="215"/>
                  </a:lnTo>
                  <a:lnTo>
                    <a:pt x="0" y="207"/>
                  </a:lnTo>
                  <a:lnTo>
                    <a:pt x="0" y="193"/>
                  </a:lnTo>
                  <a:lnTo>
                    <a:pt x="8" y="178"/>
                  </a:lnTo>
                  <a:lnTo>
                    <a:pt x="15" y="163"/>
                  </a:lnTo>
                  <a:lnTo>
                    <a:pt x="37" y="152"/>
                  </a:lnTo>
                  <a:lnTo>
                    <a:pt x="78" y="137"/>
                  </a:lnTo>
                  <a:lnTo>
                    <a:pt x="126" y="122"/>
                  </a:lnTo>
                  <a:lnTo>
                    <a:pt x="166" y="115"/>
                  </a:lnTo>
                  <a:lnTo>
                    <a:pt x="196" y="111"/>
                  </a:lnTo>
                  <a:lnTo>
                    <a:pt x="237" y="93"/>
                  </a:lnTo>
                  <a:lnTo>
                    <a:pt x="259" y="71"/>
                  </a:lnTo>
                  <a:lnTo>
                    <a:pt x="266" y="60"/>
                  </a:lnTo>
                  <a:lnTo>
                    <a:pt x="266" y="45"/>
                  </a:lnTo>
                  <a:lnTo>
                    <a:pt x="263" y="37"/>
                  </a:lnTo>
                  <a:lnTo>
                    <a:pt x="251" y="23"/>
                  </a:lnTo>
                  <a:lnTo>
                    <a:pt x="233" y="11"/>
                  </a:lnTo>
                  <a:lnTo>
                    <a:pt x="196" y="0"/>
                  </a:lnTo>
                  <a:lnTo>
                    <a:pt x="233" y="4"/>
                  </a:lnTo>
                  <a:lnTo>
                    <a:pt x="263" y="15"/>
                  </a:lnTo>
                  <a:lnTo>
                    <a:pt x="281" y="26"/>
                  </a:lnTo>
                  <a:lnTo>
                    <a:pt x="292" y="37"/>
                  </a:lnTo>
                  <a:lnTo>
                    <a:pt x="296" y="56"/>
                  </a:lnTo>
                  <a:lnTo>
                    <a:pt x="296" y="67"/>
                  </a:lnTo>
                  <a:lnTo>
                    <a:pt x="292" y="82"/>
                  </a:lnTo>
                  <a:lnTo>
                    <a:pt x="274" y="97"/>
                  </a:lnTo>
                  <a:lnTo>
                    <a:pt x="248" y="108"/>
                  </a:lnTo>
                  <a:lnTo>
                    <a:pt x="222" y="111"/>
                  </a:lnTo>
                  <a:lnTo>
                    <a:pt x="166" y="122"/>
                  </a:lnTo>
                  <a:lnTo>
                    <a:pt x="148" y="126"/>
                  </a:lnTo>
                  <a:lnTo>
                    <a:pt x="111" y="130"/>
                  </a:lnTo>
                  <a:lnTo>
                    <a:pt x="85" y="141"/>
                  </a:lnTo>
                  <a:lnTo>
                    <a:pt x="67" y="152"/>
                  </a:lnTo>
                  <a:lnTo>
                    <a:pt x="56" y="163"/>
                  </a:lnTo>
                  <a:lnTo>
                    <a:pt x="41" y="182"/>
                  </a:lnTo>
                  <a:lnTo>
                    <a:pt x="41" y="185"/>
                  </a:lnTo>
                  <a:lnTo>
                    <a:pt x="44" y="207"/>
                  </a:lnTo>
                  <a:lnTo>
                    <a:pt x="63" y="222"/>
                  </a:lnTo>
                  <a:lnTo>
                    <a:pt x="81" y="237"/>
                  </a:lnTo>
                  <a:lnTo>
                    <a:pt x="111" y="252"/>
                  </a:lnTo>
                  <a:lnTo>
                    <a:pt x="163" y="263"/>
                  </a:lnTo>
                  <a:lnTo>
                    <a:pt x="196" y="270"/>
                  </a:lnTo>
                  <a:lnTo>
                    <a:pt x="170" y="27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4" name="図形 143"/>
            <p:cNvSpPr/>
            <p:nvPr/>
          </p:nvSpPr>
          <p:spPr bwMode="auto">
            <a:xfrm>
              <a:off x="1166782" y="5507221"/>
              <a:ext cx="487565" cy="401141"/>
            </a:xfrm>
            <a:custGeom>
              <a:avLst/>
              <a:gdLst/>
              <a:ahLst/>
              <a:cxnLst>
                <a:cxn ang="0">
                  <a:pos x="159" y="284"/>
                </a:cxn>
                <a:cxn ang="0">
                  <a:pos x="159" y="281"/>
                </a:cxn>
                <a:cxn ang="0">
                  <a:pos x="134" y="277"/>
                </a:cxn>
                <a:cxn ang="0">
                  <a:pos x="74" y="266"/>
                </a:cxn>
                <a:cxn ang="0">
                  <a:pos x="49" y="251"/>
                </a:cxn>
                <a:cxn ang="0">
                  <a:pos x="23" y="236"/>
                </a:cxn>
                <a:cxn ang="0">
                  <a:pos x="8" y="221"/>
                </a:cxn>
                <a:cxn ang="0">
                  <a:pos x="0" y="199"/>
                </a:cxn>
                <a:cxn ang="0">
                  <a:pos x="0" y="196"/>
                </a:cxn>
                <a:cxn ang="0">
                  <a:pos x="12" y="181"/>
                </a:cxn>
                <a:cxn ang="0">
                  <a:pos x="26" y="170"/>
                </a:cxn>
                <a:cxn ang="0">
                  <a:pos x="49" y="159"/>
                </a:cxn>
                <a:cxn ang="0">
                  <a:pos x="67" y="151"/>
                </a:cxn>
                <a:cxn ang="0">
                  <a:pos x="104" y="144"/>
                </a:cxn>
                <a:cxn ang="0">
                  <a:pos x="126" y="140"/>
                </a:cxn>
                <a:cxn ang="0">
                  <a:pos x="182" y="129"/>
                </a:cxn>
                <a:cxn ang="0">
                  <a:pos x="207" y="122"/>
                </a:cxn>
                <a:cxn ang="0">
                  <a:pos x="233" y="111"/>
                </a:cxn>
                <a:cxn ang="0">
                  <a:pos x="252" y="96"/>
                </a:cxn>
                <a:cxn ang="0">
                  <a:pos x="259" y="81"/>
                </a:cxn>
                <a:cxn ang="0">
                  <a:pos x="259" y="70"/>
                </a:cxn>
                <a:cxn ang="0">
                  <a:pos x="248" y="51"/>
                </a:cxn>
                <a:cxn ang="0">
                  <a:pos x="237" y="40"/>
                </a:cxn>
                <a:cxn ang="0">
                  <a:pos x="219" y="25"/>
                </a:cxn>
                <a:cxn ang="0">
                  <a:pos x="182" y="14"/>
                </a:cxn>
                <a:cxn ang="0">
                  <a:pos x="137" y="11"/>
                </a:cxn>
                <a:cxn ang="0">
                  <a:pos x="56" y="3"/>
                </a:cxn>
                <a:cxn ang="0">
                  <a:pos x="56" y="11"/>
                </a:cxn>
                <a:cxn ang="0">
                  <a:pos x="26" y="0"/>
                </a:cxn>
                <a:cxn ang="0">
                  <a:pos x="122" y="0"/>
                </a:cxn>
                <a:cxn ang="0">
                  <a:pos x="182" y="0"/>
                </a:cxn>
                <a:cxn ang="0">
                  <a:pos x="193" y="0"/>
                </a:cxn>
                <a:cxn ang="0">
                  <a:pos x="259" y="14"/>
                </a:cxn>
                <a:cxn ang="0">
                  <a:pos x="292" y="29"/>
                </a:cxn>
                <a:cxn ang="0">
                  <a:pos x="307" y="40"/>
                </a:cxn>
                <a:cxn ang="0">
                  <a:pos x="315" y="51"/>
                </a:cxn>
                <a:cxn ang="0">
                  <a:pos x="318" y="66"/>
                </a:cxn>
                <a:cxn ang="0">
                  <a:pos x="315" y="81"/>
                </a:cxn>
                <a:cxn ang="0">
                  <a:pos x="307" y="85"/>
                </a:cxn>
                <a:cxn ang="0">
                  <a:pos x="292" y="99"/>
                </a:cxn>
                <a:cxn ang="0">
                  <a:pos x="248" y="122"/>
                </a:cxn>
                <a:cxn ang="0">
                  <a:pos x="159" y="140"/>
                </a:cxn>
                <a:cxn ang="0">
                  <a:pos x="108" y="151"/>
                </a:cxn>
                <a:cxn ang="0">
                  <a:pos x="74" y="170"/>
                </a:cxn>
                <a:cxn ang="0">
                  <a:pos x="63" y="181"/>
                </a:cxn>
                <a:cxn ang="0">
                  <a:pos x="52" y="192"/>
                </a:cxn>
                <a:cxn ang="0">
                  <a:pos x="49" y="210"/>
                </a:cxn>
                <a:cxn ang="0">
                  <a:pos x="52" y="225"/>
                </a:cxn>
                <a:cxn ang="0">
                  <a:pos x="56" y="236"/>
                </a:cxn>
                <a:cxn ang="0">
                  <a:pos x="74" y="251"/>
                </a:cxn>
                <a:cxn ang="0">
                  <a:pos x="119" y="269"/>
                </a:cxn>
                <a:cxn ang="0">
                  <a:pos x="182" y="284"/>
                </a:cxn>
                <a:cxn ang="0">
                  <a:pos x="159" y="284"/>
                </a:cxn>
              </a:cxnLst>
              <a:rect l="0" t="0" r="0" b="0"/>
              <a:pathLst>
                <a:path w="318" h="284">
                  <a:moveTo>
                    <a:pt x="159" y="284"/>
                  </a:moveTo>
                  <a:lnTo>
                    <a:pt x="159" y="281"/>
                  </a:lnTo>
                  <a:lnTo>
                    <a:pt x="134" y="277"/>
                  </a:lnTo>
                  <a:lnTo>
                    <a:pt x="74" y="266"/>
                  </a:lnTo>
                  <a:lnTo>
                    <a:pt x="49" y="251"/>
                  </a:lnTo>
                  <a:lnTo>
                    <a:pt x="23" y="236"/>
                  </a:lnTo>
                  <a:lnTo>
                    <a:pt x="8" y="221"/>
                  </a:lnTo>
                  <a:lnTo>
                    <a:pt x="0" y="199"/>
                  </a:lnTo>
                  <a:lnTo>
                    <a:pt x="0" y="196"/>
                  </a:lnTo>
                  <a:lnTo>
                    <a:pt x="12" y="181"/>
                  </a:lnTo>
                  <a:lnTo>
                    <a:pt x="26" y="170"/>
                  </a:lnTo>
                  <a:lnTo>
                    <a:pt x="49" y="159"/>
                  </a:lnTo>
                  <a:lnTo>
                    <a:pt x="67" y="151"/>
                  </a:lnTo>
                  <a:lnTo>
                    <a:pt x="104" y="144"/>
                  </a:lnTo>
                  <a:lnTo>
                    <a:pt x="126" y="140"/>
                  </a:lnTo>
                  <a:lnTo>
                    <a:pt x="182" y="129"/>
                  </a:lnTo>
                  <a:lnTo>
                    <a:pt x="207" y="122"/>
                  </a:lnTo>
                  <a:lnTo>
                    <a:pt x="233" y="111"/>
                  </a:lnTo>
                  <a:lnTo>
                    <a:pt x="252" y="96"/>
                  </a:lnTo>
                  <a:lnTo>
                    <a:pt x="259" y="81"/>
                  </a:lnTo>
                  <a:lnTo>
                    <a:pt x="259" y="70"/>
                  </a:lnTo>
                  <a:lnTo>
                    <a:pt x="248" y="51"/>
                  </a:lnTo>
                  <a:lnTo>
                    <a:pt x="237" y="40"/>
                  </a:lnTo>
                  <a:lnTo>
                    <a:pt x="219" y="25"/>
                  </a:lnTo>
                  <a:lnTo>
                    <a:pt x="182" y="14"/>
                  </a:lnTo>
                  <a:lnTo>
                    <a:pt x="137" y="11"/>
                  </a:lnTo>
                  <a:lnTo>
                    <a:pt x="56" y="3"/>
                  </a:lnTo>
                  <a:lnTo>
                    <a:pt x="56" y="11"/>
                  </a:lnTo>
                  <a:lnTo>
                    <a:pt x="26" y="0"/>
                  </a:lnTo>
                  <a:lnTo>
                    <a:pt x="122" y="0"/>
                  </a:lnTo>
                  <a:lnTo>
                    <a:pt x="182" y="0"/>
                  </a:lnTo>
                  <a:lnTo>
                    <a:pt x="193" y="0"/>
                  </a:lnTo>
                  <a:lnTo>
                    <a:pt x="259" y="14"/>
                  </a:lnTo>
                  <a:lnTo>
                    <a:pt x="292" y="29"/>
                  </a:lnTo>
                  <a:lnTo>
                    <a:pt x="307" y="40"/>
                  </a:lnTo>
                  <a:lnTo>
                    <a:pt x="315" y="51"/>
                  </a:lnTo>
                  <a:lnTo>
                    <a:pt x="318" y="66"/>
                  </a:lnTo>
                  <a:lnTo>
                    <a:pt x="315" y="81"/>
                  </a:lnTo>
                  <a:lnTo>
                    <a:pt x="307" y="85"/>
                  </a:lnTo>
                  <a:lnTo>
                    <a:pt x="292" y="99"/>
                  </a:lnTo>
                  <a:lnTo>
                    <a:pt x="248" y="122"/>
                  </a:lnTo>
                  <a:lnTo>
                    <a:pt x="159" y="140"/>
                  </a:lnTo>
                  <a:lnTo>
                    <a:pt x="108" y="151"/>
                  </a:lnTo>
                  <a:lnTo>
                    <a:pt x="74" y="170"/>
                  </a:lnTo>
                  <a:lnTo>
                    <a:pt x="63" y="181"/>
                  </a:lnTo>
                  <a:lnTo>
                    <a:pt x="52" y="192"/>
                  </a:lnTo>
                  <a:lnTo>
                    <a:pt x="49" y="210"/>
                  </a:lnTo>
                  <a:lnTo>
                    <a:pt x="52" y="225"/>
                  </a:lnTo>
                  <a:lnTo>
                    <a:pt x="56" y="236"/>
                  </a:lnTo>
                  <a:lnTo>
                    <a:pt x="74" y="251"/>
                  </a:lnTo>
                  <a:lnTo>
                    <a:pt x="119" y="269"/>
                  </a:lnTo>
                  <a:lnTo>
                    <a:pt x="182" y="284"/>
                  </a:lnTo>
                  <a:lnTo>
                    <a:pt x="159" y="28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5" name="図形 144"/>
            <p:cNvSpPr/>
            <p:nvPr/>
          </p:nvSpPr>
          <p:spPr bwMode="auto">
            <a:xfrm>
              <a:off x="1246510" y="5511459"/>
              <a:ext cx="533562" cy="396904"/>
            </a:xfrm>
            <a:custGeom>
              <a:avLst/>
              <a:gdLst/>
              <a:ahLst/>
              <a:cxnLst>
                <a:cxn ang="0">
                  <a:pos x="141" y="281"/>
                </a:cxn>
                <a:cxn ang="0">
                  <a:pos x="141" y="278"/>
                </a:cxn>
                <a:cxn ang="0">
                  <a:pos x="107" y="274"/>
                </a:cxn>
                <a:cxn ang="0">
                  <a:pos x="70" y="266"/>
                </a:cxn>
                <a:cxn ang="0">
                  <a:pos x="26" y="248"/>
                </a:cxn>
                <a:cxn ang="0">
                  <a:pos x="11" y="226"/>
                </a:cxn>
                <a:cxn ang="0">
                  <a:pos x="4" y="222"/>
                </a:cxn>
                <a:cxn ang="0">
                  <a:pos x="0" y="207"/>
                </a:cxn>
                <a:cxn ang="0">
                  <a:pos x="0" y="193"/>
                </a:cxn>
                <a:cxn ang="0">
                  <a:pos x="11" y="178"/>
                </a:cxn>
                <a:cxn ang="0">
                  <a:pos x="22" y="167"/>
                </a:cxn>
                <a:cxn ang="0">
                  <a:pos x="59" y="152"/>
                </a:cxn>
                <a:cxn ang="0">
                  <a:pos x="107" y="141"/>
                </a:cxn>
                <a:cxn ang="0">
                  <a:pos x="196" y="122"/>
                </a:cxn>
                <a:cxn ang="0">
                  <a:pos x="248" y="104"/>
                </a:cxn>
                <a:cxn ang="0">
                  <a:pos x="263" y="82"/>
                </a:cxn>
                <a:cxn ang="0">
                  <a:pos x="266" y="78"/>
                </a:cxn>
                <a:cxn ang="0">
                  <a:pos x="270" y="63"/>
                </a:cxn>
                <a:cxn ang="0">
                  <a:pos x="266" y="48"/>
                </a:cxn>
                <a:cxn ang="0">
                  <a:pos x="252" y="34"/>
                </a:cxn>
                <a:cxn ang="0">
                  <a:pos x="226" y="15"/>
                </a:cxn>
                <a:cxn ang="0">
                  <a:pos x="170" y="0"/>
                </a:cxn>
                <a:cxn ang="0">
                  <a:pos x="252" y="11"/>
                </a:cxn>
                <a:cxn ang="0">
                  <a:pos x="307" y="22"/>
                </a:cxn>
                <a:cxn ang="0">
                  <a:pos x="337" y="37"/>
                </a:cxn>
                <a:cxn ang="0">
                  <a:pos x="348" y="48"/>
                </a:cxn>
                <a:cxn ang="0">
                  <a:pos x="348" y="56"/>
                </a:cxn>
                <a:cxn ang="0">
                  <a:pos x="348" y="63"/>
                </a:cxn>
                <a:cxn ang="0">
                  <a:pos x="333" y="82"/>
                </a:cxn>
                <a:cxn ang="0">
                  <a:pos x="311" y="96"/>
                </a:cxn>
                <a:cxn ang="0">
                  <a:pos x="281" y="108"/>
                </a:cxn>
                <a:cxn ang="0">
                  <a:pos x="252" y="119"/>
                </a:cxn>
                <a:cxn ang="0">
                  <a:pos x="196" y="133"/>
                </a:cxn>
                <a:cxn ang="0">
                  <a:pos x="170" y="133"/>
                </a:cxn>
                <a:cxn ang="0">
                  <a:pos x="96" y="152"/>
                </a:cxn>
                <a:cxn ang="0">
                  <a:pos x="56" y="174"/>
                </a:cxn>
                <a:cxn ang="0">
                  <a:pos x="41" y="189"/>
                </a:cxn>
                <a:cxn ang="0">
                  <a:pos x="37" y="193"/>
                </a:cxn>
                <a:cxn ang="0">
                  <a:pos x="37" y="211"/>
                </a:cxn>
                <a:cxn ang="0">
                  <a:pos x="52" y="226"/>
                </a:cxn>
                <a:cxn ang="0">
                  <a:pos x="67" y="244"/>
                </a:cxn>
                <a:cxn ang="0">
                  <a:pos x="85" y="259"/>
                </a:cxn>
                <a:cxn ang="0">
                  <a:pos x="137" y="274"/>
                </a:cxn>
                <a:cxn ang="0">
                  <a:pos x="181" y="281"/>
                </a:cxn>
                <a:cxn ang="0">
                  <a:pos x="141" y="281"/>
                </a:cxn>
              </a:cxnLst>
              <a:rect l="0" t="0" r="0" b="0"/>
              <a:pathLst>
                <a:path w="348" h="281">
                  <a:moveTo>
                    <a:pt x="141" y="281"/>
                  </a:moveTo>
                  <a:lnTo>
                    <a:pt x="141" y="278"/>
                  </a:lnTo>
                  <a:lnTo>
                    <a:pt x="107" y="274"/>
                  </a:lnTo>
                  <a:lnTo>
                    <a:pt x="70" y="266"/>
                  </a:lnTo>
                  <a:lnTo>
                    <a:pt x="26" y="248"/>
                  </a:lnTo>
                  <a:lnTo>
                    <a:pt x="11" y="226"/>
                  </a:lnTo>
                  <a:lnTo>
                    <a:pt x="4" y="222"/>
                  </a:lnTo>
                  <a:lnTo>
                    <a:pt x="0" y="207"/>
                  </a:lnTo>
                  <a:lnTo>
                    <a:pt x="0" y="193"/>
                  </a:lnTo>
                  <a:lnTo>
                    <a:pt x="11" y="178"/>
                  </a:lnTo>
                  <a:lnTo>
                    <a:pt x="22" y="167"/>
                  </a:lnTo>
                  <a:lnTo>
                    <a:pt x="59" y="152"/>
                  </a:lnTo>
                  <a:lnTo>
                    <a:pt x="107" y="141"/>
                  </a:lnTo>
                  <a:lnTo>
                    <a:pt x="196" y="122"/>
                  </a:lnTo>
                  <a:lnTo>
                    <a:pt x="248" y="104"/>
                  </a:lnTo>
                  <a:lnTo>
                    <a:pt x="263" y="82"/>
                  </a:lnTo>
                  <a:lnTo>
                    <a:pt x="266" y="78"/>
                  </a:lnTo>
                  <a:lnTo>
                    <a:pt x="270" y="63"/>
                  </a:lnTo>
                  <a:lnTo>
                    <a:pt x="266" y="48"/>
                  </a:lnTo>
                  <a:lnTo>
                    <a:pt x="252" y="34"/>
                  </a:lnTo>
                  <a:lnTo>
                    <a:pt x="226" y="15"/>
                  </a:lnTo>
                  <a:lnTo>
                    <a:pt x="170" y="0"/>
                  </a:lnTo>
                  <a:lnTo>
                    <a:pt x="252" y="11"/>
                  </a:lnTo>
                  <a:lnTo>
                    <a:pt x="307" y="22"/>
                  </a:lnTo>
                  <a:lnTo>
                    <a:pt x="337" y="37"/>
                  </a:lnTo>
                  <a:lnTo>
                    <a:pt x="348" y="48"/>
                  </a:lnTo>
                  <a:lnTo>
                    <a:pt x="348" y="56"/>
                  </a:lnTo>
                  <a:lnTo>
                    <a:pt x="348" y="63"/>
                  </a:lnTo>
                  <a:lnTo>
                    <a:pt x="333" y="82"/>
                  </a:lnTo>
                  <a:lnTo>
                    <a:pt x="311" y="96"/>
                  </a:lnTo>
                  <a:lnTo>
                    <a:pt x="281" y="108"/>
                  </a:lnTo>
                  <a:lnTo>
                    <a:pt x="252" y="119"/>
                  </a:lnTo>
                  <a:lnTo>
                    <a:pt x="196" y="133"/>
                  </a:lnTo>
                  <a:lnTo>
                    <a:pt x="170" y="133"/>
                  </a:lnTo>
                  <a:lnTo>
                    <a:pt x="96" y="152"/>
                  </a:lnTo>
                  <a:lnTo>
                    <a:pt x="56" y="174"/>
                  </a:lnTo>
                  <a:lnTo>
                    <a:pt x="41" y="189"/>
                  </a:lnTo>
                  <a:lnTo>
                    <a:pt x="37" y="193"/>
                  </a:lnTo>
                  <a:lnTo>
                    <a:pt x="37" y="211"/>
                  </a:lnTo>
                  <a:lnTo>
                    <a:pt x="52" y="226"/>
                  </a:lnTo>
                  <a:lnTo>
                    <a:pt x="67" y="244"/>
                  </a:lnTo>
                  <a:lnTo>
                    <a:pt x="85" y="259"/>
                  </a:lnTo>
                  <a:lnTo>
                    <a:pt x="137" y="274"/>
                  </a:lnTo>
                  <a:lnTo>
                    <a:pt x="181" y="281"/>
                  </a:lnTo>
                  <a:lnTo>
                    <a:pt x="141" y="281"/>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6" name="図形 145"/>
            <p:cNvSpPr/>
            <p:nvPr/>
          </p:nvSpPr>
          <p:spPr bwMode="auto">
            <a:xfrm>
              <a:off x="1547022" y="5919663"/>
              <a:ext cx="6133" cy="1412"/>
            </a:xfrm>
            <a:custGeom>
              <a:avLst/>
              <a:gdLst/>
              <a:ahLst/>
              <a:cxnLst>
                <a:cxn ang="0">
                  <a:pos x="0" y="0"/>
                </a:cxn>
                <a:cxn ang="0">
                  <a:pos x="4" y="0"/>
                </a:cxn>
                <a:cxn ang="0">
                  <a:pos x="0" y="0"/>
                </a:cxn>
              </a:cxnLst>
              <a:rect l="0" t="0" r="0" b="0"/>
              <a:pathLst>
                <a:path w="4">
                  <a:moveTo>
                    <a:pt x="0" y="0"/>
                  </a:moveTo>
                  <a:lnTo>
                    <a:pt x="4" y="0"/>
                  </a:lnTo>
                  <a:lnTo>
                    <a:pt x="0"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7" name="図形 146"/>
            <p:cNvSpPr/>
            <p:nvPr/>
          </p:nvSpPr>
          <p:spPr bwMode="auto">
            <a:xfrm>
              <a:off x="1309372" y="5501571"/>
              <a:ext cx="640887" cy="418091"/>
            </a:xfrm>
            <a:custGeom>
              <a:avLst/>
              <a:gdLst/>
              <a:ahLst/>
              <a:cxnLst>
                <a:cxn ang="0">
                  <a:pos x="214" y="296"/>
                </a:cxn>
                <a:cxn ang="0">
                  <a:pos x="170" y="288"/>
                </a:cxn>
                <a:cxn ang="0">
                  <a:pos x="140" y="285"/>
                </a:cxn>
                <a:cxn ang="0">
                  <a:pos x="81" y="273"/>
                </a:cxn>
                <a:cxn ang="0">
                  <a:pos x="52" y="259"/>
                </a:cxn>
                <a:cxn ang="0">
                  <a:pos x="18" y="244"/>
                </a:cxn>
                <a:cxn ang="0">
                  <a:pos x="4" y="225"/>
                </a:cxn>
                <a:cxn ang="0">
                  <a:pos x="0" y="214"/>
                </a:cxn>
                <a:cxn ang="0">
                  <a:pos x="0" y="200"/>
                </a:cxn>
                <a:cxn ang="0">
                  <a:pos x="0" y="196"/>
                </a:cxn>
                <a:cxn ang="0">
                  <a:pos x="18" y="181"/>
                </a:cxn>
                <a:cxn ang="0">
                  <a:pos x="59" y="163"/>
                </a:cxn>
                <a:cxn ang="0">
                  <a:pos x="129" y="144"/>
                </a:cxn>
                <a:cxn ang="0">
                  <a:pos x="159" y="140"/>
                </a:cxn>
                <a:cxn ang="0">
                  <a:pos x="214" y="129"/>
                </a:cxn>
                <a:cxn ang="0">
                  <a:pos x="248" y="118"/>
                </a:cxn>
                <a:cxn ang="0">
                  <a:pos x="277" y="103"/>
                </a:cxn>
                <a:cxn ang="0">
                  <a:pos x="296" y="89"/>
                </a:cxn>
                <a:cxn ang="0">
                  <a:pos x="310" y="70"/>
                </a:cxn>
                <a:cxn ang="0">
                  <a:pos x="310" y="63"/>
                </a:cxn>
                <a:cxn ang="0">
                  <a:pos x="307" y="55"/>
                </a:cxn>
                <a:cxn ang="0">
                  <a:pos x="296" y="41"/>
                </a:cxn>
                <a:cxn ang="0">
                  <a:pos x="266" y="22"/>
                </a:cxn>
                <a:cxn ang="0">
                  <a:pos x="214" y="15"/>
                </a:cxn>
                <a:cxn ang="0">
                  <a:pos x="137" y="4"/>
                </a:cxn>
                <a:cxn ang="0">
                  <a:pos x="266" y="4"/>
                </a:cxn>
                <a:cxn ang="0">
                  <a:pos x="266" y="0"/>
                </a:cxn>
                <a:cxn ang="0">
                  <a:pos x="307" y="4"/>
                </a:cxn>
                <a:cxn ang="0">
                  <a:pos x="355" y="15"/>
                </a:cxn>
                <a:cxn ang="0">
                  <a:pos x="392" y="29"/>
                </a:cxn>
                <a:cxn ang="0">
                  <a:pos x="406" y="44"/>
                </a:cxn>
                <a:cxn ang="0">
                  <a:pos x="418" y="55"/>
                </a:cxn>
                <a:cxn ang="0">
                  <a:pos x="418" y="70"/>
                </a:cxn>
                <a:cxn ang="0">
                  <a:pos x="406" y="85"/>
                </a:cxn>
                <a:cxn ang="0">
                  <a:pos x="395" y="100"/>
                </a:cxn>
                <a:cxn ang="0">
                  <a:pos x="377" y="111"/>
                </a:cxn>
                <a:cxn ang="0">
                  <a:pos x="347" y="115"/>
                </a:cxn>
                <a:cxn ang="0">
                  <a:pos x="266" y="133"/>
                </a:cxn>
                <a:cxn ang="0">
                  <a:pos x="155" y="148"/>
                </a:cxn>
                <a:cxn ang="0">
                  <a:pos x="114" y="159"/>
                </a:cxn>
                <a:cxn ang="0">
                  <a:pos x="81" y="170"/>
                </a:cxn>
                <a:cxn ang="0">
                  <a:pos x="59" y="185"/>
                </a:cxn>
                <a:cxn ang="0">
                  <a:pos x="52" y="196"/>
                </a:cxn>
                <a:cxn ang="0">
                  <a:pos x="44" y="203"/>
                </a:cxn>
                <a:cxn ang="0">
                  <a:pos x="44" y="211"/>
                </a:cxn>
                <a:cxn ang="0">
                  <a:pos x="55" y="233"/>
                </a:cxn>
                <a:cxn ang="0">
                  <a:pos x="74" y="251"/>
                </a:cxn>
                <a:cxn ang="0">
                  <a:pos x="100" y="266"/>
                </a:cxn>
                <a:cxn ang="0">
                  <a:pos x="129" y="273"/>
                </a:cxn>
                <a:cxn ang="0">
                  <a:pos x="192" y="285"/>
                </a:cxn>
                <a:cxn ang="0">
                  <a:pos x="236" y="288"/>
                </a:cxn>
                <a:cxn ang="0">
                  <a:pos x="214" y="296"/>
                </a:cxn>
              </a:cxnLst>
              <a:rect l="0" t="0" r="0" b="0"/>
              <a:pathLst>
                <a:path w="418" h="296">
                  <a:moveTo>
                    <a:pt x="214" y="296"/>
                  </a:moveTo>
                  <a:lnTo>
                    <a:pt x="170" y="288"/>
                  </a:lnTo>
                  <a:lnTo>
                    <a:pt x="140" y="285"/>
                  </a:lnTo>
                  <a:lnTo>
                    <a:pt x="81" y="273"/>
                  </a:lnTo>
                  <a:lnTo>
                    <a:pt x="52" y="259"/>
                  </a:lnTo>
                  <a:lnTo>
                    <a:pt x="18" y="244"/>
                  </a:lnTo>
                  <a:lnTo>
                    <a:pt x="4" y="225"/>
                  </a:lnTo>
                  <a:lnTo>
                    <a:pt x="0" y="214"/>
                  </a:lnTo>
                  <a:lnTo>
                    <a:pt x="0" y="200"/>
                  </a:lnTo>
                  <a:lnTo>
                    <a:pt x="0" y="196"/>
                  </a:lnTo>
                  <a:lnTo>
                    <a:pt x="18" y="181"/>
                  </a:lnTo>
                  <a:lnTo>
                    <a:pt x="59" y="163"/>
                  </a:lnTo>
                  <a:lnTo>
                    <a:pt x="129" y="144"/>
                  </a:lnTo>
                  <a:lnTo>
                    <a:pt x="159" y="140"/>
                  </a:lnTo>
                  <a:lnTo>
                    <a:pt x="214" y="129"/>
                  </a:lnTo>
                  <a:lnTo>
                    <a:pt x="248" y="118"/>
                  </a:lnTo>
                  <a:lnTo>
                    <a:pt x="277" y="103"/>
                  </a:lnTo>
                  <a:lnTo>
                    <a:pt x="296" y="89"/>
                  </a:lnTo>
                  <a:lnTo>
                    <a:pt x="310" y="70"/>
                  </a:lnTo>
                  <a:lnTo>
                    <a:pt x="310" y="63"/>
                  </a:lnTo>
                  <a:lnTo>
                    <a:pt x="307" y="55"/>
                  </a:lnTo>
                  <a:lnTo>
                    <a:pt x="296" y="41"/>
                  </a:lnTo>
                  <a:lnTo>
                    <a:pt x="266" y="22"/>
                  </a:lnTo>
                  <a:lnTo>
                    <a:pt x="214" y="15"/>
                  </a:lnTo>
                  <a:lnTo>
                    <a:pt x="137" y="4"/>
                  </a:lnTo>
                  <a:lnTo>
                    <a:pt x="266" y="4"/>
                  </a:lnTo>
                  <a:lnTo>
                    <a:pt x="266" y="0"/>
                  </a:lnTo>
                  <a:lnTo>
                    <a:pt x="307" y="4"/>
                  </a:lnTo>
                  <a:lnTo>
                    <a:pt x="355" y="15"/>
                  </a:lnTo>
                  <a:lnTo>
                    <a:pt x="392" y="29"/>
                  </a:lnTo>
                  <a:lnTo>
                    <a:pt x="406" y="44"/>
                  </a:lnTo>
                  <a:lnTo>
                    <a:pt x="418" y="55"/>
                  </a:lnTo>
                  <a:lnTo>
                    <a:pt x="418" y="70"/>
                  </a:lnTo>
                  <a:lnTo>
                    <a:pt x="406" y="85"/>
                  </a:lnTo>
                  <a:lnTo>
                    <a:pt x="395" y="100"/>
                  </a:lnTo>
                  <a:lnTo>
                    <a:pt x="377" y="111"/>
                  </a:lnTo>
                  <a:lnTo>
                    <a:pt x="347" y="115"/>
                  </a:lnTo>
                  <a:lnTo>
                    <a:pt x="266" y="133"/>
                  </a:lnTo>
                  <a:lnTo>
                    <a:pt x="155" y="148"/>
                  </a:lnTo>
                  <a:lnTo>
                    <a:pt x="114" y="159"/>
                  </a:lnTo>
                  <a:lnTo>
                    <a:pt x="81" y="170"/>
                  </a:lnTo>
                  <a:lnTo>
                    <a:pt x="59" y="185"/>
                  </a:lnTo>
                  <a:lnTo>
                    <a:pt x="52" y="196"/>
                  </a:lnTo>
                  <a:lnTo>
                    <a:pt x="44" y="203"/>
                  </a:lnTo>
                  <a:lnTo>
                    <a:pt x="44" y="211"/>
                  </a:lnTo>
                  <a:lnTo>
                    <a:pt x="55" y="233"/>
                  </a:lnTo>
                  <a:lnTo>
                    <a:pt x="74" y="251"/>
                  </a:lnTo>
                  <a:lnTo>
                    <a:pt x="100" y="266"/>
                  </a:lnTo>
                  <a:lnTo>
                    <a:pt x="129" y="273"/>
                  </a:lnTo>
                  <a:lnTo>
                    <a:pt x="192" y="285"/>
                  </a:lnTo>
                  <a:lnTo>
                    <a:pt x="236" y="288"/>
                  </a:lnTo>
                  <a:lnTo>
                    <a:pt x="214" y="29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8" name="図形 147"/>
            <p:cNvSpPr/>
            <p:nvPr/>
          </p:nvSpPr>
          <p:spPr bwMode="auto">
            <a:xfrm>
              <a:off x="1031859" y="5135742"/>
              <a:ext cx="1143784" cy="772621"/>
            </a:xfrm>
            <a:custGeom>
              <a:avLst/>
              <a:gdLst/>
              <a:ahLst/>
              <a:cxnLst>
                <a:cxn ang="0">
                  <a:pos x="403" y="544"/>
                </a:cxn>
                <a:cxn ang="0">
                  <a:pos x="295" y="529"/>
                </a:cxn>
                <a:cxn ang="0">
                  <a:pos x="240" y="492"/>
                </a:cxn>
                <a:cxn ang="0">
                  <a:pos x="233" y="470"/>
                </a:cxn>
                <a:cxn ang="0">
                  <a:pos x="236" y="455"/>
                </a:cxn>
                <a:cxn ang="0">
                  <a:pos x="266" y="433"/>
                </a:cxn>
                <a:cxn ang="0">
                  <a:pos x="340" y="414"/>
                </a:cxn>
                <a:cxn ang="0">
                  <a:pos x="532" y="377"/>
                </a:cxn>
                <a:cxn ang="0">
                  <a:pos x="576" y="359"/>
                </a:cxn>
                <a:cxn ang="0">
                  <a:pos x="599" y="333"/>
                </a:cxn>
                <a:cxn ang="0">
                  <a:pos x="587" y="300"/>
                </a:cxn>
                <a:cxn ang="0">
                  <a:pos x="532" y="266"/>
                </a:cxn>
                <a:cxn ang="0">
                  <a:pos x="380" y="252"/>
                </a:cxn>
                <a:cxn ang="0">
                  <a:pos x="155" y="222"/>
                </a:cxn>
                <a:cxn ang="0">
                  <a:pos x="81" y="203"/>
                </a:cxn>
                <a:cxn ang="0">
                  <a:pos x="26" y="167"/>
                </a:cxn>
                <a:cxn ang="0">
                  <a:pos x="0" y="118"/>
                </a:cxn>
                <a:cxn ang="0">
                  <a:pos x="11" y="93"/>
                </a:cxn>
                <a:cxn ang="0">
                  <a:pos x="37" y="63"/>
                </a:cxn>
                <a:cxn ang="0">
                  <a:pos x="114" y="37"/>
                </a:cxn>
                <a:cxn ang="0">
                  <a:pos x="225" y="19"/>
                </a:cxn>
                <a:cxn ang="0">
                  <a:pos x="262" y="19"/>
                </a:cxn>
                <a:cxn ang="0">
                  <a:pos x="262" y="33"/>
                </a:cxn>
                <a:cxn ang="0">
                  <a:pos x="177" y="41"/>
                </a:cxn>
                <a:cxn ang="0">
                  <a:pos x="129" y="63"/>
                </a:cxn>
                <a:cxn ang="0">
                  <a:pos x="96" y="89"/>
                </a:cxn>
                <a:cxn ang="0">
                  <a:pos x="85" y="133"/>
                </a:cxn>
                <a:cxn ang="0">
                  <a:pos x="111" y="163"/>
                </a:cxn>
                <a:cxn ang="0">
                  <a:pos x="192" y="192"/>
                </a:cxn>
                <a:cxn ang="0">
                  <a:pos x="303" y="207"/>
                </a:cxn>
                <a:cxn ang="0">
                  <a:pos x="477" y="222"/>
                </a:cxn>
                <a:cxn ang="0">
                  <a:pos x="602" y="229"/>
                </a:cxn>
                <a:cxn ang="0">
                  <a:pos x="695" y="244"/>
                </a:cxn>
                <a:cxn ang="0">
                  <a:pos x="743" y="266"/>
                </a:cxn>
                <a:cxn ang="0">
                  <a:pos x="746" y="292"/>
                </a:cxn>
                <a:cxn ang="0">
                  <a:pos x="732" y="322"/>
                </a:cxn>
                <a:cxn ang="0">
                  <a:pos x="687" y="348"/>
                </a:cxn>
                <a:cxn ang="0">
                  <a:pos x="602" y="370"/>
                </a:cxn>
                <a:cxn ang="0">
                  <a:pos x="521" y="388"/>
                </a:cxn>
                <a:cxn ang="0">
                  <a:pos x="488" y="399"/>
                </a:cxn>
                <a:cxn ang="0">
                  <a:pos x="395" y="414"/>
                </a:cxn>
                <a:cxn ang="0">
                  <a:pos x="325" y="429"/>
                </a:cxn>
                <a:cxn ang="0">
                  <a:pos x="266" y="462"/>
                </a:cxn>
                <a:cxn ang="0">
                  <a:pos x="262" y="484"/>
                </a:cxn>
                <a:cxn ang="0">
                  <a:pos x="281" y="503"/>
                </a:cxn>
                <a:cxn ang="0">
                  <a:pos x="351" y="532"/>
                </a:cxn>
                <a:cxn ang="0">
                  <a:pos x="447" y="544"/>
                </a:cxn>
              </a:cxnLst>
              <a:rect l="0" t="0" r="0" b="0"/>
              <a:pathLst>
                <a:path w="746" h="547">
                  <a:moveTo>
                    <a:pt x="432" y="547"/>
                  </a:moveTo>
                  <a:lnTo>
                    <a:pt x="403" y="544"/>
                  </a:lnTo>
                  <a:lnTo>
                    <a:pt x="336" y="532"/>
                  </a:lnTo>
                  <a:lnTo>
                    <a:pt x="295" y="529"/>
                  </a:lnTo>
                  <a:lnTo>
                    <a:pt x="266" y="514"/>
                  </a:lnTo>
                  <a:lnTo>
                    <a:pt x="240" y="492"/>
                  </a:lnTo>
                  <a:lnTo>
                    <a:pt x="236" y="484"/>
                  </a:lnTo>
                  <a:lnTo>
                    <a:pt x="233" y="470"/>
                  </a:lnTo>
                  <a:lnTo>
                    <a:pt x="233" y="462"/>
                  </a:lnTo>
                  <a:lnTo>
                    <a:pt x="236" y="455"/>
                  </a:lnTo>
                  <a:lnTo>
                    <a:pt x="247" y="444"/>
                  </a:lnTo>
                  <a:lnTo>
                    <a:pt x="266" y="433"/>
                  </a:lnTo>
                  <a:lnTo>
                    <a:pt x="295" y="422"/>
                  </a:lnTo>
                  <a:lnTo>
                    <a:pt x="340" y="414"/>
                  </a:lnTo>
                  <a:lnTo>
                    <a:pt x="451" y="399"/>
                  </a:lnTo>
                  <a:lnTo>
                    <a:pt x="532" y="377"/>
                  </a:lnTo>
                  <a:lnTo>
                    <a:pt x="562" y="370"/>
                  </a:lnTo>
                  <a:lnTo>
                    <a:pt x="576" y="359"/>
                  </a:lnTo>
                  <a:lnTo>
                    <a:pt x="591" y="344"/>
                  </a:lnTo>
                  <a:lnTo>
                    <a:pt x="599" y="333"/>
                  </a:lnTo>
                  <a:lnTo>
                    <a:pt x="602" y="314"/>
                  </a:lnTo>
                  <a:lnTo>
                    <a:pt x="587" y="300"/>
                  </a:lnTo>
                  <a:lnTo>
                    <a:pt x="569" y="281"/>
                  </a:lnTo>
                  <a:lnTo>
                    <a:pt x="532" y="266"/>
                  </a:lnTo>
                  <a:lnTo>
                    <a:pt x="488" y="259"/>
                  </a:lnTo>
                  <a:lnTo>
                    <a:pt x="380" y="252"/>
                  </a:lnTo>
                  <a:lnTo>
                    <a:pt x="270" y="237"/>
                  </a:lnTo>
                  <a:lnTo>
                    <a:pt x="155" y="222"/>
                  </a:lnTo>
                  <a:lnTo>
                    <a:pt x="129" y="218"/>
                  </a:lnTo>
                  <a:lnTo>
                    <a:pt x="81" y="203"/>
                  </a:lnTo>
                  <a:lnTo>
                    <a:pt x="52" y="189"/>
                  </a:lnTo>
                  <a:lnTo>
                    <a:pt x="26" y="167"/>
                  </a:lnTo>
                  <a:lnTo>
                    <a:pt x="15" y="148"/>
                  </a:lnTo>
                  <a:lnTo>
                    <a:pt x="0" y="118"/>
                  </a:lnTo>
                  <a:lnTo>
                    <a:pt x="0" y="111"/>
                  </a:lnTo>
                  <a:lnTo>
                    <a:pt x="11" y="93"/>
                  </a:lnTo>
                  <a:lnTo>
                    <a:pt x="15" y="78"/>
                  </a:lnTo>
                  <a:lnTo>
                    <a:pt x="37" y="63"/>
                  </a:lnTo>
                  <a:lnTo>
                    <a:pt x="70" y="48"/>
                  </a:lnTo>
                  <a:lnTo>
                    <a:pt x="114" y="37"/>
                  </a:lnTo>
                  <a:lnTo>
                    <a:pt x="170" y="26"/>
                  </a:lnTo>
                  <a:lnTo>
                    <a:pt x="225" y="19"/>
                  </a:lnTo>
                  <a:lnTo>
                    <a:pt x="277" y="0"/>
                  </a:lnTo>
                  <a:lnTo>
                    <a:pt x="262" y="19"/>
                  </a:lnTo>
                  <a:lnTo>
                    <a:pt x="262" y="26"/>
                  </a:lnTo>
                  <a:lnTo>
                    <a:pt x="262" y="33"/>
                  </a:lnTo>
                  <a:lnTo>
                    <a:pt x="210" y="37"/>
                  </a:lnTo>
                  <a:lnTo>
                    <a:pt x="177" y="41"/>
                  </a:lnTo>
                  <a:lnTo>
                    <a:pt x="151" y="52"/>
                  </a:lnTo>
                  <a:lnTo>
                    <a:pt x="129" y="63"/>
                  </a:lnTo>
                  <a:lnTo>
                    <a:pt x="107" y="78"/>
                  </a:lnTo>
                  <a:lnTo>
                    <a:pt x="96" y="89"/>
                  </a:lnTo>
                  <a:lnTo>
                    <a:pt x="81" y="111"/>
                  </a:lnTo>
                  <a:lnTo>
                    <a:pt x="85" y="133"/>
                  </a:lnTo>
                  <a:lnTo>
                    <a:pt x="96" y="148"/>
                  </a:lnTo>
                  <a:lnTo>
                    <a:pt x="111" y="163"/>
                  </a:lnTo>
                  <a:lnTo>
                    <a:pt x="155" y="178"/>
                  </a:lnTo>
                  <a:lnTo>
                    <a:pt x="192" y="192"/>
                  </a:lnTo>
                  <a:lnTo>
                    <a:pt x="210" y="192"/>
                  </a:lnTo>
                  <a:lnTo>
                    <a:pt x="303" y="207"/>
                  </a:lnTo>
                  <a:lnTo>
                    <a:pt x="388" y="218"/>
                  </a:lnTo>
                  <a:lnTo>
                    <a:pt x="477" y="222"/>
                  </a:lnTo>
                  <a:lnTo>
                    <a:pt x="517" y="222"/>
                  </a:lnTo>
                  <a:lnTo>
                    <a:pt x="602" y="229"/>
                  </a:lnTo>
                  <a:lnTo>
                    <a:pt x="647" y="233"/>
                  </a:lnTo>
                  <a:lnTo>
                    <a:pt x="695" y="244"/>
                  </a:lnTo>
                  <a:lnTo>
                    <a:pt x="724" y="252"/>
                  </a:lnTo>
                  <a:lnTo>
                    <a:pt x="743" y="266"/>
                  </a:lnTo>
                  <a:lnTo>
                    <a:pt x="746" y="281"/>
                  </a:lnTo>
                  <a:lnTo>
                    <a:pt x="746" y="292"/>
                  </a:lnTo>
                  <a:lnTo>
                    <a:pt x="746" y="307"/>
                  </a:lnTo>
                  <a:lnTo>
                    <a:pt x="732" y="322"/>
                  </a:lnTo>
                  <a:lnTo>
                    <a:pt x="713" y="337"/>
                  </a:lnTo>
                  <a:lnTo>
                    <a:pt x="687" y="348"/>
                  </a:lnTo>
                  <a:lnTo>
                    <a:pt x="647" y="359"/>
                  </a:lnTo>
                  <a:lnTo>
                    <a:pt x="602" y="370"/>
                  </a:lnTo>
                  <a:lnTo>
                    <a:pt x="543" y="385"/>
                  </a:lnTo>
                  <a:lnTo>
                    <a:pt x="521" y="388"/>
                  </a:lnTo>
                  <a:lnTo>
                    <a:pt x="514" y="392"/>
                  </a:lnTo>
                  <a:lnTo>
                    <a:pt x="488" y="399"/>
                  </a:lnTo>
                  <a:lnTo>
                    <a:pt x="447" y="407"/>
                  </a:lnTo>
                  <a:lnTo>
                    <a:pt x="395" y="414"/>
                  </a:lnTo>
                  <a:lnTo>
                    <a:pt x="358" y="418"/>
                  </a:lnTo>
                  <a:lnTo>
                    <a:pt x="325" y="429"/>
                  </a:lnTo>
                  <a:lnTo>
                    <a:pt x="284" y="447"/>
                  </a:lnTo>
                  <a:lnTo>
                    <a:pt x="266" y="462"/>
                  </a:lnTo>
                  <a:lnTo>
                    <a:pt x="262" y="470"/>
                  </a:lnTo>
                  <a:lnTo>
                    <a:pt x="262" y="484"/>
                  </a:lnTo>
                  <a:lnTo>
                    <a:pt x="266" y="492"/>
                  </a:lnTo>
                  <a:lnTo>
                    <a:pt x="281" y="503"/>
                  </a:lnTo>
                  <a:lnTo>
                    <a:pt x="303" y="514"/>
                  </a:lnTo>
                  <a:lnTo>
                    <a:pt x="351" y="532"/>
                  </a:lnTo>
                  <a:lnTo>
                    <a:pt x="403" y="540"/>
                  </a:lnTo>
                  <a:lnTo>
                    <a:pt x="447" y="544"/>
                  </a:lnTo>
                  <a:lnTo>
                    <a:pt x="432" y="54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9" name="図形 148"/>
            <p:cNvSpPr/>
            <p:nvPr/>
          </p:nvSpPr>
          <p:spPr bwMode="auto">
            <a:xfrm>
              <a:off x="1870532" y="5459197"/>
              <a:ext cx="430836" cy="220345"/>
            </a:xfrm>
            <a:custGeom>
              <a:avLst/>
              <a:gdLst/>
              <a:ahLst/>
              <a:cxnLst>
                <a:cxn ang="0">
                  <a:pos x="277" y="45"/>
                </a:cxn>
                <a:cxn ang="0">
                  <a:pos x="281" y="52"/>
                </a:cxn>
                <a:cxn ang="0">
                  <a:pos x="281" y="63"/>
                </a:cxn>
                <a:cxn ang="0">
                  <a:pos x="281" y="74"/>
                </a:cxn>
                <a:cxn ang="0">
                  <a:pos x="262" y="93"/>
                </a:cxn>
                <a:cxn ang="0">
                  <a:pos x="236" y="108"/>
                </a:cxn>
                <a:cxn ang="0">
                  <a:pos x="181" y="133"/>
                </a:cxn>
                <a:cxn ang="0">
                  <a:pos x="140" y="145"/>
                </a:cxn>
                <a:cxn ang="0">
                  <a:pos x="122" y="145"/>
                </a:cxn>
                <a:cxn ang="0">
                  <a:pos x="122" y="148"/>
                </a:cxn>
                <a:cxn ang="0">
                  <a:pos x="77" y="148"/>
                </a:cxn>
                <a:cxn ang="0">
                  <a:pos x="0" y="156"/>
                </a:cxn>
                <a:cxn ang="0">
                  <a:pos x="59" y="141"/>
                </a:cxn>
                <a:cxn ang="0">
                  <a:pos x="100" y="133"/>
                </a:cxn>
                <a:cxn ang="0">
                  <a:pos x="140" y="122"/>
                </a:cxn>
                <a:cxn ang="0">
                  <a:pos x="170" y="108"/>
                </a:cxn>
                <a:cxn ang="0">
                  <a:pos x="192" y="100"/>
                </a:cxn>
                <a:cxn ang="0">
                  <a:pos x="199" y="78"/>
                </a:cxn>
                <a:cxn ang="0">
                  <a:pos x="207" y="63"/>
                </a:cxn>
                <a:cxn ang="0">
                  <a:pos x="207" y="52"/>
                </a:cxn>
                <a:cxn ang="0">
                  <a:pos x="199" y="37"/>
                </a:cxn>
                <a:cxn ang="0">
                  <a:pos x="185" y="23"/>
                </a:cxn>
                <a:cxn ang="0">
                  <a:pos x="155" y="15"/>
                </a:cxn>
                <a:cxn ang="0">
                  <a:pos x="81" y="0"/>
                </a:cxn>
                <a:cxn ang="0">
                  <a:pos x="155" y="0"/>
                </a:cxn>
                <a:cxn ang="0">
                  <a:pos x="207" y="8"/>
                </a:cxn>
                <a:cxn ang="0">
                  <a:pos x="240" y="19"/>
                </a:cxn>
                <a:cxn ang="0">
                  <a:pos x="266" y="30"/>
                </a:cxn>
                <a:cxn ang="0">
                  <a:pos x="277" y="45"/>
                </a:cxn>
              </a:cxnLst>
              <a:rect l="0" t="0" r="0" b="0"/>
              <a:pathLst>
                <a:path w="281" h="156">
                  <a:moveTo>
                    <a:pt x="277" y="45"/>
                  </a:moveTo>
                  <a:lnTo>
                    <a:pt x="281" y="52"/>
                  </a:lnTo>
                  <a:lnTo>
                    <a:pt x="281" y="63"/>
                  </a:lnTo>
                  <a:lnTo>
                    <a:pt x="281" y="74"/>
                  </a:lnTo>
                  <a:lnTo>
                    <a:pt x="262" y="93"/>
                  </a:lnTo>
                  <a:lnTo>
                    <a:pt x="236" y="108"/>
                  </a:lnTo>
                  <a:lnTo>
                    <a:pt x="181" y="133"/>
                  </a:lnTo>
                  <a:lnTo>
                    <a:pt x="140" y="145"/>
                  </a:lnTo>
                  <a:lnTo>
                    <a:pt x="122" y="145"/>
                  </a:lnTo>
                  <a:lnTo>
                    <a:pt x="122" y="148"/>
                  </a:lnTo>
                  <a:lnTo>
                    <a:pt x="77" y="148"/>
                  </a:lnTo>
                  <a:lnTo>
                    <a:pt x="0" y="156"/>
                  </a:lnTo>
                  <a:lnTo>
                    <a:pt x="59" y="141"/>
                  </a:lnTo>
                  <a:lnTo>
                    <a:pt x="100" y="133"/>
                  </a:lnTo>
                  <a:lnTo>
                    <a:pt x="140" y="122"/>
                  </a:lnTo>
                  <a:lnTo>
                    <a:pt x="170" y="108"/>
                  </a:lnTo>
                  <a:lnTo>
                    <a:pt x="192" y="100"/>
                  </a:lnTo>
                  <a:lnTo>
                    <a:pt x="199" y="78"/>
                  </a:lnTo>
                  <a:lnTo>
                    <a:pt x="207" y="63"/>
                  </a:lnTo>
                  <a:lnTo>
                    <a:pt x="207" y="52"/>
                  </a:lnTo>
                  <a:lnTo>
                    <a:pt x="199" y="37"/>
                  </a:lnTo>
                  <a:lnTo>
                    <a:pt x="185" y="23"/>
                  </a:lnTo>
                  <a:lnTo>
                    <a:pt x="155" y="15"/>
                  </a:lnTo>
                  <a:lnTo>
                    <a:pt x="81" y="0"/>
                  </a:lnTo>
                  <a:lnTo>
                    <a:pt x="155" y="0"/>
                  </a:lnTo>
                  <a:lnTo>
                    <a:pt x="207" y="8"/>
                  </a:lnTo>
                  <a:lnTo>
                    <a:pt x="240" y="19"/>
                  </a:lnTo>
                  <a:lnTo>
                    <a:pt x="266" y="30"/>
                  </a:lnTo>
                  <a:lnTo>
                    <a:pt x="277" y="4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0" name="図形 149"/>
            <p:cNvSpPr/>
            <p:nvPr/>
          </p:nvSpPr>
          <p:spPr bwMode="auto">
            <a:xfrm>
              <a:off x="2080583" y="5470497"/>
              <a:ext cx="288246" cy="197746"/>
            </a:xfrm>
            <a:custGeom>
              <a:avLst/>
              <a:gdLst/>
              <a:ahLst/>
              <a:cxnLst>
                <a:cxn ang="0">
                  <a:pos x="144" y="37"/>
                </a:cxn>
                <a:cxn ang="0">
                  <a:pos x="125" y="15"/>
                </a:cxn>
                <a:cxn ang="0">
                  <a:pos x="85" y="0"/>
                </a:cxn>
                <a:cxn ang="0">
                  <a:pos x="118" y="7"/>
                </a:cxn>
                <a:cxn ang="0">
                  <a:pos x="151" y="15"/>
                </a:cxn>
                <a:cxn ang="0">
                  <a:pos x="170" y="26"/>
                </a:cxn>
                <a:cxn ang="0">
                  <a:pos x="184" y="37"/>
                </a:cxn>
                <a:cxn ang="0">
                  <a:pos x="188" y="51"/>
                </a:cxn>
                <a:cxn ang="0">
                  <a:pos x="184" y="63"/>
                </a:cxn>
                <a:cxn ang="0">
                  <a:pos x="181" y="70"/>
                </a:cxn>
                <a:cxn ang="0">
                  <a:pos x="159" y="92"/>
                </a:cxn>
                <a:cxn ang="0">
                  <a:pos x="133" y="111"/>
                </a:cxn>
                <a:cxn ang="0">
                  <a:pos x="110" y="125"/>
                </a:cxn>
                <a:cxn ang="0">
                  <a:pos x="74" y="133"/>
                </a:cxn>
                <a:cxn ang="0">
                  <a:pos x="0" y="140"/>
                </a:cxn>
                <a:cxn ang="0">
                  <a:pos x="29" y="133"/>
                </a:cxn>
                <a:cxn ang="0">
                  <a:pos x="70" y="122"/>
                </a:cxn>
                <a:cxn ang="0">
                  <a:pos x="110" y="100"/>
                </a:cxn>
                <a:cxn ang="0">
                  <a:pos x="129" y="85"/>
                </a:cxn>
                <a:cxn ang="0">
                  <a:pos x="144" y="66"/>
                </a:cxn>
                <a:cxn ang="0">
                  <a:pos x="151" y="55"/>
                </a:cxn>
                <a:cxn ang="0">
                  <a:pos x="151" y="44"/>
                </a:cxn>
                <a:cxn ang="0">
                  <a:pos x="144" y="37"/>
                </a:cxn>
              </a:cxnLst>
              <a:rect l="0" t="0" r="0" b="0"/>
              <a:pathLst>
                <a:path w="188" h="140">
                  <a:moveTo>
                    <a:pt x="144" y="37"/>
                  </a:moveTo>
                  <a:lnTo>
                    <a:pt x="125" y="15"/>
                  </a:lnTo>
                  <a:lnTo>
                    <a:pt x="85" y="0"/>
                  </a:lnTo>
                  <a:lnTo>
                    <a:pt x="118" y="7"/>
                  </a:lnTo>
                  <a:lnTo>
                    <a:pt x="151" y="15"/>
                  </a:lnTo>
                  <a:lnTo>
                    <a:pt x="170" y="26"/>
                  </a:lnTo>
                  <a:lnTo>
                    <a:pt x="184" y="37"/>
                  </a:lnTo>
                  <a:lnTo>
                    <a:pt x="188" y="51"/>
                  </a:lnTo>
                  <a:lnTo>
                    <a:pt x="184" y="63"/>
                  </a:lnTo>
                  <a:lnTo>
                    <a:pt x="181" y="70"/>
                  </a:lnTo>
                  <a:lnTo>
                    <a:pt x="159" y="92"/>
                  </a:lnTo>
                  <a:lnTo>
                    <a:pt x="133" y="111"/>
                  </a:lnTo>
                  <a:lnTo>
                    <a:pt x="110" y="125"/>
                  </a:lnTo>
                  <a:lnTo>
                    <a:pt x="74" y="133"/>
                  </a:lnTo>
                  <a:lnTo>
                    <a:pt x="0" y="140"/>
                  </a:lnTo>
                  <a:lnTo>
                    <a:pt x="29" y="133"/>
                  </a:lnTo>
                  <a:lnTo>
                    <a:pt x="70" y="122"/>
                  </a:lnTo>
                  <a:lnTo>
                    <a:pt x="110" y="100"/>
                  </a:lnTo>
                  <a:lnTo>
                    <a:pt x="129" y="85"/>
                  </a:lnTo>
                  <a:lnTo>
                    <a:pt x="144" y="66"/>
                  </a:lnTo>
                  <a:lnTo>
                    <a:pt x="151" y="55"/>
                  </a:lnTo>
                  <a:lnTo>
                    <a:pt x="151" y="44"/>
                  </a:lnTo>
                  <a:lnTo>
                    <a:pt x="144" y="37"/>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1" name="図形 150"/>
            <p:cNvSpPr/>
            <p:nvPr/>
          </p:nvSpPr>
          <p:spPr bwMode="auto">
            <a:xfrm>
              <a:off x="1439696" y="5704967"/>
              <a:ext cx="470699" cy="199158"/>
            </a:xfrm>
            <a:custGeom>
              <a:avLst/>
              <a:gdLst/>
              <a:ahLst/>
              <a:cxnLst>
                <a:cxn ang="0">
                  <a:pos x="214" y="141"/>
                </a:cxn>
                <a:cxn ang="0">
                  <a:pos x="214" y="137"/>
                </a:cxn>
                <a:cxn ang="0">
                  <a:pos x="196" y="141"/>
                </a:cxn>
                <a:cxn ang="0">
                  <a:pos x="163" y="137"/>
                </a:cxn>
                <a:cxn ang="0">
                  <a:pos x="100" y="129"/>
                </a:cxn>
                <a:cxn ang="0">
                  <a:pos x="41" y="111"/>
                </a:cxn>
                <a:cxn ang="0">
                  <a:pos x="18" y="100"/>
                </a:cxn>
                <a:cxn ang="0">
                  <a:pos x="4" y="85"/>
                </a:cxn>
                <a:cxn ang="0">
                  <a:pos x="0" y="74"/>
                </a:cxn>
                <a:cxn ang="0">
                  <a:pos x="0" y="70"/>
                </a:cxn>
                <a:cxn ang="0">
                  <a:pos x="4" y="59"/>
                </a:cxn>
                <a:cxn ang="0">
                  <a:pos x="26" y="44"/>
                </a:cxn>
                <a:cxn ang="0">
                  <a:pos x="66" y="30"/>
                </a:cxn>
                <a:cxn ang="0">
                  <a:pos x="129" y="15"/>
                </a:cxn>
                <a:cxn ang="0">
                  <a:pos x="225" y="0"/>
                </a:cxn>
                <a:cxn ang="0">
                  <a:pos x="200" y="15"/>
                </a:cxn>
                <a:cxn ang="0">
                  <a:pos x="181" y="26"/>
                </a:cxn>
                <a:cxn ang="0">
                  <a:pos x="166" y="44"/>
                </a:cxn>
                <a:cxn ang="0">
                  <a:pos x="166" y="59"/>
                </a:cxn>
                <a:cxn ang="0">
                  <a:pos x="166" y="81"/>
                </a:cxn>
                <a:cxn ang="0">
                  <a:pos x="177" y="89"/>
                </a:cxn>
                <a:cxn ang="0">
                  <a:pos x="192" y="100"/>
                </a:cxn>
                <a:cxn ang="0">
                  <a:pos x="225" y="115"/>
                </a:cxn>
                <a:cxn ang="0">
                  <a:pos x="270" y="129"/>
                </a:cxn>
                <a:cxn ang="0">
                  <a:pos x="307" y="129"/>
                </a:cxn>
                <a:cxn ang="0">
                  <a:pos x="270" y="129"/>
                </a:cxn>
                <a:cxn ang="0">
                  <a:pos x="214" y="141"/>
                </a:cxn>
              </a:cxnLst>
              <a:rect l="0" t="0" r="0" b="0"/>
              <a:pathLst>
                <a:path w="307" h="141">
                  <a:moveTo>
                    <a:pt x="214" y="141"/>
                  </a:moveTo>
                  <a:lnTo>
                    <a:pt x="214" y="137"/>
                  </a:lnTo>
                  <a:lnTo>
                    <a:pt x="196" y="141"/>
                  </a:lnTo>
                  <a:lnTo>
                    <a:pt x="163" y="137"/>
                  </a:lnTo>
                  <a:lnTo>
                    <a:pt x="100" y="129"/>
                  </a:lnTo>
                  <a:lnTo>
                    <a:pt x="41" y="111"/>
                  </a:lnTo>
                  <a:lnTo>
                    <a:pt x="18" y="100"/>
                  </a:lnTo>
                  <a:lnTo>
                    <a:pt x="4" y="85"/>
                  </a:lnTo>
                  <a:lnTo>
                    <a:pt x="0" y="74"/>
                  </a:lnTo>
                  <a:lnTo>
                    <a:pt x="0" y="70"/>
                  </a:lnTo>
                  <a:lnTo>
                    <a:pt x="4" y="59"/>
                  </a:lnTo>
                  <a:lnTo>
                    <a:pt x="26" y="44"/>
                  </a:lnTo>
                  <a:lnTo>
                    <a:pt x="66" y="30"/>
                  </a:lnTo>
                  <a:lnTo>
                    <a:pt x="129" y="15"/>
                  </a:lnTo>
                  <a:lnTo>
                    <a:pt x="225" y="0"/>
                  </a:lnTo>
                  <a:lnTo>
                    <a:pt x="200" y="15"/>
                  </a:lnTo>
                  <a:lnTo>
                    <a:pt x="181" y="26"/>
                  </a:lnTo>
                  <a:lnTo>
                    <a:pt x="166" y="44"/>
                  </a:lnTo>
                  <a:lnTo>
                    <a:pt x="166" y="59"/>
                  </a:lnTo>
                  <a:lnTo>
                    <a:pt x="166" y="81"/>
                  </a:lnTo>
                  <a:lnTo>
                    <a:pt x="177" y="89"/>
                  </a:lnTo>
                  <a:lnTo>
                    <a:pt x="192" y="100"/>
                  </a:lnTo>
                  <a:lnTo>
                    <a:pt x="225" y="115"/>
                  </a:lnTo>
                  <a:lnTo>
                    <a:pt x="270" y="129"/>
                  </a:lnTo>
                  <a:lnTo>
                    <a:pt x="307" y="129"/>
                  </a:lnTo>
                  <a:lnTo>
                    <a:pt x="270" y="129"/>
                  </a:lnTo>
                  <a:lnTo>
                    <a:pt x="214" y="141"/>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2" name="図形 151"/>
            <p:cNvSpPr/>
            <p:nvPr/>
          </p:nvSpPr>
          <p:spPr bwMode="auto">
            <a:xfrm>
              <a:off x="1694211" y="5443660"/>
              <a:ext cx="754346" cy="443516"/>
            </a:xfrm>
            <a:custGeom>
              <a:avLst/>
              <a:gdLst/>
              <a:ahLst/>
              <a:cxnLst>
                <a:cxn ang="0">
                  <a:pos x="159" y="314"/>
                </a:cxn>
                <a:cxn ang="0">
                  <a:pos x="130" y="314"/>
                </a:cxn>
                <a:cxn ang="0">
                  <a:pos x="82" y="307"/>
                </a:cxn>
                <a:cxn ang="0">
                  <a:pos x="34" y="285"/>
                </a:cxn>
                <a:cxn ang="0">
                  <a:pos x="19" y="274"/>
                </a:cxn>
                <a:cxn ang="0">
                  <a:pos x="4" y="259"/>
                </a:cxn>
                <a:cxn ang="0">
                  <a:pos x="0" y="244"/>
                </a:cxn>
                <a:cxn ang="0">
                  <a:pos x="4" y="229"/>
                </a:cxn>
                <a:cxn ang="0">
                  <a:pos x="15" y="222"/>
                </a:cxn>
                <a:cxn ang="0">
                  <a:pos x="41" y="200"/>
                </a:cxn>
                <a:cxn ang="0">
                  <a:pos x="67" y="185"/>
                </a:cxn>
                <a:cxn ang="0">
                  <a:pos x="100" y="174"/>
                </a:cxn>
                <a:cxn ang="0">
                  <a:pos x="141" y="167"/>
                </a:cxn>
                <a:cxn ang="0">
                  <a:pos x="192" y="159"/>
                </a:cxn>
                <a:cxn ang="0">
                  <a:pos x="270" y="159"/>
                </a:cxn>
                <a:cxn ang="0">
                  <a:pos x="337" y="156"/>
                </a:cxn>
                <a:cxn ang="0">
                  <a:pos x="366" y="144"/>
                </a:cxn>
                <a:cxn ang="0">
                  <a:pos x="385" y="133"/>
                </a:cxn>
                <a:cxn ang="0">
                  <a:pos x="418" y="115"/>
                </a:cxn>
                <a:cxn ang="0">
                  <a:pos x="436" y="96"/>
                </a:cxn>
                <a:cxn ang="0">
                  <a:pos x="440" y="82"/>
                </a:cxn>
                <a:cxn ang="0">
                  <a:pos x="440" y="70"/>
                </a:cxn>
                <a:cxn ang="0">
                  <a:pos x="436" y="56"/>
                </a:cxn>
                <a:cxn ang="0">
                  <a:pos x="422" y="41"/>
                </a:cxn>
                <a:cxn ang="0">
                  <a:pos x="403" y="30"/>
                </a:cxn>
                <a:cxn ang="0">
                  <a:pos x="370" y="19"/>
                </a:cxn>
                <a:cxn ang="0">
                  <a:pos x="307" y="11"/>
                </a:cxn>
                <a:cxn ang="0">
                  <a:pos x="244" y="11"/>
                </a:cxn>
                <a:cxn ang="0">
                  <a:pos x="181" y="11"/>
                </a:cxn>
                <a:cxn ang="0">
                  <a:pos x="89" y="0"/>
                </a:cxn>
                <a:cxn ang="0">
                  <a:pos x="181" y="4"/>
                </a:cxn>
                <a:cxn ang="0">
                  <a:pos x="255" y="4"/>
                </a:cxn>
                <a:cxn ang="0">
                  <a:pos x="333" y="11"/>
                </a:cxn>
                <a:cxn ang="0">
                  <a:pos x="392" y="19"/>
                </a:cxn>
                <a:cxn ang="0">
                  <a:pos x="436" y="30"/>
                </a:cxn>
                <a:cxn ang="0">
                  <a:pos x="462" y="48"/>
                </a:cxn>
                <a:cxn ang="0">
                  <a:pos x="481" y="63"/>
                </a:cxn>
                <a:cxn ang="0">
                  <a:pos x="492" y="85"/>
                </a:cxn>
                <a:cxn ang="0">
                  <a:pos x="492" y="96"/>
                </a:cxn>
                <a:cxn ang="0">
                  <a:pos x="492" y="111"/>
                </a:cxn>
                <a:cxn ang="0">
                  <a:pos x="477" y="130"/>
                </a:cxn>
                <a:cxn ang="0">
                  <a:pos x="448" y="144"/>
                </a:cxn>
                <a:cxn ang="0">
                  <a:pos x="407" y="156"/>
                </a:cxn>
                <a:cxn ang="0">
                  <a:pos x="366" y="167"/>
                </a:cxn>
                <a:cxn ang="0">
                  <a:pos x="296" y="170"/>
                </a:cxn>
                <a:cxn ang="0">
                  <a:pos x="263" y="170"/>
                </a:cxn>
                <a:cxn ang="0">
                  <a:pos x="200" y="174"/>
                </a:cxn>
                <a:cxn ang="0">
                  <a:pos x="152" y="181"/>
                </a:cxn>
                <a:cxn ang="0">
                  <a:pos x="115" y="189"/>
                </a:cxn>
                <a:cxn ang="0">
                  <a:pos x="89" y="200"/>
                </a:cxn>
                <a:cxn ang="0">
                  <a:pos x="74" y="211"/>
                </a:cxn>
                <a:cxn ang="0">
                  <a:pos x="67" y="222"/>
                </a:cxn>
                <a:cxn ang="0">
                  <a:pos x="59" y="229"/>
                </a:cxn>
                <a:cxn ang="0">
                  <a:pos x="56" y="244"/>
                </a:cxn>
                <a:cxn ang="0">
                  <a:pos x="56" y="255"/>
                </a:cxn>
                <a:cxn ang="0">
                  <a:pos x="67" y="270"/>
                </a:cxn>
                <a:cxn ang="0">
                  <a:pos x="74" y="281"/>
                </a:cxn>
                <a:cxn ang="0">
                  <a:pos x="111" y="296"/>
                </a:cxn>
                <a:cxn ang="0">
                  <a:pos x="181" y="314"/>
                </a:cxn>
                <a:cxn ang="0">
                  <a:pos x="159" y="314"/>
                </a:cxn>
              </a:cxnLst>
              <a:rect l="0" t="0" r="0" b="0"/>
              <a:pathLst>
                <a:path w="492" h="314">
                  <a:moveTo>
                    <a:pt x="159" y="314"/>
                  </a:moveTo>
                  <a:lnTo>
                    <a:pt x="130" y="314"/>
                  </a:lnTo>
                  <a:lnTo>
                    <a:pt x="82" y="307"/>
                  </a:lnTo>
                  <a:lnTo>
                    <a:pt x="34" y="285"/>
                  </a:lnTo>
                  <a:lnTo>
                    <a:pt x="19" y="274"/>
                  </a:lnTo>
                  <a:lnTo>
                    <a:pt x="4" y="259"/>
                  </a:lnTo>
                  <a:lnTo>
                    <a:pt x="0" y="244"/>
                  </a:lnTo>
                  <a:lnTo>
                    <a:pt x="4" y="229"/>
                  </a:lnTo>
                  <a:lnTo>
                    <a:pt x="15" y="222"/>
                  </a:lnTo>
                  <a:lnTo>
                    <a:pt x="41" y="200"/>
                  </a:lnTo>
                  <a:lnTo>
                    <a:pt x="67" y="185"/>
                  </a:lnTo>
                  <a:lnTo>
                    <a:pt x="100" y="174"/>
                  </a:lnTo>
                  <a:lnTo>
                    <a:pt x="141" y="167"/>
                  </a:lnTo>
                  <a:lnTo>
                    <a:pt x="192" y="159"/>
                  </a:lnTo>
                  <a:lnTo>
                    <a:pt x="270" y="159"/>
                  </a:lnTo>
                  <a:lnTo>
                    <a:pt x="337" y="156"/>
                  </a:lnTo>
                  <a:lnTo>
                    <a:pt x="366" y="144"/>
                  </a:lnTo>
                  <a:lnTo>
                    <a:pt x="385" y="133"/>
                  </a:lnTo>
                  <a:lnTo>
                    <a:pt x="418" y="115"/>
                  </a:lnTo>
                  <a:lnTo>
                    <a:pt x="436" y="96"/>
                  </a:lnTo>
                  <a:lnTo>
                    <a:pt x="440" y="82"/>
                  </a:lnTo>
                  <a:lnTo>
                    <a:pt x="440" y="70"/>
                  </a:lnTo>
                  <a:lnTo>
                    <a:pt x="436" y="56"/>
                  </a:lnTo>
                  <a:lnTo>
                    <a:pt x="422" y="41"/>
                  </a:lnTo>
                  <a:lnTo>
                    <a:pt x="403" y="30"/>
                  </a:lnTo>
                  <a:lnTo>
                    <a:pt x="370" y="19"/>
                  </a:lnTo>
                  <a:lnTo>
                    <a:pt x="307" y="11"/>
                  </a:lnTo>
                  <a:lnTo>
                    <a:pt x="244" y="11"/>
                  </a:lnTo>
                  <a:lnTo>
                    <a:pt x="181" y="11"/>
                  </a:lnTo>
                  <a:lnTo>
                    <a:pt x="89" y="0"/>
                  </a:lnTo>
                  <a:lnTo>
                    <a:pt x="181" y="4"/>
                  </a:lnTo>
                  <a:lnTo>
                    <a:pt x="255" y="4"/>
                  </a:lnTo>
                  <a:lnTo>
                    <a:pt x="333" y="11"/>
                  </a:lnTo>
                  <a:lnTo>
                    <a:pt x="392" y="19"/>
                  </a:lnTo>
                  <a:lnTo>
                    <a:pt x="436" y="30"/>
                  </a:lnTo>
                  <a:lnTo>
                    <a:pt x="462" y="48"/>
                  </a:lnTo>
                  <a:lnTo>
                    <a:pt x="481" y="63"/>
                  </a:lnTo>
                  <a:lnTo>
                    <a:pt x="492" y="85"/>
                  </a:lnTo>
                  <a:lnTo>
                    <a:pt x="492" y="96"/>
                  </a:lnTo>
                  <a:lnTo>
                    <a:pt x="492" y="111"/>
                  </a:lnTo>
                  <a:lnTo>
                    <a:pt x="477" y="130"/>
                  </a:lnTo>
                  <a:lnTo>
                    <a:pt x="448" y="144"/>
                  </a:lnTo>
                  <a:lnTo>
                    <a:pt x="407" y="156"/>
                  </a:lnTo>
                  <a:lnTo>
                    <a:pt x="366" y="167"/>
                  </a:lnTo>
                  <a:lnTo>
                    <a:pt x="296" y="170"/>
                  </a:lnTo>
                  <a:lnTo>
                    <a:pt x="263" y="170"/>
                  </a:lnTo>
                  <a:lnTo>
                    <a:pt x="200" y="174"/>
                  </a:lnTo>
                  <a:lnTo>
                    <a:pt x="152" y="181"/>
                  </a:lnTo>
                  <a:lnTo>
                    <a:pt x="115" y="189"/>
                  </a:lnTo>
                  <a:lnTo>
                    <a:pt x="89" y="200"/>
                  </a:lnTo>
                  <a:lnTo>
                    <a:pt x="74" y="211"/>
                  </a:lnTo>
                  <a:lnTo>
                    <a:pt x="67" y="222"/>
                  </a:lnTo>
                  <a:lnTo>
                    <a:pt x="59" y="229"/>
                  </a:lnTo>
                  <a:lnTo>
                    <a:pt x="56" y="244"/>
                  </a:lnTo>
                  <a:lnTo>
                    <a:pt x="56" y="255"/>
                  </a:lnTo>
                  <a:lnTo>
                    <a:pt x="67" y="270"/>
                  </a:lnTo>
                  <a:lnTo>
                    <a:pt x="74" y="281"/>
                  </a:lnTo>
                  <a:lnTo>
                    <a:pt x="111" y="296"/>
                  </a:lnTo>
                  <a:lnTo>
                    <a:pt x="181" y="314"/>
                  </a:lnTo>
                  <a:lnTo>
                    <a:pt x="159" y="314"/>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3" name="図形 152"/>
            <p:cNvSpPr/>
            <p:nvPr/>
          </p:nvSpPr>
          <p:spPr bwMode="auto">
            <a:xfrm>
              <a:off x="1784671" y="5689430"/>
              <a:ext cx="386372" cy="197746"/>
            </a:xfrm>
            <a:custGeom>
              <a:avLst/>
              <a:gdLst/>
              <a:ahLst/>
              <a:cxnLst>
                <a:cxn ang="0">
                  <a:pos x="163" y="140"/>
                </a:cxn>
                <a:cxn ang="0">
                  <a:pos x="133" y="140"/>
                </a:cxn>
                <a:cxn ang="0">
                  <a:pos x="67" y="122"/>
                </a:cxn>
                <a:cxn ang="0">
                  <a:pos x="26" y="107"/>
                </a:cxn>
                <a:cxn ang="0">
                  <a:pos x="11" y="92"/>
                </a:cxn>
                <a:cxn ang="0">
                  <a:pos x="0" y="81"/>
                </a:cxn>
                <a:cxn ang="0">
                  <a:pos x="0" y="70"/>
                </a:cxn>
                <a:cxn ang="0">
                  <a:pos x="8" y="55"/>
                </a:cxn>
                <a:cxn ang="0">
                  <a:pos x="11" y="48"/>
                </a:cxn>
                <a:cxn ang="0">
                  <a:pos x="23" y="41"/>
                </a:cxn>
                <a:cxn ang="0">
                  <a:pos x="37" y="30"/>
                </a:cxn>
                <a:cxn ang="0">
                  <a:pos x="56" y="22"/>
                </a:cxn>
                <a:cxn ang="0">
                  <a:pos x="93" y="11"/>
                </a:cxn>
                <a:cxn ang="0">
                  <a:pos x="141" y="7"/>
                </a:cxn>
                <a:cxn ang="0">
                  <a:pos x="204" y="0"/>
                </a:cxn>
                <a:cxn ang="0">
                  <a:pos x="252" y="0"/>
                </a:cxn>
                <a:cxn ang="0">
                  <a:pos x="196" y="7"/>
                </a:cxn>
                <a:cxn ang="0">
                  <a:pos x="141" y="15"/>
                </a:cxn>
                <a:cxn ang="0">
                  <a:pos x="96" y="37"/>
                </a:cxn>
                <a:cxn ang="0">
                  <a:pos x="82" y="52"/>
                </a:cxn>
                <a:cxn ang="0">
                  <a:pos x="71" y="67"/>
                </a:cxn>
                <a:cxn ang="0">
                  <a:pos x="71" y="70"/>
                </a:cxn>
                <a:cxn ang="0">
                  <a:pos x="78" y="85"/>
                </a:cxn>
                <a:cxn ang="0">
                  <a:pos x="85" y="100"/>
                </a:cxn>
                <a:cxn ang="0">
                  <a:pos x="100" y="111"/>
                </a:cxn>
                <a:cxn ang="0">
                  <a:pos x="126" y="126"/>
                </a:cxn>
                <a:cxn ang="0">
                  <a:pos x="167" y="137"/>
                </a:cxn>
                <a:cxn ang="0">
                  <a:pos x="163" y="140"/>
                </a:cxn>
              </a:cxnLst>
              <a:rect l="0" t="0" r="0" b="0"/>
              <a:pathLst>
                <a:path w="252" h="140">
                  <a:moveTo>
                    <a:pt x="163" y="140"/>
                  </a:moveTo>
                  <a:lnTo>
                    <a:pt x="133" y="140"/>
                  </a:lnTo>
                  <a:lnTo>
                    <a:pt x="67" y="122"/>
                  </a:lnTo>
                  <a:lnTo>
                    <a:pt x="26" y="107"/>
                  </a:lnTo>
                  <a:lnTo>
                    <a:pt x="11" y="92"/>
                  </a:lnTo>
                  <a:lnTo>
                    <a:pt x="0" y="81"/>
                  </a:lnTo>
                  <a:lnTo>
                    <a:pt x="0" y="70"/>
                  </a:lnTo>
                  <a:lnTo>
                    <a:pt x="8" y="55"/>
                  </a:lnTo>
                  <a:lnTo>
                    <a:pt x="11" y="48"/>
                  </a:lnTo>
                  <a:lnTo>
                    <a:pt x="23" y="41"/>
                  </a:lnTo>
                  <a:lnTo>
                    <a:pt x="37" y="30"/>
                  </a:lnTo>
                  <a:lnTo>
                    <a:pt x="56" y="22"/>
                  </a:lnTo>
                  <a:lnTo>
                    <a:pt x="93" y="11"/>
                  </a:lnTo>
                  <a:lnTo>
                    <a:pt x="141" y="7"/>
                  </a:lnTo>
                  <a:lnTo>
                    <a:pt x="204" y="0"/>
                  </a:lnTo>
                  <a:lnTo>
                    <a:pt x="252" y="0"/>
                  </a:lnTo>
                  <a:lnTo>
                    <a:pt x="196" y="7"/>
                  </a:lnTo>
                  <a:lnTo>
                    <a:pt x="141" y="15"/>
                  </a:lnTo>
                  <a:lnTo>
                    <a:pt x="96" y="37"/>
                  </a:lnTo>
                  <a:lnTo>
                    <a:pt x="82" y="52"/>
                  </a:lnTo>
                  <a:lnTo>
                    <a:pt x="71" y="67"/>
                  </a:lnTo>
                  <a:lnTo>
                    <a:pt x="71" y="70"/>
                  </a:lnTo>
                  <a:lnTo>
                    <a:pt x="78" y="85"/>
                  </a:lnTo>
                  <a:lnTo>
                    <a:pt x="85" y="100"/>
                  </a:lnTo>
                  <a:lnTo>
                    <a:pt x="100" y="111"/>
                  </a:lnTo>
                  <a:lnTo>
                    <a:pt x="126" y="126"/>
                  </a:lnTo>
                  <a:lnTo>
                    <a:pt x="167" y="137"/>
                  </a:lnTo>
                  <a:lnTo>
                    <a:pt x="163" y="14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4" name="図形 153"/>
            <p:cNvSpPr/>
            <p:nvPr/>
          </p:nvSpPr>
          <p:spPr bwMode="auto">
            <a:xfrm>
              <a:off x="1904263" y="5459197"/>
              <a:ext cx="815675" cy="423741"/>
            </a:xfrm>
            <a:custGeom>
              <a:avLst/>
              <a:gdLst/>
              <a:ahLst/>
              <a:cxnLst>
                <a:cxn ang="0">
                  <a:pos x="325" y="163"/>
                </a:cxn>
                <a:cxn ang="0">
                  <a:pos x="296" y="163"/>
                </a:cxn>
                <a:cxn ang="0">
                  <a:pos x="133" y="178"/>
                </a:cxn>
                <a:cxn ang="0">
                  <a:pos x="92" y="189"/>
                </a:cxn>
                <a:cxn ang="0">
                  <a:pos x="70" y="200"/>
                </a:cxn>
                <a:cxn ang="0">
                  <a:pos x="55" y="211"/>
                </a:cxn>
                <a:cxn ang="0">
                  <a:pos x="44" y="218"/>
                </a:cxn>
                <a:cxn ang="0">
                  <a:pos x="37" y="233"/>
                </a:cxn>
                <a:cxn ang="0">
                  <a:pos x="37" y="241"/>
                </a:cxn>
                <a:cxn ang="0">
                  <a:pos x="37" y="248"/>
                </a:cxn>
                <a:cxn ang="0">
                  <a:pos x="55" y="259"/>
                </a:cxn>
                <a:cxn ang="0">
                  <a:pos x="85" y="274"/>
                </a:cxn>
                <a:cxn ang="0">
                  <a:pos x="155" y="289"/>
                </a:cxn>
                <a:cxn ang="0">
                  <a:pos x="104" y="300"/>
                </a:cxn>
                <a:cxn ang="0">
                  <a:pos x="92" y="300"/>
                </a:cxn>
                <a:cxn ang="0">
                  <a:pos x="55" y="289"/>
                </a:cxn>
                <a:cxn ang="0">
                  <a:pos x="30" y="274"/>
                </a:cxn>
                <a:cxn ang="0">
                  <a:pos x="7" y="259"/>
                </a:cxn>
                <a:cxn ang="0">
                  <a:pos x="0" y="248"/>
                </a:cxn>
                <a:cxn ang="0">
                  <a:pos x="0" y="233"/>
                </a:cxn>
                <a:cxn ang="0">
                  <a:pos x="0" y="230"/>
                </a:cxn>
                <a:cxn ang="0">
                  <a:pos x="4" y="215"/>
                </a:cxn>
                <a:cxn ang="0">
                  <a:pos x="18" y="204"/>
                </a:cxn>
                <a:cxn ang="0">
                  <a:pos x="55" y="189"/>
                </a:cxn>
                <a:cxn ang="0">
                  <a:pos x="100" y="174"/>
                </a:cxn>
                <a:cxn ang="0">
                  <a:pos x="144" y="170"/>
                </a:cxn>
                <a:cxn ang="0">
                  <a:pos x="233" y="163"/>
                </a:cxn>
                <a:cxn ang="0">
                  <a:pos x="270" y="163"/>
                </a:cxn>
                <a:cxn ang="0">
                  <a:pos x="299" y="159"/>
                </a:cxn>
                <a:cxn ang="0">
                  <a:pos x="311" y="163"/>
                </a:cxn>
                <a:cxn ang="0">
                  <a:pos x="355" y="159"/>
                </a:cxn>
                <a:cxn ang="0">
                  <a:pos x="396" y="148"/>
                </a:cxn>
                <a:cxn ang="0">
                  <a:pos x="425" y="141"/>
                </a:cxn>
                <a:cxn ang="0">
                  <a:pos x="455" y="122"/>
                </a:cxn>
                <a:cxn ang="0">
                  <a:pos x="492" y="104"/>
                </a:cxn>
                <a:cxn ang="0">
                  <a:pos x="499" y="89"/>
                </a:cxn>
                <a:cxn ang="0">
                  <a:pos x="506" y="71"/>
                </a:cxn>
                <a:cxn ang="0">
                  <a:pos x="499" y="48"/>
                </a:cxn>
                <a:cxn ang="0">
                  <a:pos x="484" y="34"/>
                </a:cxn>
                <a:cxn ang="0">
                  <a:pos x="466" y="19"/>
                </a:cxn>
                <a:cxn ang="0">
                  <a:pos x="421" y="0"/>
                </a:cxn>
                <a:cxn ang="0">
                  <a:pos x="462" y="8"/>
                </a:cxn>
                <a:cxn ang="0">
                  <a:pos x="492" y="19"/>
                </a:cxn>
                <a:cxn ang="0">
                  <a:pos x="510" y="34"/>
                </a:cxn>
                <a:cxn ang="0">
                  <a:pos x="525" y="45"/>
                </a:cxn>
                <a:cxn ang="0">
                  <a:pos x="532" y="59"/>
                </a:cxn>
                <a:cxn ang="0">
                  <a:pos x="532" y="74"/>
                </a:cxn>
                <a:cxn ang="0">
                  <a:pos x="532" y="78"/>
                </a:cxn>
                <a:cxn ang="0">
                  <a:pos x="514" y="100"/>
                </a:cxn>
                <a:cxn ang="0">
                  <a:pos x="492" y="119"/>
                </a:cxn>
                <a:cxn ang="0">
                  <a:pos x="455" y="133"/>
                </a:cxn>
                <a:cxn ang="0">
                  <a:pos x="421" y="145"/>
                </a:cxn>
                <a:cxn ang="0">
                  <a:pos x="355" y="159"/>
                </a:cxn>
                <a:cxn ang="0">
                  <a:pos x="325" y="163"/>
                </a:cxn>
              </a:cxnLst>
              <a:rect l="0" t="0" r="0" b="0"/>
              <a:pathLst>
                <a:path w="532" h="300">
                  <a:moveTo>
                    <a:pt x="325" y="163"/>
                  </a:moveTo>
                  <a:lnTo>
                    <a:pt x="296" y="163"/>
                  </a:lnTo>
                  <a:lnTo>
                    <a:pt x="133" y="178"/>
                  </a:lnTo>
                  <a:lnTo>
                    <a:pt x="92" y="189"/>
                  </a:lnTo>
                  <a:lnTo>
                    <a:pt x="70" y="200"/>
                  </a:lnTo>
                  <a:lnTo>
                    <a:pt x="55" y="211"/>
                  </a:lnTo>
                  <a:lnTo>
                    <a:pt x="44" y="218"/>
                  </a:lnTo>
                  <a:lnTo>
                    <a:pt x="37" y="233"/>
                  </a:lnTo>
                  <a:lnTo>
                    <a:pt x="37" y="241"/>
                  </a:lnTo>
                  <a:lnTo>
                    <a:pt x="37" y="248"/>
                  </a:lnTo>
                  <a:lnTo>
                    <a:pt x="55" y="259"/>
                  </a:lnTo>
                  <a:lnTo>
                    <a:pt x="85" y="274"/>
                  </a:lnTo>
                  <a:lnTo>
                    <a:pt x="155" y="289"/>
                  </a:lnTo>
                  <a:lnTo>
                    <a:pt x="104" y="300"/>
                  </a:lnTo>
                  <a:lnTo>
                    <a:pt x="92" y="300"/>
                  </a:lnTo>
                  <a:lnTo>
                    <a:pt x="55" y="289"/>
                  </a:lnTo>
                  <a:lnTo>
                    <a:pt x="30" y="274"/>
                  </a:lnTo>
                  <a:lnTo>
                    <a:pt x="7" y="259"/>
                  </a:lnTo>
                  <a:lnTo>
                    <a:pt x="0" y="248"/>
                  </a:lnTo>
                  <a:lnTo>
                    <a:pt x="0" y="233"/>
                  </a:lnTo>
                  <a:lnTo>
                    <a:pt x="0" y="230"/>
                  </a:lnTo>
                  <a:lnTo>
                    <a:pt x="4" y="215"/>
                  </a:lnTo>
                  <a:lnTo>
                    <a:pt x="18" y="204"/>
                  </a:lnTo>
                  <a:lnTo>
                    <a:pt x="55" y="189"/>
                  </a:lnTo>
                  <a:lnTo>
                    <a:pt x="100" y="174"/>
                  </a:lnTo>
                  <a:lnTo>
                    <a:pt x="144" y="170"/>
                  </a:lnTo>
                  <a:lnTo>
                    <a:pt x="233" y="163"/>
                  </a:lnTo>
                  <a:lnTo>
                    <a:pt x="270" y="163"/>
                  </a:lnTo>
                  <a:lnTo>
                    <a:pt x="299" y="159"/>
                  </a:lnTo>
                  <a:lnTo>
                    <a:pt x="311" y="163"/>
                  </a:lnTo>
                  <a:lnTo>
                    <a:pt x="355" y="159"/>
                  </a:lnTo>
                  <a:lnTo>
                    <a:pt x="396" y="148"/>
                  </a:lnTo>
                  <a:lnTo>
                    <a:pt x="425" y="141"/>
                  </a:lnTo>
                  <a:lnTo>
                    <a:pt x="455" y="122"/>
                  </a:lnTo>
                  <a:lnTo>
                    <a:pt x="492" y="104"/>
                  </a:lnTo>
                  <a:lnTo>
                    <a:pt x="499" y="89"/>
                  </a:lnTo>
                  <a:lnTo>
                    <a:pt x="506" y="71"/>
                  </a:lnTo>
                  <a:lnTo>
                    <a:pt x="499" y="48"/>
                  </a:lnTo>
                  <a:lnTo>
                    <a:pt x="484" y="34"/>
                  </a:lnTo>
                  <a:lnTo>
                    <a:pt x="466" y="19"/>
                  </a:lnTo>
                  <a:lnTo>
                    <a:pt x="421" y="0"/>
                  </a:lnTo>
                  <a:lnTo>
                    <a:pt x="462" y="8"/>
                  </a:lnTo>
                  <a:lnTo>
                    <a:pt x="492" y="19"/>
                  </a:lnTo>
                  <a:lnTo>
                    <a:pt x="510" y="34"/>
                  </a:lnTo>
                  <a:lnTo>
                    <a:pt x="525" y="45"/>
                  </a:lnTo>
                  <a:lnTo>
                    <a:pt x="532" y="59"/>
                  </a:lnTo>
                  <a:lnTo>
                    <a:pt x="532" y="74"/>
                  </a:lnTo>
                  <a:lnTo>
                    <a:pt x="532" y="78"/>
                  </a:lnTo>
                  <a:lnTo>
                    <a:pt x="514" y="100"/>
                  </a:lnTo>
                  <a:lnTo>
                    <a:pt x="492" y="119"/>
                  </a:lnTo>
                  <a:lnTo>
                    <a:pt x="455" y="133"/>
                  </a:lnTo>
                  <a:lnTo>
                    <a:pt x="421" y="145"/>
                  </a:lnTo>
                  <a:lnTo>
                    <a:pt x="355" y="159"/>
                  </a:lnTo>
                  <a:lnTo>
                    <a:pt x="325" y="163"/>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5" name="図形 154"/>
            <p:cNvSpPr/>
            <p:nvPr/>
          </p:nvSpPr>
          <p:spPr bwMode="auto">
            <a:xfrm>
              <a:off x="1723342" y="5302413"/>
              <a:ext cx="1082455" cy="387017"/>
            </a:xfrm>
            <a:custGeom>
              <a:avLst/>
              <a:gdLst/>
              <a:ahLst/>
              <a:cxnLst>
                <a:cxn ang="0">
                  <a:pos x="539" y="100"/>
                </a:cxn>
                <a:cxn ang="0">
                  <a:pos x="654" y="119"/>
                </a:cxn>
                <a:cxn ang="0">
                  <a:pos x="698" y="159"/>
                </a:cxn>
                <a:cxn ang="0">
                  <a:pos x="698" y="204"/>
                </a:cxn>
                <a:cxn ang="0">
                  <a:pos x="632" y="252"/>
                </a:cxn>
                <a:cxn ang="0">
                  <a:pos x="469" y="274"/>
                </a:cxn>
                <a:cxn ang="0">
                  <a:pos x="599" y="241"/>
                </a:cxn>
                <a:cxn ang="0">
                  <a:pos x="654" y="189"/>
                </a:cxn>
                <a:cxn ang="0">
                  <a:pos x="643" y="156"/>
                </a:cxn>
                <a:cxn ang="0">
                  <a:pos x="562" y="115"/>
                </a:cxn>
                <a:cxn ang="0">
                  <a:pos x="554" y="119"/>
                </a:cxn>
                <a:cxn ang="0">
                  <a:pos x="617" y="163"/>
                </a:cxn>
                <a:cxn ang="0">
                  <a:pos x="602" y="211"/>
                </a:cxn>
                <a:cxn ang="0">
                  <a:pos x="514" y="259"/>
                </a:cxn>
                <a:cxn ang="0">
                  <a:pos x="421" y="270"/>
                </a:cxn>
                <a:cxn ang="0">
                  <a:pos x="528" y="230"/>
                </a:cxn>
                <a:cxn ang="0">
                  <a:pos x="547" y="174"/>
                </a:cxn>
                <a:cxn ang="0">
                  <a:pos x="525" y="130"/>
                </a:cxn>
                <a:cxn ang="0">
                  <a:pos x="406" y="100"/>
                </a:cxn>
                <a:cxn ang="0">
                  <a:pos x="210" y="93"/>
                </a:cxn>
                <a:cxn ang="0">
                  <a:pos x="66" y="63"/>
                </a:cxn>
                <a:cxn ang="0">
                  <a:pos x="48" y="41"/>
                </a:cxn>
                <a:cxn ang="0">
                  <a:pos x="77" y="4"/>
                </a:cxn>
                <a:cxn ang="0">
                  <a:pos x="48" y="30"/>
                </a:cxn>
                <a:cxn ang="0">
                  <a:pos x="70" y="71"/>
                </a:cxn>
                <a:cxn ang="0">
                  <a:pos x="210" y="100"/>
                </a:cxn>
                <a:cxn ang="0">
                  <a:pos x="406" y="100"/>
                </a:cxn>
                <a:cxn ang="0">
                  <a:pos x="517" y="134"/>
                </a:cxn>
                <a:cxn ang="0">
                  <a:pos x="543" y="174"/>
                </a:cxn>
                <a:cxn ang="0">
                  <a:pos x="528" y="226"/>
                </a:cxn>
                <a:cxn ang="0">
                  <a:pos x="388" y="270"/>
                </a:cxn>
                <a:cxn ang="0">
                  <a:pos x="414" y="256"/>
                </a:cxn>
                <a:cxn ang="0">
                  <a:pos x="477" y="211"/>
                </a:cxn>
                <a:cxn ang="0">
                  <a:pos x="462" y="163"/>
                </a:cxn>
                <a:cxn ang="0">
                  <a:pos x="373" y="115"/>
                </a:cxn>
                <a:cxn ang="0">
                  <a:pos x="173" y="100"/>
                </a:cxn>
                <a:cxn ang="0">
                  <a:pos x="15" y="63"/>
                </a:cxn>
                <a:cxn ang="0">
                  <a:pos x="11" y="19"/>
                </a:cxn>
                <a:cxn ang="0">
                  <a:pos x="85" y="0"/>
                </a:cxn>
                <a:cxn ang="0">
                  <a:pos x="77" y="23"/>
                </a:cxn>
                <a:cxn ang="0">
                  <a:pos x="85" y="56"/>
                </a:cxn>
                <a:cxn ang="0">
                  <a:pos x="192" y="89"/>
                </a:cxn>
                <a:cxn ang="0">
                  <a:pos x="414" y="89"/>
                </a:cxn>
              </a:cxnLst>
              <a:rect l="0" t="0" r="0" b="0"/>
              <a:pathLst>
                <a:path w="706" h="274">
                  <a:moveTo>
                    <a:pt x="414" y="89"/>
                  </a:moveTo>
                  <a:lnTo>
                    <a:pt x="484" y="93"/>
                  </a:lnTo>
                  <a:lnTo>
                    <a:pt x="539" y="100"/>
                  </a:lnTo>
                  <a:lnTo>
                    <a:pt x="587" y="104"/>
                  </a:lnTo>
                  <a:lnTo>
                    <a:pt x="624" y="111"/>
                  </a:lnTo>
                  <a:lnTo>
                    <a:pt x="654" y="119"/>
                  </a:lnTo>
                  <a:lnTo>
                    <a:pt x="672" y="134"/>
                  </a:lnTo>
                  <a:lnTo>
                    <a:pt x="687" y="145"/>
                  </a:lnTo>
                  <a:lnTo>
                    <a:pt x="698" y="159"/>
                  </a:lnTo>
                  <a:lnTo>
                    <a:pt x="706" y="174"/>
                  </a:lnTo>
                  <a:lnTo>
                    <a:pt x="706" y="189"/>
                  </a:lnTo>
                  <a:lnTo>
                    <a:pt x="698" y="204"/>
                  </a:lnTo>
                  <a:lnTo>
                    <a:pt x="684" y="226"/>
                  </a:lnTo>
                  <a:lnTo>
                    <a:pt x="665" y="241"/>
                  </a:lnTo>
                  <a:lnTo>
                    <a:pt x="632" y="252"/>
                  </a:lnTo>
                  <a:lnTo>
                    <a:pt x="599" y="259"/>
                  </a:lnTo>
                  <a:lnTo>
                    <a:pt x="532" y="270"/>
                  </a:lnTo>
                  <a:lnTo>
                    <a:pt x="469" y="274"/>
                  </a:lnTo>
                  <a:lnTo>
                    <a:pt x="517" y="267"/>
                  </a:lnTo>
                  <a:lnTo>
                    <a:pt x="573" y="252"/>
                  </a:lnTo>
                  <a:lnTo>
                    <a:pt x="599" y="241"/>
                  </a:lnTo>
                  <a:lnTo>
                    <a:pt x="624" y="226"/>
                  </a:lnTo>
                  <a:lnTo>
                    <a:pt x="643" y="211"/>
                  </a:lnTo>
                  <a:lnTo>
                    <a:pt x="654" y="189"/>
                  </a:lnTo>
                  <a:lnTo>
                    <a:pt x="654" y="182"/>
                  </a:lnTo>
                  <a:lnTo>
                    <a:pt x="654" y="163"/>
                  </a:lnTo>
                  <a:lnTo>
                    <a:pt x="643" y="156"/>
                  </a:lnTo>
                  <a:lnTo>
                    <a:pt x="628" y="141"/>
                  </a:lnTo>
                  <a:lnTo>
                    <a:pt x="602" y="126"/>
                  </a:lnTo>
                  <a:lnTo>
                    <a:pt x="562" y="115"/>
                  </a:lnTo>
                  <a:lnTo>
                    <a:pt x="510" y="111"/>
                  </a:lnTo>
                  <a:lnTo>
                    <a:pt x="510" y="111"/>
                  </a:lnTo>
                  <a:lnTo>
                    <a:pt x="554" y="119"/>
                  </a:lnTo>
                  <a:lnTo>
                    <a:pt x="595" y="141"/>
                  </a:lnTo>
                  <a:lnTo>
                    <a:pt x="610" y="148"/>
                  </a:lnTo>
                  <a:lnTo>
                    <a:pt x="617" y="163"/>
                  </a:lnTo>
                  <a:lnTo>
                    <a:pt x="617" y="182"/>
                  </a:lnTo>
                  <a:lnTo>
                    <a:pt x="613" y="200"/>
                  </a:lnTo>
                  <a:lnTo>
                    <a:pt x="602" y="211"/>
                  </a:lnTo>
                  <a:lnTo>
                    <a:pt x="569" y="233"/>
                  </a:lnTo>
                  <a:lnTo>
                    <a:pt x="543" y="244"/>
                  </a:lnTo>
                  <a:lnTo>
                    <a:pt x="514" y="259"/>
                  </a:lnTo>
                  <a:lnTo>
                    <a:pt x="473" y="267"/>
                  </a:lnTo>
                  <a:lnTo>
                    <a:pt x="429" y="270"/>
                  </a:lnTo>
                  <a:lnTo>
                    <a:pt x="421" y="270"/>
                  </a:lnTo>
                  <a:lnTo>
                    <a:pt x="469" y="259"/>
                  </a:lnTo>
                  <a:lnTo>
                    <a:pt x="502" y="244"/>
                  </a:lnTo>
                  <a:lnTo>
                    <a:pt x="528" y="230"/>
                  </a:lnTo>
                  <a:lnTo>
                    <a:pt x="543" y="211"/>
                  </a:lnTo>
                  <a:lnTo>
                    <a:pt x="547" y="189"/>
                  </a:lnTo>
                  <a:lnTo>
                    <a:pt x="547" y="174"/>
                  </a:lnTo>
                  <a:lnTo>
                    <a:pt x="543" y="159"/>
                  </a:lnTo>
                  <a:lnTo>
                    <a:pt x="532" y="145"/>
                  </a:lnTo>
                  <a:lnTo>
                    <a:pt x="525" y="130"/>
                  </a:lnTo>
                  <a:lnTo>
                    <a:pt x="488" y="111"/>
                  </a:lnTo>
                  <a:lnTo>
                    <a:pt x="447" y="104"/>
                  </a:lnTo>
                  <a:lnTo>
                    <a:pt x="406" y="100"/>
                  </a:lnTo>
                  <a:lnTo>
                    <a:pt x="332" y="93"/>
                  </a:lnTo>
                  <a:lnTo>
                    <a:pt x="295" y="100"/>
                  </a:lnTo>
                  <a:lnTo>
                    <a:pt x="210" y="93"/>
                  </a:lnTo>
                  <a:lnTo>
                    <a:pt x="140" y="85"/>
                  </a:lnTo>
                  <a:lnTo>
                    <a:pt x="96" y="74"/>
                  </a:lnTo>
                  <a:lnTo>
                    <a:pt x="66" y="63"/>
                  </a:lnTo>
                  <a:lnTo>
                    <a:pt x="51" y="56"/>
                  </a:lnTo>
                  <a:lnTo>
                    <a:pt x="48" y="45"/>
                  </a:lnTo>
                  <a:lnTo>
                    <a:pt x="48" y="41"/>
                  </a:lnTo>
                  <a:lnTo>
                    <a:pt x="51" y="30"/>
                  </a:lnTo>
                  <a:lnTo>
                    <a:pt x="63" y="15"/>
                  </a:lnTo>
                  <a:lnTo>
                    <a:pt x="77" y="4"/>
                  </a:lnTo>
                  <a:lnTo>
                    <a:pt x="70" y="0"/>
                  </a:lnTo>
                  <a:lnTo>
                    <a:pt x="55" y="15"/>
                  </a:lnTo>
                  <a:lnTo>
                    <a:pt x="48" y="30"/>
                  </a:lnTo>
                  <a:lnTo>
                    <a:pt x="40" y="45"/>
                  </a:lnTo>
                  <a:lnTo>
                    <a:pt x="51" y="60"/>
                  </a:lnTo>
                  <a:lnTo>
                    <a:pt x="70" y="71"/>
                  </a:lnTo>
                  <a:lnTo>
                    <a:pt x="100" y="78"/>
                  </a:lnTo>
                  <a:lnTo>
                    <a:pt x="140" y="89"/>
                  </a:lnTo>
                  <a:lnTo>
                    <a:pt x="210" y="100"/>
                  </a:lnTo>
                  <a:lnTo>
                    <a:pt x="295" y="104"/>
                  </a:lnTo>
                  <a:lnTo>
                    <a:pt x="332" y="100"/>
                  </a:lnTo>
                  <a:lnTo>
                    <a:pt x="406" y="100"/>
                  </a:lnTo>
                  <a:lnTo>
                    <a:pt x="447" y="111"/>
                  </a:lnTo>
                  <a:lnTo>
                    <a:pt x="488" y="115"/>
                  </a:lnTo>
                  <a:lnTo>
                    <a:pt x="517" y="134"/>
                  </a:lnTo>
                  <a:lnTo>
                    <a:pt x="528" y="148"/>
                  </a:lnTo>
                  <a:lnTo>
                    <a:pt x="539" y="163"/>
                  </a:lnTo>
                  <a:lnTo>
                    <a:pt x="543" y="174"/>
                  </a:lnTo>
                  <a:lnTo>
                    <a:pt x="543" y="189"/>
                  </a:lnTo>
                  <a:lnTo>
                    <a:pt x="539" y="204"/>
                  </a:lnTo>
                  <a:lnTo>
                    <a:pt x="528" y="226"/>
                  </a:lnTo>
                  <a:lnTo>
                    <a:pt x="499" y="241"/>
                  </a:lnTo>
                  <a:lnTo>
                    <a:pt x="454" y="259"/>
                  </a:lnTo>
                  <a:lnTo>
                    <a:pt x="388" y="270"/>
                  </a:lnTo>
                  <a:lnTo>
                    <a:pt x="314" y="270"/>
                  </a:lnTo>
                  <a:lnTo>
                    <a:pt x="362" y="267"/>
                  </a:lnTo>
                  <a:lnTo>
                    <a:pt x="414" y="256"/>
                  </a:lnTo>
                  <a:lnTo>
                    <a:pt x="454" y="233"/>
                  </a:lnTo>
                  <a:lnTo>
                    <a:pt x="469" y="226"/>
                  </a:lnTo>
                  <a:lnTo>
                    <a:pt x="477" y="211"/>
                  </a:lnTo>
                  <a:lnTo>
                    <a:pt x="477" y="196"/>
                  </a:lnTo>
                  <a:lnTo>
                    <a:pt x="473" y="182"/>
                  </a:lnTo>
                  <a:lnTo>
                    <a:pt x="462" y="163"/>
                  </a:lnTo>
                  <a:lnTo>
                    <a:pt x="447" y="145"/>
                  </a:lnTo>
                  <a:lnTo>
                    <a:pt x="417" y="130"/>
                  </a:lnTo>
                  <a:lnTo>
                    <a:pt x="373" y="115"/>
                  </a:lnTo>
                  <a:lnTo>
                    <a:pt x="314" y="111"/>
                  </a:lnTo>
                  <a:lnTo>
                    <a:pt x="273" y="104"/>
                  </a:lnTo>
                  <a:lnTo>
                    <a:pt x="173" y="100"/>
                  </a:lnTo>
                  <a:lnTo>
                    <a:pt x="100" y="89"/>
                  </a:lnTo>
                  <a:lnTo>
                    <a:pt x="51" y="74"/>
                  </a:lnTo>
                  <a:lnTo>
                    <a:pt x="15" y="63"/>
                  </a:lnTo>
                  <a:lnTo>
                    <a:pt x="7" y="45"/>
                  </a:lnTo>
                  <a:lnTo>
                    <a:pt x="0" y="30"/>
                  </a:lnTo>
                  <a:lnTo>
                    <a:pt x="11" y="19"/>
                  </a:lnTo>
                  <a:lnTo>
                    <a:pt x="26" y="8"/>
                  </a:lnTo>
                  <a:lnTo>
                    <a:pt x="51" y="0"/>
                  </a:lnTo>
                  <a:lnTo>
                    <a:pt x="85" y="0"/>
                  </a:lnTo>
                  <a:lnTo>
                    <a:pt x="111" y="4"/>
                  </a:lnTo>
                  <a:lnTo>
                    <a:pt x="92" y="8"/>
                  </a:lnTo>
                  <a:lnTo>
                    <a:pt x="77" y="23"/>
                  </a:lnTo>
                  <a:lnTo>
                    <a:pt x="77" y="34"/>
                  </a:lnTo>
                  <a:lnTo>
                    <a:pt x="77" y="41"/>
                  </a:lnTo>
                  <a:lnTo>
                    <a:pt x="85" y="56"/>
                  </a:lnTo>
                  <a:lnTo>
                    <a:pt x="96" y="63"/>
                  </a:lnTo>
                  <a:lnTo>
                    <a:pt x="136" y="78"/>
                  </a:lnTo>
                  <a:lnTo>
                    <a:pt x="192" y="89"/>
                  </a:lnTo>
                  <a:lnTo>
                    <a:pt x="247" y="93"/>
                  </a:lnTo>
                  <a:lnTo>
                    <a:pt x="358" y="93"/>
                  </a:lnTo>
                  <a:lnTo>
                    <a:pt x="414" y="89"/>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6" name="図形 155"/>
            <p:cNvSpPr/>
            <p:nvPr/>
          </p:nvSpPr>
          <p:spPr bwMode="auto">
            <a:xfrm>
              <a:off x="1960992" y="5313713"/>
              <a:ext cx="351108" cy="114410"/>
            </a:xfrm>
            <a:custGeom>
              <a:avLst/>
              <a:gdLst/>
              <a:ahLst/>
              <a:cxnLst>
                <a:cxn ang="0">
                  <a:pos x="55" y="26"/>
                </a:cxn>
                <a:cxn ang="0">
                  <a:pos x="63" y="33"/>
                </a:cxn>
                <a:cxn ang="0">
                  <a:pos x="70" y="41"/>
                </a:cxn>
                <a:cxn ang="0">
                  <a:pos x="107" y="55"/>
                </a:cxn>
                <a:cxn ang="0">
                  <a:pos x="148" y="66"/>
                </a:cxn>
                <a:cxn ang="0">
                  <a:pos x="229" y="81"/>
                </a:cxn>
                <a:cxn ang="0">
                  <a:pos x="196" y="81"/>
                </a:cxn>
                <a:cxn ang="0">
                  <a:pos x="137" y="70"/>
                </a:cxn>
                <a:cxn ang="0">
                  <a:pos x="89" y="66"/>
                </a:cxn>
                <a:cxn ang="0">
                  <a:pos x="41" y="52"/>
                </a:cxn>
                <a:cxn ang="0">
                  <a:pos x="11" y="41"/>
                </a:cxn>
                <a:cxn ang="0">
                  <a:pos x="0" y="37"/>
                </a:cxn>
                <a:cxn ang="0">
                  <a:pos x="0" y="33"/>
                </a:cxn>
                <a:cxn ang="0">
                  <a:pos x="0" y="22"/>
                </a:cxn>
                <a:cxn ang="0">
                  <a:pos x="11" y="11"/>
                </a:cxn>
                <a:cxn ang="0">
                  <a:pos x="37" y="0"/>
                </a:cxn>
                <a:cxn ang="0">
                  <a:pos x="81" y="0"/>
                </a:cxn>
                <a:cxn ang="0">
                  <a:pos x="67" y="11"/>
                </a:cxn>
                <a:cxn ang="0">
                  <a:pos x="63" y="15"/>
                </a:cxn>
                <a:cxn ang="0">
                  <a:pos x="55" y="26"/>
                </a:cxn>
              </a:cxnLst>
              <a:rect l="0" t="0" r="0" b="0"/>
              <a:pathLst>
                <a:path w="229" h="81">
                  <a:moveTo>
                    <a:pt x="55" y="26"/>
                  </a:moveTo>
                  <a:lnTo>
                    <a:pt x="63" y="33"/>
                  </a:lnTo>
                  <a:lnTo>
                    <a:pt x="70" y="41"/>
                  </a:lnTo>
                  <a:lnTo>
                    <a:pt x="107" y="55"/>
                  </a:lnTo>
                  <a:lnTo>
                    <a:pt x="148" y="66"/>
                  </a:lnTo>
                  <a:lnTo>
                    <a:pt x="229" y="81"/>
                  </a:lnTo>
                  <a:lnTo>
                    <a:pt x="196" y="81"/>
                  </a:lnTo>
                  <a:lnTo>
                    <a:pt x="137" y="70"/>
                  </a:lnTo>
                  <a:lnTo>
                    <a:pt x="89" y="66"/>
                  </a:lnTo>
                  <a:lnTo>
                    <a:pt x="41" y="52"/>
                  </a:lnTo>
                  <a:lnTo>
                    <a:pt x="11" y="41"/>
                  </a:lnTo>
                  <a:lnTo>
                    <a:pt x="0" y="37"/>
                  </a:lnTo>
                  <a:lnTo>
                    <a:pt x="0" y="33"/>
                  </a:lnTo>
                  <a:lnTo>
                    <a:pt x="0" y="22"/>
                  </a:lnTo>
                  <a:lnTo>
                    <a:pt x="11" y="11"/>
                  </a:lnTo>
                  <a:lnTo>
                    <a:pt x="37" y="0"/>
                  </a:lnTo>
                  <a:lnTo>
                    <a:pt x="81" y="0"/>
                  </a:lnTo>
                  <a:lnTo>
                    <a:pt x="67" y="11"/>
                  </a:lnTo>
                  <a:lnTo>
                    <a:pt x="63" y="15"/>
                  </a:lnTo>
                  <a:lnTo>
                    <a:pt x="55" y="2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7" name="図形 156"/>
            <p:cNvSpPr/>
            <p:nvPr/>
          </p:nvSpPr>
          <p:spPr bwMode="auto">
            <a:xfrm>
              <a:off x="2753668" y="5443660"/>
              <a:ext cx="409371" cy="276844"/>
            </a:xfrm>
            <a:custGeom>
              <a:avLst/>
              <a:gdLst/>
              <a:ahLst/>
              <a:cxnLst>
                <a:cxn ang="0">
                  <a:pos x="252" y="56"/>
                </a:cxn>
                <a:cxn ang="0">
                  <a:pos x="263" y="70"/>
                </a:cxn>
                <a:cxn ang="0">
                  <a:pos x="267" y="82"/>
                </a:cxn>
                <a:cxn ang="0">
                  <a:pos x="267" y="96"/>
                </a:cxn>
                <a:cxn ang="0">
                  <a:pos x="263" y="111"/>
                </a:cxn>
                <a:cxn ang="0">
                  <a:pos x="259" y="119"/>
                </a:cxn>
                <a:cxn ang="0">
                  <a:pos x="226" y="144"/>
                </a:cxn>
                <a:cxn ang="0">
                  <a:pos x="193" y="159"/>
                </a:cxn>
                <a:cxn ang="0">
                  <a:pos x="152" y="174"/>
                </a:cxn>
                <a:cxn ang="0">
                  <a:pos x="67" y="189"/>
                </a:cxn>
                <a:cxn ang="0">
                  <a:pos x="0" y="196"/>
                </a:cxn>
                <a:cxn ang="0">
                  <a:pos x="41" y="185"/>
                </a:cxn>
                <a:cxn ang="0">
                  <a:pos x="82" y="174"/>
                </a:cxn>
                <a:cxn ang="0">
                  <a:pos x="126" y="156"/>
                </a:cxn>
                <a:cxn ang="0">
                  <a:pos x="174" y="126"/>
                </a:cxn>
                <a:cxn ang="0">
                  <a:pos x="189" y="104"/>
                </a:cxn>
                <a:cxn ang="0">
                  <a:pos x="196" y="89"/>
                </a:cxn>
                <a:cxn ang="0">
                  <a:pos x="196" y="63"/>
                </a:cxn>
                <a:cxn ang="0">
                  <a:pos x="189" y="45"/>
                </a:cxn>
                <a:cxn ang="0">
                  <a:pos x="167" y="26"/>
                </a:cxn>
                <a:cxn ang="0">
                  <a:pos x="134" y="11"/>
                </a:cxn>
                <a:cxn ang="0">
                  <a:pos x="85" y="0"/>
                </a:cxn>
                <a:cxn ang="0">
                  <a:pos x="152" y="11"/>
                </a:cxn>
                <a:cxn ang="0">
                  <a:pos x="204" y="19"/>
                </a:cxn>
                <a:cxn ang="0">
                  <a:pos x="233" y="34"/>
                </a:cxn>
                <a:cxn ang="0">
                  <a:pos x="252" y="56"/>
                </a:cxn>
              </a:cxnLst>
              <a:rect l="0" t="0" r="0" b="0"/>
              <a:pathLst>
                <a:path w="267" h="196">
                  <a:moveTo>
                    <a:pt x="252" y="56"/>
                  </a:moveTo>
                  <a:lnTo>
                    <a:pt x="263" y="70"/>
                  </a:lnTo>
                  <a:lnTo>
                    <a:pt x="267" y="82"/>
                  </a:lnTo>
                  <a:lnTo>
                    <a:pt x="267" y="96"/>
                  </a:lnTo>
                  <a:lnTo>
                    <a:pt x="263" y="111"/>
                  </a:lnTo>
                  <a:lnTo>
                    <a:pt x="259" y="119"/>
                  </a:lnTo>
                  <a:lnTo>
                    <a:pt x="226" y="144"/>
                  </a:lnTo>
                  <a:lnTo>
                    <a:pt x="193" y="159"/>
                  </a:lnTo>
                  <a:lnTo>
                    <a:pt x="152" y="174"/>
                  </a:lnTo>
                  <a:lnTo>
                    <a:pt x="67" y="189"/>
                  </a:lnTo>
                  <a:lnTo>
                    <a:pt x="0" y="196"/>
                  </a:lnTo>
                  <a:lnTo>
                    <a:pt x="41" y="185"/>
                  </a:lnTo>
                  <a:lnTo>
                    <a:pt x="82" y="174"/>
                  </a:lnTo>
                  <a:lnTo>
                    <a:pt x="126" y="156"/>
                  </a:lnTo>
                  <a:lnTo>
                    <a:pt x="174" y="126"/>
                  </a:lnTo>
                  <a:lnTo>
                    <a:pt x="189" y="104"/>
                  </a:lnTo>
                  <a:lnTo>
                    <a:pt x="196" y="89"/>
                  </a:lnTo>
                  <a:lnTo>
                    <a:pt x="196" y="63"/>
                  </a:lnTo>
                  <a:lnTo>
                    <a:pt x="189" y="45"/>
                  </a:lnTo>
                  <a:lnTo>
                    <a:pt x="167" y="26"/>
                  </a:lnTo>
                  <a:lnTo>
                    <a:pt x="134" y="11"/>
                  </a:lnTo>
                  <a:lnTo>
                    <a:pt x="85" y="0"/>
                  </a:lnTo>
                  <a:lnTo>
                    <a:pt x="152" y="11"/>
                  </a:lnTo>
                  <a:lnTo>
                    <a:pt x="204" y="19"/>
                  </a:lnTo>
                  <a:lnTo>
                    <a:pt x="233" y="34"/>
                  </a:lnTo>
                  <a:lnTo>
                    <a:pt x="252" y="5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8" name="図形 157"/>
            <p:cNvSpPr/>
            <p:nvPr/>
          </p:nvSpPr>
          <p:spPr bwMode="auto">
            <a:xfrm>
              <a:off x="3892853" y="5360324"/>
              <a:ext cx="323510" cy="271194"/>
            </a:xfrm>
            <a:custGeom>
              <a:avLst/>
              <a:gdLst/>
              <a:ahLst/>
              <a:cxnLst>
                <a:cxn ang="0">
                  <a:pos x="211" y="85"/>
                </a:cxn>
                <a:cxn ang="0">
                  <a:pos x="211" y="93"/>
                </a:cxn>
                <a:cxn ang="0">
                  <a:pos x="204" y="122"/>
                </a:cxn>
                <a:cxn ang="0">
                  <a:pos x="193" y="141"/>
                </a:cxn>
                <a:cxn ang="0">
                  <a:pos x="178" y="155"/>
                </a:cxn>
                <a:cxn ang="0">
                  <a:pos x="152" y="174"/>
                </a:cxn>
                <a:cxn ang="0">
                  <a:pos x="122" y="189"/>
                </a:cxn>
                <a:cxn ang="0">
                  <a:pos x="89" y="192"/>
                </a:cxn>
                <a:cxn ang="0">
                  <a:pos x="111" y="178"/>
                </a:cxn>
                <a:cxn ang="0">
                  <a:pos x="141" y="159"/>
                </a:cxn>
                <a:cxn ang="0">
                  <a:pos x="163" y="129"/>
                </a:cxn>
                <a:cxn ang="0">
                  <a:pos x="174" y="107"/>
                </a:cxn>
                <a:cxn ang="0">
                  <a:pos x="174" y="93"/>
                </a:cxn>
                <a:cxn ang="0">
                  <a:pos x="167" y="78"/>
                </a:cxn>
                <a:cxn ang="0">
                  <a:pos x="141" y="59"/>
                </a:cxn>
                <a:cxn ang="0">
                  <a:pos x="119" y="44"/>
                </a:cxn>
                <a:cxn ang="0">
                  <a:pos x="93" y="30"/>
                </a:cxn>
                <a:cxn ang="0">
                  <a:pos x="52" y="8"/>
                </a:cxn>
                <a:cxn ang="0">
                  <a:pos x="0" y="0"/>
                </a:cxn>
                <a:cxn ang="0">
                  <a:pos x="56" y="4"/>
                </a:cxn>
                <a:cxn ang="0">
                  <a:pos x="122" y="22"/>
                </a:cxn>
                <a:cxn ang="0">
                  <a:pos x="152" y="33"/>
                </a:cxn>
                <a:cxn ang="0">
                  <a:pos x="182" y="48"/>
                </a:cxn>
                <a:cxn ang="0">
                  <a:pos x="204" y="70"/>
                </a:cxn>
                <a:cxn ang="0">
                  <a:pos x="211" y="85"/>
                </a:cxn>
              </a:cxnLst>
              <a:rect l="0" t="0" r="0" b="0"/>
              <a:pathLst>
                <a:path w="211" h="192">
                  <a:moveTo>
                    <a:pt x="211" y="85"/>
                  </a:moveTo>
                  <a:lnTo>
                    <a:pt x="211" y="93"/>
                  </a:lnTo>
                  <a:lnTo>
                    <a:pt x="204" y="122"/>
                  </a:lnTo>
                  <a:lnTo>
                    <a:pt x="193" y="141"/>
                  </a:lnTo>
                  <a:lnTo>
                    <a:pt x="178" y="155"/>
                  </a:lnTo>
                  <a:lnTo>
                    <a:pt x="152" y="174"/>
                  </a:lnTo>
                  <a:lnTo>
                    <a:pt x="122" y="189"/>
                  </a:lnTo>
                  <a:lnTo>
                    <a:pt x="89" y="192"/>
                  </a:lnTo>
                  <a:lnTo>
                    <a:pt x="111" y="178"/>
                  </a:lnTo>
                  <a:lnTo>
                    <a:pt x="141" y="159"/>
                  </a:lnTo>
                  <a:lnTo>
                    <a:pt x="163" y="129"/>
                  </a:lnTo>
                  <a:lnTo>
                    <a:pt x="174" y="107"/>
                  </a:lnTo>
                  <a:lnTo>
                    <a:pt x="174" y="93"/>
                  </a:lnTo>
                  <a:lnTo>
                    <a:pt x="167" y="78"/>
                  </a:lnTo>
                  <a:lnTo>
                    <a:pt x="141" y="59"/>
                  </a:lnTo>
                  <a:lnTo>
                    <a:pt x="119" y="44"/>
                  </a:lnTo>
                  <a:lnTo>
                    <a:pt x="93" y="30"/>
                  </a:lnTo>
                  <a:lnTo>
                    <a:pt x="52" y="8"/>
                  </a:lnTo>
                  <a:lnTo>
                    <a:pt x="0" y="0"/>
                  </a:lnTo>
                  <a:lnTo>
                    <a:pt x="56" y="4"/>
                  </a:lnTo>
                  <a:lnTo>
                    <a:pt x="122" y="22"/>
                  </a:lnTo>
                  <a:lnTo>
                    <a:pt x="152" y="33"/>
                  </a:lnTo>
                  <a:lnTo>
                    <a:pt x="182" y="48"/>
                  </a:lnTo>
                  <a:lnTo>
                    <a:pt x="204" y="70"/>
                  </a:lnTo>
                  <a:lnTo>
                    <a:pt x="211" y="8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9" name="図形 158"/>
            <p:cNvSpPr/>
            <p:nvPr/>
          </p:nvSpPr>
          <p:spPr bwMode="auto">
            <a:xfrm>
              <a:off x="3672069" y="5329250"/>
              <a:ext cx="476832" cy="329105"/>
            </a:xfrm>
            <a:custGeom>
              <a:avLst/>
              <a:gdLst/>
              <a:ahLst/>
              <a:cxnLst>
                <a:cxn ang="0">
                  <a:pos x="266" y="155"/>
                </a:cxn>
                <a:cxn ang="0">
                  <a:pos x="270" y="137"/>
                </a:cxn>
                <a:cxn ang="0">
                  <a:pos x="278" y="122"/>
                </a:cxn>
                <a:cxn ang="0">
                  <a:pos x="270" y="107"/>
                </a:cxn>
                <a:cxn ang="0">
                  <a:pos x="252" y="85"/>
                </a:cxn>
                <a:cxn ang="0">
                  <a:pos x="226" y="70"/>
                </a:cxn>
                <a:cxn ang="0">
                  <a:pos x="196" y="52"/>
                </a:cxn>
                <a:cxn ang="0">
                  <a:pos x="163" y="37"/>
                </a:cxn>
                <a:cxn ang="0">
                  <a:pos x="85" y="15"/>
                </a:cxn>
                <a:cxn ang="0">
                  <a:pos x="0" y="0"/>
                </a:cxn>
                <a:cxn ang="0">
                  <a:pos x="96" y="11"/>
                </a:cxn>
                <a:cxn ang="0">
                  <a:pos x="163" y="26"/>
                </a:cxn>
                <a:cxn ang="0">
                  <a:pos x="215" y="44"/>
                </a:cxn>
                <a:cxn ang="0">
                  <a:pos x="255" y="66"/>
                </a:cxn>
                <a:cxn ang="0">
                  <a:pos x="285" y="85"/>
                </a:cxn>
                <a:cxn ang="0">
                  <a:pos x="303" y="100"/>
                </a:cxn>
                <a:cxn ang="0">
                  <a:pos x="311" y="115"/>
                </a:cxn>
                <a:cxn ang="0">
                  <a:pos x="311" y="137"/>
                </a:cxn>
                <a:cxn ang="0">
                  <a:pos x="303" y="155"/>
                </a:cxn>
                <a:cxn ang="0">
                  <a:pos x="285" y="170"/>
                </a:cxn>
                <a:cxn ang="0">
                  <a:pos x="266" y="192"/>
                </a:cxn>
                <a:cxn ang="0">
                  <a:pos x="233" y="211"/>
                </a:cxn>
                <a:cxn ang="0">
                  <a:pos x="215" y="222"/>
                </a:cxn>
                <a:cxn ang="0">
                  <a:pos x="163" y="233"/>
                </a:cxn>
                <a:cxn ang="0">
                  <a:pos x="196" y="214"/>
                </a:cxn>
                <a:cxn ang="0">
                  <a:pos x="233" y="200"/>
                </a:cxn>
                <a:cxn ang="0">
                  <a:pos x="252" y="181"/>
                </a:cxn>
                <a:cxn ang="0">
                  <a:pos x="266" y="155"/>
                </a:cxn>
              </a:cxnLst>
              <a:rect l="0" t="0" r="0" b="0"/>
              <a:pathLst>
                <a:path w="311" h="233">
                  <a:moveTo>
                    <a:pt x="266" y="155"/>
                  </a:moveTo>
                  <a:lnTo>
                    <a:pt x="270" y="137"/>
                  </a:lnTo>
                  <a:lnTo>
                    <a:pt x="278" y="122"/>
                  </a:lnTo>
                  <a:lnTo>
                    <a:pt x="270" y="107"/>
                  </a:lnTo>
                  <a:lnTo>
                    <a:pt x="252" y="85"/>
                  </a:lnTo>
                  <a:lnTo>
                    <a:pt x="226" y="70"/>
                  </a:lnTo>
                  <a:lnTo>
                    <a:pt x="196" y="52"/>
                  </a:lnTo>
                  <a:lnTo>
                    <a:pt x="163" y="37"/>
                  </a:lnTo>
                  <a:lnTo>
                    <a:pt x="85" y="15"/>
                  </a:lnTo>
                  <a:lnTo>
                    <a:pt x="0" y="0"/>
                  </a:lnTo>
                  <a:lnTo>
                    <a:pt x="96" y="11"/>
                  </a:lnTo>
                  <a:lnTo>
                    <a:pt x="163" y="26"/>
                  </a:lnTo>
                  <a:lnTo>
                    <a:pt x="215" y="44"/>
                  </a:lnTo>
                  <a:lnTo>
                    <a:pt x="255" y="66"/>
                  </a:lnTo>
                  <a:lnTo>
                    <a:pt x="285" y="85"/>
                  </a:lnTo>
                  <a:lnTo>
                    <a:pt x="303" y="100"/>
                  </a:lnTo>
                  <a:lnTo>
                    <a:pt x="311" y="115"/>
                  </a:lnTo>
                  <a:lnTo>
                    <a:pt x="311" y="137"/>
                  </a:lnTo>
                  <a:lnTo>
                    <a:pt x="303" y="155"/>
                  </a:lnTo>
                  <a:lnTo>
                    <a:pt x="285" y="170"/>
                  </a:lnTo>
                  <a:lnTo>
                    <a:pt x="266" y="192"/>
                  </a:lnTo>
                  <a:lnTo>
                    <a:pt x="233" y="211"/>
                  </a:lnTo>
                  <a:lnTo>
                    <a:pt x="215" y="222"/>
                  </a:lnTo>
                  <a:lnTo>
                    <a:pt x="163" y="233"/>
                  </a:lnTo>
                  <a:lnTo>
                    <a:pt x="196" y="214"/>
                  </a:lnTo>
                  <a:lnTo>
                    <a:pt x="233" y="200"/>
                  </a:lnTo>
                  <a:lnTo>
                    <a:pt x="252" y="181"/>
                  </a:lnTo>
                  <a:lnTo>
                    <a:pt x="266" y="155"/>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0" name="図形 159"/>
            <p:cNvSpPr/>
            <p:nvPr/>
          </p:nvSpPr>
          <p:spPr bwMode="auto">
            <a:xfrm>
              <a:off x="3621472" y="5365974"/>
              <a:ext cx="323510" cy="292381"/>
            </a:xfrm>
            <a:custGeom>
              <a:avLst/>
              <a:gdLst/>
              <a:ahLst/>
              <a:cxnLst>
                <a:cxn ang="0">
                  <a:pos x="174" y="100"/>
                </a:cxn>
                <a:cxn ang="0">
                  <a:pos x="174" y="89"/>
                </a:cxn>
                <a:cxn ang="0">
                  <a:pos x="163" y="70"/>
                </a:cxn>
                <a:cxn ang="0">
                  <a:pos x="148" y="59"/>
                </a:cxn>
                <a:cxn ang="0">
                  <a:pos x="115" y="33"/>
                </a:cxn>
                <a:cxn ang="0">
                  <a:pos x="59" y="15"/>
                </a:cxn>
                <a:cxn ang="0">
                  <a:pos x="0" y="0"/>
                </a:cxn>
                <a:cxn ang="0">
                  <a:pos x="63" y="11"/>
                </a:cxn>
                <a:cxn ang="0">
                  <a:pos x="115" y="18"/>
                </a:cxn>
                <a:cxn ang="0">
                  <a:pos x="148" y="33"/>
                </a:cxn>
                <a:cxn ang="0">
                  <a:pos x="174" y="48"/>
                </a:cxn>
                <a:cxn ang="0">
                  <a:pos x="196" y="66"/>
                </a:cxn>
                <a:cxn ang="0">
                  <a:pos x="203" y="70"/>
                </a:cxn>
                <a:cxn ang="0">
                  <a:pos x="211" y="81"/>
                </a:cxn>
                <a:cxn ang="0">
                  <a:pos x="211" y="96"/>
                </a:cxn>
                <a:cxn ang="0">
                  <a:pos x="211" y="114"/>
                </a:cxn>
                <a:cxn ang="0">
                  <a:pos x="200" y="129"/>
                </a:cxn>
                <a:cxn ang="0">
                  <a:pos x="174" y="166"/>
                </a:cxn>
                <a:cxn ang="0">
                  <a:pos x="140" y="188"/>
                </a:cxn>
                <a:cxn ang="0">
                  <a:pos x="107" y="207"/>
                </a:cxn>
                <a:cxn ang="0">
                  <a:pos x="144" y="174"/>
                </a:cxn>
                <a:cxn ang="0">
                  <a:pos x="163" y="144"/>
                </a:cxn>
                <a:cxn ang="0">
                  <a:pos x="174" y="118"/>
                </a:cxn>
                <a:cxn ang="0">
                  <a:pos x="174" y="100"/>
                </a:cxn>
              </a:cxnLst>
              <a:rect l="0" t="0" r="0" b="0"/>
              <a:pathLst>
                <a:path w="211" h="207">
                  <a:moveTo>
                    <a:pt x="174" y="100"/>
                  </a:moveTo>
                  <a:lnTo>
                    <a:pt x="174" y="89"/>
                  </a:lnTo>
                  <a:lnTo>
                    <a:pt x="163" y="70"/>
                  </a:lnTo>
                  <a:lnTo>
                    <a:pt x="148" y="59"/>
                  </a:lnTo>
                  <a:lnTo>
                    <a:pt x="115" y="33"/>
                  </a:lnTo>
                  <a:lnTo>
                    <a:pt x="59" y="15"/>
                  </a:lnTo>
                  <a:lnTo>
                    <a:pt x="0" y="0"/>
                  </a:lnTo>
                  <a:lnTo>
                    <a:pt x="63" y="11"/>
                  </a:lnTo>
                  <a:lnTo>
                    <a:pt x="115" y="18"/>
                  </a:lnTo>
                  <a:lnTo>
                    <a:pt x="148" y="33"/>
                  </a:lnTo>
                  <a:lnTo>
                    <a:pt x="174" y="48"/>
                  </a:lnTo>
                  <a:lnTo>
                    <a:pt x="196" y="66"/>
                  </a:lnTo>
                  <a:lnTo>
                    <a:pt x="203" y="70"/>
                  </a:lnTo>
                  <a:lnTo>
                    <a:pt x="211" y="81"/>
                  </a:lnTo>
                  <a:lnTo>
                    <a:pt x="211" y="96"/>
                  </a:lnTo>
                  <a:lnTo>
                    <a:pt x="211" y="114"/>
                  </a:lnTo>
                  <a:lnTo>
                    <a:pt x="200" y="129"/>
                  </a:lnTo>
                  <a:lnTo>
                    <a:pt x="174" y="166"/>
                  </a:lnTo>
                  <a:lnTo>
                    <a:pt x="140" y="188"/>
                  </a:lnTo>
                  <a:lnTo>
                    <a:pt x="107" y="207"/>
                  </a:lnTo>
                  <a:lnTo>
                    <a:pt x="144" y="174"/>
                  </a:lnTo>
                  <a:lnTo>
                    <a:pt x="163" y="144"/>
                  </a:lnTo>
                  <a:lnTo>
                    <a:pt x="174" y="118"/>
                  </a:lnTo>
                  <a:lnTo>
                    <a:pt x="174" y="10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1" name="図形 160"/>
            <p:cNvSpPr/>
            <p:nvPr/>
          </p:nvSpPr>
          <p:spPr bwMode="auto">
            <a:xfrm>
              <a:off x="3196769" y="5344787"/>
              <a:ext cx="555027" cy="334755"/>
            </a:xfrm>
            <a:custGeom>
              <a:avLst/>
              <a:gdLst/>
              <a:ahLst/>
              <a:cxnLst>
                <a:cxn ang="0">
                  <a:pos x="321" y="140"/>
                </a:cxn>
                <a:cxn ang="0">
                  <a:pos x="314" y="104"/>
                </a:cxn>
                <a:cxn ang="0">
                  <a:pos x="307" y="96"/>
                </a:cxn>
                <a:cxn ang="0">
                  <a:pos x="292" y="81"/>
                </a:cxn>
                <a:cxn ang="0">
                  <a:pos x="266" y="70"/>
                </a:cxn>
                <a:cxn ang="0">
                  <a:pos x="225" y="48"/>
                </a:cxn>
                <a:cxn ang="0">
                  <a:pos x="170" y="33"/>
                </a:cxn>
                <a:cxn ang="0">
                  <a:pos x="96" y="15"/>
                </a:cxn>
                <a:cxn ang="0">
                  <a:pos x="0" y="0"/>
                </a:cxn>
                <a:cxn ang="0">
                  <a:pos x="96" y="11"/>
                </a:cxn>
                <a:cxn ang="0">
                  <a:pos x="203" y="30"/>
                </a:cxn>
                <a:cxn ang="0">
                  <a:pos x="255" y="44"/>
                </a:cxn>
                <a:cxn ang="0">
                  <a:pos x="299" y="63"/>
                </a:cxn>
                <a:cxn ang="0">
                  <a:pos x="336" y="81"/>
                </a:cxn>
                <a:cxn ang="0">
                  <a:pos x="362" y="104"/>
                </a:cxn>
                <a:cxn ang="0">
                  <a:pos x="362" y="118"/>
                </a:cxn>
                <a:cxn ang="0">
                  <a:pos x="362" y="140"/>
                </a:cxn>
                <a:cxn ang="0">
                  <a:pos x="351" y="159"/>
                </a:cxn>
                <a:cxn ang="0">
                  <a:pos x="336" y="185"/>
                </a:cxn>
                <a:cxn ang="0">
                  <a:pos x="314" y="200"/>
                </a:cxn>
                <a:cxn ang="0">
                  <a:pos x="284" y="222"/>
                </a:cxn>
                <a:cxn ang="0">
                  <a:pos x="255" y="237"/>
                </a:cxn>
                <a:cxn ang="0">
                  <a:pos x="277" y="222"/>
                </a:cxn>
                <a:cxn ang="0">
                  <a:pos x="296" y="200"/>
                </a:cxn>
                <a:cxn ang="0">
                  <a:pos x="310" y="170"/>
                </a:cxn>
                <a:cxn ang="0">
                  <a:pos x="321" y="140"/>
                </a:cxn>
              </a:cxnLst>
              <a:rect l="0" t="0" r="0" b="0"/>
              <a:pathLst>
                <a:path w="362" h="237">
                  <a:moveTo>
                    <a:pt x="321" y="140"/>
                  </a:moveTo>
                  <a:lnTo>
                    <a:pt x="314" y="104"/>
                  </a:lnTo>
                  <a:lnTo>
                    <a:pt x="307" y="96"/>
                  </a:lnTo>
                  <a:lnTo>
                    <a:pt x="292" y="81"/>
                  </a:lnTo>
                  <a:lnTo>
                    <a:pt x="266" y="70"/>
                  </a:lnTo>
                  <a:lnTo>
                    <a:pt x="225" y="48"/>
                  </a:lnTo>
                  <a:lnTo>
                    <a:pt x="170" y="33"/>
                  </a:lnTo>
                  <a:lnTo>
                    <a:pt x="96" y="15"/>
                  </a:lnTo>
                  <a:lnTo>
                    <a:pt x="0" y="0"/>
                  </a:lnTo>
                  <a:lnTo>
                    <a:pt x="96" y="11"/>
                  </a:lnTo>
                  <a:lnTo>
                    <a:pt x="203" y="30"/>
                  </a:lnTo>
                  <a:lnTo>
                    <a:pt x="255" y="44"/>
                  </a:lnTo>
                  <a:lnTo>
                    <a:pt x="299" y="63"/>
                  </a:lnTo>
                  <a:lnTo>
                    <a:pt x="336" y="81"/>
                  </a:lnTo>
                  <a:lnTo>
                    <a:pt x="362" y="104"/>
                  </a:lnTo>
                  <a:lnTo>
                    <a:pt x="362" y="118"/>
                  </a:lnTo>
                  <a:lnTo>
                    <a:pt x="362" y="140"/>
                  </a:lnTo>
                  <a:lnTo>
                    <a:pt x="351" y="159"/>
                  </a:lnTo>
                  <a:lnTo>
                    <a:pt x="336" y="185"/>
                  </a:lnTo>
                  <a:lnTo>
                    <a:pt x="314" y="200"/>
                  </a:lnTo>
                  <a:lnTo>
                    <a:pt x="284" y="222"/>
                  </a:lnTo>
                  <a:lnTo>
                    <a:pt x="255" y="237"/>
                  </a:lnTo>
                  <a:lnTo>
                    <a:pt x="277" y="222"/>
                  </a:lnTo>
                  <a:lnTo>
                    <a:pt x="296" y="200"/>
                  </a:lnTo>
                  <a:lnTo>
                    <a:pt x="310" y="170"/>
                  </a:lnTo>
                  <a:lnTo>
                    <a:pt x="321" y="14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2" name="図形 161"/>
            <p:cNvSpPr/>
            <p:nvPr/>
          </p:nvSpPr>
          <p:spPr bwMode="auto">
            <a:xfrm>
              <a:off x="3049580" y="5908363"/>
              <a:ext cx="4600" cy="11300"/>
            </a:xfrm>
            <a:custGeom>
              <a:avLst/>
              <a:gdLst/>
              <a:ahLst/>
              <a:cxnLst>
                <a:cxn ang="0">
                  <a:pos x="0" y="8"/>
                </a:cxn>
                <a:cxn ang="0">
                  <a:pos x="0" y="0"/>
                </a:cxn>
                <a:cxn ang="0">
                  <a:pos x="3" y="8"/>
                </a:cxn>
                <a:cxn ang="0">
                  <a:pos x="0" y="8"/>
                </a:cxn>
              </a:cxnLst>
              <a:rect l="0" t="0" r="0" b="0"/>
              <a:pathLst>
                <a:path w="3" h="8">
                  <a:moveTo>
                    <a:pt x="0" y="8"/>
                  </a:moveTo>
                  <a:lnTo>
                    <a:pt x="0" y="0"/>
                  </a:lnTo>
                  <a:lnTo>
                    <a:pt x="3" y="8"/>
                  </a:lnTo>
                  <a:lnTo>
                    <a:pt x="0" y="8"/>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3" name="図形 162"/>
            <p:cNvSpPr/>
            <p:nvPr/>
          </p:nvSpPr>
          <p:spPr bwMode="auto">
            <a:xfrm>
              <a:off x="16865" y="6065147"/>
              <a:ext cx="90460" cy="21187"/>
            </a:xfrm>
            <a:custGeom>
              <a:avLst/>
              <a:gdLst/>
              <a:ahLst/>
              <a:cxnLst>
                <a:cxn ang="0">
                  <a:pos x="4" y="0"/>
                </a:cxn>
                <a:cxn ang="0">
                  <a:pos x="0" y="0"/>
                </a:cxn>
                <a:cxn ang="0">
                  <a:pos x="0" y="8"/>
                </a:cxn>
                <a:cxn ang="0">
                  <a:pos x="44" y="15"/>
                </a:cxn>
                <a:cxn ang="0">
                  <a:pos x="59" y="15"/>
                </a:cxn>
                <a:cxn ang="0">
                  <a:pos x="4" y="0"/>
                </a:cxn>
              </a:cxnLst>
              <a:rect l="0" t="0" r="0" b="0"/>
              <a:pathLst>
                <a:path w="59" h="15">
                  <a:moveTo>
                    <a:pt x="4" y="0"/>
                  </a:moveTo>
                  <a:lnTo>
                    <a:pt x="0" y="0"/>
                  </a:lnTo>
                  <a:lnTo>
                    <a:pt x="0" y="8"/>
                  </a:lnTo>
                  <a:lnTo>
                    <a:pt x="44" y="15"/>
                  </a:lnTo>
                  <a:lnTo>
                    <a:pt x="59" y="15"/>
                  </a:lnTo>
                  <a:lnTo>
                    <a:pt x="4" y="0"/>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4" name="図形 163"/>
            <p:cNvSpPr/>
            <p:nvPr/>
          </p:nvSpPr>
          <p:spPr bwMode="auto">
            <a:xfrm>
              <a:off x="3110909" y="5402699"/>
              <a:ext cx="260648" cy="281082"/>
            </a:xfrm>
            <a:custGeom>
              <a:avLst/>
              <a:gdLst/>
              <a:ahLst/>
              <a:cxnLst>
                <a:cxn ang="0">
                  <a:pos x="26" y="196"/>
                </a:cxn>
                <a:cxn ang="0">
                  <a:pos x="30" y="199"/>
                </a:cxn>
                <a:cxn ang="0">
                  <a:pos x="48" y="196"/>
                </a:cxn>
                <a:cxn ang="0">
                  <a:pos x="89" y="181"/>
                </a:cxn>
                <a:cxn ang="0">
                  <a:pos x="137" y="155"/>
                </a:cxn>
                <a:cxn ang="0">
                  <a:pos x="156" y="133"/>
                </a:cxn>
                <a:cxn ang="0">
                  <a:pos x="167" y="114"/>
                </a:cxn>
                <a:cxn ang="0">
                  <a:pos x="170" y="103"/>
                </a:cxn>
                <a:cxn ang="0">
                  <a:pos x="167" y="88"/>
                </a:cxn>
                <a:cxn ang="0">
                  <a:pos x="152" y="59"/>
                </a:cxn>
                <a:cxn ang="0">
                  <a:pos x="141" y="48"/>
                </a:cxn>
                <a:cxn ang="0">
                  <a:pos x="111" y="33"/>
                </a:cxn>
                <a:cxn ang="0">
                  <a:pos x="67" y="14"/>
                </a:cxn>
                <a:cxn ang="0">
                  <a:pos x="34" y="3"/>
                </a:cxn>
                <a:cxn ang="0">
                  <a:pos x="0" y="0"/>
                </a:cxn>
                <a:cxn ang="0">
                  <a:pos x="0" y="3"/>
                </a:cxn>
                <a:cxn ang="0">
                  <a:pos x="34" y="7"/>
                </a:cxn>
                <a:cxn ang="0">
                  <a:pos x="67" y="18"/>
                </a:cxn>
                <a:cxn ang="0">
                  <a:pos x="111" y="40"/>
                </a:cxn>
                <a:cxn ang="0">
                  <a:pos x="137" y="55"/>
                </a:cxn>
                <a:cxn ang="0">
                  <a:pos x="145" y="59"/>
                </a:cxn>
                <a:cxn ang="0">
                  <a:pos x="167" y="88"/>
                </a:cxn>
                <a:cxn ang="0">
                  <a:pos x="167" y="103"/>
                </a:cxn>
                <a:cxn ang="0">
                  <a:pos x="159" y="114"/>
                </a:cxn>
                <a:cxn ang="0">
                  <a:pos x="152" y="133"/>
                </a:cxn>
                <a:cxn ang="0">
                  <a:pos x="137" y="148"/>
                </a:cxn>
                <a:cxn ang="0">
                  <a:pos x="89" y="173"/>
                </a:cxn>
                <a:cxn ang="0">
                  <a:pos x="45" y="188"/>
                </a:cxn>
                <a:cxn ang="0">
                  <a:pos x="26" y="196"/>
                </a:cxn>
              </a:cxnLst>
              <a:rect l="0" t="0" r="0" b="0"/>
              <a:pathLst>
                <a:path w="170" h="199">
                  <a:moveTo>
                    <a:pt x="26" y="196"/>
                  </a:moveTo>
                  <a:lnTo>
                    <a:pt x="30" y="199"/>
                  </a:lnTo>
                  <a:lnTo>
                    <a:pt x="48" y="196"/>
                  </a:lnTo>
                  <a:lnTo>
                    <a:pt x="89" y="181"/>
                  </a:lnTo>
                  <a:lnTo>
                    <a:pt x="137" y="155"/>
                  </a:lnTo>
                  <a:lnTo>
                    <a:pt x="156" y="133"/>
                  </a:lnTo>
                  <a:lnTo>
                    <a:pt x="167" y="114"/>
                  </a:lnTo>
                  <a:lnTo>
                    <a:pt x="170" y="103"/>
                  </a:lnTo>
                  <a:lnTo>
                    <a:pt x="167" y="88"/>
                  </a:lnTo>
                  <a:lnTo>
                    <a:pt x="152" y="59"/>
                  </a:lnTo>
                  <a:lnTo>
                    <a:pt x="141" y="48"/>
                  </a:lnTo>
                  <a:lnTo>
                    <a:pt x="111" y="33"/>
                  </a:lnTo>
                  <a:lnTo>
                    <a:pt x="67" y="14"/>
                  </a:lnTo>
                  <a:lnTo>
                    <a:pt x="34" y="3"/>
                  </a:lnTo>
                  <a:lnTo>
                    <a:pt x="0" y="0"/>
                  </a:lnTo>
                  <a:lnTo>
                    <a:pt x="0" y="3"/>
                  </a:lnTo>
                  <a:lnTo>
                    <a:pt x="34" y="7"/>
                  </a:lnTo>
                  <a:lnTo>
                    <a:pt x="67" y="18"/>
                  </a:lnTo>
                  <a:lnTo>
                    <a:pt x="111" y="40"/>
                  </a:lnTo>
                  <a:lnTo>
                    <a:pt x="137" y="55"/>
                  </a:lnTo>
                  <a:lnTo>
                    <a:pt x="145" y="59"/>
                  </a:lnTo>
                  <a:lnTo>
                    <a:pt x="167" y="88"/>
                  </a:lnTo>
                  <a:lnTo>
                    <a:pt x="167" y="103"/>
                  </a:lnTo>
                  <a:lnTo>
                    <a:pt x="159" y="114"/>
                  </a:lnTo>
                  <a:lnTo>
                    <a:pt x="152" y="133"/>
                  </a:lnTo>
                  <a:lnTo>
                    <a:pt x="137" y="148"/>
                  </a:lnTo>
                  <a:lnTo>
                    <a:pt x="89" y="173"/>
                  </a:lnTo>
                  <a:lnTo>
                    <a:pt x="45" y="188"/>
                  </a:lnTo>
                  <a:lnTo>
                    <a:pt x="26" y="196"/>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5" name="図形 164"/>
            <p:cNvSpPr/>
            <p:nvPr/>
          </p:nvSpPr>
          <p:spPr bwMode="auto">
            <a:xfrm>
              <a:off x="16865" y="6028423"/>
              <a:ext cx="493698" cy="57911"/>
            </a:xfrm>
            <a:custGeom>
              <a:avLst/>
              <a:gdLst/>
              <a:ahLst/>
              <a:cxnLst>
                <a:cxn ang="0">
                  <a:pos x="189" y="19"/>
                </a:cxn>
                <a:cxn ang="0">
                  <a:pos x="100" y="22"/>
                </a:cxn>
                <a:cxn ang="0">
                  <a:pos x="100" y="26"/>
                </a:cxn>
                <a:cxn ang="0">
                  <a:pos x="0" y="0"/>
                </a:cxn>
                <a:cxn ang="0">
                  <a:pos x="96" y="34"/>
                </a:cxn>
                <a:cxn ang="0">
                  <a:pos x="96" y="37"/>
                </a:cxn>
                <a:cxn ang="0">
                  <a:pos x="0" y="11"/>
                </a:cxn>
                <a:cxn ang="0">
                  <a:pos x="0" y="19"/>
                </a:cxn>
                <a:cxn ang="0">
                  <a:pos x="96" y="37"/>
                </a:cxn>
                <a:cxn ang="0">
                  <a:pos x="89" y="41"/>
                </a:cxn>
                <a:cxn ang="0">
                  <a:pos x="96" y="41"/>
                </a:cxn>
                <a:cxn ang="0">
                  <a:pos x="104" y="26"/>
                </a:cxn>
                <a:cxn ang="0">
                  <a:pos x="189" y="22"/>
                </a:cxn>
                <a:cxn ang="0">
                  <a:pos x="226" y="22"/>
                </a:cxn>
                <a:cxn ang="0">
                  <a:pos x="255" y="26"/>
                </a:cxn>
                <a:cxn ang="0">
                  <a:pos x="311" y="41"/>
                </a:cxn>
                <a:cxn ang="0">
                  <a:pos x="322" y="41"/>
                </a:cxn>
                <a:cxn ang="0">
                  <a:pos x="266" y="26"/>
                </a:cxn>
                <a:cxn ang="0">
                  <a:pos x="229" y="19"/>
                </a:cxn>
                <a:cxn ang="0">
                  <a:pos x="189" y="19"/>
                </a:cxn>
              </a:cxnLst>
              <a:rect l="0" t="0" r="0" b="0"/>
              <a:pathLst>
                <a:path w="322" h="41">
                  <a:moveTo>
                    <a:pt x="189" y="19"/>
                  </a:moveTo>
                  <a:lnTo>
                    <a:pt x="100" y="22"/>
                  </a:lnTo>
                  <a:lnTo>
                    <a:pt x="100" y="26"/>
                  </a:lnTo>
                  <a:lnTo>
                    <a:pt x="0" y="0"/>
                  </a:lnTo>
                  <a:lnTo>
                    <a:pt x="96" y="34"/>
                  </a:lnTo>
                  <a:lnTo>
                    <a:pt x="96" y="37"/>
                  </a:lnTo>
                  <a:lnTo>
                    <a:pt x="0" y="11"/>
                  </a:lnTo>
                  <a:lnTo>
                    <a:pt x="0" y="19"/>
                  </a:lnTo>
                  <a:lnTo>
                    <a:pt x="96" y="37"/>
                  </a:lnTo>
                  <a:lnTo>
                    <a:pt x="89" y="41"/>
                  </a:lnTo>
                  <a:lnTo>
                    <a:pt x="96" y="41"/>
                  </a:lnTo>
                  <a:lnTo>
                    <a:pt x="104" y="26"/>
                  </a:lnTo>
                  <a:lnTo>
                    <a:pt x="189" y="22"/>
                  </a:lnTo>
                  <a:lnTo>
                    <a:pt x="226" y="22"/>
                  </a:lnTo>
                  <a:lnTo>
                    <a:pt x="255" y="26"/>
                  </a:lnTo>
                  <a:lnTo>
                    <a:pt x="311" y="41"/>
                  </a:lnTo>
                  <a:lnTo>
                    <a:pt x="322" y="41"/>
                  </a:lnTo>
                  <a:lnTo>
                    <a:pt x="266" y="26"/>
                  </a:lnTo>
                  <a:lnTo>
                    <a:pt x="229" y="19"/>
                  </a:lnTo>
                  <a:lnTo>
                    <a:pt x="189" y="19"/>
                  </a:lnTo>
                  <a:close/>
                </a:path>
              </a:pathLst>
            </a:custGeom>
            <a:noFill/>
            <a:ln w="3175" cap="flat" cmpd="sng" algn="ctr">
              <a:solidFill>
                <a:schemeClr val="tx2">
                  <a:lumMod val="40000"/>
                  <a:lumOff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grpSp>
      <p:sp>
        <p:nvSpPr>
          <p:cNvPr id="2" name="図形 1"/>
          <p:cNvSpPr>
            <a:spLocks noGrp="1"/>
          </p:cNvSpPr>
          <p:nvPr>
            <p:ph type="ctrTitle"/>
          </p:nvPr>
        </p:nvSpPr>
        <p:spPr>
          <a:xfrm>
            <a:off x="642910" y="2214554"/>
            <a:ext cx="7772400" cy="1470025"/>
          </a:xfrm>
        </p:spPr>
        <p:txBody>
          <a:bodyPr/>
          <a:lstStyle/>
          <a:p>
            <a:r>
              <a:rPr kumimoji="1" lang="zh-CN" altLang="en-US" dirty="0"/>
              <a:t>单击此处编辑母版标题样式</a:t>
            </a:r>
            <a:endParaRPr kumimoji="1" lang="ja-JP" altLang="en-US" dirty="0"/>
          </a:p>
        </p:txBody>
      </p:sp>
      <p:sp>
        <p:nvSpPr>
          <p:cNvPr id="8" name="図形 7"/>
          <p:cNvSpPr>
            <a:spLocks noGrp="1"/>
          </p:cNvSpPr>
          <p:nvPr>
            <p:ph type="subTitle" idx="1"/>
          </p:nvPr>
        </p:nvSpPr>
        <p:spPr>
          <a:xfrm>
            <a:off x="642910" y="3699318"/>
            <a:ext cx="7772400" cy="900122"/>
          </a:xfrm>
        </p:spPr>
        <p:txBody>
          <a:bodyPr/>
          <a:lstStyle>
            <a:lvl1pPr marL="0" indent="0" algn="ctr">
              <a:buNone/>
              <a:defRPr baseline="0">
                <a:solidFill>
                  <a:schemeClr val="tx2">
                    <a:shade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a:t>单击此处编辑母版副标题样式</a:t>
            </a:r>
            <a:endParaRPr kumimoji="1" lang="ja-JP" altLang="en-US" dirty="0"/>
          </a:p>
        </p:txBody>
      </p:sp>
      <p:sp>
        <p:nvSpPr>
          <p:cNvPr id="12" name="図形 11"/>
          <p:cNvSpPr>
            <a:spLocks noGrp="1"/>
          </p:cNvSpPr>
          <p:nvPr>
            <p:ph type="dt" sz="half" idx="10"/>
          </p:nvPr>
        </p:nvSpPr>
        <p:spPr>
          <a:xfrm>
            <a:off x="4471200" y="6492874"/>
            <a:ext cx="1530000" cy="365125"/>
          </a:xfrm>
        </p:spPr>
        <p:txBody>
          <a:bodyPr/>
          <a:lstStyle/>
          <a:p>
            <a:fld id="{6887C069-4083-40CF-835B-346B7281180E}" type="datetimeFigureOut">
              <a:rPr lang="zh-CN" altLang="en-US" smtClean="0"/>
              <a:t>2024/12/2</a:t>
            </a:fld>
            <a:endParaRPr lang="zh-CN" altLang="en-US"/>
          </a:p>
        </p:txBody>
      </p:sp>
      <p:sp>
        <p:nvSpPr>
          <p:cNvPr id="11" name="図形 10"/>
          <p:cNvSpPr>
            <a:spLocks noGrp="1"/>
          </p:cNvSpPr>
          <p:nvPr>
            <p:ph type="ftr" sz="quarter" idx="11"/>
          </p:nvPr>
        </p:nvSpPr>
        <p:spPr>
          <a:xfrm>
            <a:off x="6048000" y="6492875"/>
            <a:ext cx="2394000" cy="365125"/>
          </a:xfrm>
        </p:spPr>
        <p:txBody>
          <a:bodyPr/>
          <a:lstStyle/>
          <a:p>
            <a:endParaRPr lang="zh-CN" altLang="en-US"/>
          </a:p>
        </p:txBody>
      </p:sp>
      <p:sp>
        <p:nvSpPr>
          <p:cNvPr id="18" name="図形 17"/>
          <p:cNvSpPr>
            <a:spLocks noGrp="1"/>
          </p:cNvSpPr>
          <p:nvPr>
            <p:ph type="sldNum" sz="quarter" idx="12"/>
          </p:nvPr>
        </p:nvSpPr>
        <p:spPr>
          <a:xfrm>
            <a:off x="8499632" y="6492875"/>
            <a:ext cx="644400" cy="365125"/>
          </a:xfrm>
        </p:spPr>
        <p:txBody>
          <a:bodyPr/>
          <a:lstStyle/>
          <a:p>
            <a:fld id="{452EC35D-82CD-4A61-9EBB-351A178EEAC1}" type="slidenum">
              <a:rPr lang="zh-CN" altLang="en-US" smtClean="0"/>
              <a:t>‹#›</a:t>
            </a:fld>
            <a:endParaRPr lang="zh-CN" altLang="en-US"/>
          </a:p>
        </p:txBody>
      </p:sp>
      <p:sp>
        <p:nvSpPr>
          <p:cNvPr id="10" name="図形 9"/>
          <p:cNvSpPr/>
          <p:nvPr/>
        </p:nvSpPr>
        <p:spPr bwMode="auto">
          <a:xfrm>
            <a:off x="3929058" y="9"/>
            <a:ext cx="5214942" cy="3383004"/>
          </a:xfrm>
          <a:custGeom>
            <a:avLst/>
            <a:gdLst/>
            <a:ahLst/>
            <a:cxnLst>
              <a:cxn ang="0">
                <a:pos x="3574" y="25"/>
              </a:cxn>
              <a:cxn ang="0">
                <a:pos x="3628" y="83"/>
              </a:cxn>
              <a:cxn ang="0">
                <a:pos x="3611" y="121"/>
              </a:cxn>
              <a:cxn ang="0">
                <a:pos x="3278" y="166"/>
              </a:cxn>
              <a:cxn ang="0">
                <a:pos x="2987" y="220"/>
              </a:cxn>
              <a:cxn ang="0">
                <a:pos x="2896" y="274"/>
              </a:cxn>
              <a:cxn ang="0">
                <a:pos x="2887" y="320"/>
              </a:cxn>
              <a:cxn ang="0">
                <a:pos x="2987" y="374"/>
              </a:cxn>
              <a:cxn ang="0">
                <a:pos x="3407" y="403"/>
              </a:cxn>
              <a:cxn ang="0">
                <a:pos x="3732" y="399"/>
              </a:cxn>
              <a:cxn ang="0">
                <a:pos x="3607" y="2391"/>
              </a:cxn>
              <a:cxn ang="0">
                <a:pos x="3199" y="2262"/>
              </a:cxn>
              <a:cxn ang="0">
                <a:pos x="3041" y="2159"/>
              </a:cxn>
              <a:cxn ang="0">
                <a:pos x="2991" y="2050"/>
              </a:cxn>
              <a:cxn ang="0">
                <a:pos x="3000" y="1992"/>
              </a:cxn>
              <a:cxn ang="0">
                <a:pos x="3054" y="1905"/>
              </a:cxn>
              <a:cxn ang="0">
                <a:pos x="3158" y="1826"/>
              </a:cxn>
              <a:cxn ang="0">
                <a:pos x="3183" y="1768"/>
              </a:cxn>
              <a:cxn ang="0">
                <a:pos x="3158" y="1684"/>
              </a:cxn>
              <a:cxn ang="0">
                <a:pos x="3099" y="1576"/>
              </a:cxn>
              <a:cxn ang="0">
                <a:pos x="2950" y="1497"/>
              </a:cxn>
              <a:cxn ang="0">
                <a:pos x="2779" y="1439"/>
              </a:cxn>
              <a:cxn ang="0">
                <a:pos x="2679" y="1364"/>
              </a:cxn>
              <a:cxn ang="0">
                <a:pos x="2654" y="1281"/>
              </a:cxn>
              <a:cxn ang="0">
                <a:pos x="2667" y="1194"/>
              </a:cxn>
              <a:cxn ang="0">
                <a:pos x="2600" y="1106"/>
              </a:cxn>
              <a:cxn ang="0">
                <a:pos x="2459" y="1077"/>
              </a:cxn>
              <a:cxn ang="0">
                <a:pos x="2005" y="1119"/>
              </a:cxn>
              <a:cxn ang="0">
                <a:pos x="1835" y="1102"/>
              </a:cxn>
              <a:cxn ang="0">
                <a:pos x="1743" y="1052"/>
              </a:cxn>
              <a:cxn ang="0">
                <a:pos x="1689" y="957"/>
              </a:cxn>
              <a:cxn ang="0">
                <a:pos x="1697" y="840"/>
              </a:cxn>
              <a:cxn ang="0">
                <a:pos x="1689" y="736"/>
              </a:cxn>
              <a:cxn ang="0">
                <a:pos x="1627" y="690"/>
              </a:cxn>
              <a:cxn ang="0">
                <a:pos x="1544" y="690"/>
              </a:cxn>
              <a:cxn ang="0">
                <a:pos x="1460" y="665"/>
              </a:cxn>
              <a:cxn ang="0">
                <a:pos x="1423" y="620"/>
              </a:cxn>
              <a:cxn ang="0">
                <a:pos x="1323" y="607"/>
              </a:cxn>
              <a:cxn ang="0">
                <a:pos x="1281" y="624"/>
              </a:cxn>
              <a:cxn ang="0">
                <a:pos x="1161" y="599"/>
              </a:cxn>
              <a:cxn ang="0">
                <a:pos x="1003" y="553"/>
              </a:cxn>
              <a:cxn ang="0">
                <a:pos x="928" y="578"/>
              </a:cxn>
              <a:cxn ang="0">
                <a:pos x="865" y="653"/>
              </a:cxn>
              <a:cxn ang="0">
                <a:pos x="845" y="724"/>
              </a:cxn>
              <a:cxn ang="0">
                <a:pos x="853" y="844"/>
              </a:cxn>
              <a:cxn ang="0">
                <a:pos x="803" y="936"/>
              </a:cxn>
              <a:cxn ang="0">
                <a:pos x="608" y="1027"/>
              </a:cxn>
              <a:cxn ang="0">
                <a:pos x="458" y="1048"/>
              </a:cxn>
              <a:cxn ang="0">
                <a:pos x="325" y="982"/>
              </a:cxn>
              <a:cxn ang="0">
                <a:pos x="233" y="786"/>
              </a:cxn>
              <a:cxn ang="0">
                <a:pos x="229" y="674"/>
              </a:cxn>
              <a:cxn ang="0">
                <a:pos x="287" y="570"/>
              </a:cxn>
              <a:cxn ang="0">
                <a:pos x="316" y="487"/>
              </a:cxn>
              <a:cxn ang="0">
                <a:pos x="246" y="441"/>
              </a:cxn>
              <a:cxn ang="0">
                <a:pos x="146" y="370"/>
              </a:cxn>
              <a:cxn ang="0">
                <a:pos x="104" y="287"/>
              </a:cxn>
              <a:cxn ang="0">
                <a:pos x="133" y="208"/>
              </a:cxn>
              <a:cxn ang="0">
                <a:pos x="162" y="154"/>
              </a:cxn>
              <a:cxn ang="0">
                <a:pos x="133" y="112"/>
              </a:cxn>
              <a:cxn ang="0">
                <a:pos x="42" y="83"/>
              </a:cxn>
              <a:cxn ang="0">
                <a:pos x="0" y="29"/>
              </a:cxn>
              <a:cxn ang="0">
                <a:pos x="179" y="0"/>
              </a:cxn>
            </a:cxnLst>
            <a:rect l="0" t="0" r="0" b="0"/>
            <a:pathLst>
              <a:path w="3732" h="2421">
                <a:moveTo>
                  <a:pt x="179" y="0"/>
                </a:moveTo>
                <a:lnTo>
                  <a:pt x="3553" y="4"/>
                </a:lnTo>
                <a:lnTo>
                  <a:pt x="3574" y="25"/>
                </a:lnTo>
                <a:lnTo>
                  <a:pt x="3599" y="37"/>
                </a:lnTo>
                <a:lnTo>
                  <a:pt x="3624" y="58"/>
                </a:lnTo>
                <a:lnTo>
                  <a:pt x="3628" y="83"/>
                </a:lnTo>
                <a:lnTo>
                  <a:pt x="3628" y="96"/>
                </a:lnTo>
                <a:lnTo>
                  <a:pt x="3624" y="108"/>
                </a:lnTo>
                <a:lnTo>
                  <a:pt x="3611" y="121"/>
                </a:lnTo>
                <a:lnTo>
                  <a:pt x="3594" y="125"/>
                </a:lnTo>
                <a:lnTo>
                  <a:pt x="3528" y="150"/>
                </a:lnTo>
                <a:lnTo>
                  <a:pt x="3278" y="166"/>
                </a:lnTo>
                <a:lnTo>
                  <a:pt x="3099" y="191"/>
                </a:lnTo>
                <a:lnTo>
                  <a:pt x="3029" y="204"/>
                </a:lnTo>
                <a:lnTo>
                  <a:pt x="2987" y="220"/>
                </a:lnTo>
                <a:lnTo>
                  <a:pt x="2975" y="225"/>
                </a:lnTo>
                <a:lnTo>
                  <a:pt x="2933" y="245"/>
                </a:lnTo>
                <a:lnTo>
                  <a:pt x="2896" y="274"/>
                </a:lnTo>
                <a:lnTo>
                  <a:pt x="2887" y="291"/>
                </a:lnTo>
                <a:lnTo>
                  <a:pt x="2879" y="316"/>
                </a:lnTo>
                <a:lnTo>
                  <a:pt x="2887" y="320"/>
                </a:lnTo>
                <a:lnTo>
                  <a:pt x="2916" y="345"/>
                </a:lnTo>
                <a:lnTo>
                  <a:pt x="2945" y="362"/>
                </a:lnTo>
                <a:lnTo>
                  <a:pt x="2987" y="374"/>
                </a:lnTo>
                <a:lnTo>
                  <a:pt x="3045" y="387"/>
                </a:lnTo>
                <a:lnTo>
                  <a:pt x="3116" y="391"/>
                </a:lnTo>
                <a:lnTo>
                  <a:pt x="3407" y="403"/>
                </a:lnTo>
                <a:lnTo>
                  <a:pt x="3624" y="403"/>
                </a:lnTo>
                <a:lnTo>
                  <a:pt x="3694" y="403"/>
                </a:lnTo>
                <a:lnTo>
                  <a:pt x="3732" y="399"/>
                </a:lnTo>
                <a:lnTo>
                  <a:pt x="3732" y="1410"/>
                </a:lnTo>
                <a:lnTo>
                  <a:pt x="3732" y="2421"/>
                </a:lnTo>
                <a:lnTo>
                  <a:pt x="3607" y="2391"/>
                </a:lnTo>
                <a:lnTo>
                  <a:pt x="3482" y="2362"/>
                </a:lnTo>
                <a:lnTo>
                  <a:pt x="3336" y="2321"/>
                </a:lnTo>
                <a:lnTo>
                  <a:pt x="3199" y="2262"/>
                </a:lnTo>
                <a:lnTo>
                  <a:pt x="3137" y="2229"/>
                </a:lnTo>
                <a:lnTo>
                  <a:pt x="3087" y="2196"/>
                </a:lnTo>
                <a:lnTo>
                  <a:pt x="3041" y="2159"/>
                </a:lnTo>
                <a:lnTo>
                  <a:pt x="3012" y="2117"/>
                </a:lnTo>
                <a:lnTo>
                  <a:pt x="2991" y="2071"/>
                </a:lnTo>
                <a:lnTo>
                  <a:pt x="2991" y="2050"/>
                </a:lnTo>
                <a:lnTo>
                  <a:pt x="2991" y="2030"/>
                </a:lnTo>
                <a:lnTo>
                  <a:pt x="2991" y="2017"/>
                </a:lnTo>
                <a:lnTo>
                  <a:pt x="3000" y="1992"/>
                </a:lnTo>
                <a:lnTo>
                  <a:pt x="3004" y="1967"/>
                </a:lnTo>
                <a:lnTo>
                  <a:pt x="3020" y="1938"/>
                </a:lnTo>
                <a:lnTo>
                  <a:pt x="3054" y="1905"/>
                </a:lnTo>
                <a:lnTo>
                  <a:pt x="3095" y="1867"/>
                </a:lnTo>
                <a:lnTo>
                  <a:pt x="3149" y="1838"/>
                </a:lnTo>
                <a:lnTo>
                  <a:pt x="3158" y="1826"/>
                </a:lnTo>
                <a:lnTo>
                  <a:pt x="3178" y="1801"/>
                </a:lnTo>
                <a:lnTo>
                  <a:pt x="3183" y="1784"/>
                </a:lnTo>
                <a:lnTo>
                  <a:pt x="3183" y="1768"/>
                </a:lnTo>
                <a:lnTo>
                  <a:pt x="3183" y="1743"/>
                </a:lnTo>
                <a:lnTo>
                  <a:pt x="3170" y="1713"/>
                </a:lnTo>
                <a:lnTo>
                  <a:pt x="3158" y="1684"/>
                </a:lnTo>
                <a:lnTo>
                  <a:pt x="3149" y="1655"/>
                </a:lnTo>
                <a:lnTo>
                  <a:pt x="3124" y="1614"/>
                </a:lnTo>
                <a:lnTo>
                  <a:pt x="3099" y="1576"/>
                </a:lnTo>
                <a:lnTo>
                  <a:pt x="3062" y="1539"/>
                </a:lnTo>
                <a:lnTo>
                  <a:pt x="3012" y="1518"/>
                </a:lnTo>
                <a:lnTo>
                  <a:pt x="2950" y="1497"/>
                </a:lnTo>
                <a:lnTo>
                  <a:pt x="2896" y="1489"/>
                </a:lnTo>
                <a:lnTo>
                  <a:pt x="2837" y="1468"/>
                </a:lnTo>
                <a:lnTo>
                  <a:pt x="2779" y="1439"/>
                </a:lnTo>
                <a:lnTo>
                  <a:pt x="2721" y="1406"/>
                </a:lnTo>
                <a:lnTo>
                  <a:pt x="2696" y="1385"/>
                </a:lnTo>
                <a:lnTo>
                  <a:pt x="2679" y="1364"/>
                </a:lnTo>
                <a:lnTo>
                  <a:pt x="2667" y="1339"/>
                </a:lnTo>
                <a:lnTo>
                  <a:pt x="2654" y="1310"/>
                </a:lnTo>
                <a:lnTo>
                  <a:pt x="2654" y="1281"/>
                </a:lnTo>
                <a:lnTo>
                  <a:pt x="2667" y="1244"/>
                </a:lnTo>
                <a:lnTo>
                  <a:pt x="2667" y="1219"/>
                </a:lnTo>
                <a:lnTo>
                  <a:pt x="2667" y="1194"/>
                </a:lnTo>
                <a:lnTo>
                  <a:pt x="2654" y="1160"/>
                </a:lnTo>
                <a:lnTo>
                  <a:pt x="2638" y="1131"/>
                </a:lnTo>
                <a:lnTo>
                  <a:pt x="2600" y="1106"/>
                </a:lnTo>
                <a:lnTo>
                  <a:pt x="2554" y="1090"/>
                </a:lnTo>
                <a:lnTo>
                  <a:pt x="2480" y="1081"/>
                </a:lnTo>
                <a:lnTo>
                  <a:pt x="2459" y="1077"/>
                </a:lnTo>
                <a:lnTo>
                  <a:pt x="2380" y="1077"/>
                </a:lnTo>
                <a:lnTo>
                  <a:pt x="2230" y="1090"/>
                </a:lnTo>
                <a:lnTo>
                  <a:pt x="2005" y="1119"/>
                </a:lnTo>
                <a:lnTo>
                  <a:pt x="1947" y="1119"/>
                </a:lnTo>
                <a:lnTo>
                  <a:pt x="1893" y="1110"/>
                </a:lnTo>
                <a:lnTo>
                  <a:pt x="1835" y="1102"/>
                </a:lnTo>
                <a:lnTo>
                  <a:pt x="1797" y="1090"/>
                </a:lnTo>
                <a:lnTo>
                  <a:pt x="1768" y="1069"/>
                </a:lnTo>
                <a:lnTo>
                  <a:pt x="1743" y="1052"/>
                </a:lnTo>
                <a:lnTo>
                  <a:pt x="1718" y="1023"/>
                </a:lnTo>
                <a:lnTo>
                  <a:pt x="1702" y="994"/>
                </a:lnTo>
                <a:lnTo>
                  <a:pt x="1689" y="957"/>
                </a:lnTo>
                <a:lnTo>
                  <a:pt x="1685" y="915"/>
                </a:lnTo>
                <a:lnTo>
                  <a:pt x="1689" y="869"/>
                </a:lnTo>
                <a:lnTo>
                  <a:pt x="1697" y="840"/>
                </a:lnTo>
                <a:lnTo>
                  <a:pt x="1702" y="803"/>
                </a:lnTo>
                <a:lnTo>
                  <a:pt x="1697" y="774"/>
                </a:lnTo>
                <a:lnTo>
                  <a:pt x="1689" y="736"/>
                </a:lnTo>
                <a:lnTo>
                  <a:pt x="1668" y="707"/>
                </a:lnTo>
                <a:lnTo>
                  <a:pt x="1648" y="695"/>
                </a:lnTo>
                <a:lnTo>
                  <a:pt x="1627" y="690"/>
                </a:lnTo>
                <a:lnTo>
                  <a:pt x="1593" y="690"/>
                </a:lnTo>
                <a:lnTo>
                  <a:pt x="1560" y="690"/>
                </a:lnTo>
                <a:lnTo>
                  <a:pt x="1544" y="690"/>
                </a:lnTo>
                <a:lnTo>
                  <a:pt x="1502" y="682"/>
                </a:lnTo>
                <a:lnTo>
                  <a:pt x="1481" y="678"/>
                </a:lnTo>
                <a:lnTo>
                  <a:pt x="1460" y="665"/>
                </a:lnTo>
                <a:lnTo>
                  <a:pt x="1448" y="649"/>
                </a:lnTo>
                <a:lnTo>
                  <a:pt x="1435" y="624"/>
                </a:lnTo>
                <a:lnTo>
                  <a:pt x="1423" y="620"/>
                </a:lnTo>
                <a:lnTo>
                  <a:pt x="1385" y="607"/>
                </a:lnTo>
                <a:lnTo>
                  <a:pt x="1344" y="599"/>
                </a:lnTo>
                <a:lnTo>
                  <a:pt x="1323" y="607"/>
                </a:lnTo>
                <a:lnTo>
                  <a:pt x="1298" y="611"/>
                </a:lnTo>
                <a:lnTo>
                  <a:pt x="1294" y="620"/>
                </a:lnTo>
                <a:lnTo>
                  <a:pt x="1281" y="624"/>
                </a:lnTo>
                <a:lnTo>
                  <a:pt x="1252" y="632"/>
                </a:lnTo>
                <a:lnTo>
                  <a:pt x="1190" y="620"/>
                </a:lnTo>
                <a:lnTo>
                  <a:pt x="1161" y="599"/>
                </a:lnTo>
                <a:lnTo>
                  <a:pt x="1090" y="566"/>
                </a:lnTo>
                <a:lnTo>
                  <a:pt x="1044" y="553"/>
                </a:lnTo>
                <a:lnTo>
                  <a:pt x="1003" y="553"/>
                </a:lnTo>
                <a:lnTo>
                  <a:pt x="961" y="557"/>
                </a:lnTo>
                <a:lnTo>
                  <a:pt x="940" y="566"/>
                </a:lnTo>
                <a:lnTo>
                  <a:pt x="928" y="578"/>
                </a:lnTo>
                <a:lnTo>
                  <a:pt x="911" y="595"/>
                </a:lnTo>
                <a:lnTo>
                  <a:pt x="878" y="632"/>
                </a:lnTo>
                <a:lnTo>
                  <a:pt x="865" y="653"/>
                </a:lnTo>
                <a:lnTo>
                  <a:pt x="845" y="678"/>
                </a:lnTo>
                <a:lnTo>
                  <a:pt x="840" y="703"/>
                </a:lnTo>
                <a:lnTo>
                  <a:pt x="845" y="724"/>
                </a:lnTo>
                <a:lnTo>
                  <a:pt x="853" y="749"/>
                </a:lnTo>
                <a:lnTo>
                  <a:pt x="853" y="811"/>
                </a:lnTo>
                <a:lnTo>
                  <a:pt x="853" y="844"/>
                </a:lnTo>
                <a:lnTo>
                  <a:pt x="840" y="882"/>
                </a:lnTo>
                <a:lnTo>
                  <a:pt x="828" y="911"/>
                </a:lnTo>
                <a:lnTo>
                  <a:pt x="803" y="936"/>
                </a:lnTo>
                <a:lnTo>
                  <a:pt x="728" y="982"/>
                </a:lnTo>
                <a:lnTo>
                  <a:pt x="649" y="1019"/>
                </a:lnTo>
                <a:lnTo>
                  <a:pt x="608" y="1027"/>
                </a:lnTo>
                <a:lnTo>
                  <a:pt x="562" y="1040"/>
                </a:lnTo>
                <a:lnTo>
                  <a:pt x="508" y="1048"/>
                </a:lnTo>
                <a:lnTo>
                  <a:pt x="458" y="1048"/>
                </a:lnTo>
                <a:lnTo>
                  <a:pt x="412" y="1036"/>
                </a:lnTo>
                <a:lnTo>
                  <a:pt x="366" y="1011"/>
                </a:lnTo>
                <a:lnTo>
                  <a:pt x="325" y="982"/>
                </a:lnTo>
                <a:lnTo>
                  <a:pt x="287" y="936"/>
                </a:lnTo>
                <a:lnTo>
                  <a:pt x="258" y="869"/>
                </a:lnTo>
                <a:lnTo>
                  <a:pt x="233" y="786"/>
                </a:lnTo>
                <a:lnTo>
                  <a:pt x="229" y="761"/>
                </a:lnTo>
                <a:lnTo>
                  <a:pt x="221" y="707"/>
                </a:lnTo>
                <a:lnTo>
                  <a:pt x="229" y="674"/>
                </a:lnTo>
                <a:lnTo>
                  <a:pt x="241" y="636"/>
                </a:lnTo>
                <a:lnTo>
                  <a:pt x="258" y="599"/>
                </a:lnTo>
                <a:lnTo>
                  <a:pt x="287" y="570"/>
                </a:lnTo>
                <a:lnTo>
                  <a:pt x="300" y="553"/>
                </a:lnTo>
                <a:lnTo>
                  <a:pt x="316" y="512"/>
                </a:lnTo>
                <a:lnTo>
                  <a:pt x="316" y="487"/>
                </a:lnTo>
                <a:lnTo>
                  <a:pt x="304" y="470"/>
                </a:lnTo>
                <a:lnTo>
                  <a:pt x="287" y="453"/>
                </a:lnTo>
                <a:lnTo>
                  <a:pt x="246" y="441"/>
                </a:lnTo>
                <a:lnTo>
                  <a:pt x="208" y="416"/>
                </a:lnTo>
                <a:lnTo>
                  <a:pt x="179" y="403"/>
                </a:lnTo>
                <a:lnTo>
                  <a:pt x="146" y="370"/>
                </a:lnTo>
                <a:lnTo>
                  <a:pt x="117" y="333"/>
                </a:lnTo>
                <a:lnTo>
                  <a:pt x="108" y="308"/>
                </a:lnTo>
                <a:lnTo>
                  <a:pt x="104" y="287"/>
                </a:lnTo>
                <a:lnTo>
                  <a:pt x="108" y="262"/>
                </a:lnTo>
                <a:lnTo>
                  <a:pt x="117" y="233"/>
                </a:lnTo>
                <a:lnTo>
                  <a:pt x="133" y="208"/>
                </a:lnTo>
                <a:lnTo>
                  <a:pt x="158" y="179"/>
                </a:lnTo>
                <a:lnTo>
                  <a:pt x="162" y="166"/>
                </a:lnTo>
                <a:lnTo>
                  <a:pt x="162" y="154"/>
                </a:lnTo>
                <a:lnTo>
                  <a:pt x="158" y="141"/>
                </a:lnTo>
                <a:lnTo>
                  <a:pt x="150" y="125"/>
                </a:lnTo>
                <a:lnTo>
                  <a:pt x="133" y="112"/>
                </a:lnTo>
                <a:lnTo>
                  <a:pt x="104" y="100"/>
                </a:lnTo>
                <a:lnTo>
                  <a:pt x="54" y="96"/>
                </a:lnTo>
                <a:lnTo>
                  <a:pt x="42" y="83"/>
                </a:lnTo>
                <a:lnTo>
                  <a:pt x="13" y="58"/>
                </a:lnTo>
                <a:lnTo>
                  <a:pt x="8" y="46"/>
                </a:lnTo>
                <a:lnTo>
                  <a:pt x="0" y="29"/>
                </a:lnTo>
                <a:lnTo>
                  <a:pt x="13" y="17"/>
                </a:lnTo>
                <a:lnTo>
                  <a:pt x="33" y="4"/>
                </a:lnTo>
                <a:lnTo>
                  <a:pt x="179" y="0"/>
                </a:lnTo>
                <a:close/>
              </a:path>
            </a:pathLst>
          </a:custGeom>
          <a:solidFill>
            <a:srgbClr val="FFFFFF">
              <a:alpha val="2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ja-JP" altLang="en-US"/>
          </a:p>
        </p:txBody>
      </p:sp>
      <p:grpSp>
        <p:nvGrpSpPr>
          <p:cNvPr id="4" name="グループ化 12"/>
          <p:cNvGrpSpPr/>
          <p:nvPr/>
        </p:nvGrpSpPr>
        <p:grpSpPr bwMode="auto">
          <a:xfrm>
            <a:off x="4000496" y="0"/>
            <a:ext cx="5143504" cy="2000240"/>
            <a:chOff x="2168" y="0"/>
            <a:chExt cx="3576" cy="1384"/>
          </a:xfrm>
        </p:grpSpPr>
        <p:sp>
          <p:nvSpPr>
            <p:cNvPr id="14" name="図形 13"/>
            <p:cNvSpPr/>
            <p:nvPr/>
          </p:nvSpPr>
          <p:spPr bwMode="auto">
            <a:xfrm>
              <a:off x="5420" y="1044"/>
              <a:ext cx="324" cy="272"/>
            </a:xfrm>
            <a:custGeom>
              <a:avLst/>
              <a:gdLst/>
              <a:ahLst/>
              <a:cxnLst>
                <a:cxn ang="0">
                  <a:pos x="12" y="112"/>
                </a:cxn>
                <a:cxn ang="0">
                  <a:pos x="0" y="124"/>
                </a:cxn>
                <a:cxn ang="0">
                  <a:pos x="0" y="148"/>
                </a:cxn>
                <a:cxn ang="0">
                  <a:pos x="0" y="152"/>
                </a:cxn>
                <a:cxn ang="0">
                  <a:pos x="4" y="164"/>
                </a:cxn>
                <a:cxn ang="0">
                  <a:pos x="16" y="176"/>
                </a:cxn>
                <a:cxn ang="0">
                  <a:pos x="52" y="200"/>
                </a:cxn>
                <a:cxn ang="0">
                  <a:pos x="104" y="224"/>
                </a:cxn>
                <a:cxn ang="0">
                  <a:pos x="156" y="244"/>
                </a:cxn>
                <a:cxn ang="0">
                  <a:pos x="260" y="260"/>
                </a:cxn>
                <a:cxn ang="0">
                  <a:pos x="308" y="268"/>
                </a:cxn>
                <a:cxn ang="0">
                  <a:pos x="324" y="272"/>
                </a:cxn>
                <a:cxn ang="0">
                  <a:pos x="324" y="268"/>
                </a:cxn>
                <a:cxn ang="0">
                  <a:pos x="308" y="268"/>
                </a:cxn>
                <a:cxn ang="0">
                  <a:pos x="264" y="256"/>
                </a:cxn>
                <a:cxn ang="0">
                  <a:pos x="164" y="236"/>
                </a:cxn>
                <a:cxn ang="0">
                  <a:pos x="108" y="220"/>
                </a:cxn>
                <a:cxn ang="0">
                  <a:pos x="60" y="200"/>
                </a:cxn>
                <a:cxn ang="0">
                  <a:pos x="24" y="176"/>
                </a:cxn>
                <a:cxn ang="0">
                  <a:pos x="12" y="164"/>
                </a:cxn>
                <a:cxn ang="0">
                  <a:pos x="0" y="148"/>
                </a:cxn>
                <a:cxn ang="0">
                  <a:pos x="4" y="124"/>
                </a:cxn>
                <a:cxn ang="0">
                  <a:pos x="16" y="112"/>
                </a:cxn>
                <a:cxn ang="0">
                  <a:pos x="36" y="92"/>
                </a:cxn>
                <a:cxn ang="0">
                  <a:pos x="64" y="76"/>
                </a:cxn>
                <a:cxn ang="0">
                  <a:pos x="140" y="44"/>
                </a:cxn>
                <a:cxn ang="0">
                  <a:pos x="228" y="20"/>
                </a:cxn>
                <a:cxn ang="0">
                  <a:pos x="324" y="0"/>
                </a:cxn>
                <a:cxn ang="0">
                  <a:pos x="236" y="12"/>
                </a:cxn>
                <a:cxn ang="0">
                  <a:pos x="140" y="36"/>
                </a:cxn>
                <a:cxn ang="0">
                  <a:pos x="64" y="76"/>
                </a:cxn>
                <a:cxn ang="0">
                  <a:pos x="36" y="92"/>
                </a:cxn>
                <a:cxn ang="0">
                  <a:pos x="16" y="112"/>
                </a:cxn>
              </a:cxnLst>
              <a:rect l="0" t="0" r="0" b="0"/>
              <a:pathLst>
                <a:path w="324" h="272">
                  <a:moveTo>
                    <a:pt x="12" y="112"/>
                  </a:moveTo>
                  <a:lnTo>
                    <a:pt x="0" y="124"/>
                  </a:lnTo>
                  <a:lnTo>
                    <a:pt x="0" y="148"/>
                  </a:lnTo>
                  <a:lnTo>
                    <a:pt x="0" y="152"/>
                  </a:lnTo>
                  <a:lnTo>
                    <a:pt x="4" y="164"/>
                  </a:lnTo>
                  <a:lnTo>
                    <a:pt x="16" y="176"/>
                  </a:lnTo>
                  <a:lnTo>
                    <a:pt x="52" y="200"/>
                  </a:lnTo>
                  <a:lnTo>
                    <a:pt x="104" y="224"/>
                  </a:lnTo>
                  <a:lnTo>
                    <a:pt x="156" y="244"/>
                  </a:lnTo>
                  <a:lnTo>
                    <a:pt x="260" y="260"/>
                  </a:lnTo>
                  <a:lnTo>
                    <a:pt x="308" y="268"/>
                  </a:lnTo>
                  <a:lnTo>
                    <a:pt x="324" y="272"/>
                  </a:lnTo>
                  <a:lnTo>
                    <a:pt x="324" y="268"/>
                  </a:lnTo>
                  <a:lnTo>
                    <a:pt x="308" y="268"/>
                  </a:lnTo>
                  <a:lnTo>
                    <a:pt x="264" y="256"/>
                  </a:lnTo>
                  <a:lnTo>
                    <a:pt x="164" y="236"/>
                  </a:lnTo>
                  <a:lnTo>
                    <a:pt x="108" y="220"/>
                  </a:lnTo>
                  <a:lnTo>
                    <a:pt x="60" y="200"/>
                  </a:lnTo>
                  <a:lnTo>
                    <a:pt x="24" y="176"/>
                  </a:lnTo>
                  <a:lnTo>
                    <a:pt x="12" y="164"/>
                  </a:lnTo>
                  <a:lnTo>
                    <a:pt x="0" y="148"/>
                  </a:lnTo>
                  <a:lnTo>
                    <a:pt x="4" y="124"/>
                  </a:lnTo>
                  <a:lnTo>
                    <a:pt x="16" y="112"/>
                  </a:lnTo>
                  <a:lnTo>
                    <a:pt x="36" y="92"/>
                  </a:lnTo>
                  <a:lnTo>
                    <a:pt x="64" y="76"/>
                  </a:lnTo>
                  <a:lnTo>
                    <a:pt x="140" y="44"/>
                  </a:lnTo>
                  <a:lnTo>
                    <a:pt x="228" y="20"/>
                  </a:lnTo>
                  <a:lnTo>
                    <a:pt x="324" y="0"/>
                  </a:lnTo>
                  <a:lnTo>
                    <a:pt x="236" y="12"/>
                  </a:lnTo>
                  <a:lnTo>
                    <a:pt x="140" y="36"/>
                  </a:lnTo>
                  <a:lnTo>
                    <a:pt x="64" y="76"/>
                  </a:lnTo>
                  <a:lnTo>
                    <a:pt x="36" y="92"/>
                  </a:lnTo>
                  <a:lnTo>
                    <a:pt x="16" y="112"/>
                  </a:lnTo>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 name="図形 14"/>
            <p:cNvSpPr/>
            <p:nvPr/>
          </p:nvSpPr>
          <p:spPr bwMode="auto">
            <a:xfrm>
              <a:off x="2328" y="0"/>
              <a:ext cx="296" cy="24"/>
            </a:xfrm>
            <a:custGeom>
              <a:avLst/>
              <a:gdLst/>
              <a:ahLst/>
              <a:cxnLst>
                <a:cxn ang="0">
                  <a:pos x="56" y="8"/>
                </a:cxn>
                <a:cxn ang="0">
                  <a:pos x="124" y="12"/>
                </a:cxn>
                <a:cxn ang="0">
                  <a:pos x="124" y="8"/>
                </a:cxn>
                <a:cxn ang="0">
                  <a:pos x="184" y="12"/>
                </a:cxn>
                <a:cxn ang="0">
                  <a:pos x="296" y="24"/>
                </a:cxn>
                <a:cxn ang="0">
                  <a:pos x="256" y="20"/>
                </a:cxn>
                <a:cxn ang="0">
                  <a:pos x="160" y="0"/>
                </a:cxn>
                <a:cxn ang="0">
                  <a:pos x="136" y="0"/>
                </a:cxn>
                <a:cxn ang="0">
                  <a:pos x="164" y="8"/>
                </a:cxn>
                <a:cxn ang="0">
                  <a:pos x="104" y="0"/>
                </a:cxn>
                <a:cxn ang="0">
                  <a:pos x="72" y="0"/>
                </a:cxn>
                <a:cxn ang="0">
                  <a:pos x="100" y="8"/>
                </a:cxn>
                <a:cxn ang="0">
                  <a:pos x="60" y="0"/>
                </a:cxn>
                <a:cxn ang="0">
                  <a:pos x="0" y="0"/>
                </a:cxn>
                <a:cxn ang="0">
                  <a:pos x="56" y="8"/>
                </a:cxn>
              </a:cxnLst>
              <a:rect l="0" t="0" r="0" b="0"/>
              <a:pathLst>
                <a:path w="296" h="24">
                  <a:moveTo>
                    <a:pt x="56" y="8"/>
                  </a:moveTo>
                  <a:lnTo>
                    <a:pt x="124" y="12"/>
                  </a:lnTo>
                  <a:lnTo>
                    <a:pt x="124" y="8"/>
                  </a:lnTo>
                  <a:lnTo>
                    <a:pt x="184" y="12"/>
                  </a:lnTo>
                  <a:lnTo>
                    <a:pt x="296" y="24"/>
                  </a:lnTo>
                  <a:lnTo>
                    <a:pt x="256" y="20"/>
                  </a:lnTo>
                  <a:lnTo>
                    <a:pt x="160" y="0"/>
                  </a:lnTo>
                  <a:lnTo>
                    <a:pt x="136" y="0"/>
                  </a:lnTo>
                  <a:lnTo>
                    <a:pt x="164" y="8"/>
                  </a:lnTo>
                  <a:lnTo>
                    <a:pt x="104" y="0"/>
                  </a:lnTo>
                  <a:lnTo>
                    <a:pt x="72" y="0"/>
                  </a:lnTo>
                  <a:lnTo>
                    <a:pt x="100" y="8"/>
                  </a:lnTo>
                  <a:lnTo>
                    <a:pt x="60" y="0"/>
                  </a:lnTo>
                  <a:lnTo>
                    <a:pt x="0" y="0"/>
                  </a:lnTo>
                  <a:lnTo>
                    <a:pt x="56"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 name="図形 15"/>
            <p:cNvSpPr/>
            <p:nvPr/>
          </p:nvSpPr>
          <p:spPr bwMode="auto">
            <a:xfrm>
              <a:off x="2884" y="0"/>
              <a:ext cx="352" cy="168"/>
            </a:xfrm>
            <a:custGeom>
              <a:avLst/>
              <a:gdLst/>
              <a:ahLst/>
              <a:cxnLst>
                <a:cxn ang="0">
                  <a:pos x="176" y="132"/>
                </a:cxn>
                <a:cxn ang="0">
                  <a:pos x="316" y="164"/>
                </a:cxn>
                <a:cxn ang="0">
                  <a:pos x="316" y="156"/>
                </a:cxn>
                <a:cxn ang="0">
                  <a:pos x="352" y="168"/>
                </a:cxn>
                <a:cxn ang="0">
                  <a:pos x="352" y="164"/>
                </a:cxn>
                <a:cxn ang="0">
                  <a:pos x="312" y="152"/>
                </a:cxn>
                <a:cxn ang="0">
                  <a:pos x="220" y="128"/>
                </a:cxn>
                <a:cxn ang="0">
                  <a:pos x="172" y="108"/>
                </a:cxn>
                <a:cxn ang="0">
                  <a:pos x="128" y="84"/>
                </a:cxn>
                <a:cxn ang="0">
                  <a:pos x="92" y="56"/>
                </a:cxn>
                <a:cxn ang="0">
                  <a:pos x="80" y="36"/>
                </a:cxn>
                <a:cxn ang="0">
                  <a:pos x="76" y="20"/>
                </a:cxn>
                <a:cxn ang="0">
                  <a:pos x="80" y="0"/>
                </a:cxn>
                <a:cxn ang="0">
                  <a:pos x="76" y="0"/>
                </a:cxn>
                <a:cxn ang="0">
                  <a:pos x="68" y="20"/>
                </a:cxn>
                <a:cxn ang="0">
                  <a:pos x="80" y="44"/>
                </a:cxn>
                <a:cxn ang="0">
                  <a:pos x="92" y="60"/>
                </a:cxn>
                <a:cxn ang="0">
                  <a:pos x="128" y="92"/>
                </a:cxn>
                <a:cxn ang="0">
                  <a:pos x="176" y="120"/>
                </a:cxn>
                <a:cxn ang="0">
                  <a:pos x="236" y="140"/>
                </a:cxn>
                <a:cxn ang="0">
                  <a:pos x="176" y="128"/>
                </a:cxn>
                <a:cxn ang="0">
                  <a:pos x="104" y="104"/>
                </a:cxn>
                <a:cxn ang="0">
                  <a:pos x="52" y="84"/>
                </a:cxn>
                <a:cxn ang="0">
                  <a:pos x="20" y="60"/>
                </a:cxn>
                <a:cxn ang="0">
                  <a:pos x="8" y="44"/>
                </a:cxn>
                <a:cxn ang="0">
                  <a:pos x="0" y="24"/>
                </a:cxn>
                <a:cxn ang="0">
                  <a:pos x="8" y="20"/>
                </a:cxn>
                <a:cxn ang="0">
                  <a:pos x="12" y="0"/>
                </a:cxn>
                <a:cxn ang="0">
                  <a:pos x="8" y="0"/>
                </a:cxn>
                <a:cxn ang="0">
                  <a:pos x="0" y="12"/>
                </a:cxn>
                <a:cxn ang="0">
                  <a:pos x="0" y="24"/>
                </a:cxn>
                <a:cxn ang="0">
                  <a:pos x="0" y="44"/>
                </a:cxn>
                <a:cxn ang="0">
                  <a:pos x="12" y="60"/>
                </a:cxn>
                <a:cxn ang="0">
                  <a:pos x="52" y="84"/>
                </a:cxn>
                <a:cxn ang="0">
                  <a:pos x="100" y="108"/>
                </a:cxn>
                <a:cxn ang="0">
                  <a:pos x="176" y="132"/>
                </a:cxn>
              </a:cxnLst>
              <a:rect l="0" t="0" r="0" b="0"/>
              <a:pathLst>
                <a:path w="352" h="168">
                  <a:moveTo>
                    <a:pt x="176" y="132"/>
                  </a:moveTo>
                  <a:lnTo>
                    <a:pt x="316" y="164"/>
                  </a:lnTo>
                  <a:lnTo>
                    <a:pt x="316" y="156"/>
                  </a:lnTo>
                  <a:lnTo>
                    <a:pt x="352" y="168"/>
                  </a:lnTo>
                  <a:lnTo>
                    <a:pt x="352" y="164"/>
                  </a:lnTo>
                  <a:lnTo>
                    <a:pt x="312" y="152"/>
                  </a:lnTo>
                  <a:lnTo>
                    <a:pt x="220" y="128"/>
                  </a:lnTo>
                  <a:lnTo>
                    <a:pt x="172" y="108"/>
                  </a:lnTo>
                  <a:lnTo>
                    <a:pt x="128" y="84"/>
                  </a:lnTo>
                  <a:lnTo>
                    <a:pt x="92" y="56"/>
                  </a:lnTo>
                  <a:lnTo>
                    <a:pt x="80" y="36"/>
                  </a:lnTo>
                  <a:lnTo>
                    <a:pt x="76" y="20"/>
                  </a:lnTo>
                  <a:lnTo>
                    <a:pt x="80" y="0"/>
                  </a:lnTo>
                  <a:lnTo>
                    <a:pt x="76" y="0"/>
                  </a:lnTo>
                  <a:lnTo>
                    <a:pt x="68" y="20"/>
                  </a:lnTo>
                  <a:lnTo>
                    <a:pt x="80" y="44"/>
                  </a:lnTo>
                  <a:lnTo>
                    <a:pt x="92" y="60"/>
                  </a:lnTo>
                  <a:lnTo>
                    <a:pt x="128" y="92"/>
                  </a:lnTo>
                  <a:lnTo>
                    <a:pt x="176" y="120"/>
                  </a:lnTo>
                  <a:lnTo>
                    <a:pt x="236" y="140"/>
                  </a:lnTo>
                  <a:lnTo>
                    <a:pt x="176" y="128"/>
                  </a:lnTo>
                  <a:lnTo>
                    <a:pt x="104" y="104"/>
                  </a:lnTo>
                  <a:lnTo>
                    <a:pt x="52" y="84"/>
                  </a:lnTo>
                  <a:lnTo>
                    <a:pt x="20" y="60"/>
                  </a:lnTo>
                  <a:lnTo>
                    <a:pt x="8" y="44"/>
                  </a:lnTo>
                  <a:lnTo>
                    <a:pt x="0" y="24"/>
                  </a:lnTo>
                  <a:lnTo>
                    <a:pt x="8" y="20"/>
                  </a:lnTo>
                  <a:lnTo>
                    <a:pt x="12" y="0"/>
                  </a:lnTo>
                  <a:lnTo>
                    <a:pt x="8" y="0"/>
                  </a:lnTo>
                  <a:lnTo>
                    <a:pt x="0" y="12"/>
                  </a:lnTo>
                  <a:lnTo>
                    <a:pt x="0" y="24"/>
                  </a:lnTo>
                  <a:lnTo>
                    <a:pt x="0" y="44"/>
                  </a:lnTo>
                  <a:lnTo>
                    <a:pt x="12" y="60"/>
                  </a:lnTo>
                  <a:lnTo>
                    <a:pt x="52" y="84"/>
                  </a:lnTo>
                  <a:lnTo>
                    <a:pt x="100" y="108"/>
                  </a:lnTo>
                  <a:lnTo>
                    <a:pt x="176" y="13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7" name="図形 16"/>
            <p:cNvSpPr/>
            <p:nvPr/>
          </p:nvSpPr>
          <p:spPr bwMode="auto">
            <a:xfrm>
              <a:off x="5504" y="1076"/>
              <a:ext cx="240" cy="216"/>
            </a:xfrm>
            <a:custGeom>
              <a:avLst/>
              <a:gdLst/>
              <a:ahLst/>
              <a:cxnLst>
                <a:cxn ang="0">
                  <a:pos x="0" y="128"/>
                </a:cxn>
                <a:cxn ang="0">
                  <a:pos x="20" y="144"/>
                </a:cxn>
                <a:cxn ang="0">
                  <a:pos x="48" y="164"/>
                </a:cxn>
                <a:cxn ang="0">
                  <a:pos x="80" y="180"/>
                </a:cxn>
                <a:cxn ang="0">
                  <a:pos x="116" y="192"/>
                </a:cxn>
                <a:cxn ang="0">
                  <a:pos x="188" y="204"/>
                </a:cxn>
                <a:cxn ang="0">
                  <a:pos x="240" y="216"/>
                </a:cxn>
                <a:cxn ang="0">
                  <a:pos x="240" y="212"/>
                </a:cxn>
                <a:cxn ang="0">
                  <a:pos x="188" y="204"/>
                </a:cxn>
                <a:cxn ang="0">
                  <a:pos x="116" y="188"/>
                </a:cxn>
                <a:cxn ang="0">
                  <a:pos x="48" y="164"/>
                </a:cxn>
                <a:cxn ang="0">
                  <a:pos x="24" y="144"/>
                </a:cxn>
                <a:cxn ang="0">
                  <a:pos x="8" y="128"/>
                </a:cxn>
                <a:cxn ang="0">
                  <a:pos x="8" y="96"/>
                </a:cxn>
                <a:cxn ang="0">
                  <a:pos x="20" y="72"/>
                </a:cxn>
                <a:cxn ang="0">
                  <a:pos x="32" y="68"/>
                </a:cxn>
                <a:cxn ang="0">
                  <a:pos x="72" y="44"/>
                </a:cxn>
                <a:cxn ang="0">
                  <a:pos x="144" y="16"/>
                </a:cxn>
                <a:cxn ang="0">
                  <a:pos x="240" y="0"/>
                </a:cxn>
                <a:cxn ang="0">
                  <a:pos x="144" y="16"/>
                </a:cxn>
                <a:cxn ang="0">
                  <a:pos x="72" y="44"/>
                </a:cxn>
                <a:cxn ang="0">
                  <a:pos x="32" y="60"/>
                </a:cxn>
                <a:cxn ang="0">
                  <a:pos x="12" y="72"/>
                </a:cxn>
                <a:cxn ang="0">
                  <a:pos x="0" y="96"/>
                </a:cxn>
                <a:cxn ang="0">
                  <a:pos x="0" y="116"/>
                </a:cxn>
                <a:cxn ang="0">
                  <a:pos x="0" y="128"/>
                </a:cxn>
              </a:cxnLst>
              <a:rect l="0" t="0" r="0" b="0"/>
              <a:pathLst>
                <a:path w="240" h="216">
                  <a:moveTo>
                    <a:pt x="0" y="128"/>
                  </a:moveTo>
                  <a:lnTo>
                    <a:pt x="20" y="144"/>
                  </a:lnTo>
                  <a:lnTo>
                    <a:pt x="48" y="164"/>
                  </a:lnTo>
                  <a:lnTo>
                    <a:pt x="80" y="180"/>
                  </a:lnTo>
                  <a:lnTo>
                    <a:pt x="116" y="192"/>
                  </a:lnTo>
                  <a:lnTo>
                    <a:pt x="188" y="204"/>
                  </a:lnTo>
                  <a:lnTo>
                    <a:pt x="240" y="216"/>
                  </a:lnTo>
                  <a:lnTo>
                    <a:pt x="240" y="212"/>
                  </a:lnTo>
                  <a:lnTo>
                    <a:pt x="188" y="204"/>
                  </a:lnTo>
                  <a:lnTo>
                    <a:pt x="116" y="188"/>
                  </a:lnTo>
                  <a:lnTo>
                    <a:pt x="48" y="164"/>
                  </a:lnTo>
                  <a:lnTo>
                    <a:pt x="24" y="144"/>
                  </a:lnTo>
                  <a:lnTo>
                    <a:pt x="8" y="128"/>
                  </a:lnTo>
                  <a:lnTo>
                    <a:pt x="8" y="96"/>
                  </a:lnTo>
                  <a:lnTo>
                    <a:pt x="20" y="72"/>
                  </a:lnTo>
                  <a:lnTo>
                    <a:pt x="32" y="68"/>
                  </a:lnTo>
                  <a:lnTo>
                    <a:pt x="72" y="44"/>
                  </a:lnTo>
                  <a:lnTo>
                    <a:pt x="144" y="16"/>
                  </a:lnTo>
                  <a:lnTo>
                    <a:pt x="240" y="0"/>
                  </a:lnTo>
                  <a:lnTo>
                    <a:pt x="144" y="16"/>
                  </a:lnTo>
                  <a:lnTo>
                    <a:pt x="72" y="44"/>
                  </a:lnTo>
                  <a:lnTo>
                    <a:pt x="32" y="60"/>
                  </a:lnTo>
                  <a:lnTo>
                    <a:pt x="12" y="72"/>
                  </a:lnTo>
                  <a:lnTo>
                    <a:pt x="0" y="96"/>
                  </a:lnTo>
                  <a:lnTo>
                    <a:pt x="0" y="116"/>
                  </a:lnTo>
                  <a:lnTo>
                    <a:pt x="0" y="12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9" name="図形 18"/>
            <p:cNvSpPr/>
            <p:nvPr/>
          </p:nvSpPr>
          <p:spPr bwMode="auto">
            <a:xfrm>
              <a:off x="5740" y="1180"/>
              <a:ext cx="4" cy="36"/>
            </a:xfrm>
            <a:custGeom>
              <a:avLst/>
              <a:gdLst/>
              <a:ahLst/>
              <a:cxnLst>
                <a:cxn ang="0">
                  <a:pos x="4" y="36"/>
                </a:cxn>
                <a:cxn ang="0">
                  <a:pos x="4" y="24"/>
                </a:cxn>
                <a:cxn ang="0">
                  <a:pos x="4" y="12"/>
                </a:cxn>
                <a:cxn ang="0">
                  <a:pos x="4" y="0"/>
                </a:cxn>
                <a:cxn ang="0">
                  <a:pos x="0" y="4"/>
                </a:cxn>
                <a:cxn ang="0">
                  <a:pos x="0" y="24"/>
                </a:cxn>
                <a:cxn ang="0">
                  <a:pos x="4" y="36"/>
                </a:cxn>
              </a:cxnLst>
              <a:rect l="0" t="0" r="0" b="0"/>
              <a:pathLst>
                <a:path w="4" h="36">
                  <a:moveTo>
                    <a:pt x="4" y="36"/>
                  </a:moveTo>
                  <a:lnTo>
                    <a:pt x="4" y="24"/>
                  </a:lnTo>
                  <a:lnTo>
                    <a:pt x="4" y="12"/>
                  </a:lnTo>
                  <a:lnTo>
                    <a:pt x="4" y="0"/>
                  </a:lnTo>
                  <a:lnTo>
                    <a:pt x="0" y="4"/>
                  </a:lnTo>
                  <a:lnTo>
                    <a:pt x="0" y="24"/>
                  </a:lnTo>
                  <a:lnTo>
                    <a:pt x="4"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0" name="図形 19"/>
            <p:cNvSpPr/>
            <p:nvPr/>
          </p:nvSpPr>
          <p:spPr bwMode="auto">
            <a:xfrm>
              <a:off x="5720" y="1160"/>
              <a:ext cx="24" cy="68"/>
            </a:xfrm>
            <a:custGeom>
              <a:avLst/>
              <a:gdLst/>
              <a:ahLst/>
              <a:cxnLst>
                <a:cxn ang="0">
                  <a:pos x="8" y="24"/>
                </a:cxn>
                <a:cxn ang="0">
                  <a:pos x="0" y="44"/>
                </a:cxn>
                <a:cxn ang="0">
                  <a:pos x="8" y="56"/>
                </a:cxn>
                <a:cxn ang="0">
                  <a:pos x="24" y="68"/>
                </a:cxn>
                <a:cxn ang="0">
                  <a:pos x="24" y="60"/>
                </a:cxn>
                <a:cxn ang="0">
                  <a:pos x="12" y="48"/>
                </a:cxn>
                <a:cxn ang="0">
                  <a:pos x="8" y="44"/>
                </a:cxn>
                <a:cxn ang="0">
                  <a:pos x="8" y="24"/>
                </a:cxn>
                <a:cxn ang="0">
                  <a:pos x="12" y="20"/>
                </a:cxn>
                <a:cxn ang="0">
                  <a:pos x="24" y="8"/>
                </a:cxn>
                <a:cxn ang="0">
                  <a:pos x="24" y="0"/>
                </a:cxn>
                <a:cxn ang="0">
                  <a:pos x="8" y="20"/>
                </a:cxn>
                <a:cxn ang="0">
                  <a:pos x="8" y="24"/>
                </a:cxn>
              </a:cxnLst>
              <a:rect l="0" t="0" r="0" b="0"/>
              <a:pathLst>
                <a:path w="24" h="68">
                  <a:moveTo>
                    <a:pt x="8" y="24"/>
                  </a:moveTo>
                  <a:lnTo>
                    <a:pt x="0" y="44"/>
                  </a:lnTo>
                  <a:lnTo>
                    <a:pt x="8" y="56"/>
                  </a:lnTo>
                  <a:lnTo>
                    <a:pt x="24" y="68"/>
                  </a:lnTo>
                  <a:lnTo>
                    <a:pt x="24" y="60"/>
                  </a:lnTo>
                  <a:lnTo>
                    <a:pt x="12" y="48"/>
                  </a:lnTo>
                  <a:lnTo>
                    <a:pt x="8" y="44"/>
                  </a:lnTo>
                  <a:lnTo>
                    <a:pt x="8" y="24"/>
                  </a:lnTo>
                  <a:lnTo>
                    <a:pt x="12" y="20"/>
                  </a:lnTo>
                  <a:lnTo>
                    <a:pt x="24" y="8"/>
                  </a:lnTo>
                  <a:lnTo>
                    <a:pt x="24" y="0"/>
                  </a:lnTo>
                  <a:lnTo>
                    <a:pt x="8" y="20"/>
                  </a:lnTo>
                  <a:lnTo>
                    <a:pt x="8" y="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1" name="図形 20"/>
            <p:cNvSpPr/>
            <p:nvPr/>
          </p:nvSpPr>
          <p:spPr bwMode="auto">
            <a:xfrm>
              <a:off x="5656" y="1120"/>
              <a:ext cx="88" cy="132"/>
            </a:xfrm>
            <a:custGeom>
              <a:avLst/>
              <a:gdLst/>
              <a:ahLst/>
              <a:cxnLst>
                <a:cxn ang="0">
                  <a:pos x="0" y="72"/>
                </a:cxn>
                <a:cxn ang="0">
                  <a:pos x="12" y="96"/>
                </a:cxn>
                <a:cxn ang="0">
                  <a:pos x="28" y="112"/>
                </a:cxn>
                <a:cxn ang="0">
                  <a:pos x="60" y="124"/>
                </a:cxn>
                <a:cxn ang="0">
                  <a:pos x="88" y="132"/>
                </a:cxn>
                <a:cxn ang="0">
                  <a:pos x="60" y="120"/>
                </a:cxn>
                <a:cxn ang="0">
                  <a:pos x="36" y="108"/>
                </a:cxn>
                <a:cxn ang="0">
                  <a:pos x="16" y="88"/>
                </a:cxn>
                <a:cxn ang="0">
                  <a:pos x="4" y="72"/>
                </a:cxn>
                <a:cxn ang="0">
                  <a:pos x="4" y="60"/>
                </a:cxn>
                <a:cxn ang="0">
                  <a:pos x="12" y="48"/>
                </a:cxn>
                <a:cxn ang="0">
                  <a:pos x="24" y="36"/>
                </a:cxn>
                <a:cxn ang="0">
                  <a:pos x="48" y="16"/>
                </a:cxn>
                <a:cxn ang="0">
                  <a:pos x="88" y="4"/>
                </a:cxn>
                <a:cxn ang="0">
                  <a:pos x="88" y="0"/>
                </a:cxn>
                <a:cxn ang="0">
                  <a:pos x="48" y="16"/>
                </a:cxn>
                <a:cxn ang="0">
                  <a:pos x="16" y="36"/>
                </a:cxn>
                <a:cxn ang="0">
                  <a:pos x="12" y="48"/>
                </a:cxn>
                <a:cxn ang="0">
                  <a:pos x="4" y="52"/>
                </a:cxn>
                <a:cxn ang="0">
                  <a:pos x="0" y="72"/>
                </a:cxn>
              </a:cxnLst>
              <a:rect l="0" t="0" r="0" b="0"/>
              <a:pathLst>
                <a:path w="88" h="132">
                  <a:moveTo>
                    <a:pt x="0" y="72"/>
                  </a:moveTo>
                  <a:lnTo>
                    <a:pt x="12" y="96"/>
                  </a:lnTo>
                  <a:lnTo>
                    <a:pt x="28" y="112"/>
                  </a:lnTo>
                  <a:lnTo>
                    <a:pt x="60" y="124"/>
                  </a:lnTo>
                  <a:lnTo>
                    <a:pt x="88" y="132"/>
                  </a:lnTo>
                  <a:lnTo>
                    <a:pt x="60" y="120"/>
                  </a:lnTo>
                  <a:lnTo>
                    <a:pt x="36" y="108"/>
                  </a:lnTo>
                  <a:lnTo>
                    <a:pt x="16" y="88"/>
                  </a:lnTo>
                  <a:lnTo>
                    <a:pt x="4" y="72"/>
                  </a:lnTo>
                  <a:lnTo>
                    <a:pt x="4" y="60"/>
                  </a:lnTo>
                  <a:lnTo>
                    <a:pt x="12" y="48"/>
                  </a:lnTo>
                  <a:lnTo>
                    <a:pt x="24" y="36"/>
                  </a:lnTo>
                  <a:lnTo>
                    <a:pt x="48" y="16"/>
                  </a:lnTo>
                  <a:lnTo>
                    <a:pt x="88" y="4"/>
                  </a:lnTo>
                  <a:lnTo>
                    <a:pt x="88" y="0"/>
                  </a:lnTo>
                  <a:lnTo>
                    <a:pt x="48" y="16"/>
                  </a:lnTo>
                  <a:lnTo>
                    <a:pt x="16" y="36"/>
                  </a:lnTo>
                  <a:lnTo>
                    <a:pt x="12" y="48"/>
                  </a:lnTo>
                  <a:lnTo>
                    <a:pt x="4" y="52"/>
                  </a:lnTo>
                  <a:lnTo>
                    <a:pt x="0" y="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2" name="図形 21"/>
            <p:cNvSpPr/>
            <p:nvPr/>
          </p:nvSpPr>
          <p:spPr bwMode="auto">
            <a:xfrm>
              <a:off x="5672" y="32"/>
              <a:ext cx="72" cy="72"/>
            </a:xfrm>
            <a:custGeom>
              <a:avLst/>
              <a:gdLst/>
              <a:ahLst/>
              <a:cxnLst>
                <a:cxn ang="0">
                  <a:pos x="0" y="36"/>
                </a:cxn>
                <a:cxn ang="0">
                  <a:pos x="0" y="48"/>
                </a:cxn>
                <a:cxn ang="0">
                  <a:pos x="12" y="60"/>
                </a:cxn>
                <a:cxn ang="0">
                  <a:pos x="32" y="64"/>
                </a:cxn>
                <a:cxn ang="0">
                  <a:pos x="72" y="72"/>
                </a:cxn>
                <a:cxn ang="0">
                  <a:pos x="32" y="60"/>
                </a:cxn>
                <a:cxn ang="0">
                  <a:pos x="8" y="48"/>
                </a:cxn>
                <a:cxn ang="0">
                  <a:pos x="0" y="36"/>
                </a:cxn>
                <a:cxn ang="0">
                  <a:pos x="20" y="24"/>
                </a:cxn>
                <a:cxn ang="0">
                  <a:pos x="44" y="12"/>
                </a:cxn>
                <a:cxn ang="0">
                  <a:pos x="72" y="4"/>
                </a:cxn>
                <a:cxn ang="0">
                  <a:pos x="72" y="0"/>
                </a:cxn>
                <a:cxn ang="0">
                  <a:pos x="36" y="12"/>
                </a:cxn>
                <a:cxn ang="0">
                  <a:pos x="12" y="16"/>
                </a:cxn>
                <a:cxn ang="0">
                  <a:pos x="0" y="36"/>
                </a:cxn>
              </a:cxnLst>
              <a:rect l="0" t="0" r="0" b="0"/>
              <a:pathLst>
                <a:path w="72" h="72">
                  <a:moveTo>
                    <a:pt x="0" y="36"/>
                  </a:moveTo>
                  <a:lnTo>
                    <a:pt x="0" y="48"/>
                  </a:lnTo>
                  <a:lnTo>
                    <a:pt x="12" y="60"/>
                  </a:lnTo>
                  <a:lnTo>
                    <a:pt x="32" y="64"/>
                  </a:lnTo>
                  <a:lnTo>
                    <a:pt x="72" y="72"/>
                  </a:lnTo>
                  <a:lnTo>
                    <a:pt x="32" y="60"/>
                  </a:lnTo>
                  <a:lnTo>
                    <a:pt x="8" y="48"/>
                  </a:lnTo>
                  <a:lnTo>
                    <a:pt x="0" y="36"/>
                  </a:lnTo>
                  <a:lnTo>
                    <a:pt x="20" y="24"/>
                  </a:lnTo>
                  <a:lnTo>
                    <a:pt x="44" y="12"/>
                  </a:lnTo>
                  <a:lnTo>
                    <a:pt x="72" y="4"/>
                  </a:lnTo>
                  <a:lnTo>
                    <a:pt x="72" y="0"/>
                  </a:lnTo>
                  <a:lnTo>
                    <a:pt x="36" y="12"/>
                  </a:lnTo>
                  <a:lnTo>
                    <a:pt x="12" y="16"/>
                  </a:lnTo>
                  <a:lnTo>
                    <a:pt x="0"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3" name="図形 22"/>
            <p:cNvSpPr/>
            <p:nvPr/>
          </p:nvSpPr>
          <p:spPr bwMode="auto">
            <a:xfrm>
              <a:off x="5600" y="0"/>
              <a:ext cx="144" cy="128"/>
            </a:xfrm>
            <a:custGeom>
              <a:avLst/>
              <a:gdLst/>
              <a:ahLst/>
              <a:cxnLst>
                <a:cxn ang="0">
                  <a:pos x="128" y="0"/>
                </a:cxn>
                <a:cxn ang="0">
                  <a:pos x="84" y="8"/>
                </a:cxn>
                <a:cxn ang="0">
                  <a:pos x="56" y="12"/>
                </a:cxn>
                <a:cxn ang="0">
                  <a:pos x="20" y="32"/>
                </a:cxn>
                <a:cxn ang="0">
                  <a:pos x="8" y="48"/>
                </a:cxn>
                <a:cxn ang="0">
                  <a:pos x="0" y="60"/>
                </a:cxn>
                <a:cxn ang="0">
                  <a:pos x="8" y="72"/>
                </a:cxn>
                <a:cxn ang="0">
                  <a:pos x="20" y="92"/>
                </a:cxn>
                <a:cxn ang="0">
                  <a:pos x="56" y="108"/>
                </a:cxn>
                <a:cxn ang="0">
                  <a:pos x="104" y="120"/>
                </a:cxn>
                <a:cxn ang="0">
                  <a:pos x="144" y="128"/>
                </a:cxn>
                <a:cxn ang="0">
                  <a:pos x="108" y="116"/>
                </a:cxn>
                <a:cxn ang="0">
                  <a:pos x="60" y="104"/>
                </a:cxn>
                <a:cxn ang="0">
                  <a:pos x="20" y="84"/>
                </a:cxn>
                <a:cxn ang="0">
                  <a:pos x="12" y="72"/>
                </a:cxn>
                <a:cxn ang="0">
                  <a:pos x="8" y="60"/>
                </a:cxn>
                <a:cxn ang="0">
                  <a:pos x="12" y="56"/>
                </a:cxn>
                <a:cxn ang="0">
                  <a:pos x="24" y="36"/>
                </a:cxn>
                <a:cxn ang="0">
                  <a:pos x="44" y="24"/>
                </a:cxn>
                <a:cxn ang="0">
                  <a:pos x="68" y="20"/>
                </a:cxn>
                <a:cxn ang="0">
                  <a:pos x="104" y="8"/>
                </a:cxn>
                <a:cxn ang="0">
                  <a:pos x="144" y="8"/>
                </a:cxn>
                <a:cxn ang="0">
                  <a:pos x="144" y="0"/>
                </a:cxn>
                <a:cxn ang="0">
                  <a:pos x="128" y="0"/>
                </a:cxn>
              </a:cxnLst>
              <a:rect l="0" t="0" r="0" b="0"/>
              <a:pathLst>
                <a:path w="144" h="128">
                  <a:moveTo>
                    <a:pt x="128" y="0"/>
                  </a:moveTo>
                  <a:lnTo>
                    <a:pt x="84" y="8"/>
                  </a:lnTo>
                  <a:lnTo>
                    <a:pt x="56" y="12"/>
                  </a:lnTo>
                  <a:lnTo>
                    <a:pt x="20" y="32"/>
                  </a:lnTo>
                  <a:lnTo>
                    <a:pt x="8" y="48"/>
                  </a:lnTo>
                  <a:lnTo>
                    <a:pt x="0" y="60"/>
                  </a:lnTo>
                  <a:lnTo>
                    <a:pt x="8" y="72"/>
                  </a:lnTo>
                  <a:lnTo>
                    <a:pt x="20" y="92"/>
                  </a:lnTo>
                  <a:lnTo>
                    <a:pt x="56" y="108"/>
                  </a:lnTo>
                  <a:lnTo>
                    <a:pt x="104" y="120"/>
                  </a:lnTo>
                  <a:lnTo>
                    <a:pt x="144" y="128"/>
                  </a:lnTo>
                  <a:lnTo>
                    <a:pt x="108" y="116"/>
                  </a:lnTo>
                  <a:lnTo>
                    <a:pt x="60" y="104"/>
                  </a:lnTo>
                  <a:lnTo>
                    <a:pt x="20" y="84"/>
                  </a:lnTo>
                  <a:lnTo>
                    <a:pt x="12" y="72"/>
                  </a:lnTo>
                  <a:lnTo>
                    <a:pt x="8" y="60"/>
                  </a:lnTo>
                  <a:lnTo>
                    <a:pt x="12" y="56"/>
                  </a:lnTo>
                  <a:lnTo>
                    <a:pt x="24" y="36"/>
                  </a:lnTo>
                  <a:lnTo>
                    <a:pt x="44" y="24"/>
                  </a:lnTo>
                  <a:lnTo>
                    <a:pt x="68" y="20"/>
                  </a:lnTo>
                  <a:lnTo>
                    <a:pt x="104" y="8"/>
                  </a:lnTo>
                  <a:lnTo>
                    <a:pt x="144" y="8"/>
                  </a:lnTo>
                  <a:lnTo>
                    <a:pt x="144" y="0"/>
                  </a:lnTo>
                  <a:lnTo>
                    <a:pt x="12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4" name="図形 23"/>
            <p:cNvSpPr/>
            <p:nvPr/>
          </p:nvSpPr>
          <p:spPr bwMode="auto">
            <a:xfrm>
              <a:off x="2168" y="0"/>
              <a:ext cx="3576" cy="1384"/>
            </a:xfrm>
            <a:custGeom>
              <a:avLst/>
              <a:gdLst/>
              <a:ahLst/>
              <a:cxnLst>
                <a:cxn ang="0">
                  <a:pos x="3504" y="152"/>
                </a:cxn>
                <a:cxn ang="0">
                  <a:pos x="3316" y="116"/>
                </a:cxn>
                <a:cxn ang="0">
                  <a:pos x="3196" y="68"/>
                </a:cxn>
                <a:cxn ang="0">
                  <a:pos x="3148" y="20"/>
                </a:cxn>
                <a:cxn ang="0">
                  <a:pos x="2960" y="32"/>
                </a:cxn>
                <a:cxn ang="0">
                  <a:pos x="2956" y="96"/>
                </a:cxn>
                <a:cxn ang="0">
                  <a:pos x="2860" y="56"/>
                </a:cxn>
                <a:cxn ang="0">
                  <a:pos x="2872" y="96"/>
                </a:cxn>
                <a:cxn ang="0">
                  <a:pos x="3020" y="164"/>
                </a:cxn>
                <a:cxn ang="0">
                  <a:pos x="3100" y="180"/>
                </a:cxn>
                <a:cxn ang="0">
                  <a:pos x="2824" y="140"/>
                </a:cxn>
                <a:cxn ang="0">
                  <a:pos x="2796" y="156"/>
                </a:cxn>
                <a:cxn ang="0">
                  <a:pos x="2472" y="60"/>
                </a:cxn>
                <a:cxn ang="0">
                  <a:pos x="2500" y="212"/>
                </a:cxn>
                <a:cxn ang="0">
                  <a:pos x="2508" y="156"/>
                </a:cxn>
                <a:cxn ang="0">
                  <a:pos x="2364" y="108"/>
                </a:cxn>
                <a:cxn ang="0">
                  <a:pos x="2004" y="72"/>
                </a:cxn>
                <a:cxn ang="0">
                  <a:pos x="1800" y="20"/>
                </a:cxn>
                <a:cxn ang="0">
                  <a:pos x="1980" y="116"/>
                </a:cxn>
                <a:cxn ang="0">
                  <a:pos x="1636" y="92"/>
                </a:cxn>
                <a:cxn ang="0">
                  <a:pos x="1396" y="32"/>
                </a:cxn>
                <a:cxn ang="0">
                  <a:pos x="1324" y="20"/>
                </a:cxn>
                <a:cxn ang="0">
                  <a:pos x="1248" y="0"/>
                </a:cxn>
                <a:cxn ang="0">
                  <a:pos x="1184" y="0"/>
                </a:cxn>
                <a:cxn ang="0">
                  <a:pos x="1112" y="0"/>
                </a:cxn>
                <a:cxn ang="0">
                  <a:pos x="928" y="0"/>
                </a:cxn>
                <a:cxn ang="0">
                  <a:pos x="844" y="0"/>
                </a:cxn>
                <a:cxn ang="0">
                  <a:pos x="904" y="164"/>
                </a:cxn>
                <a:cxn ang="0">
                  <a:pos x="692" y="116"/>
                </a:cxn>
                <a:cxn ang="0">
                  <a:pos x="592" y="116"/>
                </a:cxn>
                <a:cxn ang="0">
                  <a:pos x="232" y="36"/>
                </a:cxn>
                <a:cxn ang="0">
                  <a:pos x="112" y="72"/>
                </a:cxn>
                <a:cxn ang="0">
                  <a:pos x="892" y="156"/>
                </a:cxn>
                <a:cxn ang="0">
                  <a:pos x="1412" y="428"/>
                </a:cxn>
                <a:cxn ang="0">
                  <a:pos x="2176" y="500"/>
                </a:cxn>
                <a:cxn ang="0">
                  <a:pos x="2636" y="720"/>
                </a:cxn>
                <a:cxn ang="0">
                  <a:pos x="2564" y="1124"/>
                </a:cxn>
                <a:cxn ang="0">
                  <a:pos x="3288" y="1352"/>
                </a:cxn>
                <a:cxn ang="0">
                  <a:pos x="2900" y="1040"/>
                </a:cxn>
                <a:cxn ang="0">
                  <a:pos x="2912" y="808"/>
                </a:cxn>
                <a:cxn ang="0">
                  <a:pos x="2796" y="1136"/>
                </a:cxn>
                <a:cxn ang="0">
                  <a:pos x="2864" y="1168"/>
                </a:cxn>
                <a:cxn ang="0">
                  <a:pos x="3396" y="888"/>
                </a:cxn>
                <a:cxn ang="0">
                  <a:pos x="2544" y="628"/>
                </a:cxn>
                <a:cxn ang="0">
                  <a:pos x="3008" y="400"/>
                </a:cxn>
                <a:cxn ang="0">
                  <a:pos x="2780" y="760"/>
                </a:cxn>
                <a:cxn ang="0">
                  <a:pos x="3124" y="1052"/>
                </a:cxn>
                <a:cxn ang="0">
                  <a:pos x="3552" y="1348"/>
                </a:cxn>
                <a:cxn ang="0">
                  <a:pos x="3428" y="1016"/>
                </a:cxn>
                <a:cxn ang="0">
                  <a:pos x="3536" y="852"/>
                </a:cxn>
                <a:cxn ang="0">
                  <a:pos x="2840" y="564"/>
                </a:cxn>
                <a:cxn ang="0">
                  <a:pos x="3160" y="772"/>
                </a:cxn>
                <a:cxn ang="0">
                  <a:pos x="3348" y="648"/>
                </a:cxn>
                <a:cxn ang="0">
                  <a:pos x="3360" y="672"/>
                </a:cxn>
                <a:cxn ang="0">
                  <a:pos x="3172" y="532"/>
                </a:cxn>
                <a:cxn ang="0">
                  <a:pos x="3088" y="636"/>
                </a:cxn>
                <a:cxn ang="0">
                  <a:pos x="3084" y="556"/>
                </a:cxn>
                <a:cxn ang="0">
                  <a:pos x="3144" y="708"/>
                </a:cxn>
                <a:cxn ang="0">
                  <a:pos x="2992" y="544"/>
                </a:cxn>
                <a:cxn ang="0">
                  <a:pos x="3432" y="392"/>
                </a:cxn>
                <a:cxn ang="0">
                  <a:pos x="3220" y="168"/>
                </a:cxn>
              </a:cxnLst>
              <a:rect l="0" t="0" r="0" b="0"/>
              <a:pathLst>
                <a:path w="3576" h="1384">
                  <a:moveTo>
                    <a:pt x="3360" y="84"/>
                  </a:moveTo>
                  <a:lnTo>
                    <a:pt x="3356" y="72"/>
                  </a:lnTo>
                  <a:lnTo>
                    <a:pt x="3356" y="60"/>
                  </a:lnTo>
                  <a:lnTo>
                    <a:pt x="3360" y="56"/>
                  </a:lnTo>
                  <a:lnTo>
                    <a:pt x="3380" y="36"/>
                  </a:lnTo>
                  <a:lnTo>
                    <a:pt x="3416" y="20"/>
                  </a:lnTo>
                  <a:lnTo>
                    <a:pt x="3480" y="0"/>
                  </a:lnTo>
                  <a:lnTo>
                    <a:pt x="3452" y="0"/>
                  </a:lnTo>
                  <a:lnTo>
                    <a:pt x="3396" y="20"/>
                  </a:lnTo>
                  <a:lnTo>
                    <a:pt x="3368" y="36"/>
                  </a:lnTo>
                  <a:lnTo>
                    <a:pt x="3356" y="56"/>
                  </a:lnTo>
                  <a:lnTo>
                    <a:pt x="3356" y="60"/>
                  </a:lnTo>
                  <a:lnTo>
                    <a:pt x="3356" y="72"/>
                  </a:lnTo>
                  <a:lnTo>
                    <a:pt x="3356" y="84"/>
                  </a:lnTo>
                  <a:lnTo>
                    <a:pt x="3372" y="96"/>
                  </a:lnTo>
                  <a:lnTo>
                    <a:pt x="3392" y="108"/>
                  </a:lnTo>
                  <a:lnTo>
                    <a:pt x="3440" y="128"/>
                  </a:lnTo>
                  <a:lnTo>
                    <a:pt x="3528" y="144"/>
                  </a:lnTo>
                  <a:lnTo>
                    <a:pt x="3504" y="152"/>
                  </a:lnTo>
                  <a:lnTo>
                    <a:pt x="3504" y="144"/>
                  </a:lnTo>
                  <a:lnTo>
                    <a:pt x="3476" y="144"/>
                  </a:lnTo>
                  <a:lnTo>
                    <a:pt x="3404" y="132"/>
                  </a:lnTo>
                  <a:lnTo>
                    <a:pt x="3332" y="116"/>
                  </a:lnTo>
                  <a:lnTo>
                    <a:pt x="3300" y="96"/>
                  </a:lnTo>
                  <a:lnTo>
                    <a:pt x="3276" y="80"/>
                  </a:lnTo>
                  <a:lnTo>
                    <a:pt x="3268" y="68"/>
                  </a:lnTo>
                  <a:lnTo>
                    <a:pt x="3268" y="48"/>
                  </a:lnTo>
                  <a:lnTo>
                    <a:pt x="3280" y="32"/>
                  </a:lnTo>
                  <a:lnTo>
                    <a:pt x="3300" y="20"/>
                  </a:lnTo>
                  <a:lnTo>
                    <a:pt x="3336" y="0"/>
                  </a:lnTo>
                  <a:lnTo>
                    <a:pt x="3316" y="0"/>
                  </a:lnTo>
                  <a:lnTo>
                    <a:pt x="3288" y="20"/>
                  </a:lnTo>
                  <a:lnTo>
                    <a:pt x="3276" y="32"/>
                  </a:lnTo>
                  <a:lnTo>
                    <a:pt x="3264" y="48"/>
                  </a:lnTo>
                  <a:lnTo>
                    <a:pt x="3264" y="68"/>
                  </a:lnTo>
                  <a:lnTo>
                    <a:pt x="3276" y="84"/>
                  </a:lnTo>
                  <a:lnTo>
                    <a:pt x="3288" y="96"/>
                  </a:lnTo>
                  <a:lnTo>
                    <a:pt x="3316" y="116"/>
                  </a:lnTo>
                  <a:lnTo>
                    <a:pt x="3380" y="132"/>
                  </a:lnTo>
                  <a:lnTo>
                    <a:pt x="3444" y="144"/>
                  </a:lnTo>
                  <a:lnTo>
                    <a:pt x="3488" y="152"/>
                  </a:lnTo>
                  <a:lnTo>
                    <a:pt x="3444" y="156"/>
                  </a:lnTo>
                  <a:lnTo>
                    <a:pt x="3396" y="144"/>
                  </a:lnTo>
                  <a:lnTo>
                    <a:pt x="3324" y="132"/>
                  </a:lnTo>
                  <a:lnTo>
                    <a:pt x="3252" y="108"/>
                  </a:lnTo>
                  <a:lnTo>
                    <a:pt x="3228" y="92"/>
                  </a:lnTo>
                  <a:lnTo>
                    <a:pt x="3208" y="72"/>
                  </a:lnTo>
                  <a:lnTo>
                    <a:pt x="3204" y="68"/>
                  </a:lnTo>
                  <a:lnTo>
                    <a:pt x="3204" y="56"/>
                  </a:lnTo>
                  <a:lnTo>
                    <a:pt x="3216" y="36"/>
                  </a:lnTo>
                  <a:lnTo>
                    <a:pt x="3232" y="20"/>
                  </a:lnTo>
                  <a:lnTo>
                    <a:pt x="3264" y="0"/>
                  </a:lnTo>
                  <a:lnTo>
                    <a:pt x="3252" y="0"/>
                  </a:lnTo>
                  <a:lnTo>
                    <a:pt x="3228" y="20"/>
                  </a:lnTo>
                  <a:lnTo>
                    <a:pt x="3208" y="36"/>
                  </a:lnTo>
                  <a:lnTo>
                    <a:pt x="3196" y="48"/>
                  </a:lnTo>
                  <a:lnTo>
                    <a:pt x="3196" y="68"/>
                  </a:lnTo>
                  <a:lnTo>
                    <a:pt x="3204" y="80"/>
                  </a:lnTo>
                  <a:lnTo>
                    <a:pt x="3220" y="92"/>
                  </a:lnTo>
                  <a:lnTo>
                    <a:pt x="3240" y="108"/>
                  </a:lnTo>
                  <a:lnTo>
                    <a:pt x="3304" y="132"/>
                  </a:lnTo>
                  <a:lnTo>
                    <a:pt x="3372" y="144"/>
                  </a:lnTo>
                  <a:lnTo>
                    <a:pt x="3428" y="156"/>
                  </a:lnTo>
                  <a:lnTo>
                    <a:pt x="3384" y="156"/>
                  </a:lnTo>
                  <a:lnTo>
                    <a:pt x="3356" y="156"/>
                  </a:lnTo>
                  <a:lnTo>
                    <a:pt x="3280" y="140"/>
                  </a:lnTo>
                  <a:lnTo>
                    <a:pt x="3196" y="116"/>
                  </a:lnTo>
                  <a:lnTo>
                    <a:pt x="3168" y="104"/>
                  </a:lnTo>
                  <a:lnTo>
                    <a:pt x="3144" y="84"/>
                  </a:lnTo>
                  <a:lnTo>
                    <a:pt x="3136" y="68"/>
                  </a:lnTo>
                  <a:lnTo>
                    <a:pt x="3132" y="56"/>
                  </a:lnTo>
                  <a:lnTo>
                    <a:pt x="3144" y="36"/>
                  </a:lnTo>
                  <a:lnTo>
                    <a:pt x="3156" y="20"/>
                  </a:lnTo>
                  <a:lnTo>
                    <a:pt x="3180" y="0"/>
                  </a:lnTo>
                  <a:lnTo>
                    <a:pt x="3168" y="0"/>
                  </a:lnTo>
                  <a:lnTo>
                    <a:pt x="3148" y="20"/>
                  </a:lnTo>
                  <a:lnTo>
                    <a:pt x="3136" y="36"/>
                  </a:lnTo>
                  <a:lnTo>
                    <a:pt x="3132" y="56"/>
                  </a:lnTo>
                  <a:lnTo>
                    <a:pt x="3132" y="72"/>
                  </a:lnTo>
                  <a:lnTo>
                    <a:pt x="3136" y="84"/>
                  </a:lnTo>
                  <a:lnTo>
                    <a:pt x="3156" y="104"/>
                  </a:lnTo>
                  <a:lnTo>
                    <a:pt x="3180" y="116"/>
                  </a:lnTo>
                  <a:lnTo>
                    <a:pt x="3244" y="140"/>
                  </a:lnTo>
                  <a:lnTo>
                    <a:pt x="3312" y="152"/>
                  </a:lnTo>
                  <a:lnTo>
                    <a:pt x="3360" y="164"/>
                  </a:lnTo>
                  <a:lnTo>
                    <a:pt x="3304" y="164"/>
                  </a:lnTo>
                  <a:lnTo>
                    <a:pt x="3256" y="156"/>
                  </a:lnTo>
                  <a:lnTo>
                    <a:pt x="3148" y="140"/>
                  </a:lnTo>
                  <a:lnTo>
                    <a:pt x="3088" y="120"/>
                  </a:lnTo>
                  <a:lnTo>
                    <a:pt x="3032" y="108"/>
                  </a:lnTo>
                  <a:lnTo>
                    <a:pt x="2992" y="84"/>
                  </a:lnTo>
                  <a:lnTo>
                    <a:pt x="2960" y="68"/>
                  </a:lnTo>
                  <a:lnTo>
                    <a:pt x="2956" y="56"/>
                  </a:lnTo>
                  <a:lnTo>
                    <a:pt x="2956" y="44"/>
                  </a:lnTo>
                  <a:lnTo>
                    <a:pt x="2960" y="32"/>
                  </a:lnTo>
                  <a:lnTo>
                    <a:pt x="2980" y="20"/>
                  </a:lnTo>
                  <a:lnTo>
                    <a:pt x="2996" y="0"/>
                  </a:lnTo>
                  <a:lnTo>
                    <a:pt x="2984" y="0"/>
                  </a:lnTo>
                  <a:lnTo>
                    <a:pt x="2960" y="32"/>
                  </a:lnTo>
                  <a:lnTo>
                    <a:pt x="2948" y="44"/>
                  </a:lnTo>
                  <a:lnTo>
                    <a:pt x="2948" y="56"/>
                  </a:lnTo>
                  <a:lnTo>
                    <a:pt x="2956" y="68"/>
                  </a:lnTo>
                  <a:lnTo>
                    <a:pt x="2980" y="84"/>
                  </a:lnTo>
                  <a:lnTo>
                    <a:pt x="3016" y="104"/>
                  </a:lnTo>
                  <a:lnTo>
                    <a:pt x="3108" y="132"/>
                  </a:lnTo>
                  <a:lnTo>
                    <a:pt x="3208" y="152"/>
                  </a:lnTo>
                  <a:lnTo>
                    <a:pt x="3280" y="164"/>
                  </a:lnTo>
                  <a:lnTo>
                    <a:pt x="3268" y="164"/>
                  </a:lnTo>
                  <a:lnTo>
                    <a:pt x="3244" y="164"/>
                  </a:lnTo>
                  <a:lnTo>
                    <a:pt x="3240" y="164"/>
                  </a:lnTo>
                  <a:lnTo>
                    <a:pt x="3124" y="144"/>
                  </a:lnTo>
                  <a:lnTo>
                    <a:pt x="3052" y="128"/>
                  </a:lnTo>
                  <a:lnTo>
                    <a:pt x="3004" y="116"/>
                  </a:lnTo>
                  <a:lnTo>
                    <a:pt x="2956" y="96"/>
                  </a:lnTo>
                  <a:lnTo>
                    <a:pt x="2924" y="72"/>
                  </a:lnTo>
                  <a:lnTo>
                    <a:pt x="2912" y="60"/>
                  </a:lnTo>
                  <a:lnTo>
                    <a:pt x="2912" y="48"/>
                  </a:lnTo>
                  <a:lnTo>
                    <a:pt x="2912" y="36"/>
                  </a:lnTo>
                  <a:lnTo>
                    <a:pt x="2924" y="24"/>
                  </a:lnTo>
                  <a:lnTo>
                    <a:pt x="2948" y="0"/>
                  </a:lnTo>
                  <a:lnTo>
                    <a:pt x="2936" y="0"/>
                  </a:lnTo>
                  <a:lnTo>
                    <a:pt x="2920" y="24"/>
                  </a:lnTo>
                  <a:lnTo>
                    <a:pt x="2908" y="36"/>
                  </a:lnTo>
                  <a:lnTo>
                    <a:pt x="2908" y="48"/>
                  </a:lnTo>
                  <a:lnTo>
                    <a:pt x="2912" y="68"/>
                  </a:lnTo>
                  <a:lnTo>
                    <a:pt x="2920" y="80"/>
                  </a:lnTo>
                  <a:lnTo>
                    <a:pt x="2956" y="104"/>
                  </a:lnTo>
                  <a:lnTo>
                    <a:pt x="2980" y="108"/>
                  </a:lnTo>
                  <a:lnTo>
                    <a:pt x="3052" y="132"/>
                  </a:lnTo>
                  <a:lnTo>
                    <a:pt x="2936" y="108"/>
                  </a:lnTo>
                  <a:lnTo>
                    <a:pt x="2896" y="92"/>
                  </a:lnTo>
                  <a:lnTo>
                    <a:pt x="2872" y="72"/>
                  </a:lnTo>
                  <a:lnTo>
                    <a:pt x="2860" y="56"/>
                  </a:lnTo>
                  <a:lnTo>
                    <a:pt x="2852" y="44"/>
                  </a:lnTo>
                  <a:lnTo>
                    <a:pt x="2852" y="24"/>
                  </a:lnTo>
                  <a:lnTo>
                    <a:pt x="2860" y="0"/>
                  </a:lnTo>
                  <a:lnTo>
                    <a:pt x="2852" y="0"/>
                  </a:lnTo>
                  <a:lnTo>
                    <a:pt x="2848" y="24"/>
                  </a:lnTo>
                  <a:lnTo>
                    <a:pt x="2848" y="44"/>
                  </a:lnTo>
                  <a:lnTo>
                    <a:pt x="2852" y="60"/>
                  </a:lnTo>
                  <a:lnTo>
                    <a:pt x="2864" y="72"/>
                  </a:lnTo>
                  <a:lnTo>
                    <a:pt x="2884" y="84"/>
                  </a:lnTo>
                  <a:lnTo>
                    <a:pt x="2908" y="96"/>
                  </a:lnTo>
                  <a:lnTo>
                    <a:pt x="2968" y="120"/>
                  </a:lnTo>
                  <a:lnTo>
                    <a:pt x="3044" y="140"/>
                  </a:lnTo>
                  <a:lnTo>
                    <a:pt x="3124" y="152"/>
                  </a:lnTo>
                  <a:lnTo>
                    <a:pt x="3228" y="164"/>
                  </a:lnTo>
                  <a:lnTo>
                    <a:pt x="3216" y="168"/>
                  </a:lnTo>
                  <a:lnTo>
                    <a:pt x="3132" y="156"/>
                  </a:lnTo>
                  <a:lnTo>
                    <a:pt x="2996" y="132"/>
                  </a:lnTo>
                  <a:lnTo>
                    <a:pt x="2932" y="116"/>
                  </a:lnTo>
                  <a:lnTo>
                    <a:pt x="2872" y="96"/>
                  </a:lnTo>
                  <a:lnTo>
                    <a:pt x="2824" y="72"/>
                  </a:lnTo>
                  <a:lnTo>
                    <a:pt x="2808" y="60"/>
                  </a:lnTo>
                  <a:lnTo>
                    <a:pt x="2796" y="44"/>
                  </a:lnTo>
                  <a:lnTo>
                    <a:pt x="2796" y="36"/>
                  </a:lnTo>
                  <a:lnTo>
                    <a:pt x="2804" y="12"/>
                  </a:lnTo>
                  <a:lnTo>
                    <a:pt x="2808" y="0"/>
                  </a:lnTo>
                  <a:lnTo>
                    <a:pt x="2804" y="0"/>
                  </a:lnTo>
                  <a:lnTo>
                    <a:pt x="2796" y="12"/>
                  </a:lnTo>
                  <a:lnTo>
                    <a:pt x="2792" y="36"/>
                  </a:lnTo>
                  <a:lnTo>
                    <a:pt x="2796" y="48"/>
                  </a:lnTo>
                  <a:lnTo>
                    <a:pt x="2804" y="60"/>
                  </a:lnTo>
                  <a:lnTo>
                    <a:pt x="2816" y="72"/>
                  </a:lnTo>
                  <a:lnTo>
                    <a:pt x="2860" y="96"/>
                  </a:lnTo>
                  <a:lnTo>
                    <a:pt x="2912" y="116"/>
                  </a:lnTo>
                  <a:lnTo>
                    <a:pt x="2972" y="132"/>
                  </a:lnTo>
                  <a:lnTo>
                    <a:pt x="3096" y="156"/>
                  </a:lnTo>
                  <a:lnTo>
                    <a:pt x="3192" y="168"/>
                  </a:lnTo>
                  <a:lnTo>
                    <a:pt x="3120" y="180"/>
                  </a:lnTo>
                  <a:lnTo>
                    <a:pt x="3020" y="164"/>
                  </a:lnTo>
                  <a:lnTo>
                    <a:pt x="2936" y="140"/>
                  </a:lnTo>
                  <a:lnTo>
                    <a:pt x="2848" y="116"/>
                  </a:lnTo>
                  <a:lnTo>
                    <a:pt x="2804" y="96"/>
                  </a:lnTo>
                  <a:lnTo>
                    <a:pt x="2772" y="80"/>
                  </a:lnTo>
                  <a:lnTo>
                    <a:pt x="2756" y="60"/>
                  </a:lnTo>
                  <a:lnTo>
                    <a:pt x="2744" y="44"/>
                  </a:lnTo>
                  <a:lnTo>
                    <a:pt x="2736" y="20"/>
                  </a:lnTo>
                  <a:lnTo>
                    <a:pt x="2744" y="12"/>
                  </a:lnTo>
                  <a:lnTo>
                    <a:pt x="2744" y="0"/>
                  </a:lnTo>
                  <a:lnTo>
                    <a:pt x="2736" y="8"/>
                  </a:lnTo>
                  <a:lnTo>
                    <a:pt x="2736" y="20"/>
                  </a:lnTo>
                  <a:lnTo>
                    <a:pt x="2736" y="44"/>
                  </a:lnTo>
                  <a:lnTo>
                    <a:pt x="2748" y="60"/>
                  </a:lnTo>
                  <a:lnTo>
                    <a:pt x="2768" y="80"/>
                  </a:lnTo>
                  <a:lnTo>
                    <a:pt x="2796" y="96"/>
                  </a:lnTo>
                  <a:lnTo>
                    <a:pt x="2840" y="120"/>
                  </a:lnTo>
                  <a:lnTo>
                    <a:pt x="2924" y="144"/>
                  </a:lnTo>
                  <a:lnTo>
                    <a:pt x="3008" y="164"/>
                  </a:lnTo>
                  <a:lnTo>
                    <a:pt x="3100" y="180"/>
                  </a:lnTo>
                  <a:lnTo>
                    <a:pt x="3056" y="188"/>
                  </a:lnTo>
                  <a:lnTo>
                    <a:pt x="2992" y="176"/>
                  </a:lnTo>
                  <a:lnTo>
                    <a:pt x="2956" y="168"/>
                  </a:lnTo>
                  <a:lnTo>
                    <a:pt x="2920" y="164"/>
                  </a:lnTo>
                  <a:lnTo>
                    <a:pt x="2828" y="140"/>
                  </a:lnTo>
                  <a:lnTo>
                    <a:pt x="2732" y="96"/>
                  </a:lnTo>
                  <a:lnTo>
                    <a:pt x="2688" y="72"/>
                  </a:lnTo>
                  <a:lnTo>
                    <a:pt x="2664" y="48"/>
                  </a:lnTo>
                  <a:lnTo>
                    <a:pt x="2660" y="36"/>
                  </a:lnTo>
                  <a:lnTo>
                    <a:pt x="2660" y="24"/>
                  </a:lnTo>
                  <a:lnTo>
                    <a:pt x="2660" y="12"/>
                  </a:lnTo>
                  <a:lnTo>
                    <a:pt x="2660" y="0"/>
                  </a:lnTo>
                  <a:lnTo>
                    <a:pt x="2652" y="12"/>
                  </a:lnTo>
                  <a:lnTo>
                    <a:pt x="2652" y="24"/>
                  </a:lnTo>
                  <a:lnTo>
                    <a:pt x="2652" y="36"/>
                  </a:lnTo>
                  <a:lnTo>
                    <a:pt x="2664" y="48"/>
                  </a:lnTo>
                  <a:lnTo>
                    <a:pt x="2688" y="80"/>
                  </a:lnTo>
                  <a:lnTo>
                    <a:pt x="2724" y="104"/>
                  </a:lnTo>
                  <a:lnTo>
                    <a:pt x="2824" y="140"/>
                  </a:lnTo>
                  <a:lnTo>
                    <a:pt x="2912" y="164"/>
                  </a:lnTo>
                  <a:lnTo>
                    <a:pt x="2956" y="176"/>
                  </a:lnTo>
                  <a:lnTo>
                    <a:pt x="2992" y="180"/>
                  </a:lnTo>
                  <a:lnTo>
                    <a:pt x="2852" y="168"/>
                  </a:lnTo>
                  <a:lnTo>
                    <a:pt x="2848" y="168"/>
                  </a:lnTo>
                  <a:lnTo>
                    <a:pt x="2836" y="164"/>
                  </a:lnTo>
                  <a:lnTo>
                    <a:pt x="2772" y="144"/>
                  </a:lnTo>
                  <a:lnTo>
                    <a:pt x="2720" y="128"/>
                  </a:lnTo>
                  <a:lnTo>
                    <a:pt x="2648" y="84"/>
                  </a:lnTo>
                  <a:lnTo>
                    <a:pt x="2592" y="56"/>
                  </a:lnTo>
                  <a:lnTo>
                    <a:pt x="2576" y="36"/>
                  </a:lnTo>
                  <a:lnTo>
                    <a:pt x="2564" y="20"/>
                  </a:lnTo>
                  <a:lnTo>
                    <a:pt x="2564" y="0"/>
                  </a:lnTo>
                  <a:lnTo>
                    <a:pt x="2564" y="24"/>
                  </a:lnTo>
                  <a:lnTo>
                    <a:pt x="2576" y="44"/>
                  </a:lnTo>
                  <a:lnTo>
                    <a:pt x="2588" y="56"/>
                  </a:lnTo>
                  <a:lnTo>
                    <a:pt x="2628" y="84"/>
                  </a:lnTo>
                  <a:lnTo>
                    <a:pt x="2696" y="120"/>
                  </a:lnTo>
                  <a:lnTo>
                    <a:pt x="2796" y="156"/>
                  </a:lnTo>
                  <a:lnTo>
                    <a:pt x="2724" y="140"/>
                  </a:lnTo>
                  <a:lnTo>
                    <a:pt x="2648" y="116"/>
                  </a:lnTo>
                  <a:lnTo>
                    <a:pt x="2568" y="80"/>
                  </a:lnTo>
                  <a:lnTo>
                    <a:pt x="2532" y="60"/>
                  </a:lnTo>
                  <a:lnTo>
                    <a:pt x="2508" y="36"/>
                  </a:lnTo>
                  <a:lnTo>
                    <a:pt x="2500" y="24"/>
                  </a:lnTo>
                  <a:lnTo>
                    <a:pt x="2496" y="0"/>
                  </a:lnTo>
                  <a:lnTo>
                    <a:pt x="2488" y="0"/>
                  </a:lnTo>
                  <a:lnTo>
                    <a:pt x="2496" y="24"/>
                  </a:lnTo>
                  <a:lnTo>
                    <a:pt x="2500" y="36"/>
                  </a:lnTo>
                  <a:lnTo>
                    <a:pt x="2524" y="60"/>
                  </a:lnTo>
                  <a:lnTo>
                    <a:pt x="2556" y="80"/>
                  </a:lnTo>
                  <a:lnTo>
                    <a:pt x="2624" y="116"/>
                  </a:lnTo>
                  <a:lnTo>
                    <a:pt x="2696" y="140"/>
                  </a:lnTo>
                  <a:lnTo>
                    <a:pt x="2760" y="156"/>
                  </a:lnTo>
                  <a:lnTo>
                    <a:pt x="2664" y="132"/>
                  </a:lnTo>
                  <a:lnTo>
                    <a:pt x="2624" y="128"/>
                  </a:lnTo>
                  <a:lnTo>
                    <a:pt x="2532" y="92"/>
                  </a:lnTo>
                  <a:lnTo>
                    <a:pt x="2472" y="60"/>
                  </a:lnTo>
                  <a:lnTo>
                    <a:pt x="2436" y="36"/>
                  </a:lnTo>
                  <a:lnTo>
                    <a:pt x="2424" y="24"/>
                  </a:lnTo>
                  <a:lnTo>
                    <a:pt x="2412" y="0"/>
                  </a:lnTo>
                  <a:lnTo>
                    <a:pt x="2404" y="0"/>
                  </a:lnTo>
                  <a:lnTo>
                    <a:pt x="2416" y="32"/>
                  </a:lnTo>
                  <a:lnTo>
                    <a:pt x="2428" y="36"/>
                  </a:lnTo>
                  <a:lnTo>
                    <a:pt x="2472" y="68"/>
                  </a:lnTo>
                  <a:lnTo>
                    <a:pt x="2532" y="96"/>
                  </a:lnTo>
                  <a:lnTo>
                    <a:pt x="2624" y="128"/>
                  </a:lnTo>
                  <a:lnTo>
                    <a:pt x="2652" y="140"/>
                  </a:lnTo>
                  <a:lnTo>
                    <a:pt x="2732" y="156"/>
                  </a:lnTo>
                  <a:lnTo>
                    <a:pt x="2700" y="152"/>
                  </a:lnTo>
                  <a:lnTo>
                    <a:pt x="2648" y="152"/>
                  </a:lnTo>
                  <a:lnTo>
                    <a:pt x="2592" y="156"/>
                  </a:lnTo>
                  <a:lnTo>
                    <a:pt x="2556" y="168"/>
                  </a:lnTo>
                  <a:lnTo>
                    <a:pt x="2532" y="176"/>
                  </a:lnTo>
                  <a:lnTo>
                    <a:pt x="2512" y="188"/>
                  </a:lnTo>
                  <a:lnTo>
                    <a:pt x="2508" y="200"/>
                  </a:lnTo>
                  <a:lnTo>
                    <a:pt x="2500" y="212"/>
                  </a:lnTo>
                  <a:lnTo>
                    <a:pt x="2500" y="228"/>
                  </a:lnTo>
                  <a:lnTo>
                    <a:pt x="2508" y="236"/>
                  </a:lnTo>
                  <a:lnTo>
                    <a:pt x="2532" y="252"/>
                  </a:lnTo>
                  <a:lnTo>
                    <a:pt x="2564" y="264"/>
                  </a:lnTo>
                  <a:lnTo>
                    <a:pt x="2636" y="284"/>
                  </a:lnTo>
                  <a:lnTo>
                    <a:pt x="2600" y="284"/>
                  </a:lnTo>
                  <a:lnTo>
                    <a:pt x="2600" y="292"/>
                  </a:lnTo>
                  <a:lnTo>
                    <a:pt x="2548" y="276"/>
                  </a:lnTo>
                  <a:lnTo>
                    <a:pt x="2496" y="272"/>
                  </a:lnTo>
                  <a:lnTo>
                    <a:pt x="2520" y="276"/>
                  </a:lnTo>
                  <a:lnTo>
                    <a:pt x="2520" y="272"/>
                  </a:lnTo>
                  <a:lnTo>
                    <a:pt x="2476" y="260"/>
                  </a:lnTo>
                  <a:lnTo>
                    <a:pt x="2448" y="240"/>
                  </a:lnTo>
                  <a:lnTo>
                    <a:pt x="2428" y="228"/>
                  </a:lnTo>
                  <a:lnTo>
                    <a:pt x="2424" y="216"/>
                  </a:lnTo>
                  <a:lnTo>
                    <a:pt x="2428" y="204"/>
                  </a:lnTo>
                  <a:lnTo>
                    <a:pt x="2436" y="192"/>
                  </a:lnTo>
                  <a:lnTo>
                    <a:pt x="2460" y="176"/>
                  </a:lnTo>
                  <a:lnTo>
                    <a:pt x="2508" y="156"/>
                  </a:lnTo>
                  <a:lnTo>
                    <a:pt x="2536" y="144"/>
                  </a:lnTo>
                  <a:lnTo>
                    <a:pt x="2580" y="144"/>
                  </a:lnTo>
                  <a:lnTo>
                    <a:pt x="2592" y="144"/>
                  </a:lnTo>
                  <a:lnTo>
                    <a:pt x="2564" y="140"/>
                  </a:lnTo>
                  <a:lnTo>
                    <a:pt x="2500" y="132"/>
                  </a:lnTo>
                  <a:lnTo>
                    <a:pt x="2472" y="128"/>
                  </a:lnTo>
                  <a:lnTo>
                    <a:pt x="2424" y="120"/>
                  </a:lnTo>
                  <a:lnTo>
                    <a:pt x="2364" y="104"/>
                  </a:lnTo>
                  <a:lnTo>
                    <a:pt x="2316" y="84"/>
                  </a:lnTo>
                  <a:lnTo>
                    <a:pt x="2276" y="68"/>
                  </a:lnTo>
                  <a:lnTo>
                    <a:pt x="2252" y="56"/>
                  </a:lnTo>
                  <a:lnTo>
                    <a:pt x="2228" y="24"/>
                  </a:lnTo>
                  <a:lnTo>
                    <a:pt x="2224" y="20"/>
                  </a:lnTo>
                  <a:lnTo>
                    <a:pt x="2216" y="0"/>
                  </a:lnTo>
                  <a:lnTo>
                    <a:pt x="2216" y="20"/>
                  </a:lnTo>
                  <a:lnTo>
                    <a:pt x="2224" y="24"/>
                  </a:lnTo>
                  <a:lnTo>
                    <a:pt x="2240" y="48"/>
                  </a:lnTo>
                  <a:lnTo>
                    <a:pt x="2288" y="80"/>
                  </a:lnTo>
                  <a:lnTo>
                    <a:pt x="2364" y="108"/>
                  </a:lnTo>
                  <a:lnTo>
                    <a:pt x="2296" y="96"/>
                  </a:lnTo>
                  <a:lnTo>
                    <a:pt x="2272" y="92"/>
                  </a:lnTo>
                  <a:lnTo>
                    <a:pt x="2224" y="72"/>
                  </a:lnTo>
                  <a:lnTo>
                    <a:pt x="2200" y="60"/>
                  </a:lnTo>
                  <a:lnTo>
                    <a:pt x="2176" y="44"/>
                  </a:lnTo>
                  <a:lnTo>
                    <a:pt x="2156" y="24"/>
                  </a:lnTo>
                  <a:lnTo>
                    <a:pt x="2152" y="0"/>
                  </a:lnTo>
                  <a:lnTo>
                    <a:pt x="2144" y="0"/>
                  </a:lnTo>
                  <a:lnTo>
                    <a:pt x="2152" y="20"/>
                  </a:lnTo>
                  <a:lnTo>
                    <a:pt x="2164" y="36"/>
                  </a:lnTo>
                  <a:lnTo>
                    <a:pt x="2192" y="60"/>
                  </a:lnTo>
                  <a:lnTo>
                    <a:pt x="2228" y="80"/>
                  </a:lnTo>
                  <a:lnTo>
                    <a:pt x="2264" y="92"/>
                  </a:lnTo>
                  <a:lnTo>
                    <a:pt x="2204" y="84"/>
                  </a:lnTo>
                  <a:lnTo>
                    <a:pt x="2168" y="84"/>
                  </a:lnTo>
                  <a:lnTo>
                    <a:pt x="2132" y="92"/>
                  </a:lnTo>
                  <a:lnTo>
                    <a:pt x="2084" y="92"/>
                  </a:lnTo>
                  <a:lnTo>
                    <a:pt x="2048" y="84"/>
                  </a:lnTo>
                  <a:lnTo>
                    <a:pt x="2004" y="72"/>
                  </a:lnTo>
                  <a:lnTo>
                    <a:pt x="1964" y="60"/>
                  </a:lnTo>
                  <a:lnTo>
                    <a:pt x="1916" y="48"/>
                  </a:lnTo>
                  <a:lnTo>
                    <a:pt x="1884" y="32"/>
                  </a:lnTo>
                  <a:lnTo>
                    <a:pt x="1868" y="12"/>
                  </a:lnTo>
                  <a:lnTo>
                    <a:pt x="1860" y="0"/>
                  </a:lnTo>
                  <a:lnTo>
                    <a:pt x="1856" y="0"/>
                  </a:lnTo>
                  <a:lnTo>
                    <a:pt x="1860" y="12"/>
                  </a:lnTo>
                  <a:lnTo>
                    <a:pt x="1868" y="24"/>
                  </a:lnTo>
                  <a:lnTo>
                    <a:pt x="1884" y="36"/>
                  </a:lnTo>
                  <a:lnTo>
                    <a:pt x="1916" y="56"/>
                  </a:lnTo>
                  <a:lnTo>
                    <a:pt x="1964" y="68"/>
                  </a:lnTo>
                  <a:lnTo>
                    <a:pt x="2000" y="80"/>
                  </a:lnTo>
                  <a:lnTo>
                    <a:pt x="2068" y="92"/>
                  </a:lnTo>
                  <a:lnTo>
                    <a:pt x="2036" y="96"/>
                  </a:lnTo>
                  <a:lnTo>
                    <a:pt x="2000" y="92"/>
                  </a:lnTo>
                  <a:lnTo>
                    <a:pt x="1928" y="80"/>
                  </a:lnTo>
                  <a:lnTo>
                    <a:pt x="1848" y="56"/>
                  </a:lnTo>
                  <a:lnTo>
                    <a:pt x="1820" y="36"/>
                  </a:lnTo>
                  <a:lnTo>
                    <a:pt x="1800" y="20"/>
                  </a:lnTo>
                  <a:lnTo>
                    <a:pt x="1796" y="0"/>
                  </a:lnTo>
                  <a:lnTo>
                    <a:pt x="1788" y="0"/>
                  </a:lnTo>
                  <a:lnTo>
                    <a:pt x="1796" y="20"/>
                  </a:lnTo>
                  <a:lnTo>
                    <a:pt x="1812" y="36"/>
                  </a:lnTo>
                  <a:lnTo>
                    <a:pt x="1836" y="56"/>
                  </a:lnTo>
                  <a:lnTo>
                    <a:pt x="1904" y="72"/>
                  </a:lnTo>
                  <a:lnTo>
                    <a:pt x="1968" y="92"/>
                  </a:lnTo>
                  <a:lnTo>
                    <a:pt x="2024" y="96"/>
                  </a:lnTo>
                  <a:lnTo>
                    <a:pt x="1988" y="108"/>
                  </a:lnTo>
                  <a:lnTo>
                    <a:pt x="1896" y="92"/>
                  </a:lnTo>
                  <a:lnTo>
                    <a:pt x="1824" y="68"/>
                  </a:lnTo>
                  <a:lnTo>
                    <a:pt x="1764" y="44"/>
                  </a:lnTo>
                  <a:lnTo>
                    <a:pt x="1740" y="24"/>
                  </a:lnTo>
                  <a:lnTo>
                    <a:pt x="1728" y="0"/>
                  </a:lnTo>
                  <a:lnTo>
                    <a:pt x="1732" y="24"/>
                  </a:lnTo>
                  <a:lnTo>
                    <a:pt x="1756" y="48"/>
                  </a:lnTo>
                  <a:lnTo>
                    <a:pt x="1820" y="72"/>
                  </a:lnTo>
                  <a:lnTo>
                    <a:pt x="1892" y="96"/>
                  </a:lnTo>
                  <a:lnTo>
                    <a:pt x="1980" y="116"/>
                  </a:lnTo>
                  <a:lnTo>
                    <a:pt x="1964" y="120"/>
                  </a:lnTo>
                  <a:lnTo>
                    <a:pt x="1916" y="108"/>
                  </a:lnTo>
                  <a:lnTo>
                    <a:pt x="1820" y="84"/>
                  </a:lnTo>
                  <a:lnTo>
                    <a:pt x="1720" y="56"/>
                  </a:lnTo>
                  <a:lnTo>
                    <a:pt x="1684" y="36"/>
                  </a:lnTo>
                  <a:lnTo>
                    <a:pt x="1660" y="12"/>
                  </a:lnTo>
                  <a:lnTo>
                    <a:pt x="1656" y="0"/>
                  </a:lnTo>
                  <a:lnTo>
                    <a:pt x="1648" y="0"/>
                  </a:lnTo>
                  <a:lnTo>
                    <a:pt x="1656" y="20"/>
                  </a:lnTo>
                  <a:lnTo>
                    <a:pt x="1680" y="36"/>
                  </a:lnTo>
                  <a:lnTo>
                    <a:pt x="1716" y="56"/>
                  </a:lnTo>
                  <a:lnTo>
                    <a:pt x="1808" y="92"/>
                  </a:lnTo>
                  <a:lnTo>
                    <a:pt x="1896" y="116"/>
                  </a:lnTo>
                  <a:lnTo>
                    <a:pt x="1956" y="128"/>
                  </a:lnTo>
                  <a:lnTo>
                    <a:pt x="1952" y="132"/>
                  </a:lnTo>
                  <a:lnTo>
                    <a:pt x="1880" y="132"/>
                  </a:lnTo>
                  <a:lnTo>
                    <a:pt x="1820" y="128"/>
                  </a:lnTo>
                  <a:lnTo>
                    <a:pt x="1752" y="120"/>
                  </a:lnTo>
                  <a:lnTo>
                    <a:pt x="1636" y="92"/>
                  </a:lnTo>
                  <a:lnTo>
                    <a:pt x="1560" y="68"/>
                  </a:lnTo>
                  <a:lnTo>
                    <a:pt x="1528" y="56"/>
                  </a:lnTo>
                  <a:lnTo>
                    <a:pt x="1480" y="32"/>
                  </a:lnTo>
                  <a:lnTo>
                    <a:pt x="1468" y="12"/>
                  </a:lnTo>
                  <a:lnTo>
                    <a:pt x="1460" y="0"/>
                  </a:lnTo>
                  <a:lnTo>
                    <a:pt x="1456" y="0"/>
                  </a:lnTo>
                  <a:lnTo>
                    <a:pt x="1460" y="20"/>
                  </a:lnTo>
                  <a:lnTo>
                    <a:pt x="1472" y="32"/>
                  </a:lnTo>
                  <a:lnTo>
                    <a:pt x="1520" y="60"/>
                  </a:lnTo>
                  <a:lnTo>
                    <a:pt x="1612" y="92"/>
                  </a:lnTo>
                  <a:lnTo>
                    <a:pt x="1696" y="116"/>
                  </a:lnTo>
                  <a:lnTo>
                    <a:pt x="1808" y="132"/>
                  </a:lnTo>
                  <a:lnTo>
                    <a:pt x="1744" y="140"/>
                  </a:lnTo>
                  <a:lnTo>
                    <a:pt x="1720" y="132"/>
                  </a:lnTo>
                  <a:lnTo>
                    <a:pt x="1668" y="128"/>
                  </a:lnTo>
                  <a:lnTo>
                    <a:pt x="1552" y="96"/>
                  </a:lnTo>
                  <a:lnTo>
                    <a:pt x="1492" y="80"/>
                  </a:lnTo>
                  <a:lnTo>
                    <a:pt x="1436" y="56"/>
                  </a:lnTo>
                  <a:lnTo>
                    <a:pt x="1396" y="32"/>
                  </a:lnTo>
                  <a:lnTo>
                    <a:pt x="1384" y="20"/>
                  </a:lnTo>
                  <a:lnTo>
                    <a:pt x="1376" y="0"/>
                  </a:lnTo>
                  <a:lnTo>
                    <a:pt x="1372" y="0"/>
                  </a:lnTo>
                  <a:lnTo>
                    <a:pt x="1376" y="20"/>
                  </a:lnTo>
                  <a:lnTo>
                    <a:pt x="1388" y="32"/>
                  </a:lnTo>
                  <a:lnTo>
                    <a:pt x="1420" y="56"/>
                  </a:lnTo>
                  <a:lnTo>
                    <a:pt x="1468" y="80"/>
                  </a:lnTo>
                  <a:lnTo>
                    <a:pt x="1520" y="96"/>
                  </a:lnTo>
                  <a:lnTo>
                    <a:pt x="1632" y="120"/>
                  </a:lnTo>
                  <a:lnTo>
                    <a:pt x="1708" y="132"/>
                  </a:lnTo>
                  <a:lnTo>
                    <a:pt x="1648" y="140"/>
                  </a:lnTo>
                  <a:lnTo>
                    <a:pt x="1612" y="132"/>
                  </a:lnTo>
                  <a:lnTo>
                    <a:pt x="1564" y="128"/>
                  </a:lnTo>
                  <a:lnTo>
                    <a:pt x="1520" y="120"/>
                  </a:lnTo>
                  <a:lnTo>
                    <a:pt x="1444" y="92"/>
                  </a:lnTo>
                  <a:lnTo>
                    <a:pt x="1396" y="68"/>
                  </a:lnTo>
                  <a:lnTo>
                    <a:pt x="1372" y="56"/>
                  </a:lnTo>
                  <a:lnTo>
                    <a:pt x="1336" y="32"/>
                  </a:lnTo>
                  <a:lnTo>
                    <a:pt x="1324" y="20"/>
                  </a:lnTo>
                  <a:lnTo>
                    <a:pt x="1316" y="0"/>
                  </a:lnTo>
                  <a:lnTo>
                    <a:pt x="1312" y="0"/>
                  </a:lnTo>
                  <a:lnTo>
                    <a:pt x="1316" y="20"/>
                  </a:lnTo>
                  <a:lnTo>
                    <a:pt x="1328" y="32"/>
                  </a:lnTo>
                  <a:lnTo>
                    <a:pt x="1372" y="60"/>
                  </a:lnTo>
                  <a:lnTo>
                    <a:pt x="1388" y="72"/>
                  </a:lnTo>
                  <a:lnTo>
                    <a:pt x="1444" y="96"/>
                  </a:lnTo>
                  <a:lnTo>
                    <a:pt x="1520" y="120"/>
                  </a:lnTo>
                  <a:lnTo>
                    <a:pt x="1564" y="132"/>
                  </a:lnTo>
                  <a:lnTo>
                    <a:pt x="1612" y="140"/>
                  </a:lnTo>
                  <a:lnTo>
                    <a:pt x="1620" y="140"/>
                  </a:lnTo>
                  <a:lnTo>
                    <a:pt x="1588" y="144"/>
                  </a:lnTo>
                  <a:lnTo>
                    <a:pt x="1540" y="132"/>
                  </a:lnTo>
                  <a:lnTo>
                    <a:pt x="1436" y="108"/>
                  </a:lnTo>
                  <a:lnTo>
                    <a:pt x="1376" y="84"/>
                  </a:lnTo>
                  <a:lnTo>
                    <a:pt x="1324" y="68"/>
                  </a:lnTo>
                  <a:lnTo>
                    <a:pt x="1280" y="44"/>
                  </a:lnTo>
                  <a:lnTo>
                    <a:pt x="1256" y="12"/>
                  </a:lnTo>
                  <a:lnTo>
                    <a:pt x="1248" y="0"/>
                  </a:lnTo>
                  <a:lnTo>
                    <a:pt x="1248" y="20"/>
                  </a:lnTo>
                  <a:lnTo>
                    <a:pt x="1272" y="44"/>
                  </a:lnTo>
                  <a:lnTo>
                    <a:pt x="1312" y="68"/>
                  </a:lnTo>
                  <a:lnTo>
                    <a:pt x="1360" y="84"/>
                  </a:lnTo>
                  <a:lnTo>
                    <a:pt x="1408" y="104"/>
                  </a:lnTo>
                  <a:lnTo>
                    <a:pt x="1508" y="132"/>
                  </a:lnTo>
                  <a:lnTo>
                    <a:pt x="1576" y="144"/>
                  </a:lnTo>
                  <a:lnTo>
                    <a:pt x="1560" y="144"/>
                  </a:lnTo>
                  <a:lnTo>
                    <a:pt x="1560" y="152"/>
                  </a:lnTo>
                  <a:lnTo>
                    <a:pt x="1548" y="152"/>
                  </a:lnTo>
                  <a:lnTo>
                    <a:pt x="1548" y="144"/>
                  </a:lnTo>
                  <a:lnTo>
                    <a:pt x="1480" y="140"/>
                  </a:lnTo>
                  <a:lnTo>
                    <a:pt x="1400" y="120"/>
                  </a:lnTo>
                  <a:lnTo>
                    <a:pt x="1336" y="104"/>
                  </a:lnTo>
                  <a:lnTo>
                    <a:pt x="1280" y="80"/>
                  </a:lnTo>
                  <a:lnTo>
                    <a:pt x="1244" y="60"/>
                  </a:lnTo>
                  <a:lnTo>
                    <a:pt x="1220" y="44"/>
                  </a:lnTo>
                  <a:lnTo>
                    <a:pt x="1200" y="24"/>
                  </a:lnTo>
                  <a:lnTo>
                    <a:pt x="1184" y="0"/>
                  </a:lnTo>
                  <a:lnTo>
                    <a:pt x="1176" y="0"/>
                  </a:lnTo>
                  <a:lnTo>
                    <a:pt x="1188" y="24"/>
                  </a:lnTo>
                  <a:lnTo>
                    <a:pt x="1208" y="44"/>
                  </a:lnTo>
                  <a:lnTo>
                    <a:pt x="1236" y="60"/>
                  </a:lnTo>
                  <a:lnTo>
                    <a:pt x="1272" y="84"/>
                  </a:lnTo>
                  <a:lnTo>
                    <a:pt x="1328" y="104"/>
                  </a:lnTo>
                  <a:lnTo>
                    <a:pt x="1396" y="128"/>
                  </a:lnTo>
                  <a:lnTo>
                    <a:pt x="1480" y="144"/>
                  </a:lnTo>
                  <a:lnTo>
                    <a:pt x="1540" y="152"/>
                  </a:lnTo>
                  <a:lnTo>
                    <a:pt x="1536" y="152"/>
                  </a:lnTo>
                  <a:lnTo>
                    <a:pt x="1492" y="144"/>
                  </a:lnTo>
                  <a:lnTo>
                    <a:pt x="1448" y="144"/>
                  </a:lnTo>
                  <a:lnTo>
                    <a:pt x="1396" y="140"/>
                  </a:lnTo>
                  <a:lnTo>
                    <a:pt x="1372" y="132"/>
                  </a:lnTo>
                  <a:lnTo>
                    <a:pt x="1268" y="108"/>
                  </a:lnTo>
                  <a:lnTo>
                    <a:pt x="1196" y="84"/>
                  </a:lnTo>
                  <a:lnTo>
                    <a:pt x="1152" y="56"/>
                  </a:lnTo>
                  <a:lnTo>
                    <a:pt x="1128" y="32"/>
                  </a:lnTo>
                  <a:lnTo>
                    <a:pt x="1112" y="0"/>
                  </a:lnTo>
                  <a:lnTo>
                    <a:pt x="1124" y="32"/>
                  </a:lnTo>
                  <a:lnTo>
                    <a:pt x="1148" y="60"/>
                  </a:lnTo>
                  <a:lnTo>
                    <a:pt x="1196" y="92"/>
                  </a:lnTo>
                  <a:lnTo>
                    <a:pt x="1268" y="116"/>
                  </a:lnTo>
                  <a:lnTo>
                    <a:pt x="1364" y="140"/>
                  </a:lnTo>
                  <a:lnTo>
                    <a:pt x="1424" y="144"/>
                  </a:lnTo>
                  <a:lnTo>
                    <a:pt x="1360" y="156"/>
                  </a:lnTo>
                  <a:lnTo>
                    <a:pt x="1324" y="168"/>
                  </a:lnTo>
                  <a:lnTo>
                    <a:pt x="1288" y="164"/>
                  </a:lnTo>
                  <a:lnTo>
                    <a:pt x="1224" y="156"/>
                  </a:lnTo>
                  <a:lnTo>
                    <a:pt x="1184" y="152"/>
                  </a:lnTo>
                  <a:lnTo>
                    <a:pt x="1148" y="140"/>
                  </a:lnTo>
                  <a:lnTo>
                    <a:pt x="1044" y="116"/>
                  </a:lnTo>
                  <a:lnTo>
                    <a:pt x="984" y="84"/>
                  </a:lnTo>
                  <a:lnTo>
                    <a:pt x="948" y="60"/>
                  </a:lnTo>
                  <a:lnTo>
                    <a:pt x="928" y="36"/>
                  </a:lnTo>
                  <a:lnTo>
                    <a:pt x="928" y="20"/>
                  </a:lnTo>
                  <a:lnTo>
                    <a:pt x="936" y="0"/>
                  </a:lnTo>
                  <a:lnTo>
                    <a:pt x="928" y="0"/>
                  </a:lnTo>
                  <a:lnTo>
                    <a:pt x="924" y="20"/>
                  </a:lnTo>
                  <a:lnTo>
                    <a:pt x="928" y="36"/>
                  </a:lnTo>
                  <a:lnTo>
                    <a:pt x="936" y="56"/>
                  </a:lnTo>
                  <a:lnTo>
                    <a:pt x="948" y="68"/>
                  </a:lnTo>
                  <a:lnTo>
                    <a:pt x="988" y="96"/>
                  </a:lnTo>
                  <a:lnTo>
                    <a:pt x="1056" y="120"/>
                  </a:lnTo>
                  <a:lnTo>
                    <a:pt x="1148" y="144"/>
                  </a:lnTo>
                  <a:lnTo>
                    <a:pt x="1176" y="156"/>
                  </a:lnTo>
                  <a:lnTo>
                    <a:pt x="1256" y="168"/>
                  </a:lnTo>
                  <a:lnTo>
                    <a:pt x="1220" y="168"/>
                  </a:lnTo>
                  <a:lnTo>
                    <a:pt x="1044" y="140"/>
                  </a:lnTo>
                  <a:lnTo>
                    <a:pt x="976" y="120"/>
                  </a:lnTo>
                  <a:lnTo>
                    <a:pt x="928" y="104"/>
                  </a:lnTo>
                  <a:lnTo>
                    <a:pt x="892" y="84"/>
                  </a:lnTo>
                  <a:lnTo>
                    <a:pt x="876" y="68"/>
                  </a:lnTo>
                  <a:lnTo>
                    <a:pt x="852" y="36"/>
                  </a:lnTo>
                  <a:lnTo>
                    <a:pt x="844" y="24"/>
                  </a:lnTo>
                  <a:lnTo>
                    <a:pt x="852" y="0"/>
                  </a:lnTo>
                  <a:lnTo>
                    <a:pt x="844" y="0"/>
                  </a:lnTo>
                  <a:lnTo>
                    <a:pt x="844" y="24"/>
                  </a:lnTo>
                  <a:lnTo>
                    <a:pt x="844" y="36"/>
                  </a:lnTo>
                  <a:lnTo>
                    <a:pt x="856" y="48"/>
                  </a:lnTo>
                  <a:lnTo>
                    <a:pt x="868" y="68"/>
                  </a:lnTo>
                  <a:lnTo>
                    <a:pt x="892" y="84"/>
                  </a:lnTo>
                  <a:lnTo>
                    <a:pt x="924" y="108"/>
                  </a:lnTo>
                  <a:lnTo>
                    <a:pt x="976" y="128"/>
                  </a:lnTo>
                  <a:lnTo>
                    <a:pt x="1044" y="144"/>
                  </a:lnTo>
                  <a:lnTo>
                    <a:pt x="1212" y="176"/>
                  </a:lnTo>
                  <a:lnTo>
                    <a:pt x="1148" y="192"/>
                  </a:lnTo>
                  <a:lnTo>
                    <a:pt x="1116" y="200"/>
                  </a:lnTo>
                  <a:lnTo>
                    <a:pt x="1112" y="200"/>
                  </a:lnTo>
                  <a:lnTo>
                    <a:pt x="1112" y="204"/>
                  </a:lnTo>
                  <a:lnTo>
                    <a:pt x="1044" y="204"/>
                  </a:lnTo>
                  <a:lnTo>
                    <a:pt x="984" y="212"/>
                  </a:lnTo>
                  <a:lnTo>
                    <a:pt x="904" y="228"/>
                  </a:lnTo>
                  <a:lnTo>
                    <a:pt x="916" y="204"/>
                  </a:lnTo>
                  <a:lnTo>
                    <a:pt x="916" y="180"/>
                  </a:lnTo>
                  <a:lnTo>
                    <a:pt x="904" y="164"/>
                  </a:lnTo>
                  <a:lnTo>
                    <a:pt x="892" y="152"/>
                  </a:lnTo>
                  <a:lnTo>
                    <a:pt x="880" y="144"/>
                  </a:lnTo>
                  <a:lnTo>
                    <a:pt x="868" y="140"/>
                  </a:lnTo>
                  <a:lnTo>
                    <a:pt x="832" y="132"/>
                  </a:lnTo>
                  <a:lnTo>
                    <a:pt x="760" y="108"/>
                  </a:lnTo>
                  <a:lnTo>
                    <a:pt x="716" y="92"/>
                  </a:lnTo>
                  <a:lnTo>
                    <a:pt x="688" y="72"/>
                  </a:lnTo>
                  <a:lnTo>
                    <a:pt x="664" y="48"/>
                  </a:lnTo>
                  <a:lnTo>
                    <a:pt x="652" y="24"/>
                  </a:lnTo>
                  <a:lnTo>
                    <a:pt x="664" y="0"/>
                  </a:lnTo>
                  <a:lnTo>
                    <a:pt x="656" y="0"/>
                  </a:lnTo>
                  <a:lnTo>
                    <a:pt x="652" y="24"/>
                  </a:lnTo>
                  <a:lnTo>
                    <a:pt x="652" y="44"/>
                  </a:lnTo>
                  <a:lnTo>
                    <a:pt x="664" y="60"/>
                  </a:lnTo>
                  <a:lnTo>
                    <a:pt x="704" y="92"/>
                  </a:lnTo>
                  <a:lnTo>
                    <a:pt x="760" y="116"/>
                  </a:lnTo>
                  <a:lnTo>
                    <a:pt x="816" y="128"/>
                  </a:lnTo>
                  <a:lnTo>
                    <a:pt x="748" y="128"/>
                  </a:lnTo>
                  <a:lnTo>
                    <a:pt x="692" y="116"/>
                  </a:lnTo>
                  <a:lnTo>
                    <a:pt x="652" y="96"/>
                  </a:lnTo>
                  <a:lnTo>
                    <a:pt x="620" y="84"/>
                  </a:lnTo>
                  <a:lnTo>
                    <a:pt x="596" y="68"/>
                  </a:lnTo>
                  <a:lnTo>
                    <a:pt x="580" y="44"/>
                  </a:lnTo>
                  <a:lnTo>
                    <a:pt x="580" y="36"/>
                  </a:lnTo>
                  <a:lnTo>
                    <a:pt x="584" y="20"/>
                  </a:lnTo>
                  <a:lnTo>
                    <a:pt x="604" y="0"/>
                  </a:lnTo>
                  <a:lnTo>
                    <a:pt x="596" y="0"/>
                  </a:lnTo>
                  <a:lnTo>
                    <a:pt x="584" y="20"/>
                  </a:lnTo>
                  <a:lnTo>
                    <a:pt x="572" y="36"/>
                  </a:lnTo>
                  <a:lnTo>
                    <a:pt x="572" y="48"/>
                  </a:lnTo>
                  <a:lnTo>
                    <a:pt x="592" y="72"/>
                  </a:lnTo>
                  <a:lnTo>
                    <a:pt x="616" y="84"/>
                  </a:lnTo>
                  <a:lnTo>
                    <a:pt x="640" y="104"/>
                  </a:lnTo>
                  <a:lnTo>
                    <a:pt x="680" y="116"/>
                  </a:lnTo>
                  <a:lnTo>
                    <a:pt x="736" y="128"/>
                  </a:lnTo>
                  <a:lnTo>
                    <a:pt x="704" y="128"/>
                  </a:lnTo>
                  <a:lnTo>
                    <a:pt x="640" y="128"/>
                  </a:lnTo>
                  <a:lnTo>
                    <a:pt x="592" y="116"/>
                  </a:lnTo>
                  <a:lnTo>
                    <a:pt x="568" y="96"/>
                  </a:lnTo>
                  <a:lnTo>
                    <a:pt x="560" y="92"/>
                  </a:lnTo>
                  <a:lnTo>
                    <a:pt x="560" y="84"/>
                  </a:lnTo>
                  <a:lnTo>
                    <a:pt x="544" y="72"/>
                  </a:lnTo>
                  <a:lnTo>
                    <a:pt x="532" y="56"/>
                  </a:lnTo>
                  <a:lnTo>
                    <a:pt x="524" y="32"/>
                  </a:lnTo>
                  <a:lnTo>
                    <a:pt x="532" y="20"/>
                  </a:lnTo>
                  <a:lnTo>
                    <a:pt x="544" y="0"/>
                  </a:lnTo>
                  <a:lnTo>
                    <a:pt x="512" y="0"/>
                  </a:lnTo>
                  <a:lnTo>
                    <a:pt x="532" y="8"/>
                  </a:lnTo>
                  <a:lnTo>
                    <a:pt x="524" y="20"/>
                  </a:lnTo>
                  <a:lnTo>
                    <a:pt x="520" y="32"/>
                  </a:lnTo>
                  <a:lnTo>
                    <a:pt x="520" y="36"/>
                  </a:lnTo>
                  <a:lnTo>
                    <a:pt x="520" y="44"/>
                  </a:lnTo>
                  <a:lnTo>
                    <a:pt x="456" y="44"/>
                  </a:lnTo>
                  <a:lnTo>
                    <a:pt x="452" y="36"/>
                  </a:lnTo>
                  <a:lnTo>
                    <a:pt x="452" y="44"/>
                  </a:lnTo>
                  <a:lnTo>
                    <a:pt x="356" y="44"/>
                  </a:lnTo>
                  <a:lnTo>
                    <a:pt x="232" y="36"/>
                  </a:lnTo>
                  <a:lnTo>
                    <a:pt x="112" y="24"/>
                  </a:lnTo>
                  <a:lnTo>
                    <a:pt x="64" y="12"/>
                  </a:lnTo>
                  <a:lnTo>
                    <a:pt x="16" y="0"/>
                  </a:lnTo>
                  <a:lnTo>
                    <a:pt x="0" y="0"/>
                  </a:lnTo>
                  <a:lnTo>
                    <a:pt x="12" y="8"/>
                  </a:lnTo>
                  <a:lnTo>
                    <a:pt x="108" y="32"/>
                  </a:lnTo>
                  <a:lnTo>
                    <a:pt x="220" y="44"/>
                  </a:lnTo>
                  <a:lnTo>
                    <a:pt x="344" y="48"/>
                  </a:lnTo>
                  <a:lnTo>
                    <a:pt x="440" y="48"/>
                  </a:lnTo>
                  <a:lnTo>
                    <a:pt x="416" y="60"/>
                  </a:lnTo>
                  <a:lnTo>
                    <a:pt x="368" y="80"/>
                  </a:lnTo>
                  <a:lnTo>
                    <a:pt x="324" y="84"/>
                  </a:lnTo>
                  <a:lnTo>
                    <a:pt x="272" y="84"/>
                  </a:lnTo>
                  <a:lnTo>
                    <a:pt x="196" y="80"/>
                  </a:lnTo>
                  <a:lnTo>
                    <a:pt x="112" y="68"/>
                  </a:lnTo>
                  <a:lnTo>
                    <a:pt x="0" y="20"/>
                  </a:lnTo>
                  <a:lnTo>
                    <a:pt x="0" y="32"/>
                  </a:lnTo>
                  <a:lnTo>
                    <a:pt x="76" y="60"/>
                  </a:lnTo>
                  <a:lnTo>
                    <a:pt x="112" y="72"/>
                  </a:lnTo>
                  <a:lnTo>
                    <a:pt x="204" y="84"/>
                  </a:lnTo>
                  <a:lnTo>
                    <a:pt x="276" y="92"/>
                  </a:lnTo>
                  <a:lnTo>
                    <a:pt x="336" y="84"/>
                  </a:lnTo>
                  <a:lnTo>
                    <a:pt x="380" y="80"/>
                  </a:lnTo>
                  <a:lnTo>
                    <a:pt x="408" y="72"/>
                  </a:lnTo>
                  <a:lnTo>
                    <a:pt x="428" y="60"/>
                  </a:lnTo>
                  <a:lnTo>
                    <a:pt x="444" y="48"/>
                  </a:lnTo>
                  <a:lnTo>
                    <a:pt x="456" y="48"/>
                  </a:lnTo>
                  <a:lnTo>
                    <a:pt x="476" y="60"/>
                  </a:lnTo>
                  <a:lnTo>
                    <a:pt x="508" y="72"/>
                  </a:lnTo>
                  <a:lnTo>
                    <a:pt x="556" y="92"/>
                  </a:lnTo>
                  <a:lnTo>
                    <a:pt x="568" y="104"/>
                  </a:lnTo>
                  <a:lnTo>
                    <a:pt x="592" y="116"/>
                  </a:lnTo>
                  <a:lnTo>
                    <a:pt x="632" y="128"/>
                  </a:lnTo>
                  <a:lnTo>
                    <a:pt x="704" y="132"/>
                  </a:lnTo>
                  <a:lnTo>
                    <a:pt x="768" y="132"/>
                  </a:lnTo>
                  <a:lnTo>
                    <a:pt x="820" y="132"/>
                  </a:lnTo>
                  <a:lnTo>
                    <a:pt x="880" y="144"/>
                  </a:lnTo>
                  <a:lnTo>
                    <a:pt x="892" y="156"/>
                  </a:lnTo>
                  <a:lnTo>
                    <a:pt x="904" y="168"/>
                  </a:lnTo>
                  <a:lnTo>
                    <a:pt x="912" y="180"/>
                  </a:lnTo>
                  <a:lnTo>
                    <a:pt x="912" y="204"/>
                  </a:lnTo>
                  <a:lnTo>
                    <a:pt x="900" y="236"/>
                  </a:lnTo>
                  <a:lnTo>
                    <a:pt x="892" y="252"/>
                  </a:lnTo>
                  <a:lnTo>
                    <a:pt x="888" y="276"/>
                  </a:lnTo>
                  <a:lnTo>
                    <a:pt x="888" y="308"/>
                  </a:lnTo>
                  <a:lnTo>
                    <a:pt x="892" y="332"/>
                  </a:lnTo>
                  <a:lnTo>
                    <a:pt x="900" y="356"/>
                  </a:lnTo>
                  <a:lnTo>
                    <a:pt x="924" y="376"/>
                  </a:lnTo>
                  <a:lnTo>
                    <a:pt x="952" y="400"/>
                  </a:lnTo>
                  <a:lnTo>
                    <a:pt x="1020" y="428"/>
                  </a:lnTo>
                  <a:lnTo>
                    <a:pt x="1028" y="428"/>
                  </a:lnTo>
                  <a:lnTo>
                    <a:pt x="1124" y="460"/>
                  </a:lnTo>
                  <a:lnTo>
                    <a:pt x="1196" y="464"/>
                  </a:lnTo>
                  <a:lnTo>
                    <a:pt x="1280" y="464"/>
                  </a:lnTo>
                  <a:lnTo>
                    <a:pt x="1328" y="452"/>
                  </a:lnTo>
                  <a:lnTo>
                    <a:pt x="1372" y="448"/>
                  </a:lnTo>
                  <a:lnTo>
                    <a:pt x="1412" y="428"/>
                  </a:lnTo>
                  <a:lnTo>
                    <a:pt x="1456" y="436"/>
                  </a:lnTo>
                  <a:lnTo>
                    <a:pt x="1540" y="436"/>
                  </a:lnTo>
                  <a:lnTo>
                    <a:pt x="1552" y="436"/>
                  </a:lnTo>
                  <a:lnTo>
                    <a:pt x="1560" y="436"/>
                  </a:lnTo>
                  <a:lnTo>
                    <a:pt x="1608" y="428"/>
                  </a:lnTo>
                  <a:lnTo>
                    <a:pt x="1608" y="436"/>
                  </a:lnTo>
                  <a:lnTo>
                    <a:pt x="1632" y="428"/>
                  </a:lnTo>
                  <a:lnTo>
                    <a:pt x="1728" y="416"/>
                  </a:lnTo>
                  <a:lnTo>
                    <a:pt x="1836" y="400"/>
                  </a:lnTo>
                  <a:lnTo>
                    <a:pt x="1908" y="400"/>
                  </a:lnTo>
                  <a:lnTo>
                    <a:pt x="1988" y="400"/>
                  </a:lnTo>
                  <a:lnTo>
                    <a:pt x="2024" y="412"/>
                  </a:lnTo>
                  <a:lnTo>
                    <a:pt x="2072" y="424"/>
                  </a:lnTo>
                  <a:lnTo>
                    <a:pt x="2108" y="436"/>
                  </a:lnTo>
                  <a:lnTo>
                    <a:pt x="2152" y="452"/>
                  </a:lnTo>
                  <a:lnTo>
                    <a:pt x="2156" y="452"/>
                  </a:lnTo>
                  <a:lnTo>
                    <a:pt x="2176" y="464"/>
                  </a:lnTo>
                  <a:lnTo>
                    <a:pt x="2180" y="484"/>
                  </a:lnTo>
                  <a:lnTo>
                    <a:pt x="2176" y="500"/>
                  </a:lnTo>
                  <a:lnTo>
                    <a:pt x="2156" y="512"/>
                  </a:lnTo>
                  <a:lnTo>
                    <a:pt x="2132" y="532"/>
                  </a:lnTo>
                  <a:lnTo>
                    <a:pt x="2120" y="548"/>
                  </a:lnTo>
                  <a:lnTo>
                    <a:pt x="2116" y="576"/>
                  </a:lnTo>
                  <a:lnTo>
                    <a:pt x="2128" y="600"/>
                  </a:lnTo>
                  <a:lnTo>
                    <a:pt x="2152" y="616"/>
                  </a:lnTo>
                  <a:lnTo>
                    <a:pt x="2168" y="628"/>
                  </a:lnTo>
                  <a:lnTo>
                    <a:pt x="2224" y="652"/>
                  </a:lnTo>
                  <a:lnTo>
                    <a:pt x="2316" y="676"/>
                  </a:lnTo>
                  <a:lnTo>
                    <a:pt x="2436" y="700"/>
                  </a:lnTo>
                  <a:lnTo>
                    <a:pt x="2440" y="700"/>
                  </a:lnTo>
                  <a:lnTo>
                    <a:pt x="2476" y="700"/>
                  </a:lnTo>
                  <a:lnTo>
                    <a:pt x="2476" y="700"/>
                  </a:lnTo>
                  <a:lnTo>
                    <a:pt x="2476" y="700"/>
                  </a:lnTo>
                  <a:lnTo>
                    <a:pt x="2496" y="700"/>
                  </a:lnTo>
                  <a:lnTo>
                    <a:pt x="2564" y="700"/>
                  </a:lnTo>
                  <a:lnTo>
                    <a:pt x="2600" y="708"/>
                  </a:lnTo>
                  <a:lnTo>
                    <a:pt x="2628" y="712"/>
                  </a:lnTo>
                  <a:lnTo>
                    <a:pt x="2636" y="720"/>
                  </a:lnTo>
                  <a:lnTo>
                    <a:pt x="2660" y="724"/>
                  </a:lnTo>
                  <a:lnTo>
                    <a:pt x="2700" y="756"/>
                  </a:lnTo>
                  <a:lnTo>
                    <a:pt x="2724" y="772"/>
                  </a:lnTo>
                  <a:lnTo>
                    <a:pt x="2748" y="804"/>
                  </a:lnTo>
                  <a:lnTo>
                    <a:pt x="2760" y="832"/>
                  </a:lnTo>
                  <a:lnTo>
                    <a:pt x="2768" y="876"/>
                  </a:lnTo>
                  <a:lnTo>
                    <a:pt x="2768" y="896"/>
                  </a:lnTo>
                  <a:lnTo>
                    <a:pt x="2768" y="908"/>
                  </a:lnTo>
                  <a:lnTo>
                    <a:pt x="2756" y="936"/>
                  </a:lnTo>
                  <a:lnTo>
                    <a:pt x="2736" y="960"/>
                  </a:lnTo>
                  <a:lnTo>
                    <a:pt x="2724" y="972"/>
                  </a:lnTo>
                  <a:lnTo>
                    <a:pt x="2700" y="980"/>
                  </a:lnTo>
                  <a:lnTo>
                    <a:pt x="2684" y="984"/>
                  </a:lnTo>
                  <a:lnTo>
                    <a:pt x="2628" y="1008"/>
                  </a:lnTo>
                  <a:lnTo>
                    <a:pt x="2604" y="1020"/>
                  </a:lnTo>
                  <a:lnTo>
                    <a:pt x="2580" y="1044"/>
                  </a:lnTo>
                  <a:lnTo>
                    <a:pt x="2564" y="1068"/>
                  </a:lnTo>
                  <a:lnTo>
                    <a:pt x="2548" y="1092"/>
                  </a:lnTo>
                  <a:lnTo>
                    <a:pt x="2564" y="1124"/>
                  </a:lnTo>
                  <a:lnTo>
                    <a:pt x="2580" y="1148"/>
                  </a:lnTo>
                  <a:lnTo>
                    <a:pt x="2600" y="1172"/>
                  </a:lnTo>
                  <a:lnTo>
                    <a:pt x="2604" y="1180"/>
                  </a:lnTo>
                  <a:lnTo>
                    <a:pt x="2660" y="1220"/>
                  </a:lnTo>
                  <a:lnTo>
                    <a:pt x="2688" y="1240"/>
                  </a:lnTo>
                  <a:lnTo>
                    <a:pt x="2724" y="1256"/>
                  </a:lnTo>
                  <a:lnTo>
                    <a:pt x="2756" y="1268"/>
                  </a:lnTo>
                  <a:lnTo>
                    <a:pt x="2824" y="1288"/>
                  </a:lnTo>
                  <a:lnTo>
                    <a:pt x="2900" y="1304"/>
                  </a:lnTo>
                  <a:lnTo>
                    <a:pt x="3088" y="1340"/>
                  </a:lnTo>
                  <a:lnTo>
                    <a:pt x="3268" y="1364"/>
                  </a:lnTo>
                  <a:lnTo>
                    <a:pt x="3360" y="1376"/>
                  </a:lnTo>
                  <a:lnTo>
                    <a:pt x="3452" y="1376"/>
                  </a:lnTo>
                  <a:lnTo>
                    <a:pt x="3576" y="1384"/>
                  </a:lnTo>
                  <a:lnTo>
                    <a:pt x="3576" y="1376"/>
                  </a:lnTo>
                  <a:lnTo>
                    <a:pt x="3452" y="1372"/>
                  </a:lnTo>
                  <a:lnTo>
                    <a:pt x="3292" y="1364"/>
                  </a:lnTo>
                  <a:lnTo>
                    <a:pt x="3136" y="1348"/>
                  </a:lnTo>
                  <a:lnTo>
                    <a:pt x="3288" y="1352"/>
                  </a:lnTo>
                  <a:lnTo>
                    <a:pt x="3372" y="1352"/>
                  </a:lnTo>
                  <a:lnTo>
                    <a:pt x="3452" y="1348"/>
                  </a:lnTo>
                  <a:lnTo>
                    <a:pt x="3452" y="1340"/>
                  </a:lnTo>
                  <a:lnTo>
                    <a:pt x="3348" y="1348"/>
                  </a:lnTo>
                  <a:lnTo>
                    <a:pt x="3240" y="1348"/>
                  </a:lnTo>
                  <a:lnTo>
                    <a:pt x="3088" y="1336"/>
                  </a:lnTo>
                  <a:lnTo>
                    <a:pt x="3016" y="1324"/>
                  </a:lnTo>
                  <a:lnTo>
                    <a:pt x="2920" y="1292"/>
                  </a:lnTo>
                  <a:lnTo>
                    <a:pt x="2852" y="1264"/>
                  </a:lnTo>
                  <a:lnTo>
                    <a:pt x="2804" y="1240"/>
                  </a:lnTo>
                  <a:lnTo>
                    <a:pt x="2772" y="1208"/>
                  </a:lnTo>
                  <a:lnTo>
                    <a:pt x="2756" y="1184"/>
                  </a:lnTo>
                  <a:lnTo>
                    <a:pt x="2744" y="1168"/>
                  </a:lnTo>
                  <a:lnTo>
                    <a:pt x="2744" y="1156"/>
                  </a:lnTo>
                  <a:lnTo>
                    <a:pt x="2748" y="1136"/>
                  </a:lnTo>
                  <a:lnTo>
                    <a:pt x="2756" y="1120"/>
                  </a:lnTo>
                  <a:lnTo>
                    <a:pt x="2792" y="1088"/>
                  </a:lnTo>
                  <a:lnTo>
                    <a:pt x="2840" y="1056"/>
                  </a:lnTo>
                  <a:lnTo>
                    <a:pt x="2900" y="1040"/>
                  </a:lnTo>
                  <a:lnTo>
                    <a:pt x="3008" y="1016"/>
                  </a:lnTo>
                  <a:lnTo>
                    <a:pt x="3056" y="1004"/>
                  </a:lnTo>
                  <a:lnTo>
                    <a:pt x="3100" y="992"/>
                  </a:lnTo>
                  <a:lnTo>
                    <a:pt x="3136" y="972"/>
                  </a:lnTo>
                  <a:lnTo>
                    <a:pt x="3160" y="956"/>
                  </a:lnTo>
                  <a:lnTo>
                    <a:pt x="3172" y="932"/>
                  </a:lnTo>
                  <a:lnTo>
                    <a:pt x="3180" y="912"/>
                  </a:lnTo>
                  <a:lnTo>
                    <a:pt x="3180" y="900"/>
                  </a:lnTo>
                  <a:lnTo>
                    <a:pt x="3180" y="888"/>
                  </a:lnTo>
                  <a:lnTo>
                    <a:pt x="3156" y="864"/>
                  </a:lnTo>
                  <a:lnTo>
                    <a:pt x="3124" y="848"/>
                  </a:lnTo>
                  <a:lnTo>
                    <a:pt x="3088" y="828"/>
                  </a:lnTo>
                  <a:lnTo>
                    <a:pt x="3052" y="820"/>
                  </a:lnTo>
                  <a:lnTo>
                    <a:pt x="2984" y="816"/>
                  </a:lnTo>
                  <a:lnTo>
                    <a:pt x="2956" y="816"/>
                  </a:lnTo>
                  <a:lnTo>
                    <a:pt x="2872" y="808"/>
                  </a:lnTo>
                  <a:lnTo>
                    <a:pt x="2760" y="816"/>
                  </a:lnTo>
                  <a:lnTo>
                    <a:pt x="2756" y="808"/>
                  </a:lnTo>
                  <a:lnTo>
                    <a:pt x="2912" y="808"/>
                  </a:lnTo>
                  <a:lnTo>
                    <a:pt x="3020" y="816"/>
                  </a:lnTo>
                  <a:lnTo>
                    <a:pt x="3076" y="820"/>
                  </a:lnTo>
                  <a:lnTo>
                    <a:pt x="3120" y="832"/>
                  </a:lnTo>
                  <a:lnTo>
                    <a:pt x="3168" y="852"/>
                  </a:lnTo>
                  <a:lnTo>
                    <a:pt x="3196" y="876"/>
                  </a:lnTo>
                  <a:lnTo>
                    <a:pt x="3216" y="888"/>
                  </a:lnTo>
                  <a:lnTo>
                    <a:pt x="3220" y="908"/>
                  </a:lnTo>
                  <a:lnTo>
                    <a:pt x="3220" y="932"/>
                  </a:lnTo>
                  <a:lnTo>
                    <a:pt x="3204" y="956"/>
                  </a:lnTo>
                  <a:lnTo>
                    <a:pt x="3196" y="968"/>
                  </a:lnTo>
                  <a:lnTo>
                    <a:pt x="3172" y="980"/>
                  </a:lnTo>
                  <a:lnTo>
                    <a:pt x="3120" y="1004"/>
                  </a:lnTo>
                  <a:lnTo>
                    <a:pt x="3020" y="1028"/>
                  </a:lnTo>
                  <a:lnTo>
                    <a:pt x="2992" y="1032"/>
                  </a:lnTo>
                  <a:lnTo>
                    <a:pt x="2920" y="1052"/>
                  </a:lnTo>
                  <a:lnTo>
                    <a:pt x="2884" y="1064"/>
                  </a:lnTo>
                  <a:lnTo>
                    <a:pt x="2848" y="1080"/>
                  </a:lnTo>
                  <a:lnTo>
                    <a:pt x="2824" y="1104"/>
                  </a:lnTo>
                  <a:lnTo>
                    <a:pt x="2796" y="1136"/>
                  </a:lnTo>
                  <a:lnTo>
                    <a:pt x="2796" y="1156"/>
                  </a:lnTo>
                  <a:lnTo>
                    <a:pt x="2796" y="1168"/>
                  </a:lnTo>
                  <a:lnTo>
                    <a:pt x="2808" y="1192"/>
                  </a:lnTo>
                  <a:lnTo>
                    <a:pt x="2828" y="1216"/>
                  </a:lnTo>
                  <a:lnTo>
                    <a:pt x="2864" y="1244"/>
                  </a:lnTo>
                  <a:lnTo>
                    <a:pt x="2924" y="1276"/>
                  </a:lnTo>
                  <a:lnTo>
                    <a:pt x="3016" y="1292"/>
                  </a:lnTo>
                  <a:lnTo>
                    <a:pt x="3148" y="1316"/>
                  </a:lnTo>
                  <a:lnTo>
                    <a:pt x="3264" y="1336"/>
                  </a:lnTo>
                  <a:lnTo>
                    <a:pt x="3368" y="1340"/>
                  </a:lnTo>
                  <a:lnTo>
                    <a:pt x="3368" y="1336"/>
                  </a:lnTo>
                  <a:lnTo>
                    <a:pt x="3268" y="1324"/>
                  </a:lnTo>
                  <a:lnTo>
                    <a:pt x="3156" y="1300"/>
                  </a:lnTo>
                  <a:lnTo>
                    <a:pt x="3020" y="1276"/>
                  </a:lnTo>
                  <a:lnTo>
                    <a:pt x="2960" y="1256"/>
                  </a:lnTo>
                  <a:lnTo>
                    <a:pt x="2912" y="1232"/>
                  </a:lnTo>
                  <a:lnTo>
                    <a:pt x="2884" y="1216"/>
                  </a:lnTo>
                  <a:lnTo>
                    <a:pt x="2864" y="1184"/>
                  </a:lnTo>
                  <a:lnTo>
                    <a:pt x="2864" y="1168"/>
                  </a:lnTo>
                  <a:lnTo>
                    <a:pt x="2876" y="1148"/>
                  </a:lnTo>
                  <a:lnTo>
                    <a:pt x="2888" y="1132"/>
                  </a:lnTo>
                  <a:lnTo>
                    <a:pt x="2924" y="1104"/>
                  </a:lnTo>
                  <a:lnTo>
                    <a:pt x="2968" y="1080"/>
                  </a:lnTo>
                  <a:lnTo>
                    <a:pt x="3016" y="1064"/>
                  </a:lnTo>
                  <a:lnTo>
                    <a:pt x="3064" y="1052"/>
                  </a:lnTo>
                  <a:lnTo>
                    <a:pt x="3144" y="1040"/>
                  </a:lnTo>
                  <a:lnTo>
                    <a:pt x="3180" y="1032"/>
                  </a:lnTo>
                  <a:lnTo>
                    <a:pt x="3216" y="1028"/>
                  </a:lnTo>
                  <a:lnTo>
                    <a:pt x="3216" y="1032"/>
                  </a:lnTo>
                  <a:lnTo>
                    <a:pt x="3268" y="1028"/>
                  </a:lnTo>
                  <a:lnTo>
                    <a:pt x="3292" y="1020"/>
                  </a:lnTo>
                  <a:lnTo>
                    <a:pt x="3344" y="1004"/>
                  </a:lnTo>
                  <a:lnTo>
                    <a:pt x="3380" y="984"/>
                  </a:lnTo>
                  <a:lnTo>
                    <a:pt x="3396" y="960"/>
                  </a:lnTo>
                  <a:lnTo>
                    <a:pt x="3408" y="948"/>
                  </a:lnTo>
                  <a:lnTo>
                    <a:pt x="3416" y="924"/>
                  </a:lnTo>
                  <a:lnTo>
                    <a:pt x="3408" y="920"/>
                  </a:lnTo>
                  <a:lnTo>
                    <a:pt x="3396" y="888"/>
                  </a:lnTo>
                  <a:lnTo>
                    <a:pt x="3372" y="872"/>
                  </a:lnTo>
                  <a:lnTo>
                    <a:pt x="3336" y="852"/>
                  </a:lnTo>
                  <a:lnTo>
                    <a:pt x="3300" y="840"/>
                  </a:lnTo>
                  <a:lnTo>
                    <a:pt x="3232" y="828"/>
                  </a:lnTo>
                  <a:lnTo>
                    <a:pt x="3196" y="828"/>
                  </a:lnTo>
                  <a:lnTo>
                    <a:pt x="3124" y="808"/>
                  </a:lnTo>
                  <a:lnTo>
                    <a:pt x="3088" y="808"/>
                  </a:lnTo>
                  <a:lnTo>
                    <a:pt x="2920" y="796"/>
                  </a:lnTo>
                  <a:lnTo>
                    <a:pt x="2796" y="772"/>
                  </a:lnTo>
                  <a:lnTo>
                    <a:pt x="2732" y="756"/>
                  </a:lnTo>
                  <a:lnTo>
                    <a:pt x="2708" y="748"/>
                  </a:lnTo>
                  <a:lnTo>
                    <a:pt x="2672" y="724"/>
                  </a:lnTo>
                  <a:lnTo>
                    <a:pt x="2640" y="712"/>
                  </a:lnTo>
                  <a:lnTo>
                    <a:pt x="2648" y="712"/>
                  </a:lnTo>
                  <a:lnTo>
                    <a:pt x="2636" y="708"/>
                  </a:lnTo>
                  <a:lnTo>
                    <a:pt x="2600" y="696"/>
                  </a:lnTo>
                  <a:lnTo>
                    <a:pt x="2568" y="672"/>
                  </a:lnTo>
                  <a:lnTo>
                    <a:pt x="2556" y="652"/>
                  </a:lnTo>
                  <a:lnTo>
                    <a:pt x="2544" y="628"/>
                  </a:lnTo>
                  <a:lnTo>
                    <a:pt x="2548" y="600"/>
                  </a:lnTo>
                  <a:lnTo>
                    <a:pt x="2564" y="580"/>
                  </a:lnTo>
                  <a:lnTo>
                    <a:pt x="2580" y="564"/>
                  </a:lnTo>
                  <a:lnTo>
                    <a:pt x="2624" y="532"/>
                  </a:lnTo>
                  <a:lnTo>
                    <a:pt x="2672" y="512"/>
                  </a:lnTo>
                  <a:lnTo>
                    <a:pt x="2732" y="496"/>
                  </a:lnTo>
                  <a:lnTo>
                    <a:pt x="2852" y="464"/>
                  </a:lnTo>
                  <a:lnTo>
                    <a:pt x="2884" y="452"/>
                  </a:lnTo>
                  <a:lnTo>
                    <a:pt x="2912" y="436"/>
                  </a:lnTo>
                  <a:lnTo>
                    <a:pt x="2932" y="416"/>
                  </a:lnTo>
                  <a:lnTo>
                    <a:pt x="2936" y="400"/>
                  </a:lnTo>
                  <a:lnTo>
                    <a:pt x="2936" y="388"/>
                  </a:lnTo>
                  <a:lnTo>
                    <a:pt x="2932" y="376"/>
                  </a:lnTo>
                  <a:lnTo>
                    <a:pt x="2920" y="356"/>
                  </a:lnTo>
                  <a:lnTo>
                    <a:pt x="2936" y="356"/>
                  </a:lnTo>
                  <a:lnTo>
                    <a:pt x="2972" y="368"/>
                  </a:lnTo>
                  <a:lnTo>
                    <a:pt x="2996" y="380"/>
                  </a:lnTo>
                  <a:lnTo>
                    <a:pt x="3004" y="388"/>
                  </a:lnTo>
                  <a:lnTo>
                    <a:pt x="3008" y="400"/>
                  </a:lnTo>
                  <a:lnTo>
                    <a:pt x="3004" y="412"/>
                  </a:lnTo>
                  <a:lnTo>
                    <a:pt x="2992" y="424"/>
                  </a:lnTo>
                  <a:lnTo>
                    <a:pt x="2956" y="448"/>
                  </a:lnTo>
                  <a:lnTo>
                    <a:pt x="2920" y="460"/>
                  </a:lnTo>
                  <a:lnTo>
                    <a:pt x="2884" y="472"/>
                  </a:lnTo>
                  <a:lnTo>
                    <a:pt x="2852" y="476"/>
                  </a:lnTo>
                  <a:lnTo>
                    <a:pt x="2808" y="484"/>
                  </a:lnTo>
                  <a:lnTo>
                    <a:pt x="2724" y="500"/>
                  </a:lnTo>
                  <a:lnTo>
                    <a:pt x="2688" y="520"/>
                  </a:lnTo>
                  <a:lnTo>
                    <a:pt x="2648" y="544"/>
                  </a:lnTo>
                  <a:lnTo>
                    <a:pt x="2616" y="576"/>
                  </a:lnTo>
                  <a:lnTo>
                    <a:pt x="2604" y="592"/>
                  </a:lnTo>
                  <a:lnTo>
                    <a:pt x="2600" y="612"/>
                  </a:lnTo>
                  <a:lnTo>
                    <a:pt x="2600" y="628"/>
                  </a:lnTo>
                  <a:lnTo>
                    <a:pt x="2604" y="648"/>
                  </a:lnTo>
                  <a:lnTo>
                    <a:pt x="2624" y="672"/>
                  </a:lnTo>
                  <a:lnTo>
                    <a:pt x="2652" y="700"/>
                  </a:lnTo>
                  <a:lnTo>
                    <a:pt x="2700" y="732"/>
                  </a:lnTo>
                  <a:lnTo>
                    <a:pt x="2780" y="760"/>
                  </a:lnTo>
                  <a:lnTo>
                    <a:pt x="2896" y="780"/>
                  </a:lnTo>
                  <a:lnTo>
                    <a:pt x="3040" y="784"/>
                  </a:lnTo>
                  <a:lnTo>
                    <a:pt x="3160" y="796"/>
                  </a:lnTo>
                  <a:lnTo>
                    <a:pt x="3252" y="808"/>
                  </a:lnTo>
                  <a:lnTo>
                    <a:pt x="3292" y="816"/>
                  </a:lnTo>
                  <a:lnTo>
                    <a:pt x="3396" y="832"/>
                  </a:lnTo>
                  <a:lnTo>
                    <a:pt x="3444" y="852"/>
                  </a:lnTo>
                  <a:lnTo>
                    <a:pt x="3488" y="876"/>
                  </a:lnTo>
                  <a:lnTo>
                    <a:pt x="3524" y="908"/>
                  </a:lnTo>
                  <a:lnTo>
                    <a:pt x="3528" y="920"/>
                  </a:lnTo>
                  <a:lnTo>
                    <a:pt x="3528" y="936"/>
                  </a:lnTo>
                  <a:lnTo>
                    <a:pt x="3528" y="948"/>
                  </a:lnTo>
                  <a:lnTo>
                    <a:pt x="3504" y="972"/>
                  </a:lnTo>
                  <a:lnTo>
                    <a:pt x="3488" y="992"/>
                  </a:lnTo>
                  <a:lnTo>
                    <a:pt x="3464" y="1004"/>
                  </a:lnTo>
                  <a:lnTo>
                    <a:pt x="3428" y="1008"/>
                  </a:lnTo>
                  <a:lnTo>
                    <a:pt x="3380" y="1016"/>
                  </a:lnTo>
                  <a:lnTo>
                    <a:pt x="3240" y="1040"/>
                  </a:lnTo>
                  <a:lnTo>
                    <a:pt x="3124" y="1052"/>
                  </a:lnTo>
                  <a:lnTo>
                    <a:pt x="3044" y="1068"/>
                  </a:lnTo>
                  <a:lnTo>
                    <a:pt x="3004" y="1088"/>
                  </a:lnTo>
                  <a:lnTo>
                    <a:pt x="2992" y="1092"/>
                  </a:lnTo>
                  <a:lnTo>
                    <a:pt x="2960" y="1112"/>
                  </a:lnTo>
                  <a:lnTo>
                    <a:pt x="2936" y="1124"/>
                  </a:lnTo>
                  <a:lnTo>
                    <a:pt x="2924" y="1144"/>
                  </a:lnTo>
                  <a:lnTo>
                    <a:pt x="2920" y="1168"/>
                  </a:lnTo>
                  <a:lnTo>
                    <a:pt x="2924" y="1184"/>
                  </a:lnTo>
                  <a:lnTo>
                    <a:pt x="2936" y="1204"/>
                  </a:lnTo>
                  <a:lnTo>
                    <a:pt x="2960" y="1220"/>
                  </a:lnTo>
                  <a:lnTo>
                    <a:pt x="3028" y="1256"/>
                  </a:lnTo>
                  <a:lnTo>
                    <a:pt x="3120" y="1288"/>
                  </a:lnTo>
                  <a:lnTo>
                    <a:pt x="3216" y="1304"/>
                  </a:lnTo>
                  <a:lnTo>
                    <a:pt x="3312" y="1324"/>
                  </a:lnTo>
                  <a:lnTo>
                    <a:pt x="3480" y="1348"/>
                  </a:lnTo>
                  <a:lnTo>
                    <a:pt x="3552" y="1352"/>
                  </a:lnTo>
                  <a:lnTo>
                    <a:pt x="3576" y="1352"/>
                  </a:lnTo>
                  <a:lnTo>
                    <a:pt x="3576" y="1348"/>
                  </a:lnTo>
                  <a:lnTo>
                    <a:pt x="3552" y="1348"/>
                  </a:lnTo>
                  <a:lnTo>
                    <a:pt x="3480" y="1340"/>
                  </a:lnTo>
                  <a:lnTo>
                    <a:pt x="3312" y="1316"/>
                  </a:lnTo>
                  <a:lnTo>
                    <a:pt x="3216" y="1304"/>
                  </a:lnTo>
                  <a:lnTo>
                    <a:pt x="3120" y="1280"/>
                  </a:lnTo>
                  <a:lnTo>
                    <a:pt x="3032" y="1252"/>
                  </a:lnTo>
                  <a:lnTo>
                    <a:pt x="2968" y="1220"/>
                  </a:lnTo>
                  <a:lnTo>
                    <a:pt x="2944" y="1204"/>
                  </a:lnTo>
                  <a:lnTo>
                    <a:pt x="2932" y="1180"/>
                  </a:lnTo>
                  <a:lnTo>
                    <a:pt x="2924" y="1168"/>
                  </a:lnTo>
                  <a:lnTo>
                    <a:pt x="2932" y="1148"/>
                  </a:lnTo>
                  <a:lnTo>
                    <a:pt x="2944" y="1132"/>
                  </a:lnTo>
                  <a:lnTo>
                    <a:pt x="2960" y="1112"/>
                  </a:lnTo>
                  <a:lnTo>
                    <a:pt x="2992" y="1100"/>
                  </a:lnTo>
                  <a:lnTo>
                    <a:pt x="3004" y="1092"/>
                  </a:lnTo>
                  <a:lnTo>
                    <a:pt x="3052" y="1076"/>
                  </a:lnTo>
                  <a:lnTo>
                    <a:pt x="3124" y="1056"/>
                  </a:lnTo>
                  <a:lnTo>
                    <a:pt x="3240" y="1044"/>
                  </a:lnTo>
                  <a:lnTo>
                    <a:pt x="3380" y="1020"/>
                  </a:lnTo>
                  <a:lnTo>
                    <a:pt x="3428" y="1016"/>
                  </a:lnTo>
                  <a:lnTo>
                    <a:pt x="3464" y="1008"/>
                  </a:lnTo>
                  <a:lnTo>
                    <a:pt x="3492" y="992"/>
                  </a:lnTo>
                  <a:lnTo>
                    <a:pt x="3512" y="980"/>
                  </a:lnTo>
                  <a:lnTo>
                    <a:pt x="3528" y="948"/>
                  </a:lnTo>
                  <a:lnTo>
                    <a:pt x="3536" y="936"/>
                  </a:lnTo>
                  <a:lnTo>
                    <a:pt x="3536" y="920"/>
                  </a:lnTo>
                  <a:lnTo>
                    <a:pt x="3524" y="896"/>
                  </a:lnTo>
                  <a:lnTo>
                    <a:pt x="3504" y="884"/>
                  </a:lnTo>
                  <a:lnTo>
                    <a:pt x="3480" y="864"/>
                  </a:lnTo>
                  <a:lnTo>
                    <a:pt x="3420" y="840"/>
                  </a:lnTo>
                  <a:lnTo>
                    <a:pt x="3360" y="820"/>
                  </a:lnTo>
                  <a:lnTo>
                    <a:pt x="3408" y="828"/>
                  </a:lnTo>
                  <a:lnTo>
                    <a:pt x="3476" y="832"/>
                  </a:lnTo>
                  <a:lnTo>
                    <a:pt x="3536" y="860"/>
                  </a:lnTo>
                  <a:lnTo>
                    <a:pt x="3560" y="876"/>
                  </a:lnTo>
                  <a:lnTo>
                    <a:pt x="3576" y="896"/>
                  </a:lnTo>
                  <a:lnTo>
                    <a:pt x="3576" y="888"/>
                  </a:lnTo>
                  <a:lnTo>
                    <a:pt x="3560" y="872"/>
                  </a:lnTo>
                  <a:lnTo>
                    <a:pt x="3536" y="852"/>
                  </a:lnTo>
                  <a:lnTo>
                    <a:pt x="3576" y="860"/>
                  </a:lnTo>
                  <a:lnTo>
                    <a:pt x="3576" y="852"/>
                  </a:lnTo>
                  <a:lnTo>
                    <a:pt x="3524" y="848"/>
                  </a:lnTo>
                  <a:lnTo>
                    <a:pt x="3464" y="828"/>
                  </a:lnTo>
                  <a:lnTo>
                    <a:pt x="3408" y="820"/>
                  </a:lnTo>
                  <a:lnTo>
                    <a:pt x="3336" y="816"/>
                  </a:lnTo>
                  <a:lnTo>
                    <a:pt x="3252" y="804"/>
                  </a:lnTo>
                  <a:lnTo>
                    <a:pt x="3172" y="792"/>
                  </a:lnTo>
                  <a:lnTo>
                    <a:pt x="3076" y="784"/>
                  </a:lnTo>
                  <a:lnTo>
                    <a:pt x="3028" y="772"/>
                  </a:lnTo>
                  <a:lnTo>
                    <a:pt x="2936" y="736"/>
                  </a:lnTo>
                  <a:lnTo>
                    <a:pt x="2888" y="708"/>
                  </a:lnTo>
                  <a:lnTo>
                    <a:pt x="2848" y="688"/>
                  </a:lnTo>
                  <a:lnTo>
                    <a:pt x="2816" y="652"/>
                  </a:lnTo>
                  <a:lnTo>
                    <a:pt x="2808" y="640"/>
                  </a:lnTo>
                  <a:lnTo>
                    <a:pt x="2808" y="624"/>
                  </a:lnTo>
                  <a:lnTo>
                    <a:pt x="2808" y="604"/>
                  </a:lnTo>
                  <a:lnTo>
                    <a:pt x="2824" y="580"/>
                  </a:lnTo>
                  <a:lnTo>
                    <a:pt x="2840" y="564"/>
                  </a:lnTo>
                  <a:lnTo>
                    <a:pt x="2864" y="532"/>
                  </a:lnTo>
                  <a:lnTo>
                    <a:pt x="2908" y="508"/>
                  </a:lnTo>
                  <a:lnTo>
                    <a:pt x="2960" y="488"/>
                  </a:lnTo>
                  <a:lnTo>
                    <a:pt x="3028" y="472"/>
                  </a:lnTo>
                  <a:lnTo>
                    <a:pt x="3132" y="460"/>
                  </a:lnTo>
                  <a:lnTo>
                    <a:pt x="3056" y="472"/>
                  </a:lnTo>
                  <a:lnTo>
                    <a:pt x="3004" y="488"/>
                  </a:lnTo>
                  <a:lnTo>
                    <a:pt x="2956" y="508"/>
                  </a:lnTo>
                  <a:lnTo>
                    <a:pt x="2924" y="532"/>
                  </a:lnTo>
                  <a:lnTo>
                    <a:pt x="2884" y="568"/>
                  </a:lnTo>
                  <a:lnTo>
                    <a:pt x="2872" y="580"/>
                  </a:lnTo>
                  <a:lnTo>
                    <a:pt x="2860" y="612"/>
                  </a:lnTo>
                  <a:lnTo>
                    <a:pt x="2864" y="640"/>
                  </a:lnTo>
                  <a:lnTo>
                    <a:pt x="2884" y="664"/>
                  </a:lnTo>
                  <a:lnTo>
                    <a:pt x="2908" y="688"/>
                  </a:lnTo>
                  <a:lnTo>
                    <a:pt x="2968" y="720"/>
                  </a:lnTo>
                  <a:lnTo>
                    <a:pt x="3020" y="736"/>
                  </a:lnTo>
                  <a:lnTo>
                    <a:pt x="3052" y="744"/>
                  </a:lnTo>
                  <a:lnTo>
                    <a:pt x="3160" y="772"/>
                  </a:lnTo>
                  <a:lnTo>
                    <a:pt x="3264" y="796"/>
                  </a:lnTo>
                  <a:lnTo>
                    <a:pt x="3348" y="808"/>
                  </a:lnTo>
                  <a:lnTo>
                    <a:pt x="3420" y="816"/>
                  </a:lnTo>
                  <a:lnTo>
                    <a:pt x="3524" y="816"/>
                  </a:lnTo>
                  <a:lnTo>
                    <a:pt x="3560" y="808"/>
                  </a:lnTo>
                  <a:lnTo>
                    <a:pt x="3576" y="820"/>
                  </a:lnTo>
                  <a:lnTo>
                    <a:pt x="3576" y="816"/>
                  </a:lnTo>
                  <a:lnTo>
                    <a:pt x="3560" y="804"/>
                  </a:lnTo>
                  <a:lnTo>
                    <a:pt x="3536" y="780"/>
                  </a:lnTo>
                  <a:lnTo>
                    <a:pt x="3536" y="760"/>
                  </a:lnTo>
                  <a:lnTo>
                    <a:pt x="3548" y="748"/>
                  </a:lnTo>
                  <a:lnTo>
                    <a:pt x="3572" y="736"/>
                  </a:lnTo>
                  <a:lnTo>
                    <a:pt x="3576" y="736"/>
                  </a:lnTo>
                  <a:lnTo>
                    <a:pt x="3576" y="732"/>
                  </a:lnTo>
                  <a:lnTo>
                    <a:pt x="3572" y="732"/>
                  </a:lnTo>
                  <a:lnTo>
                    <a:pt x="3476" y="712"/>
                  </a:lnTo>
                  <a:lnTo>
                    <a:pt x="3408" y="696"/>
                  </a:lnTo>
                  <a:lnTo>
                    <a:pt x="3368" y="672"/>
                  </a:lnTo>
                  <a:lnTo>
                    <a:pt x="3348" y="648"/>
                  </a:lnTo>
                  <a:lnTo>
                    <a:pt x="3344" y="616"/>
                  </a:lnTo>
                  <a:lnTo>
                    <a:pt x="3344" y="612"/>
                  </a:lnTo>
                  <a:lnTo>
                    <a:pt x="3356" y="588"/>
                  </a:lnTo>
                  <a:lnTo>
                    <a:pt x="3380" y="568"/>
                  </a:lnTo>
                  <a:lnTo>
                    <a:pt x="3408" y="548"/>
                  </a:lnTo>
                  <a:lnTo>
                    <a:pt x="3440" y="532"/>
                  </a:lnTo>
                  <a:lnTo>
                    <a:pt x="3512" y="512"/>
                  </a:lnTo>
                  <a:lnTo>
                    <a:pt x="3576" y="500"/>
                  </a:lnTo>
                  <a:lnTo>
                    <a:pt x="3576" y="496"/>
                  </a:lnTo>
                  <a:lnTo>
                    <a:pt x="3504" y="508"/>
                  </a:lnTo>
                  <a:lnTo>
                    <a:pt x="3432" y="532"/>
                  </a:lnTo>
                  <a:lnTo>
                    <a:pt x="3404" y="544"/>
                  </a:lnTo>
                  <a:lnTo>
                    <a:pt x="3372" y="564"/>
                  </a:lnTo>
                  <a:lnTo>
                    <a:pt x="3356" y="580"/>
                  </a:lnTo>
                  <a:lnTo>
                    <a:pt x="3336" y="604"/>
                  </a:lnTo>
                  <a:lnTo>
                    <a:pt x="3336" y="616"/>
                  </a:lnTo>
                  <a:lnTo>
                    <a:pt x="3336" y="628"/>
                  </a:lnTo>
                  <a:lnTo>
                    <a:pt x="3344" y="648"/>
                  </a:lnTo>
                  <a:lnTo>
                    <a:pt x="3360" y="672"/>
                  </a:lnTo>
                  <a:lnTo>
                    <a:pt x="3404" y="696"/>
                  </a:lnTo>
                  <a:lnTo>
                    <a:pt x="3464" y="712"/>
                  </a:lnTo>
                  <a:lnTo>
                    <a:pt x="3560" y="736"/>
                  </a:lnTo>
                  <a:lnTo>
                    <a:pt x="3540" y="744"/>
                  </a:lnTo>
                  <a:lnTo>
                    <a:pt x="3528" y="756"/>
                  </a:lnTo>
                  <a:lnTo>
                    <a:pt x="3528" y="768"/>
                  </a:lnTo>
                  <a:lnTo>
                    <a:pt x="3464" y="760"/>
                  </a:lnTo>
                  <a:lnTo>
                    <a:pt x="3312" y="744"/>
                  </a:lnTo>
                  <a:lnTo>
                    <a:pt x="3232" y="724"/>
                  </a:lnTo>
                  <a:lnTo>
                    <a:pt x="3168" y="700"/>
                  </a:lnTo>
                  <a:lnTo>
                    <a:pt x="3136" y="688"/>
                  </a:lnTo>
                  <a:lnTo>
                    <a:pt x="3112" y="672"/>
                  </a:lnTo>
                  <a:lnTo>
                    <a:pt x="3100" y="652"/>
                  </a:lnTo>
                  <a:lnTo>
                    <a:pt x="3088" y="636"/>
                  </a:lnTo>
                  <a:lnTo>
                    <a:pt x="3088" y="624"/>
                  </a:lnTo>
                  <a:lnTo>
                    <a:pt x="3096" y="604"/>
                  </a:lnTo>
                  <a:lnTo>
                    <a:pt x="3108" y="588"/>
                  </a:lnTo>
                  <a:lnTo>
                    <a:pt x="3144" y="548"/>
                  </a:lnTo>
                  <a:lnTo>
                    <a:pt x="3172" y="532"/>
                  </a:lnTo>
                  <a:lnTo>
                    <a:pt x="3216" y="520"/>
                  </a:lnTo>
                  <a:lnTo>
                    <a:pt x="3264" y="500"/>
                  </a:lnTo>
                  <a:lnTo>
                    <a:pt x="3324" y="488"/>
                  </a:lnTo>
                  <a:lnTo>
                    <a:pt x="3396" y="476"/>
                  </a:lnTo>
                  <a:lnTo>
                    <a:pt x="3480" y="464"/>
                  </a:lnTo>
                  <a:lnTo>
                    <a:pt x="3576" y="460"/>
                  </a:lnTo>
                  <a:lnTo>
                    <a:pt x="3576" y="452"/>
                  </a:lnTo>
                  <a:lnTo>
                    <a:pt x="3480" y="464"/>
                  </a:lnTo>
                  <a:lnTo>
                    <a:pt x="3396" y="472"/>
                  </a:lnTo>
                  <a:lnTo>
                    <a:pt x="3324" y="484"/>
                  </a:lnTo>
                  <a:lnTo>
                    <a:pt x="3256" y="496"/>
                  </a:lnTo>
                  <a:lnTo>
                    <a:pt x="3208" y="512"/>
                  </a:lnTo>
                  <a:lnTo>
                    <a:pt x="3172" y="532"/>
                  </a:lnTo>
                  <a:lnTo>
                    <a:pt x="3144" y="548"/>
                  </a:lnTo>
                  <a:lnTo>
                    <a:pt x="3120" y="568"/>
                  </a:lnTo>
                  <a:lnTo>
                    <a:pt x="3100" y="588"/>
                  </a:lnTo>
                  <a:lnTo>
                    <a:pt x="3088" y="604"/>
                  </a:lnTo>
                  <a:lnTo>
                    <a:pt x="3088" y="624"/>
                  </a:lnTo>
                  <a:lnTo>
                    <a:pt x="3088" y="636"/>
                  </a:lnTo>
                  <a:lnTo>
                    <a:pt x="3088" y="652"/>
                  </a:lnTo>
                  <a:lnTo>
                    <a:pt x="3100" y="664"/>
                  </a:lnTo>
                  <a:lnTo>
                    <a:pt x="3136" y="696"/>
                  </a:lnTo>
                  <a:lnTo>
                    <a:pt x="3184" y="712"/>
                  </a:lnTo>
                  <a:lnTo>
                    <a:pt x="3244" y="732"/>
                  </a:lnTo>
                  <a:lnTo>
                    <a:pt x="3380" y="756"/>
                  </a:lnTo>
                  <a:lnTo>
                    <a:pt x="3480" y="768"/>
                  </a:lnTo>
                  <a:lnTo>
                    <a:pt x="3372" y="760"/>
                  </a:lnTo>
                  <a:lnTo>
                    <a:pt x="3304" y="748"/>
                  </a:lnTo>
                  <a:lnTo>
                    <a:pt x="3240" y="736"/>
                  </a:lnTo>
                  <a:lnTo>
                    <a:pt x="3180" y="720"/>
                  </a:lnTo>
                  <a:lnTo>
                    <a:pt x="3120" y="700"/>
                  </a:lnTo>
                  <a:lnTo>
                    <a:pt x="3076" y="664"/>
                  </a:lnTo>
                  <a:lnTo>
                    <a:pt x="3056" y="648"/>
                  </a:lnTo>
                  <a:lnTo>
                    <a:pt x="3044" y="624"/>
                  </a:lnTo>
                  <a:lnTo>
                    <a:pt x="3044" y="612"/>
                  </a:lnTo>
                  <a:lnTo>
                    <a:pt x="3052" y="592"/>
                  </a:lnTo>
                  <a:lnTo>
                    <a:pt x="3056" y="576"/>
                  </a:lnTo>
                  <a:lnTo>
                    <a:pt x="3084" y="556"/>
                  </a:lnTo>
                  <a:lnTo>
                    <a:pt x="3120" y="524"/>
                  </a:lnTo>
                  <a:lnTo>
                    <a:pt x="3180" y="508"/>
                  </a:lnTo>
                  <a:lnTo>
                    <a:pt x="3264" y="488"/>
                  </a:lnTo>
                  <a:lnTo>
                    <a:pt x="3380" y="472"/>
                  </a:lnTo>
                  <a:lnTo>
                    <a:pt x="3576" y="440"/>
                  </a:lnTo>
                  <a:lnTo>
                    <a:pt x="3576" y="436"/>
                  </a:lnTo>
                  <a:lnTo>
                    <a:pt x="3380" y="464"/>
                  </a:lnTo>
                  <a:lnTo>
                    <a:pt x="3264" y="484"/>
                  </a:lnTo>
                  <a:lnTo>
                    <a:pt x="3172" y="500"/>
                  </a:lnTo>
                  <a:lnTo>
                    <a:pt x="3112" y="524"/>
                  </a:lnTo>
                  <a:lnTo>
                    <a:pt x="3076" y="548"/>
                  </a:lnTo>
                  <a:lnTo>
                    <a:pt x="3052" y="576"/>
                  </a:lnTo>
                  <a:lnTo>
                    <a:pt x="3044" y="592"/>
                  </a:lnTo>
                  <a:lnTo>
                    <a:pt x="3044" y="612"/>
                  </a:lnTo>
                  <a:lnTo>
                    <a:pt x="3044" y="628"/>
                  </a:lnTo>
                  <a:lnTo>
                    <a:pt x="3056" y="652"/>
                  </a:lnTo>
                  <a:lnTo>
                    <a:pt x="3084" y="676"/>
                  </a:lnTo>
                  <a:lnTo>
                    <a:pt x="3108" y="696"/>
                  </a:lnTo>
                  <a:lnTo>
                    <a:pt x="3144" y="708"/>
                  </a:lnTo>
                  <a:lnTo>
                    <a:pt x="3216" y="736"/>
                  </a:lnTo>
                  <a:lnTo>
                    <a:pt x="3300" y="756"/>
                  </a:lnTo>
                  <a:lnTo>
                    <a:pt x="3380" y="768"/>
                  </a:lnTo>
                  <a:lnTo>
                    <a:pt x="3452" y="772"/>
                  </a:lnTo>
                  <a:lnTo>
                    <a:pt x="3528" y="772"/>
                  </a:lnTo>
                  <a:lnTo>
                    <a:pt x="3540" y="784"/>
                  </a:lnTo>
                  <a:lnTo>
                    <a:pt x="3444" y="784"/>
                  </a:lnTo>
                  <a:lnTo>
                    <a:pt x="3276" y="768"/>
                  </a:lnTo>
                  <a:lnTo>
                    <a:pt x="3184" y="748"/>
                  </a:lnTo>
                  <a:lnTo>
                    <a:pt x="3100" y="732"/>
                  </a:lnTo>
                  <a:lnTo>
                    <a:pt x="3028" y="700"/>
                  </a:lnTo>
                  <a:lnTo>
                    <a:pt x="2996" y="696"/>
                  </a:lnTo>
                  <a:lnTo>
                    <a:pt x="2980" y="676"/>
                  </a:lnTo>
                  <a:lnTo>
                    <a:pt x="2960" y="652"/>
                  </a:lnTo>
                  <a:lnTo>
                    <a:pt x="2948" y="628"/>
                  </a:lnTo>
                  <a:lnTo>
                    <a:pt x="2944" y="600"/>
                  </a:lnTo>
                  <a:lnTo>
                    <a:pt x="2956" y="580"/>
                  </a:lnTo>
                  <a:lnTo>
                    <a:pt x="2968" y="564"/>
                  </a:lnTo>
                  <a:lnTo>
                    <a:pt x="2992" y="544"/>
                  </a:lnTo>
                  <a:lnTo>
                    <a:pt x="3028" y="532"/>
                  </a:lnTo>
                  <a:lnTo>
                    <a:pt x="3044" y="520"/>
                  </a:lnTo>
                  <a:lnTo>
                    <a:pt x="3100" y="500"/>
                  </a:lnTo>
                  <a:lnTo>
                    <a:pt x="3184" y="476"/>
                  </a:lnTo>
                  <a:lnTo>
                    <a:pt x="3304" y="452"/>
                  </a:lnTo>
                  <a:lnTo>
                    <a:pt x="3324" y="452"/>
                  </a:lnTo>
                  <a:lnTo>
                    <a:pt x="3420" y="440"/>
                  </a:lnTo>
                  <a:lnTo>
                    <a:pt x="3500" y="428"/>
                  </a:lnTo>
                  <a:lnTo>
                    <a:pt x="3576" y="416"/>
                  </a:lnTo>
                  <a:lnTo>
                    <a:pt x="3576" y="412"/>
                  </a:lnTo>
                  <a:lnTo>
                    <a:pt x="3468" y="428"/>
                  </a:lnTo>
                  <a:lnTo>
                    <a:pt x="3368" y="440"/>
                  </a:lnTo>
                  <a:lnTo>
                    <a:pt x="3416" y="428"/>
                  </a:lnTo>
                  <a:lnTo>
                    <a:pt x="3432" y="416"/>
                  </a:lnTo>
                  <a:lnTo>
                    <a:pt x="3452" y="400"/>
                  </a:lnTo>
                  <a:lnTo>
                    <a:pt x="3444" y="400"/>
                  </a:lnTo>
                  <a:lnTo>
                    <a:pt x="3576" y="392"/>
                  </a:lnTo>
                  <a:lnTo>
                    <a:pt x="3576" y="388"/>
                  </a:lnTo>
                  <a:lnTo>
                    <a:pt x="3432" y="392"/>
                  </a:lnTo>
                  <a:lnTo>
                    <a:pt x="3304" y="392"/>
                  </a:lnTo>
                  <a:lnTo>
                    <a:pt x="3108" y="380"/>
                  </a:lnTo>
                  <a:lnTo>
                    <a:pt x="3100" y="376"/>
                  </a:lnTo>
                  <a:lnTo>
                    <a:pt x="3100" y="380"/>
                  </a:lnTo>
                  <a:lnTo>
                    <a:pt x="2980" y="364"/>
                  </a:lnTo>
                  <a:lnTo>
                    <a:pt x="2936" y="356"/>
                  </a:lnTo>
                  <a:lnTo>
                    <a:pt x="2912" y="352"/>
                  </a:lnTo>
                  <a:lnTo>
                    <a:pt x="2864" y="328"/>
                  </a:lnTo>
                  <a:lnTo>
                    <a:pt x="2848" y="316"/>
                  </a:lnTo>
                  <a:lnTo>
                    <a:pt x="2840" y="296"/>
                  </a:lnTo>
                  <a:lnTo>
                    <a:pt x="2836" y="292"/>
                  </a:lnTo>
                  <a:lnTo>
                    <a:pt x="2840" y="284"/>
                  </a:lnTo>
                  <a:lnTo>
                    <a:pt x="2848" y="264"/>
                  </a:lnTo>
                  <a:lnTo>
                    <a:pt x="2872" y="248"/>
                  </a:lnTo>
                  <a:lnTo>
                    <a:pt x="2924" y="228"/>
                  </a:lnTo>
                  <a:lnTo>
                    <a:pt x="2992" y="204"/>
                  </a:lnTo>
                  <a:lnTo>
                    <a:pt x="3084" y="188"/>
                  </a:lnTo>
                  <a:lnTo>
                    <a:pt x="3216" y="168"/>
                  </a:lnTo>
                  <a:lnTo>
                    <a:pt x="3220" y="168"/>
                  </a:lnTo>
                  <a:lnTo>
                    <a:pt x="3268" y="168"/>
                  </a:lnTo>
                  <a:lnTo>
                    <a:pt x="3324" y="168"/>
                  </a:lnTo>
                  <a:lnTo>
                    <a:pt x="3444" y="156"/>
                  </a:lnTo>
                  <a:lnTo>
                    <a:pt x="3456" y="164"/>
                  </a:lnTo>
                  <a:lnTo>
                    <a:pt x="3456" y="156"/>
                  </a:lnTo>
                  <a:lnTo>
                    <a:pt x="3540" y="144"/>
                  </a:lnTo>
                  <a:lnTo>
                    <a:pt x="3576" y="140"/>
                  </a:lnTo>
                  <a:lnTo>
                    <a:pt x="3576" y="132"/>
                  </a:lnTo>
                  <a:lnTo>
                    <a:pt x="3540" y="140"/>
                  </a:lnTo>
                  <a:lnTo>
                    <a:pt x="3456" y="128"/>
                  </a:lnTo>
                  <a:lnTo>
                    <a:pt x="3396" y="108"/>
                  </a:lnTo>
                  <a:lnTo>
                    <a:pt x="3380" y="96"/>
                  </a:lnTo>
                  <a:lnTo>
                    <a:pt x="3360" y="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5" name="図形 24"/>
            <p:cNvSpPr/>
            <p:nvPr/>
          </p:nvSpPr>
          <p:spPr bwMode="auto">
            <a:xfrm>
              <a:off x="2632" y="48"/>
              <a:ext cx="84" cy="36"/>
            </a:xfrm>
            <a:custGeom>
              <a:avLst/>
              <a:gdLst/>
              <a:ahLst/>
              <a:cxnLst>
                <a:cxn ang="0">
                  <a:pos x="0" y="0"/>
                </a:cxn>
                <a:cxn ang="0">
                  <a:pos x="56" y="0"/>
                </a:cxn>
                <a:cxn ang="0">
                  <a:pos x="68" y="20"/>
                </a:cxn>
                <a:cxn ang="0">
                  <a:pos x="84" y="36"/>
                </a:cxn>
                <a:cxn ang="0">
                  <a:pos x="36" y="20"/>
                </a:cxn>
                <a:cxn ang="0">
                  <a:pos x="0" y="0"/>
                </a:cxn>
              </a:cxnLst>
              <a:rect l="0" t="0" r="0" b="0"/>
              <a:pathLst>
                <a:path w="84" h="36">
                  <a:moveTo>
                    <a:pt x="0" y="0"/>
                  </a:moveTo>
                  <a:lnTo>
                    <a:pt x="56" y="0"/>
                  </a:lnTo>
                  <a:lnTo>
                    <a:pt x="68" y="20"/>
                  </a:lnTo>
                  <a:lnTo>
                    <a:pt x="84" y="36"/>
                  </a:lnTo>
                  <a:lnTo>
                    <a:pt x="36" y="20"/>
                  </a:lnTo>
                  <a:lnTo>
                    <a:pt x="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6" name="図形 25"/>
            <p:cNvSpPr/>
            <p:nvPr/>
          </p:nvSpPr>
          <p:spPr bwMode="auto">
            <a:xfrm>
              <a:off x="4904" y="884"/>
              <a:ext cx="104" cy="84"/>
            </a:xfrm>
            <a:custGeom>
              <a:avLst/>
              <a:gdLst/>
              <a:ahLst/>
              <a:cxnLst>
                <a:cxn ang="0">
                  <a:pos x="36" y="12"/>
                </a:cxn>
                <a:cxn ang="0">
                  <a:pos x="36" y="0"/>
                </a:cxn>
                <a:cxn ang="0">
                  <a:pos x="68" y="4"/>
                </a:cxn>
                <a:cxn ang="0">
                  <a:pos x="92" y="16"/>
                </a:cxn>
                <a:cxn ang="0">
                  <a:pos x="104" y="28"/>
                </a:cxn>
                <a:cxn ang="0">
                  <a:pos x="104" y="40"/>
                </a:cxn>
                <a:cxn ang="0">
                  <a:pos x="100" y="60"/>
                </a:cxn>
                <a:cxn ang="0">
                  <a:pos x="100" y="64"/>
                </a:cxn>
                <a:cxn ang="0">
                  <a:pos x="80" y="72"/>
                </a:cxn>
                <a:cxn ang="0">
                  <a:pos x="56" y="84"/>
                </a:cxn>
                <a:cxn ang="0">
                  <a:pos x="0" y="84"/>
                </a:cxn>
                <a:cxn ang="0">
                  <a:pos x="20" y="64"/>
                </a:cxn>
                <a:cxn ang="0">
                  <a:pos x="32" y="40"/>
                </a:cxn>
                <a:cxn ang="0">
                  <a:pos x="36" y="12"/>
                </a:cxn>
              </a:cxnLst>
              <a:rect l="0" t="0" r="0" b="0"/>
              <a:pathLst>
                <a:path w="104" h="84">
                  <a:moveTo>
                    <a:pt x="36" y="12"/>
                  </a:moveTo>
                  <a:lnTo>
                    <a:pt x="36" y="0"/>
                  </a:lnTo>
                  <a:lnTo>
                    <a:pt x="68" y="4"/>
                  </a:lnTo>
                  <a:lnTo>
                    <a:pt x="92" y="16"/>
                  </a:lnTo>
                  <a:lnTo>
                    <a:pt x="104" y="28"/>
                  </a:lnTo>
                  <a:lnTo>
                    <a:pt x="104" y="40"/>
                  </a:lnTo>
                  <a:lnTo>
                    <a:pt x="100" y="60"/>
                  </a:lnTo>
                  <a:lnTo>
                    <a:pt x="100" y="64"/>
                  </a:lnTo>
                  <a:lnTo>
                    <a:pt x="80" y="72"/>
                  </a:lnTo>
                  <a:lnTo>
                    <a:pt x="56" y="84"/>
                  </a:lnTo>
                  <a:lnTo>
                    <a:pt x="0" y="84"/>
                  </a:lnTo>
                  <a:lnTo>
                    <a:pt x="20" y="64"/>
                  </a:lnTo>
                  <a:lnTo>
                    <a:pt x="32" y="40"/>
                  </a:lnTo>
                  <a:lnTo>
                    <a:pt x="36" y="1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7" name="図形 26"/>
            <p:cNvSpPr/>
            <p:nvPr/>
          </p:nvSpPr>
          <p:spPr bwMode="auto">
            <a:xfrm>
              <a:off x="4828" y="864"/>
              <a:ext cx="248" cy="132"/>
            </a:xfrm>
            <a:custGeom>
              <a:avLst/>
              <a:gdLst/>
              <a:ahLst/>
              <a:cxnLst>
                <a:cxn ang="0">
                  <a:pos x="48" y="116"/>
                </a:cxn>
                <a:cxn ang="0">
                  <a:pos x="72" y="108"/>
                </a:cxn>
                <a:cxn ang="0">
                  <a:pos x="124" y="104"/>
                </a:cxn>
                <a:cxn ang="0">
                  <a:pos x="164" y="96"/>
                </a:cxn>
                <a:cxn ang="0">
                  <a:pos x="176" y="84"/>
                </a:cxn>
                <a:cxn ang="0">
                  <a:pos x="180" y="80"/>
                </a:cxn>
                <a:cxn ang="0">
                  <a:pos x="188" y="60"/>
                </a:cxn>
                <a:cxn ang="0">
                  <a:pos x="188" y="48"/>
                </a:cxn>
                <a:cxn ang="0">
                  <a:pos x="168" y="32"/>
                </a:cxn>
                <a:cxn ang="0">
                  <a:pos x="148" y="20"/>
                </a:cxn>
                <a:cxn ang="0">
                  <a:pos x="112" y="12"/>
                </a:cxn>
                <a:cxn ang="0">
                  <a:pos x="112" y="0"/>
                </a:cxn>
                <a:cxn ang="0">
                  <a:pos x="168" y="0"/>
                </a:cxn>
                <a:cxn ang="0">
                  <a:pos x="204" y="12"/>
                </a:cxn>
                <a:cxn ang="0">
                  <a:pos x="236" y="24"/>
                </a:cxn>
                <a:cxn ang="0">
                  <a:pos x="248" y="44"/>
                </a:cxn>
                <a:cxn ang="0">
                  <a:pos x="248" y="60"/>
                </a:cxn>
                <a:cxn ang="0">
                  <a:pos x="240" y="72"/>
                </a:cxn>
                <a:cxn ang="0">
                  <a:pos x="236" y="84"/>
                </a:cxn>
                <a:cxn ang="0">
                  <a:pos x="224" y="96"/>
                </a:cxn>
                <a:cxn ang="0">
                  <a:pos x="200" y="108"/>
                </a:cxn>
                <a:cxn ang="0">
                  <a:pos x="164" y="120"/>
                </a:cxn>
                <a:cxn ang="0">
                  <a:pos x="112" y="128"/>
                </a:cxn>
                <a:cxn ang="0">
                  <a:pos x="52" y="132"/>
                </a:cxn>
                <a:cxn ang="0">
                  <a:pos x="0" y="132"/>
                </a:cxn>
                <a:cxn ang="0">
                  <a:pos x="48" y="116"/>
                </a:cxn>
              </a:cxnLst>
              <a:rect l="0" t="0" r="0" b="0"/>
              <a:pathLst>
                <a:path w="248" h="132">
                  <a:moveTo>
                    <a:pt x="48" y="116"/>
                  </a:moveTo>
                  <a:lnTo>
                    <a:pt x="72" y="108"/>
                  </a:lnTo>
                  <a:lnTo>
                    <a:pt x="124" y="104"/>
                  </a:lnTo>
                  <a:lnTo>
                    <a:pt x="164" y="96"/>
                  </a:lnTo>
                  <a:lnTo>
                    <a:pt x="176" y="84"/>
                  </a:lnTo>
                  <a:lnTo>
                    <a:pt x="180" y="80"/>
                  </a:lnTo>
                  <a:lnTo>
                    <a:pt x="188" y="60"/>
                  </a:lnTo>
                  <a:lnTo>
                    <a:pt x="188" y="48"/>
                  </a:lnTo>
                  <a:lnTo>
                    <a:pt x="168" y="32"/>
                  </a:lnTo>
                  <a:lnTo>
                    <a:pt x="148" y="20"/>
                  </a:lnTo>
                  <a:lnTo>
                    <a:pt x="112" y="12"/>
                  </a:lnTo>
                  <a:lnTo>
                    <a:pt x="112" y="0"/>
                  </a:lnTo>
                  <a:lnTo>
                    <a:pt x="168" y="0"/>
                  </a:lnTo>
                  <a:lnTo>
                    <a:pt x="204" y="12"/>
                  </a:lnTo>
                  <a:lnTo>
                    <a:pt x="236" y="24"/>
                  </a:lnTo>
                  <a:lnTo>
                    <a:pt x="248" y="44"/>
                  </a:lnTo>
                  <a:lnTo>
                    <a:pt x="248" y="60"/>
                  </a:lnTo>
                  <a:lnTo>
                    <a:pt x="240" y="72"/>
                  </a:lnTo>
                  <a:lnTo>
                    <a:pt x="236" y="84"/>
                  </a:lnTo>
                  <a:lnTo>
                    <a:pt x="224" y="96"/>
                  </a:lnTo>
                  <a:lnTo>
                    <a:pt x="200" y="108"/>
                  </a:lnTo>
                  <a:lnTo>
                    <a:pt x="164" y="120"/>
                  </a:lnTo>
                  <a:lnTo>
                    <a:pt x="112" y="128"/>
                  </a:lnTo>
                  <a:lnTo>
                    <a:pt x="52" y="132"/>
                  </a:lnTo>
                  <a:lnTo>
                    <a:pt x="0" y="132"/>
                  </a:lnTo>
                  <a:lnTo>
                    <a:pt x="48"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8" name="図形 27"/>
            <p:cNvSpPr/>
            <p:nvPr/>
          </p:nvSpPr>
          <p:spPr bwMode="auto">
            <a:xfrm>
              <a:off x="4772" y="1056"/>
              <a:ext cx="128" cy="176"/>
            </a:xfrm>
            <a:custGeom>
              <a:avLst/>
              <a:gdLst/>
              <a:ahLst/>
              <a:cxnLst>
                <a:cxn ang="0">
                  <a:pos x="0" y="116"/>
                </a:cxn>
                <a:cxn ang="0">
                  <a:pos x="0" y="100"/>
                </a:cxn>
                <a:cxn ang="0">
                  <a:pos x="8" y="68"/>
                </a:cxn>
                <a:cxn ang="0">
                  <a:pos x="32" y="44"/>
                </a:cxn>
                <a:cxn ang="0">
                  <a:pos x="56" y="24"/>
                </a:cxn>
                <a:cxn ang="0">
                  <a:pos x="84" y="12"/>
                </a:cxn>
                <a:cxn ang="0">
                  <a:pos x="128" y="0"/>
                </a:cxn>
                <a:cxn ang="0">
                  <a:pos x="84" y="32"/>
                </a:cxn>
                <a:cxn ang="0">
                  <a:pos x="60" y="56"/>
                </a:cxn>
                <a:cxn ang="0">
                  <a:pos x="36" y="88"/>
                </a:cxn>
                <a:cxn ang="0">
                  <a:pos x="36" y="112"/>
                </a:cxn>
                <a:cxn ang="0">
                  <a:pos x="48" y="140"/>
                </a:cxn>
                <a:cxn ang="0">
                  <a:pos x="68" y="160"/>
                </a:cxn>
                <a:cxn ang="0">
                  <a:pos x="84" y="176"/>
                </a:cxn>
                <a:cxn ang="0">
                  <a:pos x="36" y="148"/>
                </a:cxn>
                <a:cxn ang="0">
                  <a:pos x="0" y="116"/>
                </a:cxn>
              </a:cxnLst>
              <a:rect l="0" t="0" r="0" b="0"/>
              <a:pathLst>
                <a:path w="128" h="176">
                  <a:moveTo>
                    <a:pt x="0" y="116"/>
                  </a:moveTo>
                  <a:lnTo>
                    <a:pt x="0" y="100"/>
                  </a:lnTo>
                  <a:lnTo>
                    <a:pt x="8" y="68"/>
                  </a:lnTo>
                  <a:lnTo>
                    <a:pt x="32" y="44"/>
                  </a:lnTo>
                  <a:lnTo>
                    <a:pt x="56" y="24"/>
                  </a:lnTo>
                  <a:lnTo>
                    <a:pt x="84" y="12"/>
                  </a:lnTo>
                  <a:lnTo>
                    <a:pt x="128" y="0"/>
                  </a:lnTo>
                  <a:lnTo>
                    <a:pt x="84" y="32"/>
                  </a:lnTo>
                  <a:lnTo>
                    <a:pt x="60" y="56"/>
                  </a:lnTo>
                  <a:lnTo>
                    <a:pt x="36" y="88"/>
                  </a:lnTo>
                  <a:lnTo>
                    <a:pt x="36" y="112"/>
                  </a:lnTo>
                  <a:lnTo>
                    <a:pt x="48" y="140"/>
                  </a:lnTo>
                  <a:lnTo>
                    <a:pt x="68" y="160"/>
                  </a:lnTo>
                  <a:lnTo>
                    <a:pt x="84" y="176"/>
                  </a:lnTo>
                  <a:lnTo>
                    <a:pt x="36" y="148"/>
                  </a:lnTo>
                  <a:lnTo>
                    <a:pt x="0"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9" name="図形 28"/>
            <p:cNvSpPr/>
            <p:nvPr/>
          </p:nvSpPr>
          <p:spPr bwMode="auto">
            <a:xfrm>
              <a:off x="4816" y="820"/>
              <a:ext cx="532" cy="492"/>
            </a:xfrm>
            <a:custGeom>
              <a:avLst/>
              <a:gdLst/>
              <a:ahLst/>
              <a:cxnLst>
                <a:cxn ang="0">
                  <a:pos x="524" y="68"/>
                </a:cxn>
                <a:cxn ang="0">
                  <a:pos x="532" y="80"/>
                </a:cxn>
                <a:cxn ang="0">
                  <a:pos x="524" y="92"/>
                </a:cxn>
                <a:cxn ang="0">
                  <a:pos x="524" y="112"/>
                </a:cxn>
                <a:cxn ang="0">
                  <a:pos x="512" y="128"/>
                </a:cxn>
                <a:cxn ang="0">
                  <a:pos x="488" y="148"/>
                </a:cxn>
                <a:cxn ang="0">
                  <a:pos x="460" y="164"/>
                </a:cxn>
                <a:cxn ang="0">
                  <a:pos x="408" y="184"/>
                </a:cxn>
                <a:cxn ang="0">
                  <a:pos x="356" y="188"/>
                </a:cxn>
                <a:cxn ang="0">
                  <a:pos x="248" y="212"/>
                </a:cxn>
                <a:cxn ang="0">
                  <a:pos x="188" y="236"/>
                </a:cxn>
                <a:cxn ang="0">
                  <a:pos x="136" y="260"/>
                </a:cxn>
                <a:cxn ang="0">
                  <a:pos x="108" y="300"/>
                </a:cxn>
                <a:cxn ang="0">
                  <a:pos x="96" y="316"/>
                </a:cxn>
                <a:cxn ang="0">
                  <a:pos x="88" y="336"/>
                </a:cxn>
                <a:cxn ang="0">
                  <a:pos x="96" y="348"/>
                </a:cxn>
                <a:cxn ang="0">
                  <a:pos x="100" y="364"/>
                </a:cxn>
                <a:cxn ang="0">
                  <a:pos x="112" y="384"/>
                </a:cxn>
                <a:cxn ang="0">
                  <a:pos x="136" y="412"/>
                </a:cxn>
                <a:cxn ang="0">
                  <a:pos x="180" y="436"/>
                </a:cxn>
                <a:cxn ang="0">
                  <a:pos x="236" y="460"/>
                </a:cxn>
                <a:cxn ang="0">
                  <a:pos x="308" y="492"/>
                </a:cxn>
                <a:cxn ang="0">
                  <a:pos x="180" y="460"/>
                </a:cxn>
                <a:cxn ang="0">
                  <a:pos x="84" y="436"/>
                </a:cxn>
                <a:cxn ang="0">
                  <a:pos x="52" y="420"/>
                </a:cxn>
                <a:cxn ang="0">
                  <a:pos x="24" y="396"/>
                </a:cxn>
                <a:cxn ang="0">
                  <a:pos x="4" y="360"/>
                </a:cxn>
                <a:cxn ang="0">
                  <a:pos x="0" y="348"/>
                </a:cxn>
                <a:cxn ang="0">
                  <a:pos x="0" y="328"/>
                </a:cxn>
                <a:cxn ang="0">
                  <a:pos x="4" y="316"/>
                </a:cxn>
                <a:cxn ang="0">
                  <a:pos x="24" y="292"/>
                </a:cxn>
                <a:cxn ang="0">
                  <a:pos x="60" y="256"/>
                </a:cxn>
                <a:cxn ang="0">
                  <a:pos x="88" y="244"/>
                </a:cxn>
                <a:cxn ang="0">
                  <a:pos x="132" y="224"/>
                </a:cxn>
                <a:cxn ang="0">
                  <a:pos x="228" y="200"/>
                </a:cxn>
                <a:cxn ang="0">
                  <a:pos x="308" y="188"/>
                </a:cxn>
                <a:cxn ang="0">
                  <a:pos x="372" y="176"/>
                </a:cxn>
                <a:cxn ang="0">
                  <a:pos x="420" y="164"/>
                </a:cxn>
                <a:cxn ang="0">
                  <a:pos x="460" y="148"/>
                </a:cxn>
                <a:cxn ang="0">
                  <a:pos x="472" y="136"/>
                </a:cxn>
                <a:cxn ang="0">
                  <a:pos x="484" y="116"/>
                </a:cxn>
                <a:cxn ang="0">
                  <a:pos x="484" y="92"/>
                </a:cxn>
                <a:cxn ang="0">
                  <a:pos x="472" y="64"/>
                </a:cxn>
                <a:cxn ang="0">
                  <a:pos x="464" y="52"/>
                </a:cxn>
                <a:cxn ang="0">
                  <a:pos x="440" y="32"/>
                </a:cxn>
                <a:cxn ang="0">
                  <a:pos x="396" y="12"/>
                </a:cxn>
                <a:cxn ang="0">
                  <a:pos x="332" y="0"/>
                </a:cxn>
                <a:cxn ang="0">
                  <a:pos x="380" y="0"/>
                </a:cxn>
                <a:cxn ang="0">
                  <a:pos x="436" y="12"/>
                </a:cxn>
                <a:cxn ang="0">
                  <a:pos x="488" y="32"/>
                </a:cxn>
                <a:cxn ang="0">
                  <a:pos x="512" y="52"/>
                </a:cxn>
                <a:cxn ang="0">
                  <a:pos x="524" y="68"/>
                </a:cxn>
              </a:cxnLst>
              <a:rect l="0" t="0" r="0" b="0"/>
              <a:pathLst>
                <a:path w="532" h="492">
                  <a:moveTo>
                    <a:pt x="524" y="68"/>
                  </a:moveTo>
                  <a:lnTo>
                    <a:pt x="532" y="80"/>
                  </a:lnTo>
                  <a:lnTo>
                    <a:pt x="524" y="92"/>
                  </a:lnTo>
                  <a:lnTo>
                    <a:pt x="524" y="112"/>
                  </a:lnTo>
                  <a:lnTo>
                    <a:pt x="512" y="128"/>
                  </a:lnTo>
                  <a:lnTo>
                    <a:pt x="488" y="148"/>
                  </a:lnTo>
                  <a:lnTo>
                    <a:pt x="460" y="164"/>
                  </a:lnTo>
                  <a:lnTo>
                    <a:pt x="408" y="184"/>
                  </a:lnTo>
                  <a:lnTo>
                    <a:pt x="356" y="188"/>
                  </a:lnTo>
                  <a:lnTo>
                    <a:pt x="248" y="212"/>
                  </a:lnTo>
                  <a:lnTo>
                    <a:pt x="188" y="236"/>
                  </a:lnTo>
                  <a:lnTo>
                    <a:pt x="136" y="260"/>
                  </a:lnTo>
                  <a:lnTo>
                    <a:pt x="108" y="300"/>
                  </a:lnTo>
                  <a:lnTo>
                    <a:pt x="96" y="316"/>
                  </a:lnTo>
                  <a:lnTo>
                    <a:pt x="88" y="336"/>
                  </a:lnTo>
                  <a:lnTo>
                    <a:pt x="96" y="348"/>
                  </a:lnTo>
                  <a:lnTo>
                    <a:pt x="100" y="364"/>
                  </a:lnTo>
                  <a:lnTo>
                    <a:pt x="112" y="384"/>
                  </a:lnTo>
                  <a:lnTo>
                    <a:pt x="136" y="412"/>
                  </a:lnTo>
                  <a:lnTo>
                    <a:pt x="180" y="436"/>
                  </a:lnTo>
                  <a:lnTo>
                    <a:pt x="236" y="460"/>
                  </a:lnTo>
                  <a:lnTo>
                    <a:pt x="308" y="492"/>
                  </a:lnTo>
                  <a:lnTo>
                    <a:pt x="180" y="460"/>
                  </a:lnTo>
                  <a:lnTo>
                    <a:pt x="84" y="436"/>
                  </a:lnTo>
                  <a:lnTo>
                    <a:pt x="52" y="420"/>
                  </a:lnTo>
                  <a:lnTo>
                    <a:pt x="24" y="396"/>
                  </a:lnTo>
                  <a:lnTo>
                    <a:pt x="4" y="360"/>
                  </a:lnTo>
                  <a:lnTo>
                    <a:pt x="0" y="348"/>
                  </a:lnTo>
                  <a:lnTo>
                    <a:pt x="0" y="328"/>
                  </a:lnTo>
                  <a:lnTo>
                    <a:pt x="4" y="316"/>
                  </a:lnTo>
                  <a:lnTo>
                    <a:pt x="24" y="292"/>
                  </a:lnTo>
                  <a:lnTo>
                    <a:pt x="60" y="256"/>
                  </a:lnTo>
                  <a:lnTo>
                    <a:pt x="88" y="244"/>
                  </a:lnTo>
                  <a:lnTo>
                    <a:pt x="132" y="224"/>
                  </a:lnTo>
                  <a:lnTo>
                    <a:pt x="228" y="200"/>
                  </a:lnTo>
                  <a:lnTo>
                    <a:pt x="308" y="188"/>
                  </a:lnTo>
                  <a:lnTo>
                    <a:pt x="372" y="176"/>
                  </a:lnTo>
                  <a:lnTo>
                    <a:pt x="420" y="164"/>
                  </a:lnTo>
                  <a:lnTo>
                    <a:pt x="460" y="148"/>
                  </a:lnTo>
                  <a:lnTo>
                    <a:pt x="472" y="136"/>
                  </a:lnTo>
                  <a:lnTo>
                    <a:pt x="484" y="116"/>
                  </a:lnTo>
                  <a:lnTo>
                    <a:pt x="484" y="92"/>
                  </a:lnTo>
                  <a:lnTo>
                    <a:pt x="472" y="64"/>
                  </a:lnTo>
                  <a:lnTo>
                    <a:pt x="464" y="52"/>
                  </a:lnTo>
                  <a:lnTo>
                    <a:pt x="440" y="32"/>
                  </a:lnTo>
                  <a:lnTo>
                    <a:pt x="396" y="12"/>
                  </a:lnTo>
                  <a:lnTo>
                    <a:pt x="332" y="0"/>
                  </a:lnTo>
                  <a:lnTo>
                    <a:pt x="380" y="0"/>
                  </a:lnTo>
                  <a:lnTo>
                    <a:pt x="436" y="12"/>
                  </a:lnTo>
                  <a:lnTo>
                    <a:pt x="488" y="32"/>
                  </a:lnTo>
                  <a:lnTo>
                    <a:pt x="512" y="52"/>
                  </a:lnTo>
                  <a:lnTo>
                    <a:pt x="524" y="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0" name="図形 29"/>
            <p:cNvSpPr/>
            <p:nvPr/>
          </p:nvSpPr>
          <p:spPr bwMode="auto">
            <a:xfrm>
              <a:off x="4724" y="816"/>
              <a:ext cx="576" cy="352"/>
            </a:xfrm>
            <a:custGeom>
              <a:avLst/>
              <a:gdLst/>
              <a:ahLst/>
              <a:cxnLst>
                <a:cxn ang="0">
                  <a:pos x="576" y="96"/>
                </a:cxn>
                <a:cxn ang="0">
                  <a:pos x="564" y="140"/>
                </a:cxn>
                <a:cxn ang="0">
                  <a:pos x="512" y="168"/>
                </a:cxn>
                <a:cxn ang="0">
                  <a:pos x="400" y="188"/>
                </a:cxn>
                <a:cxn ang="0">
                  <a:pos x="224" y="228"/>
                </a:cxn>
                <a:cxn ang="0">
                  <a:pos x="192" y="236"/>
                </a:cxn>
                <a:cxn ang="0">
                  <a:pos x="108" y="260"/>
                </a:cxn>
                <a:cxn ang="0">
                  <a:pos x="56" y="308"/>
                </a:cxn>
                <a:cxn ang="0">
                  <a:pos x="44" y="352"/>
                </a:cxn>
                <a:cxn ang="0">
                  <a:pos x="20" y="284"/>
                </a:cxn>
                <a:cxn ang="0">
                  <a:pos x="56" y="248"/>
                </a:cxn>
                <a:cxn ang="0">
                  <a:pos x="132" y="216"/>
                </a:cxn>
                <a:cxn ang="0">
                  <a:pos x="356" y="176"/>
                </a:cxn>
                <a:cxn ang="0">
                  <a:pos x="460" y="152"/>
                </a:cxn>
                <a:cxn ang="0">
                  <a:pos x="496" y="120"/>
                </a:cxn>
                <a:cxn ang="0">
                  <a:pos x="500" y="92"/>
                </a:cxn>
                <a:cxn ang="0">
                  <a:pos x="484" y="60"/>
                </a:cxn>
                <a:cxn ang="0">
                  <a:pos x="400" y="24"/>
                </a:cxn>
                <a:cxn ang="0">
                  <a:pos x="260" y="16"/>
                </a:cxn>
                <a:cxn ang="0">
                  <a:pos x="212" y="32"/>
                </a:cxn>
                <a:cxn ang="0">
                  <a:pos x="344" y="24"/>
                </a:cxn>
                <a:cxn ang="0">
                  <a:pos x="440" y="44"/>
                </a:cxn>
                <a:cxn ang="0">
                  <a:pos x="488" y="80"/>
                </a:cxn>
                <a:cxn ang="0">
                  <a:pos x="500" y="104"/>
                </a:cxn>
                <a:cxn ang="0">
                  <a:pos x="484" y="132"/>
                </a:cxn>
                <a:cxn ang="0">
                  <a:pos x="416" y="164"/>
                </a:cxn>
                <a:cxn ang="0">
                  <a:pos x="228" y="188"/>
                </a:cxn>
                <a:cxn ang="0">
                  <a:pos x="92" y="224"/>
                </a:cxn>
                <a:cxn ang="0">
                  <a:pos x="32" y="252"/>
                </a:cxn>
                <a:cxn ang="0">
                  <a:pos x="8" y="304"/>
                </a:cxn>
                <a:cxn ang="0">
                  <a:pos x="12" y="248"/>
                </a:cxn>
                <a:cxn ang="0">
                  <a:pos x="60" y="204"/>
                </a:cxn>
                <a:cxn ang="0">
                  <a:pos x="156" y="188"/>
                </a:cxn>
                <a:cxn ang="0">
                  <a:pos x="272" y="176"/>
                </a:cxn>
                <a:cxn ang="0">
                  <a:pos x="328" y="144"/>
                </a:cxn>
                <a:cxn ang="0">
                  <a:pos x="352" y="120"/>
                </a:cxn>
                <a:cxn ang="0">
                  <a:pos x="352" y="84"/>
                </a:cxn>
                <a:cxn ang="0">
                  <a:pos x="308" y="56"/>
                </a:cxn>
                <a:cxn ang="0">
                  <a:pos x="216" y="44"/>
                </a:cxn>
                <a:cxn ang="0">
                  <a:pos x="304" y="0"/>
                </a:cxn>
                <a:cxn ang="0">
                  <a:pos x="440" y="12"/>
                </a:cxn>
                <a:cxn ang="0">
                  <a:pos x="520" y="36"/>
                </a:cxn>
                <a:cxn ang="0">
                  <a:pos x="556" y="68"/>
                </a:cxn>
              </a:cxnLst>
              <a:rect l="0" t="0" r="0" b="0"/>
              <a:pathLst>
                <a:path w="576" h="352">
                  <a:moveTo>
                    <a:pt x="556" y="68"/>
                  </a:moveTo>
                  <a:lnTo>
                    <a:pt x="576" y="96"/>
                  </a:lnTo>
                  <a:lnTo>
                    <a:pt x="568" y="120"/>
                  </a:lnTo>
                  <a:lnTo>
                    <a:pt x="564" y="140"/>
                  </a:lnTo>
                  <a:lnTo>
                    <a:pt x="544" y="152"/>
                  </a:lnTo>
                  <a:lnTo>
                    <a:pt x="512" y="168"/>
                  </a:lnTo>
                  <a:lnTo>
                    <a:pt x="464" y="180"/>
                  </a:lnTo>
                  <a:lnTo>
                    <a:pt x="400" y="188"/>
                  </a:lnTo>
                  <a:lnTo>
                    <a:pt x="320" y="200"/>
                  </a:lnTo>
                  <a:lnTo>
                    <a:pt x="224" y="228"/>
                  </a:lnTo>
                  <a:lnTo>
                    <a:pt x="216" y="228"/>
                  </a:lnTo>
                  <a:lnTo>
                    <a:pt x="192" y="236"/>
                  </a:lnTo>
                  <a:lnTo>
                    <a:pt x="144" y="248"/>
                  </a:lnTo>
                  <a:lnTo>
                    <a:pt x="108" y="260"/>
                  </a:lnTo>
                  <a:lnTo>
                    <a:pt x="72" y="284"/>
                  </a:lnTo>
                  <a:lnTo>
                    <a:pt x="56" y="308"/>
                  </a:lnTo>
                  <a:lnTo>
                    <a:pt x="44" y="332"/>
                  </a:lnTo>
                  <a:lnTo>
                    <a:pt x="44" y="352"/>
                  </a:lnTo>
                  <a:lnTo>
                    <a:pt x="12" y="308"/>
                  </a:lnTo>
                  <a:lnTo>
                    <a:pt x="20" y="284"/>
                  </a:lnTo>
                  <a:lnTo>
                    <a:pt x="32" y="260"/>
                  </a:lnTo>
                  <a:lnTo>
                    <a:pt x="56" y="248"/>
                  </a:lnTo>
                  <a:lnTo>
                    <a:pt x="92" y="228"/>
                  </a:lnTo>
                  <a:lnTo>
                    <a:pt x="132" y="216"/>
                  </a:lnTo>
                  <a:lnTo>
                    <a:pt x="236" y="192"/>
                  </a:lnTo>
                  <a:lnTo>
                    <a:pt x="356" y="176"/>
                  </a:lnTo>
                  <a:lnTo>
                    <a:pt x="416" y="168"/>
                  </a:lnTo>
                  <a:lnTo>
                    <a:pt x="460" y="152"/>
                  </a:lnTo>
                  <a:lnTo>
                    <a:pt x="484" y="140"/>
                  </a:lnTo>
                  <a:lnTo>
                    <a:pt x="496" y="120"/>
                  </a:lnTo>
                  <a:lnTo>
                    <a:pt x="508" y="104"/>
                  </a:lnTo>
                  <a:lnTo>
                    <a:pt x="500" y="92"/>
                  </a:lnTo>
                  <a:lnTo>
                    <a:pt x="496" y="72"/>
                  </a:lnTo>
                  <a:lnTo>
                    <a:pt x="484" y="60"/>
                  </a:lnTo>
                  <a:lnTo>
                    <a:pt x="448" y="36"/>
                  </a:lnTo>
                  <a:lnTo>
                    <a:pt x="400" y="24"/>
                  </a:lnTo>
                  <a:lnTo>
                    <a:pt x="352" y="16"/>
                  </a:lnTo>
                  <a:lnTo>
                    <a:pt x="260" y="16"/>
                  </a:lnTo>
                  <a:lnTo>
                    <a:pt x="212" y="24"/>
                  </a:lnTo>
                  <a:lnTo>
                    <a:pt x="212" y="32"/>
                  </a:lnTo>
                  <a:lnTo>
                    <a:pt x="252" y="24"/>
                  </a:lnTo>
                  <a:lnTo>
                    <a:pt x="344" y="24"/>
                  </a:lnTo>
                  <a:lnTo>
                    <a:pt x="392" y="32"/>
                  </a:lnTo>
                  <a:lnTo>
                    <a:pt x="440" y="44"/>
                  </a:lnTo>
                  <a:lnTo>
                    <a:pt x="476" y="60"/>
                  </a:lnTo>
                  <a:lnTo>
                    <a:pt x="488" y="80"/>
                  </a:lnTo>
                  <a:lnTo>
                    <a:pt x="500" y="92"/>
                  </a:lnTo>
                  <a:lnTo>
                    <a:pt x="500" y="104"/>
                  </a:lnTo>
                  <a:lnTo>
                    <a:pt x="496" y="120"/>
                  </a:lnTo>
                  <a:lnTo>
                    <a:pt x="484" y="132"/>
                  </a:lnTo>
                  <a:lnTo>
                    <a:pt x="452" y="152"/>
                  </a:lnTo>
                  <a:lnTo>
                    <a:pt x="416" y="164"/>
                  </a:lnTo>
                  <a:lnTo>
                    <a:pt x="356" y="176"/>
                  </a:lnTo>
                  <a:lnTo>
                    <a:pt x="228" y="188"/>
                  </a:lnTo>
                  <a:lnTo>
                    <a:pt x="132" y="212"/>
                  </a:lnTo>
                  <a:lnTo>
                    <a:pt x="92" y="224"/>
                  </a:lnTo>
                  <a:lnTo>
                    <a:pt x="56" y="240"/>
                  </a:lnTo>
                  <a:lnTo>
                    <a:pt x="32" y="252"/>
                  </a:lnTo>
                  <a:lnTo>
                    <a:pt x="20" y="272"/>
                  </a:lnTo>
                  <a:lnTo>
                    <a:pt x="8" y="304"/>
                  </a:lnTo>
                  <a:lnTo>
                    <a:pt x="0" y="276"/>
                  </a:lnTo>
                  <a:lnTo>
                    <a:pt x="12" y="248"/>
                  </a:lnTo>
                  <a:lnTo>
                    <a:pt x="32" y="224"/>
                  </a:lnTo>
                  <a:lnTo>
                    <a:pt x="60" y="204"/>
                  </a:lnTo>
                  <a:lnTo>
                    <a:pt x="96" y="188"/>
                  </a:lnTo>
                  <a:lnTo>
                    <a:pt x="156" y="188"/>
                  </a:lnTo>
                  <a:lnTo>
                    <a:pt x="224" y="180"/>
                  </a:lnTo>
                  <a:lnTo>
                    <a:pt x="272" y="176"/>
                  </a:lnTo>
                  <a:lnTo>
                    <a:pt x="304" y="164"/>
                  </a:lnTo>
                  <a:lnTo>
                    <a:pt x="328" y="144"/>
                  </a:lnTo>
                  <a:lnTo>
                    <a:pt x="344" y="132"/>
                  </a:lnTo>
                  <a:lnTo>
                    <a:pt x="352" y="120"/>
                  </a:lnTo>
                  <a:lnTo>
                    <a:pt x="356" y="108"/>
                  </a:lnTo>
                  <a:lnTo>
                    <a:pt x="352" y="84"/>
                  </a:lnTo>
                  <a:lnTo>
                    <a:pt x="340" y="72"/>
                  </a:lnTo>
                  <a:lnTo>
                    <a:pt x="308" y="56"/>
                  </a:lnTo>
                  <a:lnTo>
                    <a:pt x="272" y="44"/>
                  </a:lnTo>
                  <a:lnTo>
                    <a:pt x="216" y="44"/>
                  </a:lnTo>
                  <a:lnTo>
                    <a:pt x="204" y="4"/>
                  </a:lnTo>
                  <a:lnTo>
                    <a:pt x="304" y="0"/>
                  </a:lnTo>
                  <a:lnTo>
                    <a:pt x="380" y="0"/>
                  </a:lnTo>
                  <a:lnTo>
                    <a:pt x="440" y="12"/>
                  </a:lnTo>
                  <a:lnTo>
                    <a:pt x="488" y="24"/>
                  </a:lnTo>
                  <a:lnTo>
                    <a:pt x="520" y="36"/>
                  </a:lnTo>
                  <a:lnTo>
                    <a:pt x="544" y="56"/>
                  </a:lnTo>
                  <a:lnTo>
                    <a:pt x="556" y="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1" name="図形 30"/>
            <p:cNvSpPr/>
            <p:nvPr/>
          </p:nvSpPr>
          <p:spPr bwMode="auto">
            <a:xfrm>
              <a:off x="5232" y="848"/>
              <a:ext cx="292" cy="196"/>
            </a:xfrm>
            <a:custGeom>
              <a:avLst/>
              <a:gdLst/>
              <a:ahLst/>
              <a:cxnLst>
                <a:cxn ang="0">
                  <a:pos x="116" y="184"/>
                </a:cxn>
                <a:cxn ang="0">
                  <a:pos x="80" y="184"/>
                </a:cxn>
                <a:cxn ang="0">
                  <a:pos x="0" y="196"/>
                </a:cxn>
                <a:cxn ang="0">
                  <a:pos x="12" y="192"/>
                </a:cxn>
                <a:cxn ang="0">
                  <a:pos x="36" y="180"/>
                </a:cxn>
                <a:cxn ang="0">
                  <a:pos x="92" y="172"/>
                </a:cxn>
                <a:cxn ang="0">
                  <a:pos x="156" y="148"/>
                </a:cxn>
                <a:cxn ang="0">
                  <a:pos x="200" y="132"/>
                </a:cxn>
                <a:cxn ang="0">
                  <a:pos x="228" y="108"/>
                </a:cxn>
                <a:cxn ang="0">
                  <a:pos x="240" y="88"/>
                </a:cxn>
                <a:cxn ang="0">
                  <a:pos x="248" y="72"/>
                </a:cxn>
                <a:cxn ang="0">
                  <a:pos x="240" y="60"/>
                </a:cxn>
                <a:cxn ang="0">
                  <a:pos x="236" y="40"/>
                </a:cxn>
                <a:cxn ang="0">
                  <a:pos x="216" y="24"/>
                </a:cxn>
                <a:cxn ang="0">
                  <a:pos x="180" y="0"/>
                </a:cxn>
                <a:cxn ang="0">
                  <a:pos x="216" y="4"/>
                </a:cxn>
                <a:cxn ang="0">
                  <a:pos x="240" y="12"/>
                </a:cxn>
                <a:cxn ang="0">
                  <a:pos x="260" y="28"/>
                </a:cxn>
                <a:cxn ang="0">
                  <a:pos x="280" y="40"/>
                </a:cxn>
                <a:cxn ang="0">
                  <a:pos x="292" y="64"/>
                </a:cxn>
                <a:cxn ang="0">
                  <a:pos x="292" y="76"/>
                </a:cxn>
                <a:cxn ang="0">
                  <a:pos x="292" y="84"/>
                </a:cxn>
                <a:cxn ang="0">
                  <a:pos x="284" y="108"/>
                </a:cxn>
                <a:cxn ang="0">
                  <a:pos x="260" y="132"/>
                </a:cxn>
                <a:cxn ang="0">
                  <a:pos x="228" y="148"/>
                </a:cxn>
                <a:cxn ang="0">
                  <a:pos x="200" y="160"/>
                </a:cxn>
                <a:cxn ang="0">
                  <a:pos x="140" y="180"/>
                </a:cxn>
                <a:cxn ang="0">
                  <a:pos x="116" y="184"/>
                </a:cxn>
              </a:cxnLst>
              <a:rect l="0" t="0" r="0" b="0"/>
              <a:pathLst>
                <a:path w="292" h="196">
                  <a:moveTo>
                    <a:pt x="116" y="184"/>
                  </a:moveTo>
                  <a:lnTo>
                    <a:pt x="80" y="184"/>
                  </a:lnTo>
                  <a:lnTo>
                    <a:pt x="0" y="196"/>
                  </a:lnTo>
                  <a:lnTo>
                    <a:pt x="12" y="192"/>
                  </a:lnTo>
                  <a:lnTo>
                    <a:pt x="36" y="180"/>
                  </a:lnTo>
                  <a:lnTo>
                    <a:pt x="92" y="172"/>
                  </a:lnTo>
                  <a:lnTo>
                    <a:pt x="156" y="148"/>
                  </a:lnTo>
                  <a:lnTo>
                    <a:pt x="200" y="132"/>
                  </a:lnTo>
                  <a:lnTo>
                    <a:pt x="228" y="108"/>
                  </a:lnTo>
                  <a:lnTo>
                    <a:pt x="240" y="88"/>
                  </a:lnTo>
                  <a:lnTo>
                    <a:pt x="248" y="72"/>
                  </a:lnTo>
                  <a:lnTo>
                    <a:pt x="240" y="60"/>
                  </a:lnTo>
                  <a:lnTo>
                    <a:pt x="236" y="40"/>
                  </a:lnTo>
                  <a:lnTo>
                    <a:pt x="216" y="24"/>
                  </a:lnTo>
                  <a:lnTo>
                    <a:pt x="180" y="0"/>
                  </a:lnTo>
                  <a:lnTo>
                    <a:pt x="216" y="4"/>
                  </a:lnTo>
                  <a:lnTo>
                    <a:pt x="240" y="12"/>
                  </a:lnTo>
                  <a:lnTo>
                    <a:pt x="260" y="28"/>
                  </a:lnTo>
                  <a:lnTo>
                    <a:pt x="280" y="40"/>
                  </a:lnTo>
                  <a:lnTo>
                    <a:pt x="292" y="64"/>
                  </a:lnTo>
                  <a:lnTo>
                    <a:pt x="292" y="76"/>
                  </a:lnTo>
                  <a:lnTo>
                    <a:pt x="292" y="84"/>
                  </a:lnTo>
                  <a:lnTo>
                    <a:pt x="284" y="108"/>
                  </a:lnTo>
                  <a:lnTo>
                    <a:pt x="260" y="132"/>
                  </a:lnTo>
                  <a:lnTo>
                    <a:pt x="228" y="148"/>
                  </a:lnTo>
                  <a:lnTo>
                    <a:pt x="200" y="160"/>
                  </a:lnTo>
                  <a:lnTo>
                    <a:pt x="140" y="180"/>
                  </a:lnTo>
                  <a:lnTo>
                    <a:pt x="116" y="1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2" name="図形 31"/>
            <p:cNvSpPr/>
            <p:nvPr/>
          </p:nvSpPr>
          <p:spPr bwMode="auto">
            <a:xfrm>
              <a:off x="5384" y="832"/>
              <a:ext cx="192" cy="196"/>
            </a:xfrm>
            <a:custGeom>
              <a:avLst/>
              <a:gdLst/>
              <a:ahLst/>
              <a:cxnLst>
                <a:cxn ang="0">
                  <a:pos x="192" y="88"/>
                </a:cxn>
                <a:cxn ang="0">
                  <a:pos x="192" y="92"/>
                </a:cxn>
                <a:cxn ang="0">
                  <a:pos x="188" y="112"/>
                </a:cxn>
                <a:cxn ang="0">
                  <a:pos x="176" y="128"/>
                </a:cxn>
                <a:cxn ang="0">
                  <a:pos x="156" y="148"/>
                </a:cxn>
                <a:cxn ang="0">
                  <a:pos x="128" y="164"/>
                </a:cxn>
                <a:cxn ang="0">
                  <a:pos x="72" y="184"/>
                </a:cxn>
                <a:cxn ang="0">
                  <a:pos x="52" y="188"/>
                </a:cxn>
                <a:cxn ang="0">
                  <a:pos x="12" y="196"/>
                </a:cxn>
                <a:cxn ang="0">
                  <a:pos x="48" y="184"/>
                </a:cxn>
                <a:cxn ang="0">
                  <a:pos x="88" y="164"/>
                </a:cxn>
                <a:cxn ang="0">
                  <a:pos x="128" y="136"/>
                </a:cxn>
                <a:cxn ang="0">
                  <a:pos x="140" y="116"/>
                </a:cxn>
                <a:cxn ang="0">
                  <a:pos x="144" y="100"/>
                </a:cxn>
                <a:cxn ang="0">
                  <a:pos x="144" y="92"/>
                </a:cxn>
                <a:cxn ang="0">
                  <a:pos x="144" y="80"/>
                </a:cxn>
                <a:cxn ang="0">
                  <a:pos x="128" y="52"/>
                </a:cxn>
                <a:cxn ang="0">
                  <a:pos x="116" y="40"/>
                </a:cxn>
                <a:cxn ang="0">
                  <a:pos x="88" y="28"/>
                </a:cxn>
                <a:cxn ang="0">
                  <a:pos x="60" y="16"/>
                </a:cxn>
                <a:cxn ang="0">
                  <a:pos x="16" y="8"/>
                </a:cxn>
                <a:cxn ang="0">
                  <a:pos x="0" y="0"/>
                </a:cxn>
                <a:cxn ang="0">
                  <a:pos x="48" y="8"/>
                </a:cxn>
                <a:cxn ang="0">
                  <a:pos x="108" y="20"/>
                </a:cxn>
                <a:cxn ang="0">
                  <a:pos x="132" y="32"/>
                </a:cxn>
                <a:cxn ang="0">
                  <a:pos x="164" y="44"/>
                </a:cxn>
                <a:cxn ang="0">
                  <a:pos x="180" y="64"/>
                </a:cxn>
                <a:cxn ang="0">
                  <a:pos x="192" y="88"/>
                </a:cxn>
              </a:cxnLst>
              <a:rect l="0" t="0" r="0" b="0"/>
              <a:pathLst>
                <a:path w="192" h="196">
                  <a:moveTo>
                    <a:pt x="192" y="88"/>
                  </a:moveTo>
                  <a:lnTo>
                    <a:pt x="192" y="92"/>
                  </a:lnTo>
                  <a:lnTo>
                    <a:pt x="188" y="112"/>
                  </a:lnTo>
                  <a:lnTo>
                    <a:pt x="176" y="128"/>
                  </a:lnTo>
                  <a:lnTo>
                    <a:pt x="156" y="148"/>
                  </a:lnTo>
                  <a:lnTo>
                    <a:pt x="128" y="164"/>
                  </a:lnTo>
                  <a:lnTo>
                    <a:pt x="72" y="184"/>
                  </a:lnTo>
                  <a:lnTo>
                    <a:pt x="52" y="188"/>
                  </a:lnTo>
                  <a:lnTo>
                    <a:pt x="12" y="196"/>
                  </a:lnTo>
                  <a:lnTo>
                    <a:pt x="48" y="184"/>
                  </a:lnTo>
                  <a:lnTo>
                    <a:pt x="88" y="164"/>
                  </a:lnTo>
                  <a:lnTo>
                    <a:pt x="128" y="136"/>
                  </a:lnTo>
                  <a:lnTo>
                    <a:pt x="140" y="116"/>
                  </a:lnTo>
                  <a:lnTo>
                    <a:pt x="144" y="100"/>
                  </a:lnTo>
                  <a:lnTo>
                    <a:pt x="144" y="92"/>
                  </a:lnTo>
                  <a:lnTo>
                    <a:pt x="144" y="80"/>
                  </a:lnTo>
                  <a:lnTo>
                    <a:pt x="128" y="52"/>
                  </a:lnTo>
                  <a:lnTo>
                    <a:pt x="116" y="40"/>
                  </a:lnTo>
                  <a:lnTo>
                    <a:pt x="88" y="28"/>
                  </a:lnTo>
                  <a:lnTo>
                    <a:pt x="60" y="16"/>
                  </a:lnTo>
                  <a:lnTo>
                    <a:pt x="16" y="8"/>
                  </a:lnTo>
                  <a:lnTo>
                    <a:pt x="0" y="0"/>
                  </a:lnTo>
                  <a:lnTo>
                    <a:pt x="48" y="8"/>
                  </a:lnTo>
                  <a:lnTo>
                    <a:pt x="108" y="20"/>
                  </a:lnTo>
                  <a:lnTo>
                    <a:pt x="132" y="32"/>
                  </a:lnTo>
                  <a:lnTo>
                    <a:pt x="164" y="44"/>
                  </a:lnTo>
                  <a:lnTo>
                    <a:pt x="180" y="64"/>
                  </a:lnTo>
                  <a:lnTo>
                    <a:pt x="192" y="8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3" name="図形 32"/>
            <p:cNvSpPr/>
            <p:nvPr/>
          </p:nvSpPr>
          <p:spPr bwMode="auto">
            <a:xfrm>
              <a:off x="4880" y="756"/>
              <a:ext cx="624" cy="580"/>
            </a:xfrm>
            <a:custGeom>
              <a:avLst/>
              <a:gdLst/>
              <a:ahLst/>
              <a:cxnLst>
                <a:cxn ang="0">
                  <a:pos x="408" y="60"/>
                </a:cxn>
                <a:cxn ang="0">
                  <a:pos x="516" y="84"/>
                </a:cxn>
                <a:cxn ang="0">
                  <a:pos x="576" y="128"/>
                </a:cxn>
                <a:cxn ang="0">
                  <a:pos x="592" y="164"/>
                </a:cxn>
                <a:cxn ang="0">
                  <a:pos x="576" y="200"/>
                </a:cxn>
                <a:cxn ang="0">
                  <a:pos x="504" y="240"/>
                </a:cxn>
                <a:cxn ang="0">
                  <a:pos x="396" y="264"/>
                </a:cxn>
                <a:cxn ang="0">
                  <a:pos x="344" y="288"/>
                </a:cxn>
                <a:cxn ang="0">
                  <a:pos x="248" y="320"/>
                </a:cxn>
                <a:cxn ang="0">
                  <a:pos x="172" y="376"/>
                </a:cxn>
                <a:cxn ang="0">
                  <a:pos x="152" y="404"/>
                </a:cxn>
                <a:cxn ang="0">
                  <a:pos x="152" y="428"/>
                </a:cxn>
                <a:cxn ang="0">
                  <a:pos x="196" y="484"/>
                </a:cxn>
                <a:cxn ang="0">
                  <a:pos x="308" y="520"/>
                </a:cxn>
                <a:cxn ang="0">
                  <a:pos x="624" y="580"/>
                </a:cxn>
                <a:cxn ang="0">
                  <a:pos x="420" y="556"/>
                </a:cxn>
                <a:cxn ang="0">
                  <a:pos x="220" y="512"/>
                </a:cxn>
                <a:cxn ang="0">
                  <a:pos x="124" y="460"/>
                </a:cxn>
                <a:cxn ang="0">
                  <a:pos x="92" y="412"/>
                </a:cxn>
                <a:cxn ang="0">
                  <a:pos x="92" y="380"/>
                </a:cxn>
                <a:cxn ang="0">
                  <a:pos x="140" y="332"/>
                </a:cxn>
                <a:cxn ang="0">
                  <a:pos x="212" y="296"/>
                </a:cxn>
                <a:cxn ang="0">
                  <a:pos x="308" y="276"/>
                </a:cxn>
                <a:cxn ang="0">
                  <a:pos x="460" y="228"/>
                </a:cxn>
                <a:cxn ang="0">
                  <a:pos x="496" y="204"/>
                </a:cxn>
                <a:cxn ang="0">
                  <a:pos x="516" y="152"/>
                </a:cxn>
                <a:cxn ang="0">
                  <a:pos x="492" y="120"/>
                </a:cxn>
                <a:cxn ang="0">
                  <a:pos x="408" y="72"/>
                </a:cxn>
                <a:cxn ang="0">
                  <a:pos x="308" y="52"/>
                </a:cxn>
                <a:cxn ang="0">
                  <a:pos x="44" y="52"/>
                </a:cxn>
                <a:cxn ang="0">
                  <a:pos x="0" y="0"/>
                </a:cxn>
                <a:cxn ang="0">
                  <a:pos x="112" y="28"/>
                </a:cxn>
                <a:cxn ang="0">
                  <a:pos x="376" y="60"/>
                </a:cxn>
              </a:cxnLst>
              <a:rect l="0" t="0" r="0" b="0"/>
              <a:pathLst>
                <a:path w="624" h="580">
                  <a:moveTo>
                    <a:pt x="376" y="60"/>
                  </a:moveTo>
                  <a:lnTo>
                    <a:pt x="408" y="60"/>
                  </a:lnTo>
                  <a:lnTo>
                    <a:pt x="472" y="72"/>
                  </a:lnTo>
                  <a:lnTo>
                    <a:pt x="516" y="84"/>
                  </a:lnTo>
                  <a:lnTo>
                    <a:pt x="544" y="104"/>
                  </a:lnTo>
                  <a:lnTo>
                    <a:pt x="576" y="128"/>
                  </a:lnTo>
                  <a:lnTo>
                    <a:pt x="592" y="156"/>
                  </a:lnTo>
                  <a:lnTo>
                    <a:pt x="592" y="164"/>
                  </a:lnTo>
                  <a:lnTo>
                    <a:pt x="588" y="180"/>
                  </a:lnTo>
                  <a:lnTo>
                    <a:pt x="576" y="200"/>
                  </a:lnTo>
                  <a:lnTo>
                    <a:pt x="552" y="216"/>
                  </a:lnTo>
                  <a:lnTo>
                    <a:pt x="504" y="240"/>
                  </a:lnTo>
                  <a:lnTo>
                    <a:pt x="436" y="260"/>
                  </a:lnTo>
                  <a:lnTo>
                    <a:pt x="396" y="264"/>
                  </a:lnTo>
                  <a:lnTo>
                    <a:pt x="364" y="276"/>
                  </a:lnTo>
                  <a:lnTo>
                    <a:pt x="344" y="288"/>
                  </a:lnTo>
                  <a:lnTo>
                    <a:pt x="296" y="300"/>
                  </a:lnTo>
                  <a:lnTo>
                    <a:pt x="248" y="320"/>
                  </a:lnTo>
                  <a:lnTo>
                    <a:pt x="208" y="344"/>
                  </a:lnTo>
                  <a:lnTo>
                    <a:pt x="172" y="376"/>
                  </a:lnTo>
                  <a:lnTo>
                    <a:pt x="160" y="388"/>
                  </a:lnTo>
                  <a:lnTo>
                    <a:pt x="152" y="404"/>
                  </a:lnTo>
                  <a:lnTo>
                    <a:pt x="148" y="416"/>
                  </a:lnTo>
                  <a:lnTo>
                    <a:pt x="152" y="428"/>
                  </a:lnTo>
                  <a:lnTo>
                    <a:pt x="164" y="460"/>
                  </a:lnTo>
                  <a:lnTo>
                    <a:pt x="196" y="484"/>
                  </a:lnTo>
                  <a:lnTo>
                    <a:pt x="244" y="500"/>
                  </a:lnTo>
                  <a:lnTo>
                    <a:pt x="308" y="520"/>
                  </a:lnTo>
                  <a:lnTo>
                    <a:pt x="424" y="544"/>
                  </a:lnTo>
                  <a:lnTo>
                    <a:pt x="624" y="580"/>
                  </a:lnTo>
                  <a:lnTo>
                    <a:pt x="520" y="572"/>
                  </a:lnTo>
                  <a:lnTo>
                    <a:pt x="420" y="556"/>
                  </a:lnTo>
                  <a:lnTo>
                    <a:pt x="304" y="536"/>
                  </a:lnTo>
                  <a:lnTo>
                    <a:pt x="220" y="512"/>
                  </a:lnTo>
                  <a:lnTo>
                    <a:pt x="160" y="484"/>
                  </a:lnTo>
                  <a:lnTo>
                    <a:pt x="124" y="460"/>
                  </a:lnTo>
                  <a:lnTo>
                    <a:pt x="96" y="428"/>
                  </a:lnTo>
                  <a:lnTo>
                    <a:pt x="92" y="412"/>
                  </a:lnTo>
                  <a:lnTo>
                    <a:pt x="92" y="400"/>
                  </a:lnTo>
                  <a:lnTo>
                    <a:pt x="92" y="380"/>
                  </a:lnTo>
                  <a:lnTo>
                    <a:pt x="112" y="348"/>
                  </a:lnTo>
                  <a:lnTo>
                    <a:pt x="140" y="332"/>
                  </a:lnTo>
                  <a:lnTo>
                    <a:pt x="176" y="312"/>
                  </a:lnTo>
                  <a:lnTo>
                    <a:pt x="212" y="296"/>
                  </a:lnTo>
                  <a:lnTo>
                    <a:pt x="280" y="284"/>
                  </a:lnTo>
                  <a:lnTo>
                    <a:pt x="308" y="276"/>
                  </a:lnTo>
                  <a:lnTo>
                    <a:pt x="408" y="252"/>
                  </a:lnTo>
                  <a:lnTo>
                    <a:pt x="460" y="228"/>
                  </a:lnTo>
                  <a:lnTo>
                    <a:pt x="492" y="212"/>
                  </a:lnTo>
                  <a:lnTo>
                    <a:pt x="496" y="204"/>
                  </a:lnTo>
                  <a:lnTo>
                    <a:pt x="516" y="176"/>
                  </a:lnTo>
                  <a:lnTo>
                    <a:pt x="516" y="152"/>
                  </a:lnTo>
                  <a:lnTo>
                    <a:pt x="504" y="132"/>
                  </a:lnTo>
                  <a:lnTo>
                    <a:pt x="492" y="120"/>
                  </a:lnTo>
                  <a:lnTo>
                    <a:pt x="456" y="96"/>
                  </a:lnTo>
                  <a:lnTo>
                    <a:pt x="408" y="72"/>
                  </a:lnTo>
                  <a:lnTo>
                    <a:pt x="364" y="60"/>
                  </a:lnTo>
                  <a:lnTo>
                    <a:pt x="308" y="52"/>
                  </a:lnTo>
                  <a:lnTo>
                    <a:pt x="196" y="48"/>
                  </a:lnTo>
                  <a:lnTo>
                    <a:pt x="44" y="52"/>
                  </a:lnTo>
                  <a:lnTo>
                    <a:pt x="24" y="24"/>
                  </a:lnTo>
                  <a:lnTo>
                    <a:pt x="0" y="0"/>
                  </a:lnTo>
                  <a:lnTo>
                    <a:pt x="36" y="12"/>
                  </a:lnTo>
                  <a:lnTo>
                    <a:pt x="112" y="28"/>
                  </a:lnTo>
                  <a:lnTo>
                    <a:pt x="224" y="48"/>
                  </a:lnTo>
                  <a:lnTo>
                    <a:pt x="376" y="6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4" name="図形 33"/>
            <p:cNvSpPr/>
            <p:nvPr/>
          </p:nvSpPr>
          <p:spPr bwMode="auto">
            <a:xfrm>
              <a:off x="5696" y="768"/>
              <a:ext cx="1" cy="4"/>
            </a:xfrm>
            <a:custGeom>
              <a:avLst/>
              <a:gdLst/>
              <a:ahLst/>
              <a:cxnLst>
                <a:cxn ang="0">
                  <a:pos x="0" y="4"/>
                </a:cxn>
                <a:cxn ang="0">
                  <a:pos x="0" y="0"/>
                </a:cxn>
                <a:cxn ang="0">
                  <a:pos x="0" y="4"/>
                </a:cxn>
              </a:cxnLst>
              <a:rect l="0" t="0" r="0" b="0"/>
              <a:pathLst>
                <a:path h="4">
                  <a:moveTo>
                    <a:pt x="0" y="4"/>
                  </a:moveTo>
                  <a:lnTo>
                    <a:pt x="0" y="0"/>
                  </a:lnTo>
                  <a:lnTo>
                    <a:pt x="0"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5" name="図形 34"/>
            <p:cNvSpPr/>
            <p:nvPr/>
          </p:nvSpPr>
          <p:spPr bwMode="auto">
            <a:xfrm>
              <a:off x="4924" y="472"/>
              <a:ext cx="276" cy="308"/>
            </a:xfrm>
            <a:custGeom>
              <a:avLst/>
              <a:gdLst/>
              <a:ahLst/>
              <a:cxnLst>
                <a:cxn ang="0">
                  <a:pos x="48" y="152"/>
                </a:cxn>
                <a:cxn ang="0">
                  <a:pos x="52" y="176"/>
                </a:cxn>
                <a:cxn ang="0">
                  <a:pos x="68" y="204"/>
                </a:cxn>
                <a:cxn ang="0">
                  <a:pos x="96" y="228"/>
                </a:cxn>
                <a:cxn ang="0">
                  <a:pos x="132" y="240"/>
                </a:cxn>
                <a:cxn ang="0">
                  <a:pos x="204" y="276"/>
                </a:cxn>
                <a:cxn ang="0">
                  <a:pos x="276" y="308"/>
                </a:cxn>
                <a:cxn ang="0">
                  <a:pos x="200" y="284"/>
                </a:cxn>
                <a:cxn ang="0">
                  <a:pos x="104" y="248"/>
                </a:cxn>
                <a:cxn ang="0">
                  <a:pos x="60" y="228"/>
                </a:cxn>
                <a:cxn ang="0">
                  <a:pos x="24" y="204"/>
                </a:cxn>
                <a:cxn ang="0">
                  <a:pos x="0" y="176"/>
                </a:cxn>
                <a:cxn ang="0">
                  <a:pos x="0" y="156"/>
                </a:cxn>
                <a:cxn ang="0">
                  <a:pos x="0" y="140"/>
                </a:cxn>
                <a:cxn ang="0">
                  <a:pos x="4" y="120"/>
                </a:cxn>
                <a:cxn ang="0">
                  <a:pos x="16" y="104"/>
                </a:cxn>
                <a:cxn ang="0">
                  <a:pos x="36" y="76"/>
                </a:cxn>
                <a:cxn ang="0">
                  <a:pos x="68" y="60"/>
                </a:cxn>
                <a:cxn ang="0">
                  <a:pos x="108" y="36"/>
                </a:cxn>
                <a:cxn ang="0">
                  <a:pos x="168" y="16"/>
                </a:cxn>
                <a:cxn ang="0">
                  <a:pos x="240" y="0"/>
                </a:cxn>
                <a:cxn ang="0">
                  <a:pos x="248" y="0"/>
                </a:cxn>
                <a:cxn ang="0">
                  <a:pos x="188" y="16"/>
                </a:cxn>
                <a:cxn ang="0">
                  <a:pos x="140" y="40"/>
                </a:cxn>
                <a:cxn ang="0">
                  <a:pos x="104" y="64"/>
                </a:cxn>
                <a:cxn ang="0">
                  <a:pos x="80" y="92"/>
                </a:cxn>
                <a:cxn ang="0">
                  <a:pos x="60" y="116"/>
                </a:cxn>
                <a:cxn ang="0">
                  <a:pos x="52" y="132"/>
                </a:cxn>
                <a:cxn ang="0">
                  <a:pos x="48" y="152"/>
                </a:cxn>
              </a:cxnLst>
              <a:rect l="0" t="0" r="0" b="0"/>
              <a:pathLst>
                <a:path w="276" h="308">
                  <a:moveTo>
                    <a:pt x="48" y="152"/>
                  </a:moveTo>
                  <a:lnTo>
                    <a:pt x="52" y="176"/>
                  </a:lnTo>
                  <a:lnTo>
                    <a:pt x="68" y="204"/>
                  </a:lnTo>
                  <a:lnTo>
                    <a:pt x="96" y="228"/>
                  </a:lnTo>
                  <a:lnTo>
                    <a:pt x="132" y="240"/>
                  </a:lnTo>
                  <a:lnTo>
                    <a:pt x="204" y="276"/>
                  </a:lnTo>
                  <a:lnTo>
                    <a:pt x="276" y="308"/>
                  </a:lnTo>
                  <a:lnTo>
                    <a:pt x="200" y="284"/>
                  </a:lnTo>
                  <a:lnTo>
                    <a:pt x="104" y="248"/>
                  </a:lnTo>
                  <a:lnTo>
                    <a:pt x="60" y="228"/>
                  </a:lnTo>
                  <a:lnTo>
                    <a:pt x="24" y="204"/>
                  </a:lnTo>
                  <a:lnTo>
                    <a:pt x="0" y="176"/>
                  </a:lnTo>
                  <a:lnTo>
                    <a:pt x="0" y="156"/>
                  </a:lnTo>
                  <a:lnTo>
                    <a:pt x="0" y="140"/>
                  </a:lnTo>
                  <a:lnTo>
                    <a:pt x="4" y="120"/>
                  </a:lnTo>
                  <a:lnTo>
                    <a:pt x="16" y="104"/>
                  </a:lnTo>
                  <a:lnTo>
                    <a:pt x="36" y="76"/>
                  </a:lnTo>
                  <a:lnTo>
                    <a:pt x="68" y="60"/>
                  </a:lnTo>
                  <a:lnTo>
                    <a:pt x="108" y="36"/>
                  </a:lnTo>
                  <a:lnTo>
                    <a:pt x="168" y="16"/>
                  </a:lnTo>
                  <a:lnTo>
                    <a:pt x="240" y="0"/>
                  </a:lnTo>
                  <a:lnTo>
                    <a:pt x="248" y="0"/>
                  </a:lnTo>
                  <a:lnTo>
                    <a:pt x="188" y="16"/>
                  </a:lnTo>
                  <a:lnTo>
                    <a:pt x="140" y="40"/>
                  </a:lnTo>
                  <a:lnTo>
                    <a:pt x="104" y="64"/>
                  </a:lnTo>
                  <a:lnTo>
                    <a:pt x="80" y="92"/>
                  </a:lnTo>
                  <a:lnTo>
                    <a:pt x="60" y="116"/>
                  </a:lnTo>
                  <a:lnTo>
                    <a:pt x="52" y="132"/>
                  </a:lnTo>
                  <a:lnTo>
                    <a:pt x="48" y="1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6" name="図形 35"/>
            <p:cNvSpPr/>
            <p:nvPr/>
          </p:nvSpPr>
          <p:spPr bwMode="auto">
            <a:xfrm>
              <a:off x="5032" y="448"/>
              <a:ext cx="696" cy="360"/>
            </a:xfrm>
            <a:custGeom>
              <a:avLst/>
              <a:gdLst/>
              <a:ahLst/>
              <a:cxnLst>
                <a:cxn ang="0">
                  <a:pos x="164" y="76"/>
                </a:cxn>
                <a:cxn ang="0">
                  <a:pos x="128" y="96"/>
                </a:cxn>
                <a:cxn ang="0">
                  <a:pos x="104" y="116"/>
                </a:cxn>
                <a:cxn ang="0">
                  <a:pos x="84" y="132"/>
                </a:cxn>
                <a:cxn ang="0">
                  <a:pos x="80" y="152"/>
                </a:cxn>
                <a:cxn ang="0">
                  <a:pos x="80" y="180"/>
                </a:cxn>
                <a:cxn ang="0">
                  <a:pos x="92" y="204"/>
                </a:cxn>
                <a:cxn ang="0">
                  <a:pos x="116" y="228"/>
                </a:cxn>
                <a:cxn ang="0">
                  <a:pos x="132" y="248"/>
                </a:cxn>
                <a:cxn ang="0">
                  <a:pos x="164" y="260"/>
                </a:cxn>
                <a:cxn ang="0">
                  <a:pos x="236" y="288"/>
                </a:cxn>
                <a:cxn ang="0">
                  <a:pos x="328" y="308"/>
                </a:cxn>
                <a:cxn ang="0">
                  <a:pos x="424" y="324"/>
                </a:cxn>
                <a:cxn ang="0">
                  <a:pos x="592" y="344"/>
                </a:cxn>
                <a:cxn ang="0">
                  <a:pos x="676" y="344"/>
                </a:cxn>
                <a:cxn ang="0">
                  <a:pos x="688" y="356"/>
                </a:cxn>
                <a:cxn ang="0">
                  <a:pos x="696" y="360"/>
                </a:cxn>
                <a:cxn ang="0">
                  <a:pos x="648" y="360"/>
                </a:cxn>
                <a:cxn ang="0">
                  <a:pos x="544" y="360"/>
                </a:cxn>
                <a:cxn ang="0">
                  <a:pos x="472" y="356"/>
                </a:cxn>
                <a:cxn ang="0">
                  <a:pos x="388" y="344"/>
                </a:cxn>
                <a:cxn ang="0">
                  <a:pos x="292" y="320"/>
                </a:cxn>
                <a:cxn ang="0">
                  <a:pos x="188" y="296"/>
                </a:cxn>
                <a:cxn ang="0">
                  <a:pos x="164" y="284"/>
                </a:cxn>
                <a:cxn ang="0">
                  <a:pos x="108" y="264"/>
                </a:cxn>
                <a:cxn ang="0">
                  <a:pos x="44" y="240"/>
                </a:cxn>
                <a:cxn ang="0">
                  <a:pos x="20" y="216"/>
                </a:cxn>
                <a:cxn ang="0">
                  <a:pos x="8" y="192"/>
                </a:cxn>
                <a:cxn ang="0">
                  <a:pos x="0" y="164"/>
                </a:cxn>
                <a:cxn ang="0">
                  <a:pos x="12" y="132"/>
                </a:cxn>
                <a:cxn ang="0">
                  <a:pos x="24" y="120"/>
                </a:cxn>
                <a:cxn ang="0">
                  <a:pos x="68" y="84"/>
                </a:cxn>
                <a:cxn ang="0">
                  <a:pos x="104" y="60"/>
                </a:cxn>
                <a:cxn ang="0">
                  <a:pos x="152" y="40"/>
                </a:cxn>
                <a:cxn ang="0">
                  <a:pos x="220" y="24"/>
                </a:cxn>
                <a:cxn ang="0">
                  <a:pos x="296" y="12"/>
                </a:cxn>
                <a:cxn ang="0">
                  <a:pos x="436" y="0"/>
                </a:cxn>
                <a:cxn ang="0">
                  <a:pos x="316" y="24"/>
                </a:cxn>
                <a:cxn ang="0">
                  <a:pos x="232" y="48"/>
                </a:cxn>
                <a:cxn ang="0">
                  <a:pos x="164" y="76"/>
                </a:cxn>
              </a:cxnLst>
              <a:rect l="0" t="0" r="0" b="0"/>
              <a:pathLst>
                <a:path w="696" h="360">
                  <a:moveTo>
                    <a:pt x="164" y="76"/>
                  </a:moveTo>
                  <a:lnTo>
                    <a:pt x="128" y="96"/>
                  </a:lnTo>
                  <a:lnTo>
                    <a:pt x="104" y="116"/>
                  </a:lnTo>
                  <a:lnTo>
                    <a:pt x="84" y="132"/>
                  </a:lnTo>
                  <a:lnTo>
                    <a:pt x="80" y="152"/>
                  </a:lnTo>
                  <a:lnTo>
                    <a:pt x="80" y="180"/>
                  </a:lnTo>
                  <a:lnTo>
                    <a:pt x="92" y="204"/>
                  </a:lnTo>
                  <a:lnTo>
                    <a:pt x="116" y="228"/>
                  </a:lnTo>
                  <a:lnTo>
                    <a:pt x="132" y="248"/>
                  </a:lnTo>
                  <a:lnTo>
                    <a:pt x="164" y="260"/>
                  </a:lnTo>
                  <a:lnTo>
                    <a:pt x="236" y="288"/>
                  </a:lnTo>
                  <a:lnTo>
                    <a:pt x="328" y="308"/>
                  </a:lnTo>
                  <a:lnTo>
                    <a:pt x="424" y="324"/>
                  </a:lnTo>
                  <a:lnTo>
                    <a:pt x="592" y="344"/>
                  </a:lnTo>
                  <a:lnTo>
                    <a:pt x="676" y="344"/>
                  </a:lnTo>
                  <a:lnTo>
                    <a:pt x="688" y="356"/>
                  </a:lnTo>
                  <a:lnTo>
                    <a:pt x="696" y="360"/>
                  </a:lnTo>
                  <a:lnTo>
                    <a:pt x="648" y="360"/>
                  </a:lnTo>
                  <a:lnTo>
                    <a:pt x="544" y="360"/>
                  </a:lnTo>
                  <a:lnTo>
                    <a:pt x="472" y="356"/>
                  </a:lnTo>
                  <a:lnTo>
                    <a:pt x="388" y="344"/>
                  </a:lnTo>
                  <a:lnTo>
                    <a:pt x="292" y="320"/>
                  </a:lnTo>
                  <a:lnTo>
                    <a:pt x="188" y="296"/>
                  </a:lnTo>
                  <a:lnTo>
                    <a:pt x="164" y="284"/>
                  </a:lnTo>
                  <a:lnTo>
                    <a:pt x="108" y="264"/>
                  </a:lnTo>
                  <a:lnTo>
                    <a:pt x="44" y="240"/>
                  </a:lnTo>
                  <a:lnTo>
                    <a:pt x="20" y="216"/>
                  </a:lnTo>
                  <a:lnTo>
                    <a:pt x="8" y="192"/>
                  </a:lnTo>
                  <a:lnTo>
                    <a:pt x="0" y="164"/>
                  </a:lnTo>
                  <a:lnTo>
                    <a:pt x="12" y="132"/>
                  </a:lnTo>
                  <a:lnTo>
                    <a:pt x="24" y="120"/>
                  </a:lnTo>
                  <a:lnTo>
                    <a:pt x="68" y="84"/>
                  </a:lnTo>
                  <a:lnTo>
                    <a:pt x="104" y="60"/>
                  </a:lnTo>
                  <a:lnTo>
                    <a:pt x="152" y="40"/>
                  </a:lnTo>
                  <a:lnTo>
                    <a:pt x="220" y="24"/>
                  </a:lnTo>
                  <a:lnTo>
                    <a:pt x="296" y="12"/>
                  </a:lnTo>
                  <a:lnTo>
                    <a:pt x="436" y="0"/>
                  </a:lnTo>
                  <a:lnTo>
                    <a:pt x="316" y="24"/>
                  </a:lnTo>
                  <a:lnTo>
                    <a:pt x="232" y="48"/>
                  </a:lnTo>
                  <a:lnTo>
                    <a:pt x="164" y="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7" name="図形 36"/>
            <p:cNvSpPr/>
            <p:nvPr/>
          </p:nvSpPr>
          <p:spPr bwMode="auto">
            <a:xfrm>
              <a:off x="4772" y="400"/>
              <a:ext cx="840" cy="384"/>
            </a:xfrm>
            <a:custGeom>
              <a:avLst/>
              <a:gdLst/>
              <a:ahLst/>
              <a:cxnLst>
                <a:cxn ang="0">
                  <a:pos x="840" y="0"/>
                </a:cxn>
                <a:cxn ang="0">
                  <a:pos x="828" y="12"/>
                </a:cxn>
                <a:cxn ang="0">
                  <a:pos x="812" y="24"/>
                </a:cxn>
                <a:cxn ang="0">
                  <a:pos x="764" y="36"/>
                </a:cxn>
                <a:cxn ang="0">
                  <a:pos x="700" y="48"/>
                </a:cxn>
                <a:cxn ang="0">
                  <a:pos x="564" y="52"/>
                </a:cxn>
                <a:cxn ang="0">
                  <a:pos x="464" y="60"/>
                </a:cxn>
                <a:cxn ang="0">
                  <a:pos x="392" y="72"/>
                </a:cxn>
                <a:cxn ang="0">
                  <a:pos x="316" y="84"/>
                </a:cxn>
                <a:cxn ang="0">
                  <a:pos x="260" y="100"/>
                </a:cxn>
                <a:cxn ang="0">
                  <a:pos x="212" y="124"/>
                </a:cxn>
                <a:cxn ang="0">
                  <a:pos x="180" y="148"/>
                </a:cxn>
                <a:cxn ang="0">
                  <a:pos x="164" y="168"/>
                </a:cxn>
                <a:cxn ang="0">
                  <a:pos x="152" y="192"/>
                </a:cxn>
                <a:cxn ang="0">
                  <a:pos x="144" y="212"/>
                </a:cxn>
                <a:cxn ang="0">
                  <a:pos x="144" y="228"/>
                </a:cxn>
                <a:cxn ang="0">
                  <a:pos x="152" y="248"/>
                </a:cxn>
                <a:cxn ang="0">
                  <a:pos x="176" y="276"/>
                </a:cxn>
                <a:cxn ang="0">
                  <a:pos x="212" y="300"/>
                </a:cxn>
                <a:cxn ang="0">
                  <a:pos x="256" y="324"/>
                </a:cxn>
                <a:cxn ang="0">
                  <a:pos x="356" y="360"/>
                </a:cxn>
                <a:cxn ang="0">
                  <a:pos x="436" y="384"/>
                </a:cxn>
                <a:cxn ang="0">
                  <a:pos x="292" y="380"/>
                </a:cxn>
                <a:cxn ang="0">
                  <a:pos x="176" y="356"/>
                </a:cxn>
                <a:cxn ang="0">
                  <a:pos x="96" y="324"/>
                </a:cxn>
                <a:cxn ang="0">
                  <a:pos x="48" y="300"/>
                </a:cxn>
                <a:cxn ang="0">
                  <a:pos x="20" y="272"/>
                </a:cxn>
                <a:cxn ang="0">
                  <a:pos x="8" y="248"/>
                </a:cxn>
                <a:cxn ang="0">
                  <a:pos x="0" y="228"/>
                </a:cxn>
                <a:cxn ang="0">
                  <a:pos x="0" y="212"/>
                </a:cxn>
                <a:cxn ang="0">
                  <a:pos x="8" y="192"/>
                </a:cxn>
                <a:cxn ang="0">
                  <a:pos x="20" y="176"/>
                </a:cxn>
                <a:cxn ang="0">
                  <a:pos x="48" y="144"/>
                </a:cxn>
                <a:cxn ang="0">
                  <a:pos x="84" y="120"/>
                </a:cxn>
                <a:cxn ang="0">
                  <a:pos x="128" y="108"/>
                </a:cxn>
                <a:cxn ang="0">
                  <a:pos x="212" y="84"/>
                </a:cxn>
                <a:cxn ang="0">
                  <a:pos x="256" y="76"/>
                </a:cxn>
                <a:cxn ang="0">
                  <a:pos x="268" y="76"/>
                </a:cxn>
                <a:cxn ang="0">
                  <a:pos x="284" y="72"/>
                </a:cxn>
                <a:cxn ang="0">
                  <a:pos x="292" y="72"/>
                </a:cxn>
                <a:cxn ang="0">
                  <a:pos x="292" y="76"/>
                </a:cxn>
                <a:cxn ang="0">
                  <a:pos x="404" y="64"/>
                </a:cxn>
                <a:cxn ang="0">
                  <a:pos x="424" y="60"/>
                </a:cxn>
                <a:cxn ang="0">
                  <a:pos x="528" y="48"/>
                </a:cxn>
                <a:cxn ang="0">
                  <a:pos x="604" y="36"/>
                </a:cxn>
                <a:cxn ang="0">
                  <a:pos x="652" y="24"/>
                </a:cxn>
                <a:cxn ang="0">
                  <a:pos x="664" y="12"/>
                </a:cxn>
                <a:cxn ang="0">
                  <a:pos x="672" y="4"/>
                </a:cxn>
                <a:cxn ang="0">
                  <a:pos x="664" y="0"/>
                </a:cxn>
                <a:cxn ang="0">
                  <a:pos x="840" y="0"/>
                </a:cxn>
              </a:cxnLst>
              <a:rect l="0" t="0" r="0" b="0"/>
              <a:pathLst>
                <a:path w="840" h="384">
                  <a:moveTo>
                    <a:pt x="840" y="0"/>
                  </a:moveTo>
                  <a:lnTo>
                    <a:pt x="828" y="12"/>
                  </a:lnTo>
                  <a:lnTo>
                    <a:pt x="812" y="24"/>
                  </a:lnTo>
                  <a:lnTo>
                    <a:pt x="764" y="36"/>
                  </a:lnTo>
                  <a:lnTo>
                    <a:pt x="700" y="48"/>
                  </a:lnTo>
                  <a:lnTo>
                    <a:pt x="564" y="52"/>
                  </a:lnTo>
                  <a:lnTo>
                    <a:pt x="464" y="60"/>
                  </a:lnTo>
                  <a:lnTo>
                    <a:pt x="392" y="72"/>
                  </a:lnTo>
                  <a:lnTo>
                    <a:pt x="316" y="84"/>
                  </a:lnTo>
                  <a:lnTo>
                    <a:pt x="260" y="100"/>
                  </a:lnTo>
                  <a:lnTo>
                    <a:pt x="212" y="124"/>
                  </a:lnTo>
                  <a:lnTo>
                    <a:pt x="180" y="148"/>
                  </a:lnTo>
                  <a:lnTo>
                    <a:pt x="164" y="168"/>
                  </a:lnTo>
                  <a:lnTo>
                    <a:pt x="152" y="192"/>
                  </a:lnTo>
                  <a:lnTo>
                    <a:pt x="144" y="212"/>
                  </a:lnTo>
                  <a:lnTo>
                    <a:pt x="144" y="228"/>
                  </a:lnTo>
                  <a:lnTo>
                    <a:pt x="152" y="248"/>
                  </a:lnTo>
                  <a:lnTo>
                    <a:pt x="176" y="276"/>
                  </a:lnTo>
                  <a:lnTo>
                    <a:pt x="212" y="300"/>
                  </a:lnTo>
                  <a:lnTo>
                    <a:pt x="256" y="324"/>
                  </a:lnTo>
                  <a:lnTo>
                    <a:pt x="356" y="360"/>
                  </a:lnTo>
                  <a:lnTo>
                    <a:pt x="436" y="384"/>
                  </a:lnTo>
                  <a:lnTo>
                    <a:pt x="292" y="380"/>
                  </a:lnTo>
                  <a:lnTo>
                    <a:pt x="176" y="356"/>
                  </a:lnTo>
                  <a:lnTo>
                    <a:pt x="96" y="324"/>
                  </a:lnTo>
                  <a:lnTo>
                    <a:pt x="48" y="300"/>
                  </a:lnTo>
                  <a:lnTo>
                    <a:pt x="20" y="272"/>
                  </a:lnTo>
                  <a:lnTo>
                    <a:pt x="8" y="248"/>
                  </a:lnTo>
                  <a:lnTo>
                    <a:pt x="0" y="228"/>
                  </a:lnTo>
                  <a:lnTo>
                    <a:pt x="0" y="212"/>
                  </a:lnTo>
                  <a:lnTo>
                    <a:pt x="8" y="192"/>
                  </a:lnTo>
                  <a:lnTo>
                    <a:pt x="20" y="176"/>
                  </a:lnTo>
                  <a:lnTo>
                    <a:pt x="48" y="144"/>
                  </a:lnTo>
                  <a:lnTo>
                    <a:pt x="84" y="120"/>
                  </a:lnTo>
                  <a:lnTo>
                    <a:pt x="128" y="108"/>
                  </a:lnTo>
                  <a:lnTo>
                    <a:pt x="212" y="84"/>
                  </a:lnTo>
                  <a:lnTo>
                    <a:pt x="256" y="76"/>
                  </a:lnTo>
                  <a:lnTo>
                    <a:pt x="268" y="76"/>
                  </a:lnTo>
                  <a:lnTo>
                    <a:pt x="284" y="72"/>
                  </a:lnTo>
                  <a:lnTo>
                    <a:pt x="292" y="72"/>
                  </a:lnTo>
                  <a:lnTo>
                    <a:pt x="292" y="76"/>
                  </a:lnTo>
                  <a:lnTo>
                    <a:pt x="404" y="64"/>
                  </a:lnTo>
                  <a:lnTo>
                    <a:pt x="424" y="60"/>
                  </a:lnTo>
                  <a:lnTo>
                    <a:pt x="528" y="48"/>
                  </a:lnTo>
                  <a:lnTo>
                    <a:pt x="604" y="36"/>
                  </a:lnTo>
                  <a:lnTo>
                    <a:pt x="652" y="24"/>
                  </a:lnTo>
                  <a:lnTo>
                    <a:pt x="664" y="12"/>
                  </a:lnTo>
                  <a:lnTo>
                    <a:pt x="672" y="4"/>
                  </a:lnTo>
                  <a:lnTo>
                    <a:pt x="664" y="0"/>
                  </a:lnTo>
                  <a:lnTo>
                    <a:pt x="84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8" name="図形 37"/>
            <p:cNvSpPr/>
            <p:nvPr/>
          </p:nvSpPr>
          <p:spPr bwMode="auto">
            <a:xfrm>
              <a:off x="5256" y="392"/>
              <a:ext cx="180" cy="56"/>
            </a:xfrm>
            <a:custGeom>
              <a:avLst/>
              <a:gdLst/>
              <a:ahLst/>
              <a:cxnLst>
                <a:cxn ang="0">
                  <a:pos x="176" y="8"/>
                </a:cxn>
                <a:cxn ang="0">
                  <a:pos x="180" y="12"/>
                </a:cxn>
                <a:cxn ang="0">
                  <a:pos x="176" y="20"/>
                </a:cxn>
                <a:cxn ang="0">
                  <a:pos x="152" y="32"/>
                </a:cxn>
                <a:cxn ang="0">
                  <a:pos x="96" y="44"/>
                </a:cxn>
                <a:cxn ang="0">
                  <a:pos x="0" y="56"/>
                </a:cxn>
                <a:cxn ang="0">
                  <a:pos x="68" y="36"/>
                </a:cxn>
                <a:cxn ang="0">
                  <a:pos x="84" y="24"/>
                </a:cxn>
                <a:cxn ang="0">
                  <a:pos x="92" y="12"/>
                </a:cxn>
                <a:cxn ang="0">
                  <a:pos x="92" y="8"/>
                </a:cxn>
                <a:cxn ang="0">
                  <a:pos x="92" y="0"/>
                </a:cxn>
                <a:cxn ang="0">
                  <a:pos x="176" y="8"/>
                </a:cxn>
              </a:cxnLst>
              <a:rect l="0" t="0" r="0" b="0"/>
              <a:pathLst>
                <a:path w="180" h="56">
                  <a:moveTo>
                    <a:pt x="176" y="8"/>
                  </a:moveTo>
                  <a:lnTo>
                    <a:pt x="180" y="12"/>
                  </a:lnTo>
                  <a:lnTo>
                    <a:pt x="176" y="20"/>
                  </a:lnTo>
                  <a:lnTo>
                    <a:pt x="152" y="32"/>
                  </a:lnTo>
                  <a:lnTo>
                    <a:pt x="96" y="44"/>
                  </a:lnTo>
                  <a:lnTo>
                    <a:pt x="0" y="56"/>
                  </a:lnTo>
                  <a:lnTo>
                    <a:pt x="68" y="36"/>
                  </a:lnTo>
                  <a:lnTo>
                    <a:pt x="84" y="24"/>
                  </a:lnTo>
                  <a:lnTo>
                    <a:pt x="92" y="12"/>
                  </a:lnTo>
                  <a:lnTo>
                    <a:pt x="92" y="8"/>
                  </a:lnTo>
                  <a:lnTo>
                    <a:pt x="92" y="0"/>
                  </a:lnTo>
                  <a:lnTo>
                    <a:pt x="176"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9" name="図形 38"/>
            <p:cNvSpPr/>
            <p:nvPr/>
          </p:nvSpPr>
          <p:spPr bwMode="auto">
            <a:xfrm>
              <a:off x="5100" y="388"/>
              <a:ext cx="248" cy="76"/>
            </a:xfrm>
            <a:custGeom>
              <a:avLst/>
              <a:gdLst/>
              <a:ahLst/>
              <a:cxnLst>
                <a:cxn ang="0">
                  <a:pos x="240" y="4"/>
                </a:cxn>
                <a:cxn ang="0">
                  <a:pos x="248" y="16"/>
                </a:cxn>
                <a:cxn ang="0">
                  <a:pos x="236" y="28"/>
                </a:cxn>
                <a:cxn ang="0">
                  <a:pos x="212" y="40"/>
                </a:cxn>
                <a:cxn ang="0">
                  <a:pos x="164" y="60"/>
                </a:cxn>
                <a:cxn ang="0">
                  <a:pos x="76" y="72"/>
                </a:cxn>
                <a:cxn ang="0">
                  <a:pos x="0" y="76"/>
                </a:cxn>
                <a:cxn ang="0">
                  <a:pos x="64" y="72"/>
                </a:cxn>
                <a:cxn ang="0">
                  <a:pos x="112" y="60"/>
                </a:cxn>
                <a:cxn ang="0">
                  <a:pos x="152" y="48"/>
                </a:cxn>
                <a:cxn ang="0">
                  <a:pos x="176" y="36"/>
                </a:cxn>
                <a:cxn ang="0">
                  <a:pos x="188" y="16"/>
                </a:cxn>
                <a:cxn ang="0">
                  <a:pos x="188" y="4"/>
                </a:cxn>
                <a:cxn ang="0">
                  <a:pos x="180" y="0"/>
                </a:cxn>
                <a:cxn ang="0">
                  <a:pos x="240" y="4"/>
                </a:cxn>
              </a:cxnLst>
              <a:rect l="0" t="0" r="0" b="0"/>
              <a:pathLst>
                <a:path w="248" h="76">
                  <a:moveTo>
                    <a:pt x="240" y="4"/>
                  </a:moveTo>
                  <a:lnTo>
                    <a:pt x="248" y="16"/>
                  </a:lnTo>
                  <a:lnTo>
                    <a:pt x="236" y="28"/>
                  </a:lnTo>
                  <a:lnTo>
                    <a:pt x="212" y="40"/>
                  </a:lnTo>
                  <a:lnTo>
                    <a:pt x="164" y="60"/>
                  </a:lnTo>
                  <a:lnTo>
                    <a:pt x="76" y="72"/>
                  </a:lnTo>
                  <a:lnTo>
                    <a:pt x="0" y="76"/>
                  </a:lnTo>
                  <a:lnTo>
                    <a:pt x="64" y="72"/>
                  </a:lnTo>
                  <a:lnTo>
                    <a:pt x="112" y="60"/>
                  </a:lnTo>
                  <a:lnTo>
                    <a:pt x="152" y="48"/>
                  </a:lnTo>
                  <a:lnTo>
                    <a:pt x="176" y="36"/>
                  </a:lnTo>
                  <a:lnTo>
                    <a:pt x="188" y="16"/>
                  </a:lnTo>
                  <a:lnTo>
                    <a:pt x="188" y="4"/>
                  </a:lnTo>
                  <a:lnTo>
                    <a:pt x="180" y="0"/>
                  </a:lnTo>
                  <a:lnTo>
                    <a:pt x="240"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0" name="図形 39"/>
            <p:cNvSpPr/>
            <p:nvPr/>
          </p:nvSpPr>
          <p:spPr bwMode="auto">
            <a:xfrm>
              <a:off x="5092" y="368"/>
              <a:ext cx="188" cy="96"/>
            </a:xfrm>
            <a:custGeom>
              <a:avLst/>
              <a:gdLst/>
              <a:ahLst/>
              <a:cxnLst>
                <a:cxn ang="0">
                  <a:pos x="176" y="20"/>
                </a:cxn>
                <a:cxn ang="0">
                  <a:pos x="188" y="24"/>
                </a:cxn>
                <a:cxn ang="0">
                  <a:pos x="188" y="36"/>
                </a:cxn>
                <a:cxn ang="0">
                  <a:pos x="184" y="48"/>
                </a:cxn>
                <a:cxn ang="0">
                  <a:pos x="164" y="60"/>
                </a:cxn>
                <a:cxn ang="0">
                  <a:pos x="128" y="72"/>
                </a:cxn>
                <a:cxn ang="0">
                  <a:pos x="72" y="84"/>
                </a:cxn>
                <a:cxn ang="0">
                  <a:pos x="0" y="96"/>
                </a:cxn>
                <a:cxn ang="0">
                  <a:pos x="32" y="84"/>
                </a:cxn>
                <a:cxn ang="0">
                  <a:pos x="56" y="72"/>
                </a:cxn>
                <a:cxn ang="0">
                  <a:pos x="80" y="56"/>
                </a:cxn>
                <a:cxn ang="0">
                  <a:pos x="84" y="32"/>
                </a:cxn>
                <a:cxn ang="0">
                  <a:pos x="84" y="20"/>
                </a:cxn>
                <a:cxn ang="0">
                  <a:pos x="80" y="12"/>
                </a:cxn>
                <a:cxn ang="0">
                  <a:pos x="68" y="0"/>
                </a:cxn>
                <a:cxn ang="0">
                  <a:pos x="176" y="20"/>
                </a:cxn>
              </a:cxnLst>
              <a:rect l="0" t="0" r="0" b="0"/>
              <a:pathLst>
                <a:path w="188" h="96">
                  <a:moveTo>
                    <a:pt x="176" y="20"/>
                  </a:moveTo>
                  <a:lnTo>
                    <a:pt x="188" y="24"/>
                  </a:lnTo>
                  <a:lnTo>
                    <a:pt x="188" y="36"/>
                  </a:lnTo>
                  <a:lnTo>
                    <a:pt x="184" y="48"/>
                  </a:lnTo>
                  <a:lnTo>
                    <a:pt x="164" y="60"/>
                  </a:lnTo>
                  <a:lnTo>
                    <a:pt x="128" y="72"/>
                  </a:lnTo>
                  <a:lnTo>
                    <a:pt x="72" y="84"/>
                  </a:lnTo>
                  <a:lnTo>
                    <a:pt x="0" y="96"/>
                  </a:lnTo>
                  <a:lnTo>
                    <a:pt x="32" y="84"/>
                  </a:lnTo>
                  <a:lnTo>
                    <a:pt x="56" y="72"/>
                  </a:lnTo>
                  <a:lnTo>
                    <a:pt x="80" y="56"/>
                  </a:lnTo>
                  <a:lnTo>
                    <a:pt x="84" y="32"/>
                  </a:lnTo>
                  <a:lnTo>
                    <a:pt x="84" y="20"/>
                  </a:lnTo>
                  <a:lnTo>
                    <a:pt x="80" y="12"/>
                  </a:lnTo>
                  <a:lnTo>
                    <a:pt x="68" y="0"/>
                  </a:lnTo>
                  <a:lnTo>
                    <a:pt x="176" y="2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1" name="図形 40"/>
            <p:cNvSpPr/>
            <p:nvPr/>
          </p:nvSpPr>
          <p:spPr bwMode="auto">
            <a:xfrm>
              <a:off x="4544" y="144"/>
              <a:ext cx="188" cy="120"/>
            </a:xfrm>
            <a:custGeom>
              <a:avLst/>
              <a:gdLst/>
              <a:ahLst/>
              <a:cxnLst>
                <a:cxn ang="0">
                  <a:pos x="188" y="0"/>
                </a:cxn>
                <a:cxn ang="0">
                  <a:pos x="148" y="0"/>
                </a:cxn>
                <a:cxn ang="0">
                  <a:pos x="120" y="8"/>
                </a:cxn>
                <a:cxn ang="0">
                  <a:pos x="76" y="32"/>
                </a:cxn>
                <a:cxn ang="0">
                  <a:pos x="52" y="48"/>
                </a:cxn>
                <a:cxn ang="0">
                  <a:pos x="48" y="56"/>
                </a:cxn>
                <a:cxn ang="0">
                  <a:pos x="48" y="72"/>
                </a:cxn>
                <a:cxn ang="0">
                  <a:pos x="48" y="84"/>
                </a:cxn>
                <a:cxn ang="0">
                  <a:pos x="60" y="96"/>
                </a:cxn>
                <a:cxn ang="0">
                  <a:pos x="76" y="108"/>
                </a:cxn>
                <a:cxn ang="0">
                  <a:pos x="112" y="120"/>
                </a:cxn>
                <a:cxn ang="0">
                  <a:pos x="72" y="116"/>
                </a:cxn>
                <a:cxn ang="0">
                  <a:pos x="36" y="104"/>
                </a:cxn>
                <a:cxn ang="0">
                  <a:pos x="16" y="92"/>
                </a:cxn>
                <a:cxn ang="0">
                  <a:pos x="4" y="84"/>
                </a:cxn>
                <a:cxn ang="0">
                  <a:pos x="0" y="60"/>
                </a:cxn>
                <a:cxn ang="0">
                  <a:pos x="4" y="56"/>
                </a:cxn>
                <a:cxn ang="0">
                  <a:pos x="16" y="32"/>
                </a:cxn>
                <a:cxn ang="0">
                  <a:pos x="36" y="20"/>
                </a:cxn>
                <a:cxn ang="0">
                  <a:pos x="88" y="8"/>
                </a:cxn>
                <a:cxn ang="0">
                  <a:pos x="148" y="0"/>
                </a:cxn>
                <a:cxn ang="0">
                  <a:pos x="188" y="0"/>
                </a:cxn>
              </a:cxnLst>
              <a:rect l="0" t="0" r="0" b="0"/>
              <a:pathLst>
                <a:path w="188" h="120">
                  <a:moveTo>
                    <a:pt x="188" y="0"/>
                  </a:moveTo>
                  <a:lnTo>
                    <a:pt x="148" y="0"/>
                  </a:lnTo>
                  <a:lnTo>
                    <a:pt x="120" y="8"/>
                  </a:lnTo>
                  <a:lnTo>
                    <a:pt x="76" y="32"/>
                  </a:lnTo>
                  <a:lnTo>
                    <a:pt x="52" y="48"/>
                  </a:lnTo>
                  <a:lnTo>
                    <a:pt x="48" y="56"/>
                  </a:lnTo>
                  <a:lnTo>
                    <a:pt x="48" y="72"/>
                  </a:lnTo>
                  <a:lnTo>
                    <a:pt x="48" y="84"/>
                  </a:lnTo>
                  <a:lnTo>
                    <a:pt x="60" y="96"/>
                  </a:lnTo>
                  <a:lnTo>
                    <a:pt x="76" y="108"/>
                  </a:lnTo>
                  <a:lnTo>
                    <a:pt x="112" y="120"/>
                  </a:lnTo>
                  <a:lnTo>
                    <a:pt x="72" y="116"/>
                  </a:lnTo>
                  <a:lnTo>
                    <a:pt x="36" y="104"/>
                  </a:lnTo>
                  <a:lnTo>
                    <a:pt x="16" y="92"/>
                  </a:lnTo>
                  <a:lnTo>
                    <a:pt x="4" y="84"/>
                  </a:lnTo>
                  <a:lnTo>
                    <a:pt x="0" y="60"/>
                  </a:lnTo>
                  <a:lnTo>
                    <a:pt x="4" y="56"/>
                  </a:lnTo>
                  <a:lnTo>
                    <a:pt x="16" y="32"/>
                  </a:lnTo>
                  <a:lnTo>
                    <a:pt x="36" y="20"/>
                  </a:lnTo>
                  <a:lnTo>
                    <a:pt x="88" y="8"/>
                  </a:lnTo>
                  <a:lnTo>
                    <a:pt x="148" y="0"/>
                  </a:lnTo>
                  <a:lnTo>
                    <a:pt x="18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2" name="図形 41"/>
            <p:cNvSpPr/>
            <p:nvPr/>
          </p:nvSpPr>
          <p:spPr bwMode="auto">
            <a:xfrm>
              <a:off x="4472" y="140"/>
              <a:ext cx="184" cy="132"/>
            </a:xfrm>
            <a:custGeom>
              <a:avLst/>
              <a:gdLst/>
              <a:ahLst/>
              <a:cxnLst>
                <a:cxn ang="0">
                  <a:pos x="76" y="88"/>
                </a:cxn>
                <a:cxn ang="0">
                  <a:pos x="84" y="96"/>
                </a:cxn>
                <a:cxn ang="0">
                  <a:pos x="100" y="108"/>
                </a:cxn>
                <a:cxn ang="0">
                  <a:pos x="132" y="120"/>
                </a:cxn>
                <a:cxn ang="0">
                  <a:pos x="172" y="132"/>
                </a:cxn>
                <a:cxn ang="0">
                  <a:pos x="124" y="120"/>
                </a:cxn>
                <a:cxn ang="0">
                  <a:pos x="64" y="108"/>
                </a:cxn>
                <a:cxn ang="0">
                  <a:pos x="16" y="88"/>
                </a:cxn>
                <a:cxn ang="0">
                  <a:pos x="4" y="76"/>
                </a:cxn>
                <a:cxn ang="0">
                  <a:pos x="0" y="64"/>
                </a:cxn>
                <a:cxn ang="0">
                  <a:pos x="0" y="60"/>
                </a:cxn>
                <a:cxn ang="0">
                  <a:pos x="12" y="40"/>
                </a:cxn>
                <a:cxn ang="0">
                  <a:pos x="36" y="24"/>
                </a:cxn>
                <a:cxn ang="0">
                  <a:pos x="88" y="12"/>
                </a:cxn>
                <a:cxn ang="0">
                  <a:pos x="120" y="4"/>
                </a:cxn>
                <a:cxn ang="0">
                  <a:pos x="184" y="0"/>
                </a:cxn>
                <a:cxn ang="0">
                  <a:pos x="148" y="4"/>
                </a:cxn>
                <a:cxn ang="0">
                  <a:pos x="112" y="16"/>
                </a:cxn>
                <a:cxn ang="0">
                  <a:pos x="88" y="28"/>
                </a:cxn>
                <a:cxn ang="0">
                  <a:pos x="72" y="52"/>
                </a:cxn>
                <a:cxn ang="0">
                  <a:pos x="72" y="64"/>
                </a:cxn>
                <a:cxn ang="0">
                  <a:pos x="76" y="88"/>
                </a:cxn>
              </a:cxnLst>
              <a:rect l="0" t="0" r="0" b="0"/>
              <a:pathLst>
                <a:path w="184" h="132">
                  <a:moveTo>
                    <a:pt x="76" y="88"/>
                  </a:moveTo>
                  <a:lnTo>
                    <a:pt x="84" y="96"/>
                  </a:lnTo>
                  <a:lnTo>
                    <a:pt x="100" y="108"/>
                  </a:lnTo>
                  <a:lnTo>
                    <a:pt x="132" y="120"/>
                  </a:lnTo>
                  <a:lnTo>
                    <a:pt x="172" y="132"/>
                  </a:lnTo>
                  <a:lnTo>
                    <a:pt x="124" y="120"/>
                  </a:lnTo>
                  <a:lnTo>
                    <a:pt x="64" y="108"/>
                  </a:lnTo>
                  <a:lnTo>
                    <a:pt x="16" y="88"/>
                  </a:lnTo>
                  <a:lnTo>
                    <a:pt x="4" y="76"/>
                  </a:lnTo>
                  <a:lnTo>
                    <a:pt x="0" y="64"/>
                  </a:lnTo>
                  <a:lnTo>
                    <a:pt x="0" y="60"/>
                  </a:lnTo>
                  <a:lnTo>
                    <a:pt x="12" y="40"/>
                  </a:lnTo>
                  <a:lnTo>
                    <a:pt x="36" y="24"/>
                  </a:lnTo>
                  <a:lnTo>
                    <a:pt x="88" y="12"/>
                  </a:lnTo>
                  <a:lnTo>
                    <a:pt x="120" y="4"/>
                  </a:lnTo>
                  <a:lnTo>
                    <a:pt x="184" y="0"/>
                  </a:lnTo>
                  <a:lnTo>
                    <a:pt x="148" y="4"/>
                  </a:lnTo>
                  <a:lnTo>
                    <a:pt x="112" y="16"/>
                  </a:lnTo>
                  <a:lnTo>
                    <a:pt x="88" y="28"/>
                  </a:lnTo>
                  <a:lnTo>
                    <a:pt x="72" y="52"/>
                  </a:lnTo>
                  <a:lnTo>
                    <a:pt x="72" y="64"/>
                  </a:lnTo>
                  <a:lnTo>
                    <a:pt x="76" y="8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3" name="図形 42"/>
            <p:cNvSpPr/>
            <p:nvPr/>
          </p:nvSpPr>
          <p:spPr bwMode="auto">
            <a:xfrm>
              <a:off x="4664" y="140"/>
              <a:ext cx="4" cy="1"/>
            </a:xfrm>
            <a:custGeom>
              <a:avLst/>
              <a:gdLst/>
              <a:ahLst/>
              <a:cxnLst>
                <a:cxn ang="0">
                  <a:pos x="0" y="0"/>
                </a:cxn>
                <a:cxn ang="0">
                  <a:pos x="4" y="0"/>
                </a:cxn>
                <a:cxn ang="0">
                  <a:pos x="0" y="0"/>
                </a:cxn>
              </a:cxnLst>
              <a:rect l="0" t="0" r="0" b="0"/>
              <a:pathLst>
                <a:path w="4">
                  <a:moveTo>
                    <a:pt x="0" y="0"/>
                  </a:moveTo>
                  <a:lnTo>
                    <a:pt x="4" y="0"/>
                  </a:lnTo>
                  <a:lnTo>
                    <a:pt x="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4" name="図形 43"/>
            <p:cNvSpPr/>
            <p:nvPr/>
          </p:nvSpPr>
          <p:spPr bwMode="auto">
            <a:xfrm>
              <a:off x="4348" y="128"/>
              <a:ext cx="316" cy="148"/>
            </a:xfrm>
            <a:custGeom>
              <a:avLst/>
              <a:gdLst/>
              <a:ahLst/>
              <a:cxnLst>
                <a:cxn ang="0">
                  <a:pos x="292" y="4"/>
                </a:cxn>
                <a:cxn ang="0">
                  <a:pos x="316" y="4"/>
                </a:cxn>
                <a:cxn ang="0">
                  <a:pos x="316" y="12"/>
                </a:cxn>
                <a:cxn ang="0">
                  <a:pos x="244" y="12"/>
                </a:cxn>
                <a:cxn ang="0">
                  <a:pos x="212" y="16"/>
                </a:cxn>
                <a:cxn ang="0">
                  <a:pos x="184" y="24"/>
                </a:cxn>
                <a:cxn ang="0">
                  <a:pos x="160" y="28"/>
                </a:cxn>
                <a:cxn ang="0">
                  <a:pos x="128" y="52"/>
                </a:cxn>
                <a:cxn ang="0">
                  <a:pos x="124" y="64"/>
                </a:cxn>
                <a:cxn ang="0">
                  <a:pos x="116" y="76"/>
                </a:cxn>
                <a:cxn ang="0">
                  <a:pos x="124" y="88"/>
                </a:cxn>
                <a:cxn ang="0">
                  <a:pos x="136" y="108"/>
                </a:cxn>
                <a:cxn ang="0">
                  <a:pos x="184" y="120"/>
                </a:cxn>
                <a:cxn ang="0">
                  <a:pos x="236" y="136"/>
                </a:cxn>
                <a:cxn ang="0">
                  <a:pos x="292" y="144"/>
                </a:cxn>
                <a:cxn ang="0">
                  <a:pos x="208" y="148"/>
                </a:cxn>
                <a:cxn ang="0">
                  <a:pos x="172" y="148"/>
                </a:cxn>
                <a:cxn ang="0">
                  <a:pos x="148" y="148"/>
                </a:cxn>
                <a:cxn ang="0">
                  <a:pos x="124" y="144"/>
                </a:cxn>
                <a:cxn ang="0">
                  <a:pos x="68" y="124"/>
                </a:cxn>
                <a:cxn ang="0">
                  <a:pos x="20" y="108"/>
                </a:cxn>
                <a:cxn ang="0">
                  <a:pos x="8" y="96"/>
                </a:cxn>
                <a:cxn ang="0">
                  <a:pos x="0" y="76"/>
                </a:cxn>
                <a:cxn ang="0">
                  <a:pos x="0" y="64"/>
                </a:cxn>
                <a:cxn ang="0">
                  <a:pos x="12" y="48"/>
                </a:cxn>
                <a:cxn ang="0">
                  <a:pos x="24" y="28"/>
                </a:cxn>
                <a:cxn ang="0">
                  <a:pos x="48" y="16"/>
                </a:cxn>
                <a:cxn ang="0">
                  <a:pos x="84" y="12"/>
                </a:cxn>
                <a:cxn ang="0">
                  <a:pos x="136" y="0"/>
                </a:cxn>
                <a:cxn ang="0">
                  <a:pos x="172" y="0"/>
                </a:cxn>
                <a:cxn ang="0">
                  <a:pos x="220" y="0"/>
                </a:cxn>
                <a:cxn ang="0">
                  <a:pos x="292" y="4"/>
                </a:cxn>
              </a:cxnLst>
              <a:rect l="0" t="0" r="0" b="0"/>
              <a:pathLst>
                <a:path w="316" h="148">
                  <a:moveTo>
                    <a:pt x="292" y="4"/>
                  </a:moveTo>
                  <a:lnTo>
                    <a:pt x="316" y="4"/>
                  </a:lnTo>
                  <a:lnTo>
                    <a:pt x="316" y="12"/>
                  </a:lnTo>
                  <a:lnTo>
                    <a:pt x="244" y="12"/>
                  </a:lnTo>
                  <a:lnTo>
                    <a:pt x="212" y="16"/>
                  </a:lnTo>
                  <a:lnTo>
                    <a:pt x="184" y="24"/>
                  </a:lnTo>
                  <a:lnTo>
                    <a:pt x="160" y="28"/>
                  </a:lnTo>
                  <a:lnTo>
                    <a:pt x="128" y="52"/>
                  </a:lnTo>
                  <a:lnTo>
                    <a:pt x="124" y="64"/>
                  </a:lnTo>
                  <a:lnTo>
                    <a:pt x="116" y="76"/>
                  </a:lnTo>
                  <a:lnTo>
                    <a:pt x="124" y="88"/>
                  </a:lnTo>
                  <a:lnTo>
                    <a:pt x="136" y="108"/>
                  </a:lnTo>
                  <a:lnTo>
                    <a:pt x="184" y="120"/>
                  </a:lnTo>
                  <a:lnTo>
                    <a:pt x="236" y="136"/>
                  </a:lnTo>
                  <a:lnTo>
                    <a:pt x="292" y="144"/>
                  </a:lnTo>
                  <a:lnTo>
                    <a:pt x="208" y="148"/>
                  </a:lnTo>
                  <a:lnTo>
                    <a:pt x="172" y="148"/>
                  </a:lnTo>
                  <a:lnTo>
                    <a:pt x="148" y="148"/>
                  </a:lnTo>
                  <a:lnTo>
                    <a:pt x="124" y="144"/>
                  </a:lnTo>
                  <a:lnTo>
                    <a:pt x="68" y="124"/>
                  </a:lnTo>
                  <a:lnTo>
                    <a:pt x="20" y="108"/>
                  </a:lnTo>
                  <a:lnTo>
                    <a:pt x="8" y="96"/>
                  </a:lnTo>
                  <a:lnTo>
                    <a:pt x="0" y="76"/>
                  </a:lnTo>
                  <a:lnTo>
                    <a:pt x="0" y="64"/>
                  </a:lnTo>
                  <a:lnTo>
                    <a:pt x="12" y="48"/>
                  </a:lnTo>
                  <a:lnTo>
                    <a:pt x="24" y="28"/>
                  </a:lnTo>
                  <a:lnTo>
                    <a:pt x="48" y="16"/>
                  </a:lnTo>
                  <a:lnTo>
                    <a:pt x="84" y="12"/>
                  </a:lnTo>
                  <a:lnTo>
                    <a:pt x="136" y="0"/>
                  </a:lnTo>
                  <a:lnTo>
                    <a:pt x="172" y="0"/>
                  </a:lnTo>
                  <a:lnTo>
                    <a:pt x="220" y="0"/>
                  </a:lnTo>
                  <a:lnTo>
                    <a:pt x="292"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5" name="図形 44"/>
            <p:cNvSpPr/>
            <p:nvPr/>
          </p:nvSpPr>
          <p:spPr bwMode="auto">
            <a:xfrm>
              <a:off x="4272" y="116"/>
              <a:ext cx="288" cy="168"/>
            </a:xfrm>
            <a:custGeom>
              <a:avLst/>
              <a:gdLst/>
              <a:ahLst/>
              <a:cxnLst>
                <a:cxn ang="0">
                  <a:pos x="264" y="0"/>
                </a:cxn>
                <a:cxn ang="0">
                  <a:pos x="284" y="0"/>
                </a:cxn>
                <a:cxn ang="0">
                  <a:pos x="288" y="4"/>
                </a:cxn>
                <a:cxn ang="0">
                  <a:pos x="228" y="4"/>
                </a:cxn>
                <a:cxn ang="0">
                  <a:pos x="212" y="12"/>
                </a:cxn>
                <a:cxn ang="0">
                  <a:pos x="156" y="16"/>
                </a:cxn>
                <a:cxn ang="0">
                  <a:pos x="124" y="28"/>
                </a:cxn>
                <a:cxn ang="0">
                  <a:pos x="100" y="40"/>
                </a:cxn>
                <a:cxn ang="0">
                  <a:pos x="84" y="52"/>
                </a:cxn>
                <a:cxn ang="0">
                  <a:pos x="72" y="76"/>
                </a:cxn>
                <a:cxn ang="0">
                  <a:pos x="72" y="88"/>
                </a:cxn>
                <a:cxn ang="0">
                  <a:pos x="76" y="108"/>
                </a:cxn>
                <a:cxn ang="0">
                  <a:pos x="88" y="120"/>
                </a:cxn>
                <a:cxn ang="0">
                  <a:pos x="144" y="144"/>
                </a:cxn>
                <a:cxn ang="0">
                  <a:pos x="192" y="156"/>
                </a:cxn>
                <a:cxn ang="0">
                  <a:pos x="224" y="160"/>
                </a:cxn>
                <a:cxn ang="0">
                  <a:pos x="228" y="168"/>
                </a:cxn>
                <a:cxn ang="0">
                  <a:pos x="180" y="168"/>
                </a:cxn>
                <a:cxn ang="0">
                  <a:pos x="148" y="160"/>
                </a:cxn>
                <a:cxn ang="0">
                  <a:pos x="88" y="144"/>
                </a:cxn>
                <a:cxn ang="0">
                  <a:pos x="52" y="132"/>
                </a:cxn>
                <a:cxn ang="0">
                  <a:pos x="28" y="120"/>
                </a:cxn>
                <a:cxn ang="0">
                  <a:pos x="4" y="100"/>
                </a:cxn>
                <a:cxn ang="0">
                  <a:pos x="0" y="76"/>
                </a:cxn>
                <a:cxn ang="0">
                  <a:pos x="0" y="64"/>
                </a:cxn>
                <a:cxn ang="0">
                  <a:pos x="16" y="40"/>
                </a:cxn>
                <a:cxn ang="0">
                  <a:pos x="36" y="24"/>
                </a:cxn>
                <a:cxn ang="0">
                  <a:pos x="64" y="12"/>
                </a:cxn>
                <a:cxn ang="0">
                  <a:pos x="108" y="4"/>
                </a:cxn>
                <a:cxn ang="0">
                  <a:pos x="156" y="0"/>
                </a:cxn>
                <a:cxn ang="0">
                  <a:pos x="184" y="0"/>
                </a:cxn>
                <a:cxn ang="0">
                  <a:pos x="264" y="0"/>
                </a:cxn>
              </a:cxnLst>
              <a:rect l="0" t="0" r="0" b="0"/>
              <a:pathLst>
                <a:path w="288" h="168">
                  <a:moveTo>
                    <a:pt x="264" y="0"/>
                  </a:moveTo>
                  <a:lnTo>
                    <a:pt x="284" y="0"/>
                  </a:lnTo>
                  <a:lnTo>
                    <a:pt x="288" y="4"/>
                  </a:lnTo>
                  <a:lnTo>
                    <a:pt x="228" y="4"/>
                  </a:lnTo>
                  <a:lnTo>
                    <a:pt x="212" y="12"/>
                  </a:lnTo>
                  <a:lnTo>
                    <a:pt x="156" y="16"/>
                  </a:lnTo>
                  <a:lnTo>
                    <a:pt x="124" y="28"/>
                  </a:lnTo>
                  <a:lnTo>
                    <a:pt x="100" y="40"/>
                  </a:lnTo>
                  <a:lnTo>
                    <a:pt x="84" y="52"/>
                  </a:lnTo>
                  <a:lnTo>
                    <a:pt x="72" y="76"/>
                  </a:lnTo>
                  <a:lnTo>
                    <a:pt x="72" y="88"/>
                  </a:lnTo>
                  <a:lnTo>
                    <a:pt x="76" y="108"/>
                  </a:lnTo>
                  <a:lnTo>
                    <a:pt x="88" y="120"/>
                  </a:lnTo>
                  <a:lnTo>
                    <a:pt x="144" y="144"/>
                  </a:lnTo>
                  <a:lnTo>
                    <a:pt x="192" y="156"/>
                  </a:lnTo>
                  <a:lnTo>
                    <a:pt x="224" y="160"/>
                  </a:lnTo>
                  <a:lnTo>
                    <a:pt x="228" y="168"/>
                  </a:lnTo>
                  <a:lnTo>
                    <a:pt x="180" y="168"/>
                  </a:lnTo>
                  <a:lnTo>
                    <a:pt x="148" y="160"/>
                  </a:lnTo>
                  <a:lnTo>
                    <a:pt x="88" y="144"/>
                  </a:lnTo>
                  <a:lnTo>
                    <a:pt x="52" y="132"/>
                  </a:lnTo>
                  <a:lnTo>
                    <a:pt x="28" y="120"/>
                  </a:lnTo>
                  <a:lnTo>
                    <a:pt x="4" y="100"/>
                  </a:lnTo>
                  <a:lnTo>
                    <a:pt x="0" y="76"/>
                  </a:lnTo>
                  <a:lnTo>
                    <a:pt x="0" y="64"/>
                  </a:lnTo>
                  <a:lnTo>
                    <a:pt x="16" y="40"/>
                  </a:lnTo>
                  <a:lnTo>
                    <a:pt x="36" y="24"/>
                  </a:lnTo>
                  <a:lnTo>
                    <a:pt x="64" y="12"/>
                  </a:lnTo>
                  <a:lnTo>
                    <a:pt x="108" y="4"/>
                  </a:lnTo>
                  <a:lnTo>
                    <a:pt x="156" y="0"/>
                  </a:lnTo>
                  <a:lnTo>
                    <a:pt x="184" y="0"/>
                  </a:lnTo>
                  <a:lnTo>
                    <a:pt x="264"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6" name="図形 45"/>
            <p:cNvSpPr/>
            <p:nvPr/>
          </p:nvSpPr>
          <p:spPr bwMode="auto">
            <a:xfrm>
              <a:off x="4348" y="284"/>
              <a:ext cx="248" cy="212"/>
            </a:xfrm>
            <a:custGeom>
              <a:avLst/>
              <a:gdLst/>
              <a:ahLst/>
              <a:cxnLst>
                <a:cxn ang="0">
                  <a:pos x="8" y="200"/>
                </a:cxn>
                <a:cxn ang="0">
                  <a:pos x="8" y="192"/>
                </a:cxn>
                <a:cxn ang="0">
                  <a:pos x="104" y="164"/>
                </a:cxn>
                <a:cxn ang="0">
                  <a:pos x="140" y="140"/>
                </a:cxn>
                <a:cxn ang="0">
                  <a:pos x="152" y="120"/>
                </a:cxn>
                <a:cxn ang="0">
                  <a:pos x="160" y="108"/>
                </a:cxn>
                <a:cxn ang="0">
                  <a:pos x="160" y="84"/>
                </a:cxn>
                <a:cxn ang="0">
                  <a:pos x="152" y="68"/>
                </a:cxn>
                <a:cxn ang="0">
                  <a:pos x="140" y="48"/>
                </a:cxn>
                <a:cxn ang="0">
                  <a:pos x="96" y="20"/>
                </a:cxn>
                <a:cxn ang="0">
                  <a:pos x="48" y="0"/>
                </a:cxn>
                <a:cxn ang="0">
                  <a:pos x="84" y="8"/>
                </a:cxn>
                <a:cxn ang="0">
                  <a:pos x="140" y="12"/>
                </a:cxn>
                <a:cxn ang="0">
                  <a:pos x="196" y="32"/>
                </a:cxn>
                <a:cxn ang="0">
                  <a:pos x="220" y="48"/>
                </a:cxn>
                <a:cxn ang="0">
                  <a:pos x="244" y="68"/>
                </a:cxn>
                <a:cxn ang="0">
                  <a:pos x="248" y="84"/>
                </a:cxn>
                <a:cxn ang="0">
                  <a:pos x="248" y="96"/>
                </a:cxn>
                <a:cxn ang="0">
                  <a:pos x="248" y="116"/>
                </a:cxn>
                <a:cxn ang="0">
                  <a:pos x="232" y="140"/>
                </a:cxn>
                <a:cxn ang="0">
                  <a:pos x="200" y="156"/>
                </a:cxn>
                <a:cxn ang="0">
                  <a:pos x="140" y="180"/>
                </a:cxn>
                <a:cxn ang="0">
                  <a:pos x="80" y="200"/>
                </a:cxn>
                <a:cxn ang="0">
                  <a:pos x="0" y="212"/>
                </a:cxn>
                <a:cxn ang="0">
                  <a:pos x="8" y="200"/>
                </a:cxn>
              </a:cxnLst>
              <a:rect l="0" t="0" r="0" b="0"/>
              <a:pathLst>
                <a:path w="248" h="212">
                  <a:moveTo>
                    <a:pt x="8" y="200"/>
                  </a:moveTo>
                  <a:lnTo>
                    <a:pt x="8" y="192"/>
                  </a:lnTo>
                  <a:lnTo>
                    <a:pt x="104" y="164"/>
                  </a:lnTo>
                  <a:lnTo>
                    <a:pt x="140" y="140"/>
                  </a:lnTo>
                  <a:lnTo>
                    <a:pt x="152" y="120"/>
                  </a:lnTo>
                  <a:lnTo>
                    <a:pt x="160" y="108"/>
                  </a:lnTo>
                  <a:lnTo>
                    <a:pt x="160" y="84"/>
                  </a:lnTo>
                  <a:lnTo>
                    <a:pt x="152" y="68"/>
                  </a:lnTo>
                  <a:lnTo>
                    <a:pt x="140" y="48"/>
                  </a:lnTo>
                  <a:lnTo>
                    <a:pt x="96" y="20"/>
                  </a:lnTo>
                  <a:lnTo>
                    <a:pt x="48" y="0"/>
                  </a:lnTo>
                  <a:lnTo>
                    <a:pt x="84" y="8"/>
                  </a:lnTo>
                  <a:lnTo>
                    <a:pt x="140" y="12"/>
                  </a:lnTo>
                  <a:lnTo>
                    <a:pt x="196" y="32"/>
                  </a:lnTo>
                  <a:lnTo>
                    <a:pt x="220" y="48"/>
                  </a:lnTo>
                  <a:lnTo>
                    <a:pt x="244" y="68"/>
                  </a:lnTo>
                  <a:lnTo>
                    <a:pt x="248" y="84"/>
                  </a:lnTo>
                  <a:lnTo>
                    <a:pt x="248" y="96"/>
                  </a:lnTo>
                  <a:lnTo>
                    <a:pt x="248" y="116"/>
                  </a:lnTo>
                  <a:lnTo>
                    <a:pt x="232" y="140"/>
                  </a:lnTo>
                  <a:lnTo>
                    <a:pt x="200" y="156"/>
                  </a:lnTo>
                  <a:lnTo>
                    <a:pt x="140" y="180"/>
                  </a:lnTo>
                  <a:lnTo>
                    <a:pt x="80" y="200"/>
                  </a:lnTo>
                  <a:lnTo>
                    <a:pt x="0" y="212"/>
                  </a:lnTo>
                  <a:lnTo>
                    <a:pt x="8" y="2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7" name="図形 46"/>
            <p:cNvSpPr/>
            <p:nvPr/>
          </p:nvSpPr>
          <p:spPr bwMode="auto">
            <a:xfrm>
              <a:off x="4224" y="96"/>
              <a:ext cx="284" cy="188"/>
            </a:xfrm>
            <a:custGeom>
              <a:avLst/>
              <a:gdLst/>
              <a:ahLst/>
              <a:cxnLst>
                <a:cxn ang="0">
                  <a:pos x="208" y="0"/>
                </a:cxn>
                <a:cxn ang="0">
                  <a:pos x="284" y="12"/>
                </a:cxn>
                <a:cxn ang="0">
                  <a:pos x="220" y="12"/>
                </a:cxn>
                <a:cxn ang="0">
                  <a:pos x="204" y="12"/>
                </a:cxn>
                <a:cxn ang="0">
                  <a:pos x="148" y="20"/>
                </a:cxn>
                <a:cxn ang="0">
                  <a:pos x="112" y="32"/>
                </a:cxn>
                <a:cxn ang="0">
                  <a:pos x="84" y="44"/>
                </a:cxn>
                <a:cxn ang="0">
                  <a:pos x="64" y="56"/>
                </a:cxn>
                <a:cxn ang="0">
                  <a:pos x="40" y="84"/>
                </a:cxn>
                <a:cxn ang="0">
                  <a:pos x="40" y="96"/>
                </a:cxn>
                <a:cxn ang="0">
                  <a:pos x="48" y="116"/>
                </a:cxn>
                <a:cxn ang="0">
                  <a:pos x="64" y="132"/>
                </a:cxn>
                <a:cxn ang="0">
                  <a:pos x="84" y="144"/>
                </a:cxn>
                <a:cxn ang="0">
                  <a:pos x="112" y="156"/>
                </a:cxn>
                <a:cxn ang="0">
                  <a:pos x="168" y="176"/>
                </a:cxn>
                <a:cxn ang="0">
                  <a:pos x="208" y="188"/>
                </a:cxn>
                <a:cxn ang="0">
                  <a:pos x="160" y="188"/>
                </a:cxn>
                <a:cxn ang="0">
                  <a:pos x="156" y="188"/>
                </a:cxn>
                <a:cxn ang="0">
                  <a:pos x="156" y="180"/>
                </a:cxn>
                <a:cxn ang="0">
                  <a:pos x="96" y="168"/>
                </a:cxn>
                <a:cxn ang="0">
                  <a:pos x="48" y="152"/>
                </a:cxn>
                <a:cxn ang="0">
                  <a:pos x="24" y="140"/>
                </a:cxn>
                <a:cxn ang="0">
                  <a:pos x="4" y="120"/>
                </a:cxn>
                <a:cxn ang="0">
                  <a:pos x="0" y="104"/>
                </a:cxn>
                <a:cxn ang="0">
                  <a:pos x="0" y="92"/>
                </a:cxn>
                <a:cxn ang="0">
                  <a:pos x="12" y="60"/>
                </a:cxn>
                <a:cxn ang="0">
                  <a:pos x="40" y="36"/>
                </a:cxn>
                <a:cxn ang="0">
                  <a:pos x="72" y="24"/>
                </a:cxn>
                <a:cxn ang="0">
                  <a:pos x="108" y="12"/>
                </a:cxn>
                <a:cxn ang="0">
                  <a:pos x="180" y="8"/>
                </a:cxn>
                <a:cxn ang="0">
                  <a:pos x="208" y="0"/>
                </a:cxn>
              </a:cxnLst>
              <a:rect l="0" t="0" r="0" b="0"/>
              <a:pathLst>
                <a:path w="284" h="188">
                  <a:moveTo>
                    <a:pt x="208" y="0"/>
                  </a:moveTo>
                  <a:lnTo>
                    <a:pt x="284" y="12"/>
                  </a:lnTo>
                  <a:lnTo>
                    <a:pt x="220" y="12"/>
                  </a:lnTo>
                  <a:lnTo>
                    <a:pt x="204" y="12"/>
                  </a:lnTo>
                  <a:lnTo>
                    <a:pt x="148" y="20"/>
                  </a:lnTo>
                  <a:lnTo>
                    <a:pt x="112" y="32"/>
                  </a:lnTo>
                  <a:lnTo>
                    <a:pt x="84" y="44"/>
                  </a:lnTo>
                  <a:lnTo>
                    <a:pt x="64" y="56"/>
                  </a:lnTo>
                  <a:lnTo>
                    <a:pt x="40" y="84"/>
                  </a:lnTo>
                  <a:lnTo>
                    <a:pt x="40" y="96"/>
                  </a:lnTo>
                  <a:lnTo>
                    <a:pt x="48" y="116"/>
                  </a:lnTo>
                  <a:lnTo>
                    <a:pt x="64" y="132"/>
                  </a:lnTo>
                  <a:lnTo>
                    <a:pt x="84" y="144"/>
                  </a:lnTo>
                  <a:lnTo>
                    <a:pt x="112" y="156"/>
                  </a:lnTo>
                  <a:lnTo>
                    <a:pt x="168" y="176"/>
                  </a:lnTo>
                  <a:lnTo>
                    <a:pt x="208" y="188"/>
                  </a:lnTo>
                  <a:lnTo>
                    <a:pt x="160" y="188"/>
                  </a:lnTo>
                  <a:lnTo>
                    <a:pt x="156" y="188"/>
                  </a:lnTo>
                  <a:lnTo>
                    <a:pt x="156" y="180"/>
                  </a:lnTo>
                  <a:lnTo>
                    <a:pt x="96" y="168"/>
                  </a:lnTo>
                  <a:lnTo>
                    <a:pt x="48" y="152"/>
                  </a:lnTo>
                  <a:lnTo>
                    <a:pt x="24" y="140"/>
                  </a:lnTo>
                  <a:lnTo>
                    <a:pt x="4" y="120"/>
                  </a:lnTo>
                  <a:lnTo>
                    <a:pt x="0" y="104"/>
                  </a:lnTo>
                  <a:lnTo>
                    <a:pt x="0" y="92"/>
                  </a:lnTo>
                  <a:lnTo>
                    <a:pt x="12" y="60"/>
                  </a:lnTo>
                  <a:lnTo>
                    <a:pt x="40" y="36"/>
                  </a:lnTo>
                  <a:lnTo>
                    <a:pt x="72" y="24"/>
                  </a:lnTo>
                  <a:lnTo>
                    <a:pt x="108" y="12"/>
                  </a:lnTo>
                  <a:lnTo>
                    <a:pt x="180" y="8"/>
                  </a:lnTo>
                  <a:lnTo>
                    <a:pt x="20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8" name="図形 47"/>
            <p:cNvSpPr/>
            <p:nvPr/>
          </p:nvSpPr>
          <p:spPr bwMode="auto">
            <a:xfrm>
              <a:off x="4160" y="92"/>
              <a:ext cx="248" cy="180"/>
            </a:xfrm>
            <a:custGeom>
              <a:avLst/>
              <a:gdLst/>
              <a:ahLst/>
              <a:cxnLst>
                <a:cxn ang="0">
                  <a:pos x="196" y="0"/>
                </a:cxn>
                <a:cxn ang="0">
                  <a:pos x="248" y="4"/>
                </a:cxn>
                <a:cxn ang="0">
                  <a:pos x="200" y="4"/>
                </a:cxn>
                <a:cxn ang="0">
                  <a:pos x="140" y="24"/>
                </a:cxn>
                <a:cxn ang="0">
                  <a:pos x="112" y="28"/>
                </a:cxn>
                <a:cxn ang="0">
                  <a:pos x="88" y="48"/>
                </a:cxn>
                <a:cxn ang="0">
                  <a:pos x="68" y="72"/>
                </a:cxn>
                <a:cxn ang="0">
                  <a:pos x="56" y="96"/>
                </a:cxn>
                <a:cxn ang="0">
                  <a:pos x="56" y="108"/>
                </a:cxn>
                <a:cxn ang="0">
                  <a:pos x="64" y="124"/>
                </a:cxn>
                <a:cxn ang="0">
                  <a:pos x="76" y="144"/>
                </a:cxn>
                <a:cxn ang="0">
                  <a:pos x="100" y="148"/>
                </a:cxn>
                <a:cxn ang="0">
                  <a:pos x="128" y="168"/>
                </a:cxn>
                <a:cxn ang="0">
                  <a:pos x="172" y="180"/>
                </a:cxn>
                <a:cxn ang="0">
                  <a:pos x="128" y="180"/>
                </a:cxn>
                <a:cxn ang="0">
                  <a:pos x="80" y="160"/>
                </a:cxn>
                <a:cxn ang="0">
                  <a:pos x="48" y="144"/>
                </a:cxn>
                <a:cxn ang="0">
                  <a:pos x="32" y="132"/>
                </a:cxn>
                <a:cxn ang="0">
                  <a:pos x="24" y="132"/>
                </a:cxn>
                <a:cxn ang="0">
                  <a:pos x="12" y="108"/>
                </a:cxn>
                <a:cxn ang="0">
                  <a:pos x="12" y="100"/>
                </a:cxn>
                <a:cxn ang="0">
                  <a:pos x="0" y="76"/>
                </a:cxn>
                <a:cxn ang="0">
                  <a:pos x="8" y="72"/>
                </a:cxn>
                <a:cxn ang="0">
                  <a:pos x="24" y="48"/>
                </a:cxn>
                <a:cxn ang="0">
                  <a:pos x="48" y="28"/>
                </a:cxn>
                <a:cxn ang="0">
                  <a:pos x="80" y="16"/>
                </a:cxn>
                <a:cxn ang="0">
                  <a:pos x="112" y="12"/>
                </a:cxn>
                <a:cxn ang="0">
                  <a:pos x="172" y="4"/>
                </a:cxn>
                <a:cxn ang="0">
                  <a:pos x="196" y="0"/>
                </a:cxn>
              </a:cxnLst>
              <a:rect l="0" t="0" r="0" b="0"/>
              <a:pathLst>
                <a:path w="248" h="180">
                  <a:moveTo>
                    <a:pt x="196" y="0"/>
                  </a:moveTo>
                  <a:lnTo>
                    <a:pt x="248" y="4"/>
                  </a:lnTo>
                  <a:lnTo>
                    <a:pt x="200" y="4"/>
                  </a:lnTo>
                  <a:lnTo>
                    <a:pt x="140" y="24"/>
                  </a:lnTo>
                  <a:lnTo>
                    <a:pt x="112" y="28"/>
                  </a:lnTo>
                  <a:lnTo>
                    <a:pt x="88" y="48"/>
                  </a:lnTo>
                  <a:lnTo>
                    <a:pt x="68" y="72"/>
                  </a:lnTo>
                  <a:lnTo>
                    <a:pt x="56" y="96"/>
                  </a:lnTo>
                  <a:lnTo>
                    <a:pt x="56" y="108"/>
                  </a:lnTo>
                  <a:lnTo>
                    <a:pt x="64" y="124"/>
                  </a:lnTo>
                  <a:lnTo>
                    <a:pt x="76" y="144"/>
                  </a:lnTo>
                  <a:lnTo>
                    <a:pt x="100" y="148"/>
                  </a:lnTo>
                  <a:lnTo>
                    <a:pt x="128" y="168"/>
                  </a:lnTo>
                  <a:lnTo>
                    <a:pt x="172" y="180"/>
                  </a:lnTo>
                  <a:lnTo>
                    <a:pt x="128" y="180"/>
                  </a:lnTo>
                  <a:lnTo>
                    <a:pt x="80" y="160"/>
                  </a:lnTo>
                  <a:lnTo>
                    <a:pt x="48" y="144"/>
                  </a:lnTo>
                  <a:lnTo>
                    <a:pt x="32" y="132"/>
                  </a:lnTo>
                  <a:lnTo>
                    <a:pt x="24" y="132"/>
                  </a:lnTo>
                  <a:lnTo>
                    <a:pt x="12" y="108"/>
                  </a:lnTo>
                  <a:lnTo>
                    <a:pt x="12" y="100"/>
                  </a:lnTo>
                  <a:lnTo>
                    <a:pt x="0" y="76"/>
                  </a:lnTo>
                  <a:lnTo>
                    <a:pt x="8" y="72"/>
                  </a:lnTo>
                  <a:lnTo>
                    <a:pt x="24" y="48"/>
                  </a:lnTo>
                  <a:lnTo>
                    <a:pt x="48" y="28"/>
                  </a:lnTo>
                  <a:lnTo>
                    <a:pt x="80" y="16"/>
                  </a:lnTo>
                  <a:lnTo>
                    <a:pt x="112" y="12"/>
                  </a:lnTo>
                  <a:lnTo>
                    <a:pt x="172" y="4"/>
                  </a:lnTo>
                  <a:lnTo>
                    <a:pt x="196"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9" name="図形 48"/>
            <p:cNvSpPr/>
            <p:nvPr/>
          </p:nvSpPr>
          <p:spPr bwMode="auto">
            <a:xfrm>
              <a:off x="4184" y="228"/>
              <a:ext cx="88" cy="44"/>
            </a:xfrm>
            <a:custGeom>
              <a:avLst/>
              <a:gdLst/>
              <a:ahLst/>
              <a:cxnLst>
                <a:cxn ang="0">
                  <a:pos x="8" y="0"/>
                </a:cxn>
                <a:cxn ang="0">
                  <a:pos x="32" y="20"/>
                </a:cxn>
                <a:cxn ang="0">
                  <a:pos x="88" y="44"/>
                </a:cxn>
                <a:cxn ang="0">
                  <a:pos x="0" y="36"/>
                </a:cxn>
                <a:cxn ang="0">
                  <a:pos x="8" y="36"/>
                </a:cxn>
                <a:cxn ang="0">
                  <a:pos x="8" y="20"/>
                </a:cxn>
                <a:cxn ang="0">
                  <a:pos x="8" y="0"/>
                </a:cxn>
              </a:cxnLst>
              <a:rect l="0" t="0" r="0" b="0"/>
              <a:pathLst>
                <a:path w="88" h="44">
                  <a:moveTo>
                    <a:pt x="8" y="0"/>
                  </a:moveTo>
                  <a:lnTo>
                    <a:pt x="32" y="20"/>
                  </a:lnTo>
                  <a:lnTo>
                    <a:pt x="88" y="44"/>
                  </a:lnTo>
                  <a:lnTo>
                    <a:pt x="0" y="36"/>
                  </a:lnTo>
                  <a:lnTo>
                    <a:pt x="8" y="36"/>
                  </a:lnTo>
                  <a:lnTo>
                    <a:pt x="8" y="20"/>
                  </a:lnTo>
                  <a:lnTo>
                    <a:pt x="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0" name="図形 49"/>
            <p:cNvSpPr/>
            <p:nvPr/>
          </p:nvSpPr>
          <p:spPr bwMode="auto">
            <a:xfrm>
              <a:off x="4108" y="96"/>
              <a:ext cx="180" cy="92"/>
            </a:xfrm>
            <a:custGeom>
              <a:avLst/>
              <a:gdLst/>
              <a:ahLst/>
              <a:cxnLst>
                <a:cxn ang="0">
                  <a:pos x="12" y="36"/>
                </a:cxn>
                <a:cxn ang="0">
                  <a:pos x="16" y="36"/>
                </a:cxn>
                <a:cxn ang="0">
                  <a:pos x="24" y="32"/>
                </a:cxn>
                <a:cxn ang="0">
                  <a:pos x="52" y="12"/>
                </a:cxn>
                <a:cxn ang="0">
                  <a:pos x="100" y="8"/>
                </a:cxn>
                <a:cxn ang="0">
                  <a:pos x="180" y="0"/>
                </a:cxn>
                <a:cxn ang="0">
                  <a:pos x="144" y="8"/>
                </a:cxn>
                <a:cxn ang="0">
                  <a:pos x="108" y="20"/>
                </a:cxn>
                <a:cxn ang="0">
                  <a:pos x="76" y="36"/>
                </a:cxn>
                <a:cxn ang="0">
                  <a:pos x="52" y="60"/>
                </a:cxn>
                <a:cxn ang="0">
                  <a:pos x="52" y="72"/>
                </a:cxn>
                <a:cxn ang="0">
                  <a:pos x="52" y="92"/>
                </a:cxn>
                <a:cxn ang="0">
                  <a:pos x="28" y="72"/>
                </a:cxn>
                <a:cxn ang="0">
                  <a:pos x="0" y="60"/>
                </a:cxn>
                <a:cxn ang="0">
                  <a:pos x="12" y="36"/>
                </a:cxn>
              </a:cxnLst>
              <a:rect l="0" t="0" r="0" b="0"/>
              <a:pathLst>
                <a:path w="180" h="92">
                  <a:moveTo>
                    <a:pt x="12" y="36"/>
                  </a:moveTo>
                  <a:lnTo>
                    <a:pt x="16" y="36"/>
                  </a:lnTo>
                  <a:lnTo>
                    <a:pt x="24" y="32"/>
                  </a:lnTo>
                  <a:lnTo>
                    <a:pt x="52" y="12"/>
                  </a:lnTo>
                  <a:lnTo>
                    <a:pt x="100" y="8"/>
                  </a:lnTo>
                  <a:lnTo>
                    <a:pt x="180" y="0"/>
                  </a:lnTo>
                  <a:lnTo>
                    <a:pt x="144" y="8"/>
                  </a:lnTo>
                  <a:lnTo>
                    <a:pt x="108" y="20"/>
                  </a:lnTo>
                  <a:lnTo>
                    <a:pt x="76" y="36"/>
                  </a:lnTo>
                  <a:lnTo>
                    <a:pt x="52" y="60"/>
                  </a:lnTo>
                  <a:lnTo>
                    <a:pt x="52" y="72"/>
                  </a:lnTo>
                  <a:lnTo>
                    <a:pt x="52" y="92"/>
                  </a:lnTo>
                  <a:lnTo>
                    <a:pt x="28" y="72"/>
                  </a:lnTo>
                  <a:lnTo>
                    <a:pt x="0" y="60"/>
                  </a:lnTo>
                  <a:lnTo>
                    <a:pt x="12"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1" name="図形 50"/>
            <p:cNvSpPr/>
            <p:nvPr/>
          </p:nvSpPr>
          <p:spPr bwMode="auto">
            <a:xfrm>
              <a:off x="4040" y="140"/>
              <a:ext cx="72" cy="12"/>
            </a:xfrm>
            <a:custGeom>
              <a:avLst/>
              <a:gdLst/>
              <a:ahLst/>
              <a:cxnLst>
                <a:cxn ang="0">
                  <a:pos x="8" y="0"/>
                </a:cxn>
                <a:cxn ang="0">
                  <a:pos x="72" y="0"/>
                </a:cxn>
                <a:cxn ang="0">
                  <a:pos x="60" y="12"/>
                </a:cxn>
                <a:cxn ang="0">
                  <a:pos x="0" y="0"/>
                </a:cxn>
                <a:cxn ang="0">
                  <a:pos x="8" y="0"/>
                </a:cxn>
              </a:cxnLst>
              <a:rect l="0" t="0" r="0" b="0"/>
              <a:pathLst>
                <a:path w="72" h="12">
                  <a:moveTo>
                    <a:pt x="8" y="0"/>
                  </a:moveTo>
                  <a:lnTo>
                    <a:pt x="72" y="0"/>
                  </a:lnTo>
                  <a:lnTo>
                    <a:pt x="60" y="12"/>
                  </a:lnTo>
                  <a:lnTo>
                    <a:pt x="0" y="0"/>
                  </a:lnTo>
                  <a:lnTo>
                    <a:pt x="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2" name="図形 51"/>
            <p:cNvSpPr/>
            <p:nvPr/>
          </p:nvSpPr>
          <p:spPr bwMode="auto">
            <a:xfrm>
              <a:off x="3056" y="264"/>
              <a:ext cx="152" cy="100"/>
            </a:xfrm>
            <a:custGeom>
              <a:avLst/>
              <a:gdLst/>
              <a:ahLst/>
              <a:cxnLst>
                <a:cxn ang="0">
                  <a:pos x="28" y="100"/>
                </a:cxn>
                <a:cxn ang="0">
                  <a:pos x="4" y="76"/>
                </a:cxn>
                <a:cxn ang="0">
                  <a:pos x="0" y="44"/>
                </a:cxn>
                <a:cxn ang="0">
                  <a:pos x="0" y="20"/>
                </a:cxn>
                <a:cxn ang="0">
                  <a:pos x="4" y="0"/>
                </a:cxn>
                <a:cxn ang="0">
                  <a:pos x="52" y="0"/>
                </a:cxn>
                <a:cxn ang="0">
                  <a:pos x="100" y="8"/>
                </a:cxn>
                <a:cxn ang="0">
                  <a:pos x="120" y="12"/>
                </a:cxn>
                <a:cxn ang="0">
                  <a:pos x="140" y="20"/>
                </a:cxn>
                <a:cxn ang="0">
                  <a:pos x="144" y="32"/>
                </a:cxn>
                <a:cxn ang="0">
                  <a:pos x="152" y="44"/>
                </a:cxn>
                <a:cxn ang="0">
                  <a:pos x="144" y="52"/>
                </a:cxn>
                <a:cxn ang="0">
                  <a:pos x="132" y="68"/>
                </a:cxn>
                <a:cxn ang="0">
                  <a:pos x="120" y="80"/>
                </a:cxn>
                <a:cxn ang="0">
                  <a:pos x="96" y="88"/>
                </a:cxn>
                <a:cxn ang="0">
                  <a:pos x="64" y="92"/>
                </a:cxn>
                <a:cxn ang="0">
                  <a:pos x="28" y="100"/>
                </a:cxn>
              </a:cxnLst>
              <a:rect l="0" t="0" r="0" b="0"/>
              <a:pathLst>
                <a:path w="152" h="100">
                  <a:moveTo>
                    <a:pt x="28" y="100"/>
                  </a:moveTo>
                  <a:lnTo>
                    <a:pt x="4" y="76"/>
                  </a:lnTo>
                  <a:lnTo>
                    <a:pt x="0" y="44"/>
                  </a:lnTo>
                  <a:lnTo>
                    <a:pt x="0" y="20"/>
                  </a:lnTo>
                  <a:lnTo>
                    <a:pt x="4" y="0"/>
                  </a:lnTo>
                  <a:lnTo>
                    <a:pt x="52" y="0"/>
                  </a:lnTo>
                  <a:lnTo>
                    <a:pt x="100" y="8"/>
                  </a:lnTo>
                  <a:lnTo>
                    <a:pt x="120" y="12"/>
                  </a:lnTo>
                  <a:lnTo>
                    <a:pt x="140" y="20"/>
                  </a:lnTo>
                  <a:lnTo>
                    <a:pt x="144" y="32"/>
                  </a:lnTo>
                  <a:lnTo>
                    <a:pt x="152" y="44"/>
                  </a:lnTo>
                  <a:lnTo>
                    <a:pt x="144" y="52"/>
                  </a:lnTo>
                  <a:lnTo>
                    <a:pt x="132" y="68"/>
                  </a:lnTo>
                  <a:lnTo>
                    <a:pt x="120" y="80"/>
                  </a:lnTo>
                  <a:lnTo>
                    <a:pt x="96" y="88"/>
                  </a:lnTo>
                  <a:lnTo>
                    <a:pt x="64" y="92"/>
                  </a:lnTo>
                  <a:lnTo>
                    <a:pt x="28" y="1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3" name="図形 52"/>
            <p:cNvSpPr/>
            <p:nvPr/>
          </p:nvSpPr>
          <p:spPr bwMode="auto">
            <a:xfrm>
              <a:off x="3060" y="236"/>
              <a:ext cx="220" cy="144"/>
            </a:xfrm>
            <a:custGeom>
              <a:avLst/>
              <a:gdLst/>
              <a:ahLst/>
              <a:cxnLst>
                <a:cxn ang="0">
                  <a:pos x="48" y="144"/>
                </a:cxn>
                <a:cxn ang="0">
                  <a:pos x="24" y="128"/>
                </a:cxn>
                <a:cxn ang="0">
                  <a:pos x="60" y="128"/>
                </a:cxn>
                <a:cxn ang="0">
                  <a:pos x="96" y="120"/>
                </a:cxn>
                <a:cxn ang="0">
                  <a:pos x="116" y="108"/>
                </a:cxn>
                <a:cxn ang="0">
                  <a:pos x="136" y="104"/>
                </a:cxn>
                <a:cxn ang="0">
                  <a:pos x="148" y="80"/>
                </a:cxn>
                <a:cxn ang="0">
                  <a:pos x="148" y="72"/>
                </a:cxn>
                <a:cxn ang="0">
                  <a:pos x="148" y="56"/>
                </a:cxn>
                <a:cxn ang="0">
                  <a:pos x="140" y="48"/>
                </a:cxn>
                <a:cxn ang="0">
                  <a:pos x="120" y="36"/>
                </a:cxn>
                <a:cxn ang="0">
                  <a:pos x="104" y="28"/>
                </a:cxn>
                <a:cxn ang="0">
                  <a:pos x="56" y="24"/>
                </a:cxn>
                <a:cxn ang="0">
                  <a:pos x="0" y="24"/>
                </a:cxn>
                <a:cxn ang="0">
                  <a:pos x="8" y="0"/>
                </a:cxn>
                <a:cxn ang="0">
                  <a:pos x="8" y="4"/>
                </a:cxn>
                <a:cxn ang="0">
                  <a:pos x="84" y="0"/>
                </a:cxn>
                <a:cxn ang="0">
                  <a:pos x="148" y="4"/>
                </a:cxn>
                <a:cxn ang="0">
                  <a:pos x="176" y="16"/>
                </a:cxn>
                <a:cxn ang="0">
                  <a:pos x="200" y="28"/>
                </a:cxn>
                <a:cxn ang="0">
                  <a:pos x="212" y="40"/>
                </a:cxn>
                <a:cxn ang="0">
                  <a:pos x="220" y="60"/>
                </a:cxn>
                <a:cxn ang="0">
                  <a:pos x="220" y="72"/>
                </a:cxn>
                <a:cxn ang="0">
                  <a:pos x="208" y="96"/>
                </a:cxn>
                <a:cxn ang="0">
                  <a:pos x="200" y="108"/>
                </a:cxn>
                <a:cxn ang="0">
                  <a:pos x="184" y="120"/>
                </a:cxn>
                <a:cxn ang="0">
                  <a:pos x="160" y="132"/>
                </a:cxn>
                <a:cxn ang="0">
                  <a:pos x="136" y="140"/>
                </a:cxn>
                <a:cxn ang="0">
                  <a:pos x="96" y="144"/>
                </a:cxn>
                <a:cxn ang="0">
                  <a:pos x="48" y="144"/>
                </a:cxn>
              </a:cxnLst>
              <a:rect l="0" t="0" r="0" b="0"/>
              <a:pathLst>
                <a:path w="220" h="144">
                  <a:moveTo>
                    <a:pt x="48" y="144"/>
                  </a:moveTo>
                  <a:lnTo>
                    <a:pt x="24" y="128"/>
                  </a:lnTo>
                  <a:lnTo>
                    <a:pt x="60" y="128"/>
                  </a:lnTo>
                  <a:lnTo>
                    <a:pt x="96" y="120"/>
                  </a:lnTo>
                  <a:lnTo>
                    <a:pt x="116" y="108"/>
                  </a:lnTo>
                  <a:lnTo>
                    <a:pt x="136" y="104"/>
                  </a:lnTo>
                  <a:lnTo>
                    <a:pt x="148" y="80"/>
                  </a:lnTo>
                  <a:lnTo>
                    <a:pt x="148" y="72"/>
                  </a:lnTo>
                  <a:lnTo>
                    <a:pt x="148" y="56"/>
                  </a:lnTo>
                  <a:lnTo>
                    <a:pt x="140" y="48"/>
                  </a:lnTo>
                  <a:lnTo>
                    <a:pt x="120" y="36"/>
                  </a:lnTo>
                  <a:lnTo>
                    <a:pt x="104" y="28"/>
                  </a:lnTo>
                  <a:lnTo>
                    <a:pt x="56" y="24"/>
                  </a:lnTo>
                  <a:lnTo>
                    <a:pt x="0" y="24"/>
                  </a:lnTo>
                  <a:lnTo>
                    <a:pt x="8" y="0"/>
                  </a:lnTo>
                  <a:lnTo>
                    <a:pt x="8" y="4"/>
                  </a:lnTo>
                  <a:lnTo>
                    <a:pt x="84" y="0"/>
                  </a:lnTo>
                  <a:lnTo>
                    <a:pt x="148" y="4"/>
                  </a:lnTo>
                  <a:lnTo>
                    <a:pt x="176" y="16"/>
                  </a:lnTo>
                  <a:lnTo>
                    <a:pt x="200" y="28"/>
                  </a:lnTo>
                  <a:lnTo>
                    <a:pt x="212" y="40"/>
                  </a:lnTo>
                  <a:lnTo>
                    <a:pt x="220" y="60"/>
                  </a:lnTo>
                  <a:lnTo>
                    <a:pt x="220" y="72"/>
                  </a:lnTo>
                  <a:lnTo>
                    <a:pt x="208" y="96"/>
                  </a:lnTo>
                  <a:lnTo>
                    <a:pt x="200" y="108"/>
                  </a:lnTo>
                  <a:lnTo>
                    <a:pt x="184" y="120"/>
                  </a:lnTo>
                  <a:lnTo>
                    <a:pt x="160" y="132"/>
                  </a:lnTo>
                  <a:lnTo>
                    <a:pt x="136" y="140"/>
                  </a:lnTo>
                  <a:lnTo>
                    <a:pt x="96" y="144"/>
                  </a:lnTo>
                  <a:lnTo>
                    <a:pt x="48" y="14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4" name="図形 53"/>
            <p:cNvSpPr/>
            <p:nvPr/>
          </p:nvSpPr>
          <p:spPr bwMode="auto">
            <a:xfrm>
              <a:off x="3068" y="224"/>
              <a:ext cx="284" cy="180"/>
            </a:xfrm>
            <a:custGeom>
              <a:avLst/>
              <a:gdLst/>
              <a:ahLst/>
              <a:cxnLst>
                <a:cxn ang="0">
                  <a:pos x="72" y="180"/>
                </a:cxn>
                <a:cxn ang="0">
                  <a:pos x="52" y="168"/>
                </a:cxn>
                <a:cxn ang="0">
                  <a:pos x="40" y="164"/>
                </a:cxn>
                <a:cxn ang="0">
                  <a:pos x="128" y="156"/>
                </a:cxn>
                <a:cxn ang="0">
                  <a:pos x="156" y="152"/>
                </a:cxn>
                <a:cxn ang="0">
                  <a:pos x="176" y="140"/>
                </a:cxn>
                <a:cxn ang="0">
                  <a:pos x="192" y="128"/>
                </a:cxn>
                <a:cxn ang="0">
                  <a:pos x="204" y="108"/>
                </a:cxn>
                <a:cxn ang="0">
                  <a:pos x="212" y="84"/>
                </a:cxn>
                <a:cxn ang="0">
                  <a:pos x="216" y="72"/>
                </a:cxn>
                <a:cxn ang="0">
                  <a:pos x="212" y="52"/>
                </a:cxn>
                <a:cxn ang="0">
                  <a:pos x="192" y="36"/>
                </a:cxn>
                <a:cxn ang="0">
                  <a:pos x="176" y="24"/>
                </a:cxn>
                <a:cxn ang="0">
                  <a:pos x="144" y="16"/>
                </a:cxn>
                <a:cxn ang="0">
                  <a:pos x="84" y="12"/>
                </a:cxn>
                <a:cxn ang="0">
                  <a:pos x="0" y="12"/>
                </a:cxn>
                <a:cxn ang="0">
                  <a:pos x="0" y="12"/>
                </a:cxn>
                <a:cxn ang="0">
                  <a:pos x="4" y="12"/>
                </a:cxn>
                <a:cxn ang="0">
                  <a:pos x="40" y="4"/>
                </a:cxn>
                <a:cxn ang="0">
                  <a:pos x="120" y="0"/>
                </a:cxn>
                <a:cxn ang="0">
                  <a:pos x="168" y="4"/>
                </a:cxn>
                <a:cxn ang="0">
                  <a:pos x="212" y="12"/>
                </a:cxn>
                <a:cxn ang="0">
                  <a:pos x="248" y="24"/>
                </a:cxn>
                <a:cxn ang="0">
                  <a:pos x="276" y="52"/>
                </a:cxn>
                <a:cxn ang="0">
                  <a:pos x="284" y="60"/>
                </a:cxn>
                <a:cxn ang="0">
                  <a:pos x="276" y="92"/>
                </a:cxn>
                <a:cxn ang="0">
                  <a:pos x="272" y="108"/>
                </a:cxn>
                <a:cxn ang="0">
                  <a:pos x="252" y="128"/>
                </a:cxn>
                <a:cxn ang="0">
                  <a:pos x="224" y="140"/>
                </a:cxn>
                <a:cxn ang="0">
                  <a:pos x="192" y="156"/>
                </a:cxn>
                <a:cxn ang="0">
                  <a:pos x="144" y="168"/>
                </a:cxn>
                <a:cxn ang="0">
                  <a:pos x="108" y="176"/>
                </a:cxn>
                <a:cxn ang="0">
                  <a:pos x="72" y="180"/>
                </a:cxn>
              </a:cxnLst>
              <a:rect l="0" t="0" r="0" b="0"/>
              <a:pathLst>
                <a:path w="284" h="180">
                  <a:moveTo>
                    <a:pt x="72" y="180"/>
                  </a:moveTo>
                  <a:lnTo>
                    <a:pt x="52" y="168"/>
                  </a:lnTo>
                  <a:lnTo>
                    <a:pt x="40" y="164"/>
                  </a:lnTo>
                  <a:lnTo>
                    <a:pt x="128" y="156"/>
                  </a:lnTo>
                  <a:lnTo>
                    <a:pt x="156" y="152"/>
                  </a:lnTo>
                  <a:lnTo>
                    <a:pt x="176" y="140"/>
                  </a:lnTo>
                  <a:lnTo>
                    <a:pt x="192" y="128"/>
                  </a:lnTo>
                  <a:lnTo>
                    <a:pt x="204" y="108"/>
                  </a:lnTo>
                  <a:lnTo>
                    <a:pt x="212" y="84"/>
                  </a:lnTo>
                  <a:lnTo>
                    <a:pt x="216" y="72"/>
                  </a:lnTo>
                  <a:lnTo>
                    <a:pt x="212" y="52"/>
                  </a:lnTo>
                  <a:lnTo>
                    <a:pt x="192" y="36"/>
                  </a:lnTo>
                  <a:lnTo>
                    <a:pt x="176" y="24"/>
                  </a:lnTo>
                  <a:lnTo>
                    <a:pt x="144" y="16"/>
                  </a:lnTo>
                  <a:lnTo>
                    <a:pt x="84" y="12"/>
                  </a:lnTo>
                  <a:lnTo>
                    <a:pt x="0" y="12"/>
                  </a:lnTo>
                  <a:lnTo>
                    <a:pt x="0" y="12"/>
                  </a:lnTo>
                  <a:lnTo>
                    <a:pt x="4" y="12"/>
                  </a:lnTo>
                  <a:lnTo>
                    <a:pt x="40" y="4"/>
                  </a:lnTo>
                  <a:lnTo>
                    <a:pt x="120" y="0"/>
                  </a:lnTo>
                  <a:lnTo>
                    <a:pt x="168" y="4"/>
                  </a:lnTo>
                  <a:lnTo>
                    <a:pt x="212" y="12"/>
                  </a:lnTo>
                  <a:lnTo>
                    <a:pt x="248" y="24"/>
                  </a:lnTo>
                  <a:lnTo>
                    <a:pt x="276" y="52"/>
                  </a:lnTo>
                  <a:lnTo>
                    <a:pt x="284" y="60"/>
                  </a:lnTo>
                  <a:lnTo>
                    <a:pt x="276" y="92"/>
                  </a:lnTo>
                  <a:lnTo>
                    <a:pt x="272" y="108"/>
                  </a:lnTo>
                  <a:lnTo>
                    <a:pt x="252" y="128"/>
                  </a:lnTo>
                  <a:lnTo>
                    <a:pt x="224" y="140"/>
                  </a:lnTo>
                  <a:lnTo>
                    <a:pt x="192" y="156"/>
                  </a:lnTo>
                  <a:lnTo>
                    <a:pt x="144" y="168"/>
                  </a:lnTo>
                  <a:lnTo>
                    <a:pt x="108" y="176"/>
                  </a:lnTo>
                  <a:lnTo>
                    <a:pt x="72" y="1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5" name="図形 54"/>
            <p:cNvSpPr/>
            <p:nvPr/>
          </p:nvSpPr>
          <p:spPr bwMode="auto">
            <a:xfrm>
              <a:off x="3072" y="212"/>
              <a:ext cx="356" cy="216"/>
            </a:xfrm>
            <a:custGeom>
              <a:avLst/>
              <a:gdLst/>
              <a:ahLst/>
              <a:cxnLst>
                <a:cxn ang="0">
                  <a:pos x="80" y="192"/>
                </a:cxn>
                <a:cxn ang="0">
                  <a:pos x="108" y="192"/>
                </a:cxn>
                <a:cxn ang="0">
                  <a:pos x="148" y="180"/>
                </a:cxn>
                <a:cxn ang="0">
                  <a:pos x="188" y="168"/>
                </a:cxn>
                <a:cxn ang="0">
                  <a:pos x="224" y="156"/>
                </a:cxn>
                <a:cxn ang="0">
                  <a:pos x="248" y="140"/>
                </a:cxn>
                <a:cxn ang="0">
                  <a:pos x="268" y="120"/>
                </a:cxn>
                <a:cxn ang="0">
                  <a:pos x="280" y="104"/>
                </a:cxn>
                <a:cxn ang="0">
                  <a:pos x="284" y="84"/>
                </a:cxn>
                <a:cxn ang="0">
                  <a:pos x="280" y="72"/>
                </a:cxn>
                <a:cxn ang="0">
                  <a:pos x="280" y="60"/>
                </a:cxn>
                <a:cxn ang="0">
                  <a:pos x="248" y="36"/>
                </a:cxn>
                <a:cxn ang="0">
                  <a:pos x="212" y="24"/>
                </a:cxn>
                <a:cxn ang="0">
                  <a:pos x="172" y="12"/>
                </a:cxn>
                <a:cxn ang="0">
                  <a:pos x="128" y="12"/>
                </a:cxn>
                <a:cxn ang="0">
                  <a:pos x="44" y="12"/>
                </a:cxn>
                <a:cxn ang="0">
                  <a:pos x="0" y="24"/>
                </a:cxn>
                <a:cxn ang="0">
                  <a:pos x="48" y="12"/>
                </a:cxn>
                <a:cxn ang="0">
                  <a:pos x="152" y="0"/>
                </a:cxn>
                <a:cxn ang="0">
                  <a:pos x="212" y="0"/>
                </a:cxn>
                <a:cxn ang="0">
                  <a:pos x="268" y="4"/>
                </a:cxn>
                <a:cxn ang="0">
                  <a:pos x="316" y="24"/>
                </a:cxn>
                <a:cxn ang="0">
                  <a:pos x="332" y="28"/>
                </a:cxn>
                <a:cxn ang="0">
                  <a:pos x="352" y="48"/>
                </a:cxn>
                <a:cxn ang="0">
                  <a:pos x="356" y="64"/>
                </a:cxn>
                <a:cxn ang="0">
                  <a:pos x="356" y="92"/>
                </a:cxn>
                <a:cxn ang="0">
                  <a:pos x="352" y="108"/>
                </a:cxn>
                <a:cxn ang="0">
                  <a:pos x="332" y="132"/>
                </a:cxn>
                <a:cxn ang="0">
                  <a:pos x="316" y="152"/>
                </a:cxn>
                <a:cxn ang="0">
                  <a:pos x="284" y="168"/>
                </a:cxn>
                <a:cxn ang="0">
                  <a:pos x="248" y="188"/>
                </a:cxn>
                <a:cxn ang="0">
                  <a:pos x="200" y="200"/>
                </a:cxn>
                <a:cxn ang="0">
                  <a:pos x="124" y="216"/>
                </a:cxn>
                <a:cxn ang="0">
                  <a:pos x="80" y="192"/>
                </a:cxn>
              </a:cxnLst>
              <a:rect l="0" t="0" r="0" b="0"/>
              <a:pathLst>
                <a:path w="356" h="216">
                  <a:moveTo>
                    <a:pt x="80" y="192"/>
                  </a:moveTo>
                  <a:lnTo>
                    <a:pt x="108" y="192"/>
                  </a:lnTo>
                  <a:lnTo>
                    <a:pt x="148" y="180"/>
                  </a:lnTo>
                  <a:lnTo>
                    <a:pt x="188" y="168"/>
                  </a:lnTo>
                  <a:lnTo>
                    <a:pt x="224" y="156"/>
                  </a:lnTo>
                  <a:lnTo>
                    <a:pt x="248" y="140"/>
                  </a:lnTo>
                  <a:lnTo>
                    <a:pt x="268" y="120"/>
                  </a:lnTo>
                  <a:lnTo>
                    <a:pt x="280" y="104"/>
                  </a:lnTo>
                  <a:lnTo>
                    <a:pt x="284" y="84"/>
                  </a:lnTo>
                  <a:lnTo>
                    <a:pt x="280" y="72"/>
                  </a:lnTo>
                  <a:lnTo>
                    <a:pt x="280" y="60"/>
                  </a:lnTo>
                  <a:lnTo>
                    <a:pt x="248" y="36"/>
                  </a:lnTo>
                  <a:lnTo>
                    <a:pt x="212" y="24"/>
                  </a:lnTo>
                  <a:lnTo>
                    <a:pt x="172" y="12"/>
                  </a:lnTo>
                  <a:lnTo>
                    <a:pt x="128" y="12"/>
                  </a:lnTo>
                  <a:lnTo>
                    <a:pt x="44" y="12"/>
                  </a:lnTo>
                  <a:lnTo>
                    <a:pt x="0" y="24"/>
                  </a:lnTo>
                  <a:lnTo>
                    <a:pt x="48" y="12"/>
                  </a:lnTo>
                  <a:lnTo>
                    <a:pt x="152" y="0"/>
                  </a:lnTo>
                  <a:lnTo>
                    <a:pt x="212" y="0"/>
                  </a:lnTo>
                  <a:lnTo>
                    <a:pt x="268" y="4"/>
                  </a:lnTo>
                  <a:lnTo>
                    <a:pt x="316" y="24"/>
                  </a:lnTo>
                  <a:lnTo>
                    <a:pt x="332" y="28"/>
                  </a:lnTo>
                  <a:lnTo>
                    <a:pt x="352" y="48"/>
                  </a:lnTo>
                  <a:lnTo>
                    <a:pt x="356" y="64"/>
                  </a:lnTo>
                  <a:lnTo>
                    <a:pt x="356" y="92"/>
                  </a:lnTo>
                  <a:lnTo>
                    <a:pt x="352" y="108"/>
                  </a:lnTo>
                  <a:lnTo>
                    <a:pt x="332" y="132"/>
                  </a:lnTo>
                  <a:lnTo>
                    <a:pt x="316" y="152"/>
                  </a:lnTo>
                  <a:lnTo>
                    <a:pt x="284" y="168"/>
                  </a:lnTo>
                  <a:lnTo>
                    <a:pt x="248" y="188"/>
                  </a:lnTo>
                  <a:lnTo>
                    <a:pt x="200" y="200"/>
                  </a:lnTo>
                  <a:lnTo>
                    <a:pt x="124" y="216"/>
                  </a:lnTo>
                  <a:lnTo>
                    <a:pt x="80" y="19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6" name="図形 55"/>
            <p:cNvSpPr/>
            <p:nvPr/>
          </p:nvSpPr>
          <p:spPr bwMode="auto">
            <a:xfrm>
              <a:off x="3208" y="200"/>
              <a:ext cx="324" cy="236"/>
            </a:xfrm>
            <a:custGeom>
              <a:avLst/>
              <a:gdLst/>
              <a:ahLst/>
              <a:cxnLst>
                <a:cxn ang="0">
                  <a:pos x="0" y="228"/>
                </a:cxn>
                <a:cxn ang="0">
                  <a:pos x="72" y="212"/>
                </a:cxn>
                <a:cxn ang="0">
                  <a:pos x="112" y="200"/>
                </a:cxn>
                <a:cxn ang="0">
                  <a:pos x="148" y="188"/>
                </a:cxn>
                <a:cxn ang="0">
                  <a:pos x="180" y="168"/>
                </a:cxn>
                <a:cxn ang="0">
                  <a:pos x="204" y="152"/>
                </a:cxn>
                <a:cxn ang="0">
                  <a:pos x="216" y="128"/>
                </a:cxn>
                <a:cxn ang="0">
                  <a:pos x="220" y="104"/>
                </a:cxn>
                <a:cxn ang="0">
                  <a:pos x="220" y="76"/>
                </a:cxn>
                <a:cxn ang="0">
                  <a:pos x="220" y="60"/>
                </a:cxn>
                <a:cxn ang="0">
                  <a:pos x="192" y="36"/>
                </a:cxn>
                <a:cxn ang="0">
                  <a:pos x="160" y="24"/>
                </a:cxn>
                <a:cxn ang="0">
                  <a:pos x="124" y="12"/>
                </a:cxn>
                <a:cxn ang="0">
                  <a:pos x="84" y="4"/>
                </a:cxn>
                <a:cxn ang="0">
                  <a:pos x="132" y="0"/>
                </a:cxn>
                <a:cxn ang="0">
                  <a:pos x="204" y="4"/>
                </a:cxn>
                <a:cxn ang="0">
                  <a:pos x="252" y="16"/>
                </a:cxn>
                <a:cxn ang="0">
                  <a:pos x="288" y="36"/>
                </a:cxn>
                <a:cxn ang="0">
                  <a:pos x="308" y="48"/>
                </a:cxn>
                <a:cxn ang="0">
                  <a:pos x="320" y="64"/>
                </a:cxn>
                <a:cxn ang="0">
                  <a:pos x="324" y="84"/>
                </a:cxn>
                <a:cxn ang="0">
                  <a:pos x="324" y="96"/>
                </a:cxn>
                <a:cxn ang="0">
                  <a:pos x="320" y="116"/>
                </a:cxn>
                <a:cxn ang="0">
                  <a:pos x="308" y="132"/>
                </a:cxn>
                <a:cxn ang="0">
                  <a:pos x="272" y="156"/>
                </a:cxn>
                <a:cxn ang="0">
                  <a:pos x="220" y="180"/>
                </a:cxn>
                <a:cxn ang="0">
                  <a:pos x="160" y="200"/>
                </a:cxn>
                <a:cxn ang="0">
                  <a:pos x="60" y="224"/>
                </a:cxn>
                <a:cxn ang="0">
                  <a:pos x="12" y="228"/>
                </a:cxn>
                <a:cxn ang="0">
                  <a:pos x="12" y="236"/>
                </a:cxn>
                <a:cxn ang="0">
                  <a:pos x="0" y="228"/>
                </a:cxn>
              </a:cxnLst>
              <a:rect l="0" t="0" r="0" b="0"/>
              <a:pathLst>
                <a:path w="324" h="236">
                  <a:moveTo>
                    <a:pt x="0" y="228"/>
                  </a:moveTo>
                  <a:lnTo>
                    <a:pt x="72" y="212"/>
                  </a:lnTo>
                  <a:lnTo>
                    <a:pt x="112" y="200"/>
                  </a:lnTo>
                  <a:lnTo>
                    <a:pt x="148" y="188"/>
                  </a:lnTo>
                  <a:lnTo>
                    <a:pt x="180" y="168"/>
                  </a:lnTo>
                  <a:lnTo>
                    <a:pt x="204" y="152"/>
                  </a:lnTo>
                  <a:lnTo>
                    <a:pt x="216" y="128"/>
                  </a:lnTo>
                  <a:lnTo>
                    <a:pt x="220" y="104"/>
                  </a:lnTo>
                  <a:lnTo>
                    <a:pt x="220" y="76"/>
                  </a:lnTo>
                  <a:lnTo>
                    <a:pt x="220" y="60"/>
                  </a:lnTo>
                  <a:lnTo>
                    <a:pt x="192" y="36"/>
                  </a:lnTo>
                  <a:lnTo>
                    <a:pt x="160" y="24"/>
                  </a:lnTo>
                  <a:lnTo>
                    <a:pt x="124" y="12"/>
                  </a:lnTo>
                  <a:lnTo>
                    <a:pt x="84" y="4"/>
                  </a:lnTo>
                  <a:lnTo>
                    <a:pt x="132" y="0"/>
                  </a:lnTo>
                  <a:lnTo>
                    <a:pt x="204" y="4"/>
                  </a:lnTo>
                  <a:lnTo>
                    <a:pt x="252" y="16"/>
                  </a:lnTo>
                  <a:lnTo>
                    <a:pt x="288" y="36"/>
                  </a:lnTo>
                  <a:lnTo>
                    <a:pt x="308" y="48"/>
                  </a:lnTo>
                  <a:lnTo>
                    <a:pt x="320" y="64"/>
                  </a:lnTo>
                  <a:lnTo>
                    <a:pt x="324" y="84"/>
                  </a:lnTo>
                  <a:lnTo>
                    <a:pt x="324" y="96"/>
                  </a:lnTo>
                  <a:lnTo>
                    <a:pt x="320" y="116"/>
                  </a:lnTo>
                  <a:lnTo>
                    <a:pt x="308" y="132"/>
                  </a:lnTo>
                  <a:lnTo>
                    <a:pt x="272" y="156"/>
                  </a:lnTo>
                  <a:lnTo>
                    <a:pt x="220" y="180"/>
                  </a:lnTo>
                  <a:lnTo>
                    <a:pt x="160" y="200"/>
                  </a:lnTo>
                  <a:lnTo>
                    <a:pt x="60" y="224"/>
                  </a:lnTo>
                  <a:lnTo>
                    <a:pt x="12" y="228"/>
                  </a:lnTo>
                  <a:lnTo>
                    <a:pt x="12" y="236"/>
                  </a:lnTo>
                  <a:lnTo>
                    <a:pt x="0" y="22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7" name="図形 56"/>
            <p:cNvSpPr/>
            <p:nvPr/>
          </p:nvSpPr>
          <p:spPr bwMode="auto">
            <a:xfrm>
              <a:off x="3220" y="168"/>
              <a:ext cx="440" cy="284"/>
            </a:xfrm>
            <a:custGeom>
              <a:avLst/>
              <a:gdLst/>
              <a:ahLst/>
              <a:cxnLst>
                <a:cxn ang="0">
                  <a:pos x="0" y="268"/>
                </a:cxn>
                <a:cxn ang="0">
                  <a:pos x="64" y="256"/>
                </a:cxn>
                <a:cxn ang="0">
                  <a:pos x="168" y="232"/>
                </a:cxn>
                <a:cxn ang="0">
                  <a:pos x="220" y="212"/>
                </a:cxn>
                <a:cxn ang="0">
                  <a:pos x="272" y="188"/>
                </a:cxn>
                <a:cxn ang="0">
                  <a:pos x="300" y="164"/>
                </a:cxn>
                <a:cxn ang="0">
                  <a:pos x="312" y="148"/>
                </a:cxn>
                <a:cxn ang="0">
                  <a:pos x="320" y="128"/>
                </a:cxn>
                <a:cxn ang="0">
                  <a:pos x="320" y="116"/>
                </a:cxn>
                <a:cxn ang="0">
                  <a:pos x="312" y="96"/>
                </a:cxn>
                <a:cxn ang="0">
                  <a:pos x="300" y="72"/>
                </a:cxn>
                <a:cxn ang="0">
                  <a:pos x="272" y="56"/>
                </a:cxn>
                <a:cxn ang="0">
                  <a:pos x="236" y="44"/>
                </a:cxn>
                <a:cxn ang="0">
                  <a:pos x="180" y="32"/>
                </a:cxn>
                <a:cxn ang="0">
                  <a:pos x="120" y="24"/>
                </a:cxn>
                <a:cxn ang="0">
                  <a:pos x="84" y="32"/>
                </a:cxn>
                <a:cxn ang="0">
                  <a:pos x="156" y="8"/>
                </a:cxn>
                <a:cxn ang="0">
                  <a:pos x="208" y="0"/>
                </a:cxn>
                <a:cxn ang="0">
                  <a:pos x="272" y="0"/>
                </a:cxn>
                <a:cxn ang="0">
                  <a:pos x="272" y="8"/>
                </a:cxn>
                <a:cxn ang="0">
                  <a:pos x="272" y="0"/>
                </a:cxn>
                <a:cxn ang="0">
                  <a:pos x="324" y="12"/>
                </a:cxn>
                <a:cxn ang="0">
                  <a:pos x="380" y="36"/>
                </a:cxn>
                <a:cxn ang="0">
                  <a:pos x="408" y="56"/>
                </a:cxn>
                <a:cxn ang="0">
                  <a:pos x="428" y="68"/>
                </a:cxn>
                <a:cxn ang="0">
                  <a:pos x="440" y="92"/>
                </a:cxn>
                <a:cxn ang="0">
                  <a:pos x="432" y="116"/>
                </a:cxn>
                <a:cxn ang="0">
                  <a:pos x="420" y="148"/>
                </a:cxn>
                <a:cxn ang="0">
                  <a:pos x="392" y="176"/>
                </a:cxn>
                <a:cxn ang="0">
                  <a:pos x="348" y="208"/>
                </a:cxn>
                <a:cxn ang="0">
                  <a:pos x="252" y="236"/>
                </a:cxn>
                <a:cxn ang="0">
                  <a:pos x="160" y="268"/>
                </a:cxn>
                <a:cxn ang="0">
                  <a:pos x="72" y="284"/>
                </a:cxn>
                <a:cxn ang="0">
                  <a:pos x="0" y="268"/>
                </a:cxn>
              </a:cxnLst>
              <a:rect l="0" t="0" r="0" b="0"/>
              <a:pathLst>
                <a:path w="440" h="284">
                  <a:moveTo>
                    <a:pt x="0" y="268"/>
                  </a:moveTo>
                  <a:lnTo>
                    <a:pt x="64" y="256"/>
                  </a:lnTo>
                  <a:lnTo>
                    <a:pt x="168" y="232"/>
                  </a:lnTo>
                  <a:lnTo>
                    <a:pt x="220" y="212"/>
                  </a:lnTo>
                  <a:lnTo>
                    <a:pt x="272" y="188"/>
                  </a:lnTo>
                  <a:lnTo>
                    <a:pt x="300" y="164"/>
                  </a:lnTo>
                  <a:lnTo>
                    <a:pt x="312" y="148"/>
                  </a:lnTo>
                  <a:lnTo>
                    <a:pt x="320" y="128"/>
                  </a:lnTo>
                  <a:lnTo>
                    <a:pt x="320" y="116"/>
                  </a:lnTo>
                  <a:lnTo>
                    <a:pt x="312" y="96"/>
                  </a:lnTo>
                  <a:lnTo>
                    <a:pt x="300" y="72"/>
                  </a:lnTo>
                  <a:lnTo>
                    <a:pt x="272" y="56"/>
                  </a:lnTo>
                  <a:lnTo>
                    <a:pt x="236" y="44"/>
                  </a:lnTo>
                  <a:lnTo>
                    <a:pt x="180" y="32"/>
                  </a:lnTo>
                  <a:lnTo>
                    <a:pt x="120" y="24"/>
                  </a:lnTo>
                  <a:lnTo>
                    <a:pt x="84" y="32"/>
                  </a:lnTo>
                  <a:lnTo>
                    <a:pt x="156" y="8"/>
                  </a:lnTo>
                  <a:lnTo>
                    <a:pt x="208" y="0"/>
                  </a:lnTo>
                  <a:lnTo>
                    <a:pt x="272" y="0"/>
                  </a:lnTo>
                  <a:lnTo>
                    <a:pt x="272" y="8"/>
                  </a:lnTo>
                  <a:lnTo>
                    <a:pt x="272" y="0"/>
                  </a:lnTo>
                  <a:lnTo>
                    <a:pt x="324" y="12"/>
                  </a:lnTo>
                  <a:lnTo>
                    <a:pt x="380" y="36"/>
                  </a:lnTo>
                  <a:lnTo>
                    <a:pt x="408" y="56"/>
                  </a:lnTo>
                  <a:lnTo>
                    <a:pt x="428" y="68"/>
                  </a:lnTo>
                  <a:lnTo>
                    <a:pt x="440" y="92"/>
                  </a:lnTo>
                  <a:lnTo>
                    <a:pt x="432" y="116"/>
                  </a:lnTo>
                  <a:lnTo>
                    <a:pt x="420" y="148"/>
                  </a:lnTo>
                  <a:lnTo>
                    <a:pt x="392" y="176"/>
                  </a:lnTo>
                  <a:lnTo>
                    <a:pt x="348" y="208"/>
                  </a:lnTo>
                  <a:lnTo>
                    <a:pt x="252" y="236"/>
                  </a:lnTo>
                  <a:lnTo>
                    <a:pt x="160" y="268"/>
                  </a:lnTo>
                  <a:lnTo>
                    <a:pt x="72" y="284"/>
                  </a:lnTo>
                  <a:lnTo>
                    <a:pt x="0" y="2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dirty="0"/>
            </a:p>
          </p:txBody>
        </p:sp>
        <p:sp>
          <p:nvSpPr>
            <p:cNvPr id="58" name="図形 57"/>
            <p:cNvSpPr/>
            <p:nvPr/>
          </p:nvSpPr>
          <p:spPr bwMode="auto">
            <a:xfrm>
              <a:off x="3304" y="176"/>
              <a:ext cx="452" cy="284"/>
            </a:xfrm>
            <a:custGeom>
              <a:avLst/>
              <a:gdLst/>
              <a:ahLst/>
              <a:cxnLst>
                <a:cxn ang="0">
                  <a:pos x="0" y="276"/>
                </a:cxn>
                <a:cxn ang="0">
                  <a:pos x="88" y="260"/>
                </a:cxn>
                <a:cxn ang="0">
                  <a:pos x="176" y="236"/>
                </a:cxn>
                <a:cxn ang="0">
                  <a:pos x="272" y="200"/>
                </a:cxn>
                <a:cxn ang="0">
                  <a:pos x="312" y="168"/>
                </a:cxn>
                <a:cxn ang="0">
                  <a:pos x="336" y="140"/>
                </a:cxn>
                <a:cxn ang="0">
                  <a:pos x="356" y="108"/>
                </a:cxn>
                <a:cxn ang="0">
                  <a:pos x="356" y="84"/>
                </a:cxn>
                <a:cxn ang="0">
                  <a:pos x="344" y="60"/>
                </a:cxn>
                <a:cxn ang="0">
                  <a:pos x="324" y="40"/>
                </a:cxn>
                <a:cxn ang="0">
                  <a:pos x="296" y="28"/>
                </a:cxn>
                <a:cxn ang="0">
                  <a:pos x="272" y="12"/>
                </a:cxn>
                <a:cxn ang="0">
                  <a:pos x="240" y="0"/>
                </a:cxn>
                <a:cxn ang="0">
                  <a:pos x="276" y="0"/>
                </a:cxn>
                <a:cxn ang="0">
                  <a:pos x="324" y="4"/>
                </a:cxn>
                <a:cxn ang="0">
                  <a:pos x="380" y="24"/>
                </a:cxn>
                <a:cxn ang="0">
                  <a:pos x="404" y="36"/>
                </a:cxn>
                <a:cxn ang="0">
                  <a:pos x="428" y="52"/>
                </a:cxn>
                <a:cxn ang="0">
                  <a:pos x="448" y="76"/>
                </a:cxn>
                <a:cxn ang="0">
                  <a:pos x="452" y="116"/>
                </a:cxn>
                <a:cxn ang="0">
                  <a:pos x="448" y="128"/>
                </a:cxn>
                <a:cxn ang="0">
                  <a:pos x="428" y="152"/>
                </a:cxn>
                <a:cxn ang="0">
                  <a:pos x="412" y="168"/>
                </a:cxn>
                <a:cxn ang="0">
                  <a:pos x="372" y="188"/>
                </a:cxn>
                <a:cxn ang="0">
                  <a:pos x="332" y="204"/>
                </a:cxn>
                <a:cxn ang="0">
                  <a:pos x="264" y="228"/>
                </a:cxn>
                <a:cxn ang="0">
                  <a:pos x="176" y="252"/>
                </a:cxn>
                <a:cxn ang="0">
                  <a:pos x="100" y="272"/>
                </a:cxn>
                <a:cxn ang="0">
                  <a:pos x="40" y="284"/>
                </a:cxn>
                <a:cxn ang="0">
                  <a:pos x="0" y="276"/>
                </a:cxn>
              </a:cxnLst>
              <a:rect l="0" t="0" r="0" b="0"/>
              <a:pathLst>
                <a:path w="452" h="284">
                  <a:moveTo>
                    <a:pt x="0" y="276"/>
                  </a:moveTo>
                  <a:lnTo>
                    <a:pt x="88" y="260"/>
                  </a:lnTo>
                  <a:lnTo>
                    <a:pt x="176" y="236"/>
                  </a:lnTo>
                  <a:lnTo>
                    <a:pt x="272" y="200"/>
                  </a:lnTo>
                  <a:lnTo>
                    <a:pt x="312" y="168"/>
                  </a:lnTo>
                  <a:lnTo>
                    <a:pt x="336" y="140"/>
                  </a:lnTo>
                  <a:lnTo>
                    <a:pt x="356" y="108"/>
                  </a:lnTo>
                  <a:lnTo>
                    <a:pt x="356" y="84"/>
                  </a:lnTo>
                  <a:lnTo>
                    <a:pt x="344" y="60"/>
                  </a:lnTo>
                  <a:lnTo>
                    <a:pt x="324" y="40"/>
                  </a:lnTo>
                  <a:lnTo>
                    <a:pt x="296" y="28"/>
                  </a:lnTo>
                  <a:lnTo>
                    <a:pt x="272" y="12"/>
                  </a:lnTo>
                  <a:lnTo>
                    <a:pt x="240" y="0"/>
                  </a:lnTo>
                  <a:lnTo>
                    <a:pt x="276" y="0"/>
                  </a:lnTo>
                  <a:lnTo>
                    <a:pt x="324" y="4"/>
                  </a:lnTo>
                  <a:lnTo>
                    <a:pt x="380" y="24"/>
                  </a:lnTo>
                  <a:lnTo>
                    <a:pt x="404" y="36"/>
                  </a:lnTo>
                  <a:lnTo>
                    <a:pt x="428" y="52"/>
                  </a:lnTo>
                  <a:lnTo>
                    <a:pt x="448" y="76"/>
                  </a:lnTo>
                  <a:lnTo>
                    <a:pt x="452" y="116"/>
                  </a:lnTo>
                  <a:lnTo>
                    <a:pt x="448" y="128"/>
                  </a:lnTo>
                  <a:lnTo>
                    <a:pt x="428" y="152"/>
                  </a:lnTo>
                  <a:lnTo>
                    <a:pt x="412" y="168"/>
                  </a:lnTo>
                  <a:lnTo>
                    <a:pt x="372" y="188"/>
                  </a:lnTo>
                  <a:lnTo>
                    <a:pt x="332" y="204"/>
                  </a:lnTo>
                  <a:lnTo>
                    <a:pt x="264" y="228"/>
                  </a:lnTo>
                  <a:lnTo>
                    <a:pt x="176" y="252"/>
                  </a:lnTo>
                  <a:lnTo>
                    <a:pt x="100" y="272"/>
                  </a:lnTo>
                  <a:lnTo>
                    <a:pt x="40" y="284"/>
                  </a:lnTo>
                  <a:lnTo>
                    <a:pt x="0" y="2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9" name="図形 58"/>
            <p:cNvSpPr/>
            <p:nvPr/>
          </p:nvSpPr>
          <p:spPr bwMode="auto">
            <a:xfrm>
              <a:off x="3344" y="204"/>
              <a:ext cx="480" cy="260"/>
            </a:xfrm>
            <a:custGeom>
              <a:avLst/>
              <a:gdLst/>
              <a:ahLst/>
              <a:cxnLst>
                <a:cxn ang="0">
                  <a:pos x="236" y="220"/>
                </a:cxn>
                <a:cxn ang="0">
                  <a:pos x="196" y="236"/>
                </a:cxn>
                <a:cxn ang="0">
                  <a:pos x="152" y="248"/>
                </a:cxn>
                <a:cxn ang="0">
                  <a:pos x="104" y="256"/>
                </a:cxn>
                <a:cxn ang="0">
                  <a:pos x="48" y="260"/>
                </a:cxn>
                <a:cxn ang="0">
                  <a:pos x="0" y="256"/>
                </a:cxn>
                <a:cxn ang="0">
                  <a:pos x="60" y="248"/>
                </a:cxn>
                <a:cxn ang="0">
                  <a:pos x="136" y="232"/>
                </a:cxn>
                <a:cxn ang="0">
                  <a:pos x="232" y="200"/>
                </a:cxn>
                <a:cxn ang="0">
                  <a:pos x="292" y="184"/>
                </a:cxn>
                <a:cxn ang="0">
                  <a:pos x="340" y="160"/>
                </a:cxn>
                <a:cxn ang="0">
                  <a:pos x="376" y="140"/>
                </a:cxn>
                <a:cxn ang="0">
                  <a:pos x="396" y="124"/>
                </a:cxn>
                <a:cxn ang="0">
                  <a:pos x="412" y="100"/>
                </a:cxn>
                <a:cxn ang="0">
                  <a:pos x="420" y="88"/>
                </a:cxn>
                <a:cxn ang="0">
                  <a:pos x="412" y="48"/>
                </a:cxn>
                <a:cxn ang="0">
                  <a:pos x="388" y="20"/>
                </a:cxn>
                <a:cxn ang="0">
                  <a:pos x="360" y="0"/>
                </a:cxn>
                <a:cxn ang="0">
                  <a:pos x="408" y="8"/>
                </a:cxn>
                <a:cxn ang="0">
                  <a:pos x="432" y="20"/>
                </a:cxn>
                <a:cxn ang="0">
                  <a:pos x="456" y="32"/>
                </a:cxn>
                <a:cxn ang="0">
                  <a:pos x="472" y="56"/>
                </a:cxn>
                <a:cxn ang="0">
                  <a:pos x="480" y="88"/>
                </a:cxn>
                <a:cxn ang="0">
                  <a:pos x="468" y="104"/>
                </a:cxn>
                <a:cxn ang="0">
                  <a:pos x="424" y="148"/>
                </a:cxn>
                <a:cxn ang="0">
                  <a:pos x="396" y="172"/>
                </a:cxn>
                <a:cxn ang="0">
                  <a:pos x="352" y="196"/>
                </a:cxn>
                <a:cxn ang="0">
                  <a:pos x="304" y="212"/>
                </a:cxn>
                <a:cxn ang="0">
                  <a:pos x="244" y="220"/>
                </a:cxn>
                <a:cxn ang="0">
                  <a:pos x="244" y="224"/>
                </a:cxn>
                <a:cxn ang="0">
                  <a:pos x="236" y="220"/>
                </a:cxn>
              </a:cxnLst>
              <a:rect l="0" t="0" r="0" b="0"/>
              <a:pathLst>
                <a:path w="480" h="260">
                  <a:moveTo>
                    <a:pt x="236" y="220"/>
                  </a:moveTo>
                  <a:lnTo>
                    <a:pt x="196" y="236"/>
                  </a:lnTo>
                  <a:lnTo>
                    <a:pt x="152" y="248"/>
                  </a:lnTo>
                  <a:lnTo>
                    <a:pt x="104" y="256"/>
                  </a:lnTo>
                  <a:lnTo>
                    <a:pt x="48" y="260"/>
                  </a:lnTo>
                  <a:lnTo>
                    <a:pt x="0" y="256"/>
                  </a:lnTo>
                  <a:lnTo>
                    <a:pt x="60" y="248"/>
                  </a:lnTo>
                  <a:lnTo>
                    <a:pt x="136" y="232"/>
                  </a:lnTo>
                  <a:lnTo>
                    <a:pt x="232" y="200"/>
                  </a:lnTo>
                  <a:lnTo>
                    <a:pt x="292" y="184"/>
                  </a:lnTo>
                  <a:lnTo>
                    <a:pt x="340" y="160"/>
                  </a:lnTo>
                  <a:lnTo>
                    <a:pt x="376" y="140"/>
                  </a:lnTo>
                  <a:lnTo>
                    <a:pt x="396" y="124"/>
                  </a:lnTo>
                  <a:lnTo>
                    <a:pt x="412" y="100"/>
                  </a:lnTo>
                  <a:lnTo>
                    <a:pt x="420" y="88"/>
                  </a:lnTo>
                  <a:lnTo>
                    <a:pt x="412" y="48"/>
                  </a:lnTo>
                  <a:lnTo>
                    <a:pt x="388" y="20"/>
                  </a:lnTo>
                  <a:lnTo>
                    <a:pt x="360" y="0"/>
                  </a:lnTo>
                  <a:lnTo>
                    <a:pt x="408" y="8"/>
                  </a:lnTo>
                  <a:lnTo>
                    <a:pt x="432" y="20"/>
                  </a:lnTo>
                  <a:lnTo>
                    <a:pt x="456" y="32"/>
                  </a:lnTo>
                  <a:lnTo>
                    <a:pt x="472" y="56"/>
                  </a:lnTo>
                  <a:lnTo>
                    <a:pt x="480" y="88"/>
                  </a:lnTo>
                  <a:lnTo>
                    <a:pt x="468" y="104"/>
                  </a:lnTo>
                  <a:lnTo>
                    <a:pt x="424" y="148"/>
                  </a:lnTo>
                  <a:lnTo>
                    <a:pt x="396" y="172"/>
                  </a:lnTo>
                  <a:lnTo>
                    <a:pt x="352" y="196"/>
                  </a:lnTo>
                  <a:lnTo>
                    <a:pt x="304" y="212"/>
                  </a:lnTo>
                  <a:lnTo>
                    <a:pt x="244" y="220"/>
                  </a:lnTo>
                  <a:lnTo>
                    <a:pt x="244" y="224"/>
                  </a:lnTo>
                  <a:lnTo>
                    <a:pt x="236" y="22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0" name="図形 59"/>
            <p:cNvSpPr/>
            <p:nvPr/>
          </p:nvSpPr>
          <p:spPr bwMode="auto">
            <a:xfrm>
              <a:off x="3504" y="152"/>
              <a:ext cx="380" cy="276"/>
            </a:xfrm>
            <a:custGeom>
              <a:avLst/>
              <a:gdLst/>
              <a:ahLst/>
              <a:cxnLst>
                <a:cxn ang="0">
                  <a:pos x="88" y="276"/>
                </a:cxn>
                <a:cxn ang="0">
                  <a:pos x="148" y="264"/>
                </a:cxn>
                <a:cxn ang="0">
                  <a:pos x="200" y="248"/>
                </a:cxn>
                <a:cxn ang="0">
                  <a:pos x="236" y="228"/>
                </a:cxn>
                <a:cxn ang="0">
                  <a:pos x="272" y="204"/>
                </a:cxn>
                <a:cxn ang="0">
                  <a:pos x="308" y="156"/>
                </a:cxn>
                <a:cxn ang="0">
                  <a:pos x="324" y="140"/>
                </a:cxn>
                <a:cxn ang="0">
                  <a:pos x="320" y="100"/>
                </a:cxn>
                <a:cxn ang="0">
                  <a:pos x="300" y="84"/>
                </a:cxn>
                <a:cxn ang="0">
                  <a:pos x="272" y="60"/>
                </a:cxn>
                <a:cxn ang="0">
                  <a:pos x="236" y="52"/>
                </a:cxn>
                <a:cxn ang="0">
                  <a:pos x="192" y="48"/>
                </a:cxn>
                <a:cxn ang="0">
                  <a:pos x="136" y="28"/>
                </a:cxn>
                <a:cxn ang="0">
                  <a:pos x="88" y="24"/>
                </a:cxn>
                <a:cxn ang="0">
                  <a:pos x="28" y="24"/>
                </a:cxn>
                <a:cxn ang="0">
                  <a:pos x="0" y="16"/>
                </a:cxn>
                <a:cxn ang="0">
                  <a:pos x="52" y="4"/>
                </a:cxn>
                <a:cxn ang="0">
                  <a:pos x="96" y="0"/>
                </a:cxn>
                <a:cxn ang="0">
                  <a:pos x="136" y="0"/>
                </a:cxn>
                <a:cxn ang="0">
                  <a:pos x="192" y="4"/>
                </a:cxn>
                <a:cxn ang="0">
                  <a:pos x="248" y="16"/>
                </a:cxn>
                <a:cxn ang="0">
                  <a:pos x="300" y="40"/>
                </a:cxn>
                <a:cxn ang="0">
                  <a:pos x="348" y="76"/>
                </a:cxn>
                <a:cxn ang="0">
                  <a:pos x="368" y="88"/>
                </a:cxn>
                <a:cxn ang="0">
                  <a:pos x="372" y="112"/>
                </a:cxn>
                <a:cxn ang="0">
                  <a:pos x="380" y="140"/>
                </a:cxn>
                <a:cxn ang="0">
                  <a:pos x="368" y="164"/>
                </a:cxn>
                <a:cxn ang="0">
                  <a:pos x="344" y="188"/>
                </a:cxn>
                <a:cxn ang="0">
                  <a:pos x="312" y="204"/>
                </a:cxn>
                <a:cxn ang="0">
                  <a:pos x="272" y="228"/>
                </a:cxn>
                <a:cxn ang="0">
                  <a:pos x="216" y="252"/>
                </a:cxn>
                <a:cxn ang="0">
                  <a:pos x="172" y="272"/>
                </a:cxn>
                <a:cxn ang="0">
                  <a:pos x="144" y="276"/>
                </a:cxn>
                <a:cxn ang="0">
                  <a:pos x="88" y="276"/>
                </a:cxn>
              </a:cxnLst>
              <a:rect l="0" t="0" r="0" b="0"/>
              <a:pathLst>
                <a:path w="380" h="276">
                  <a:moveTo>
                    <a:pt x="88" y="276"/>
                  </a:moveTo>
                  <a:lnTo>
                    <a:pt x="148" y="264"/>
                  </a:lnTo>
                  <a:lnTo>
                    <a:pt x="200" y="248"/>
                  </a:lnTo>
                  <a:lnTo>
                    <a:pt x="236" y="228"/>
                  </a:lnTo>
                  <a:lnTo>
                    <a:pt x="272" y="204"/>
                  </a:lnTo>
                  <a:lnTo>
                    <a:pt x="308" y="156"/>
                  </a:lnTo>
                  <a:lnTo>
                    <a:pt x="324" y="140"/>
                  </a:lnTo>
                  <a:lnTo>
                    <a:pt x="320" y="100"/>
                  </a:lnTo>
                  <a:lnTo>
                    <a:pt x="300" y="84"/>
                  </a:lnTo>
                  <a:lnTo>
                    <a:pt x="272" y="60"/>
                  </a:lnTo>
                  <a:lnTo>
                    <a:pt x="236" y="52"/>
                  </a:lnTo>
                  <a:lnTo>
                    <a:pt x="192" y="48"/>
                  </a:lnTo>
                  <a:lnTo>
                    <a:pt x="136" y="28"/>
                  </a:lnTo>
                  <a:lnTo>
                    <a:pt x="88" y="24"/>
                  </a:lnTo>
                  <a:lnTo>
                    <a:pt x="28" y="24"/>
                  </a:lnTo>
                  <a:lnTo>
                    <a:pt x="0" y="16"/>
                  </a:lnTo>
                  <a:lnTo>
                    <a:pt x="52" y="4"/>
                  </a:lnTo>
                  <a:lnTo>
                    <a:pt x="96" y="0"/>
                  </a:lnTo>
                  <a:lnTo>
                    <a:pt x="136" y="0"/>
                  </a:lnTo>
                  <a:lnTo>
                    <a:pt x="192" y="4"/>
                  </a:lnTo>
                  <a:lnTo>
                    <a:pt x="248" y="16"/>
                  </a:lnTo>
                  <a:lnTo>
                    <a:pt x="300" y="40"/>
                  </a:lnTo>
                  <a:lnTo>
                    <a:pt x="348" y="76"/>
                  </a:lnTo>
                  <a:lnTo>
                    <a:pt x="368" y="88"/>
                  </a:lnTo>
                  <a:lnTo>
                    <a:pt x="372" y="112"/>
                  </a:lnTo>
                  <a:lnTo>
                    <a:pt x="380" y="140"/>
                  </a:lnTo>
                  <a:lnTo>
                    <a:pt x="368" y="164"/>
                  </a:lnTo>
                  <a:lnTo>
                    <a:pt x="344" y="188"/>
                  </a:lnTo>
                  <a:lnTo>
                    <a:pt x="312" y="204"/>
                  </a:lnTo>
                  <a:lnTo>
                    <a:pt x="272" y="228"/>
                  </a:lnTo>
                  <a:lnTo>
                    <a:pt x="216" y="252"/>
                  </a:lnTo>
                  <a:lnTo>
                    <a:pt x="172" y="272"/>
                  </a:lnTo>
                  <a:lnTo>
                    <a:pt x="144" y="276"/>
                  </a:lnTo>
                  <a:lnTo>
                    <a:pt x="88" y="2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1" name="図形 60"/>
            <p:cNvSpPr/>
            <p:nvPr/>
          </p:nvSpPr>
          <p:spPr bwMode="auto">
            <a:xfrm>
              <a:off x="3660" y="156"/>
              <a:ext cx="288" cy="280"/>
            </a:xfrm>
            <a:custGeom>
              <a:avLst/>
              <a:gdLst/>
              <a:ahLst/>
              <a:cxnLst>
                <a:cxn ang="0">
                  <a:pos x="60" y="272"/>
                </a:cxn>
                <a:cxn ang="0">
                  <a:pos x="0" y="280"/>
                </a:cxn>
                <a:cxn ang="0">
                  <a:pos x="72" y="248"/>
                </a:cxn>
                <a:cxn ang="0">
                  <a:pos x="116" y="232"/>
                </a:cxn>
                <a:cxn ang="0">
                  <a:pos x="156" y="208"/>
                </a:cxn>
                <a:cxn ang="0">
                  <a:pos x="192" y="184"/>
                </a:cxn>
                <a:cxn ang="0">
                  <a:pos x="216" y="160"/>
                </a:cxn>
                <a:cxn ang="0">
                  <a:pos x="224" y="136"/>
                </a:cxn>
                <a:cxn ang="0">
                  <a:pos x="224" y="108"/>
                </a:cxn>
                <a:cxn ang="0">
                  <a:pos x="216" y="84"/>
                </a:cxn>
                <a:cxn ang="0">
                  <a:pos x="200" y="72"/>
                </a:cxn>
                <a:cxn ang="0">
                  <a:pos x="164" y="44"/>
                </a:cxn>
                <a:cxn ang="0">
                  <a:pos x="128" y="24"/>
                </a:cxn>
                <a:cxn ang="0">
                  <a:pos x="92" y="8"/>
                </a:cxn>
                <a:cxn ang="0">
                  <a:pos x="56" y="0"/>
                </a:cxn>
                <a:cxn ang="0">
                  <a:pos x="92" y="0"/>
                </a:cxn>
                <a:cxn ang="0">
                  <a:pos x="144" y="8"/>
                </a:cxn>
                <a:cxn ang="0">
                  <a:pos x="212" y="32"/>
                </a:cxn>
                <a:cxn ang="0">
                  <a:pos x="240" y="48"/>
                </a:cxn>
                <a:cxn ang="0">
                  <a:pos x="276" y="72"/>
                </a:cxn>
                <a:cxn ang="0">
                  <a:pos x="284" y="84"/>
                </a:cxn>
                <a:cxn ang="0">
                  <a:pos x="288" y="104"/>
                </a:cxn>
                <a:cxn ang="0">
                  <a:pos x="284" y="136"/>
                </a:cxn>
                <a:cxn ang="0">
                  <a:pos x="276" y="152"/>
                </a:cxn>
                <a:cxn ang="0">
                  <a:pos x="260" y="176"/>
                </a:cxn>
                <a:cxn ang="0">
                  <a:pos x="236" y="196"/>
                </a:cxn>
                <a:cxn ang="0">
                  <a:pos x="204" y="208"/>
                </a:cxn>
                <a:cxn ang="0">
                  <a:pos x="152" y="236"/>
                </a:cxn>
                <a:cxn ang="0">
                  <a:pos x="104" y="260"/>
                </a:cxn>
                <a:cxn ang="0">
                  <a:pos x="60" y="272"/>
                </a:cxn>
              </a:cxnLst>
              <a:rect l="0" t="0" r="0" b="0"/>
              <a:pathLst>
                <a:path w="288" h="280">
                  <a:moveTo>
                    <a:pt x="60" y="272"/>
                  </a:moveTo>
                  <a:lnTo>
                    <a:pt x="0" y="280"/>
                  </a:lnTo>
                  <a:lnTo>
                    <a:pt x="72" y="248"/>
                  </a:lnTo>
                  <a:lnTo>
                    <a:pt x="116" y="232"/>
                  </a:lnTo>
                  <a:lnTo>
                    <a:pt x="156" y="208"/>
                  </a:lnTo>
                  <a:lnTo>
                    <a:pt x="192" y="184"/>
                  </a:lnTo>
                  <a:lnTo>
                    <a:pt x="216" y="160"/>
                  </a:lnTo>
                  <a:lnTo>
                    <a:pt x="224" y="136"/>
                  </a:lnTo>
                  <a:lnTo>
                    <a:pt x="224" y="108"/>
                  </a:lnTo>
                  <a:lnTo>
                    <a:pt x="216" y="84"/>
                  </a:lnTo>
                  <a:lnTo>
                    <a:pt x="200" y="72"/>
                  </a:lnTo>
                  <a:lnTo>
                    <a:pt x="164" y="44"/>
                  </a:lnTo>
                  <a:lnTo>
                    <a:pt x="128" y="24"/>
                  </a:lnTo>
                  <a:lnTo>
                    <a:pt x="92" y="8"/>
                  </a:lnTo>
                  <a:lnTo>
                    <a:pt x="56" y="0"/>
                  </a:lnTo>
                  <a:lnTo>
                    <a:pt x="92" y="0"/>
                  </a:lnTo>
                  <a:lnTo>
                    <a:pt x="144" y="8"/>
                  </a:lnTo>
                  <a:lnTo>
                    <a:pt x="212" y="32"/>
                  </a:lnTo>
                  <a:lnTo>
                    <a:pt x="240" y="48"/>
                  </a:lnTo>
                  <a:lnTo>
                    <a:pt x="276" y="72"/>
                  </a:lnTo>
                  <a:lnTo>
                    <a:pt x="284" y="84"/>
                  </a:lnTo>
                  <a:lnTo>
                    <a:pt x="288" y="104"/>
                  </a:lnTo>
                  <a:lnTo>
                    <a:pt x="284" y="136"/>
                  </a:lnTo>
                  <a:lnTo>
                    <a:pt x="276" y="152"/>
                  </a:lnTo>
                  <a:lnTo>
                    <a:pt x="260" y="176"/>
                  </a:lnTo>
                  <a:lnTo>
                    <a:pt x="236" y="196"/>
                  </a:lnTo>
                  <a:lnTo>
                    <a:pt x="204" y="208"/>
                  </a:lnTo>
                  <a:lnTo>
                    <a:pt x="152" y="236"/>
                  </a:lnTo>
                  <a:lnTo>
                    <a:pt x="104" y="260"/>
                  </a:lnTo>
                  <a:lnTo>
                    <a:pt x="60" y="2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2" name="図形 61"/>
            <p:cNvSpPr/>
            <p:nvPr/>
          </p:nvSpPr>
          <p:spPr bwMode="auto">
            <a:xfrm>
              <a:off x="3740" y="144"/>
              <a:ext cx="296" cy="284"/>
            </a:xfrm>
            <a:custGeom>
              <a:avLst/>
              <a:gdLst/>
              <a:ahLst/>
              <a:cxnLst>
                <a:cxn ang="0">
                  <a:pos x="60" y="280"/>
                </a:cxn>
                <a:cxn ang="0">
                  <a:pos x="0" y="284"/>
                </a:cxn>
                <a:cxn ang="0">
                  <a:pos x="84" y="248"/>
                </a:cxn>
                <a:cxn ang="0">
                  <a:pos x="132" y="224"/>
                </a:cxn>
                <a:cxn ang="0">
                  <a:pos x="160" y="208"/>
                </a:cxn>
                <a:cxn ang="0">
                  <a:pos x="184" y="188"/>
                </a:cxn>
                <a:cxn ang="0">
                  <a:pos x="196" y="172"/>
                </a:cxn>
                <a:cxn ang="0">
                  <a:pos x="208" y="148"/>
                </a:cxn>
                <a:cxn ang="0">
                  <a:pos x="208" y="116"/>
                </a:cxn>
                <a:cxn ang="0">
                  <a:pos x="208" y="96"/>
                </a:cxn>
                <a:cxn ang="0">
                  <a:pos x="196" y="80"/>
                </a:cxn>
                <a:cxn ang="0">
                  <a:pos x="148" y="44"/>
                </a:cxn>
                <a:cxn ang="0">
                  <a:pos x="96" y="20"/>
                </a:cxn>
                <a:cxn ang="0">
                  <a:pos x="40" y="12"/>
                </a:cxn>
                <a:cxn ang="0">
                  <a:pos x="0" y="8"/>
                </a:cxn>
                <a:cxn ang="0">
                  <a:pos x="48" y="0"/>
                </a:cxn>
                <a:cxn ang="0">
                  <a:pos x="112" y="0"/>
                </a:cxn>
                <a:cxn ang="0">
                  <a:pos x="148" y="8"/>
                </a:cxn>
                <a:cxn ang="0">
                  <a:pos x="192" y="20"/>
                </a:cxn>
                <a:cxn ang="0">
                  <a:pos x="228" y="36"/>
                </a:cxn>
                <a:cxn ang="0">
                  <a:pos x="272" y="60"/>
                </a:cxn>
                <a:cxn ang="0">
                  <a:pos x="284" y="72"/>
                </a:cxn>
                <a:cxn ang="0">
                  <a:pos x="296" y="92"/>
                </a:cxn>
                <a:cxn ang="0">
                  <a:pos x="296" y="104"/>
                </a:cxn>
                <a:cxn ang="0">
                  <a:pos x="296" y="128"/>
                </a:cxn>
                <a:cxn ang="0">
                  <a:pos x="284" y="148"/>
                </a:cxn>
                <a:cxn ang="0">
                  <a:pos x="260" y="172"/>
                </a:cxn>
                <a:cxn ang="0">
                  <a:pos x="228" y="196"/>
                </a:cxn>
                <a:cxn ang="0">
                  <a:pos x="168" y="232"/>
                </a:cxn>
                <a:cxn ang="0">
                  <a:pos x="112" y="260"/>
                </a:cxn>
                <a:cxn ang="0">
                  <a:pos x="60" y="280"/>
                </a:cxn>
              </a:cxnLst>
              <a:rect l="0" t="0" r="0" b="0"/>
              <a:pathLst>
                <a:path w="296" h="284">
                  <a:moveTo>
                    <a:pt x="60" y="280"/>
                  </a:moveTo>
                  <a:lnTo>
                    <a:pt x="0" y="284"/>
                  </a:lnTo>
                  <a:lnTo>
                    <a:pt x="84" y="248"/>
                  </a:lnTo>
                  <a:lnTo>
                    <a:pt x="132" y="224"/>
                  </a:lnTo>
                  <a:lnTo>
                    <a:pt x="160" y="208"/>
                  </a:lnTo>
                  <a:lnTo>
                    <a:pt x="184" y="188"/>
                  </a:lnTo>
                  <a:lnTo>
                    <a:pt x="196" y="172"/>
                  </a:lnTo>
                  <a:lnTo>
                    <a:pt x="208" y="148"/>
                  </a:lnTo>
                  <a:lnTo>
                    <a:pt x="208" y="116"/>
                  </a:lnTo>
                  <a:lnTo>
                    <a:pt x="208" y="96"/>
                  </a:lnTo>
                  <a:lnTo>
                    <a:pt x="196" y="80"/>
                  </a:lnTo>
                  <a:lnTo>
                    <a:pt x="148" y="44"/>
                  </a:lnTo>
                  <a:lnTo>
                    <a:pt x="96" y="20"/>
                  </a:lnTo>
                  <a:lnTo>
                    <a:pt x="40" y="12"/>
                  </a:lnTo>
                  <a:lnTo>
                    <a:pt x="0" y="8"/>
                  </a:lnTo>
                  <a:lnTo>
                    <a:pt x="48" y="0"/>
                  </a:lnTo>
                  <a:lnTo>
                    <a:pt x="112" y="0"/>
                  </a:lnTo>
                  <a:lnTo>
                    <a:pt x="148" y="8"/>
                  </a:lnTo>
                  <a:lnTo>
                    <a:pt x="192" y="20"/>
                  </a:lnTo>
                  <a:lnTo>
                    <a:pt x="228" y="36"/>
                  </a:lnTo>
                  <a:lnTo>
                    <a:pt x="272" y="60"/>
                  </a:lnTo>
                  <a:lnTo>
                    <a:pt x="284" y="72"/>
                  </a:lnTo>
                  <a:lnTo>
                    <a:pt x="296" y="92"/>
                  </a:lnTo>
                  <a:lnTo>
                    <a:pt x="296" y="104"/>
                  </a:lnTo>
                  <a:lnTo>
                    <a:pt x="296" y="128"/>
                  </a:lnTo>
                  <a:lnTo>
                    <a:pt x="284" y="148"/>
                  </a:lnTo>
                  <a:lnTo>
                    <a:pt x="260" y="172"/>
                  </a:lnTo>
                  <a:lnTo>
                    <a:pt x="228" y="196"/>
                  </a:lnTo>
                  <a:lnTo>
                    <a:pt x="168" y="232"/>
                  </a:lnTo>
                  <a:lnTo>
                    <a:pt x="112" y="260"/>
                  </a:lnTo>
                  <a:lnTo>
                    <a:pt x="60" y="2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3" name="図形 62"/>
            <p:cNvSpPr/>
            <p:nvPr/>
          </p:nvSpPr>
          <p:spPr bwMode="auto">
            <a:xfrm>
              <a:off x="3824" y="140"/>
              <a:ext cx="284" cy="284"/>
            </a:xfrm>
            <a:custGeom>
              <a:avLst/>
              <a:gdLst/>
              <a:ahLst/>
              <a:cxnLst>
                <a:cxn ang="0">
                  <a:pos x="0" y="284"/>
                </a:cxn>
                <a:cxn ang="0">
                  <a:pos x="48" y="260"/>
                </a:cxn>
                <a:cxn ang="0">
                  <a:pos x="96" y="236"/>
                </a:cxn>
                <a:cxn ang="0">
                  <a:pos x="144" y="200"/>
                </a:cxn>
                <a:cxn ang="0">
                  <a:pos x="180" y="176"/>
                </a:cxn>
                <a:cxn ang="0">
                  <a:pos x="200" y="156"/>
                </a:cxn>
                <a:cxn ang="0">
                  <a:pos x="212" y="132"/>
                </a:cxn>
                <a:cxn ang="0">
                  <a:pos x="216" y="108"/>
                </a:cxn>
                <a:cxn ang="0">
                  <a:pos x="212" y="88"/>
                </a:cxn>
                <a:cxn ang="0">
                  <a:pos x="204" y="76"/>
                </a:cxn>
                <a:cxn ang="0">
                  <a:pos x="188" y="60"/>
                </a:cxn>
                <a:cxn ang="0">
                  <a:pos x="144" y="36"/>
                </a:cxn>
                <a:cxn ang="0">
                  <a:pos x="100" y="16"/>
                </a:cxn>
                <a:cxn ang="0">
                  <a:pos x="60" y="4"/>
                </a:cxn>
                <a:cxn ang="0">
                  <a:pos x="16" y="0"/>
                </a:cxn>
                <a:cxn ang="0">
                  <a:pos x="64" y="0"/>
                </a:cxn>
                <a:cxn ang="0">
                  <a:pos x="120" y="4"/>
                </a:cxn>
                <a:cxn ang="0">
                  <a:pos x="180" y="16"/>
                </a:cxn>
                <a:cxn ang="0">
                  <a:pos x="212" y="28"/>
                </a:cxn>
                <a:cxn ang="0">
                  <a:pos x="236" y="48"/>
                </a:cxn>
                <a:cxn ang="0">
                  <a:pos x="260" y="72"/>
                </a:cxn>
                <a:cxn ang="0">
                  <a:pos x="276" y="96"/>
                </a:cxn>
                <a:cxn ang="0">
                  <a:pos x="284" y="120"/>
                </a:cxn>
                <a:cxn ang="0">
                  <a:pos x="284" y="136"/>
                </a:cxn>
                <a:cxn ang="0">
                  <a:pos x="272" y="156"/>
                </a:cxn>
                <a:cxn ang="0">
                  <a:pos x="236" y="192"/>
                </a:cxn>
                <a:cxn ang="0">
                  <a:pos x="168" y="236"/>
                </a:cxn>
                <a:cxn ang="0">
                  <a:pos x="108" y="260"/>
                </a:cxn>
                <a:cxn ang="0">
                  <a:pos x="72" y="276"/>
                </a:cxn>
                <a:cxn ang="0">
                  <a:pos x="0" y="284"/>
                </a:cxn>
              </a:cxnLst>
              <a:rect l="0" t="0" r="0" b="0"/>
              <a:pathLst>
                <a:path w="284" h="284">
                  <a:moveTo>
                    <a:pt x="0" y="284"/>
                  </a:moveTo>
                  <a:lnTo>
                    <a:pt x="48" y="260"/>
                  </a:lnTo>
                  <a:lnTo>
                    <a:pt x="96" y="236"/>
                  </a:lnTo>
                  <a:lnTo>
                    <a:pt x="144" y="200"/>
                  </a:lnTo>
                  <a:lnTo>
                    <a:pt x="180" y="176"/>
                  </a:lnTo>
                  <a:lnTo>
                    <a:pt x="200" y="156"/>
                  </a:lnTo>
                  <a:lnTo>
                    <a:pt x="212" y="132"/>
                  </a:lnTo>
                  <a:lnTo>
                    <a:pt x="216" y="108"/>
                  </a:lnTo>
                  <a:lnTo>
                    <a:pt x="212" y="88"/>
                  </a:lnTo>
                  <a:lnTo>
                    <a:pt x="204" y="76"/>
                  </a:lnTo>
                  <a:lnTo>
                    <a:pt x="188" y="60"/>
                  </a:lnTo>
                  <a:lnTo>
                    <a:pt x="144" y="36"/>
                  </a:lnTo>
                  <a:lnTo>
                    <a:pt x="100" y="16"/>
                  </a:lnTo>
                  <a:lnTo>
                    <a:pt x="60" y="4"/>
                  </a:lnTo>
                  <a:lnTo>
                    <a:pt x="16" y="0"/>
                  </a:lnTo>
                  <a:lnTo>
                    <a:pt x="64" y="0"/>
                  </a:lnTo>
                  <a:lnTo>
                    <a:pt x="120" y="4"/>
                  </a:lnTo>
                  <a:lnTo>
                    <a:pt x="180" y="16"/>
                  </a:lnTo>
                  <a:lnTo>
                    <a:pt x="212" y="28"/>
                  </a:lnTo>
                  <a:lnTo>
                    <a:pt x="236" y="48"/>
                  </a:lnTo>
                  <a:lnTo>
                    <a:pt x="260" y="72"/>
                  </a:lnTo>
                  <a:lnTo>
                    <a:pt x="276" y="96"/>
                  </a:lnTo>
                  <a:lnTo>
                    <a:pt x="284" y="120"/>
                  </a:lnTo>
                  <a:lnTo>
                    <a:pt x="284" y="136"/>
                  </a:lnTo>
                  <a:lnTo>
                    <a:pt x="272" y="156"/>
                  </a:lnTo>
                  <a:lnTo>
                    <a:pt x="236" y="192"/>
                  </a:lnTo>
                  <a:lnTo>
                    <a:pt x="168" y="236"/>
                  </a:lnTo>
                  <a:lnTo>
                    <a:pt x="108" y="260"/>
                  </a:lnTo>
                  <a:lnTo>
                    <a:pt x="72" y="276"/>
                  </a:lnTo>
                  <a:lnTo>
                    <a:pt x="0" y="2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4" name="図形 63"/>
            <p:cNvSpPr/>
            <p:nvPr/>
          </p:nvSpPr>
          <p:spPr bwMode="auto">
            <a:xfrm>
              <a:off x="3924" y="140"/>
              <a:ext cx="260" cy="272"/>
            </a:xfrm>
            <a:custGeom>
              <a:avLst/>
              <a:gdLst/>
              <a:ahLst/>
              <a:cxnLst>
                <a:cxn ang="0">
                  <a:pos x="0" y="272"/>
                </a:cxn>
                <a:cxn ang="0">
                  <a:pos x="88" y="224"/>
                </a:cxn>
                <a:cxn ang="0">
                  <a:pos x="140" y="192"/>
                </a:cxn>
                <a:cxn ang="0">
                  <a:pos x="160" y="180"/>
                </a:cxn>
                <a:cxn ang="0">
                  <a:pos x="176" y="164"/>
                </a:cxn>
                <a:cxn ang="0">
                  <a:pos x="184" y="144"/>
                </a:cxn>
                <a:cxn ang="0">
                  <a:pos x="188" y="120"/>
                </a:cxn>
                <a:cxn ang="0">
                  <a:pos x="184" y="96"/>
                </a:cxn>
                <a:cxn ang="0">
                  <a:pos x="164" y="72"/>
                </a:cxn>
                <a:cxn ang="0">
                  <a:pos x="140" y="40"/>
                </a:cxn>
                <a:cxn ang="0">
                  <a:pos x="112" y="24"/>
                </a:cxn>
                <a:cxn ang="0">
                  <a:pos x="80" y="12"/>
                </a:cxn>
                <a:cxn ang="0">
                  <a:pos x="8" y="0"/>
                </a:cxn>
                <a:cxn ang="0">
                  <a:pos x="80" y="0"/>
                </a:cxn>
                <a:cxn ang="0">
                  <a:pos x="128" y="4"/>
                </a:cxn>
                <a:cxn ang="0">
                  <a:pos x="176" y="16"/>
                </a:cxn>
                <a:cxn ang="0">
                  <a:pos x="212" y="36"/>
                </a:cxn>
                <a:cxn ang="0">
                  <a:pos x="244" y="60"/>
                </a:cxn>
                <a:cxn ang="0">
                  <a:pos x="248" y="64"/>
                </a:cxn>
                <a:cxn ang="0">
                  <a:pos x="260" y="88"/>
                </a:cxn>
                <a:cxn ang="0">
                  <a:pos x="260" y="100"/>
                </a:cxn>
                <a:cxn ang="0">
                  <a:pos x="260" y="124"/>
                </a:cxn>
                <a:cxn ang="0">
                  <a:pos x="256" y="144"/>
                </a:cxn>
                <a:cxn ang="0">
                  <a:pos x="236" y="164"/>
                </a:cxn>
                <a:cxn ang="0">
                  <a:pos x="200" y="192"/>
                </a:cxn>
                <a:cxn ang="0">
                  <a:pos x="124" y="228"/>
                </a:cxn>
                <a:cxn ang="0">
                  <a:pos x="56" y="252"/>
                </a:cxn>
                <a:cxn ang="0">
                  <a:pos x="0" y="272"/>
                </a:cxn>
              </a:cxnLst>
              <a:rect l="0" t="0" r="0" b="0"/>
              <a:pathLst>
                <a:path w="260" h="272">
                  <a:moveTo>
                    <a:pt x="0" y="272"/>
                  </a:moveTo>
                  <a:lnTo>
                    <a:pt x="88" y="224"/>
                  </a:lnTo>
                  <a:lnTo>
                    <a:pt x="140" y="192"/>
                  </a:lnTo>
                  <a:lnTo>
                    <a:pt x="160" y="180"/>
                  </a:lnTo>
                  <a:lnTo>
                    <a:pt x="176" y="164"/>
                  </a:lnTo>
                  <a:lnTo>
                    <a:pt x="184" y="144"/>
                  </a:lnTo>
                  <a:lnTo>
                    <a:pt x="188" y="120"/>
                  </a:lnTo>
                  <a:lnTo>
                    <a:pt x="184" y="96"/>
                  </a:lnTo>
                  <a:lnTo>
                    <a:pt x="164" y="72"/>
                  </a:lnTo>
                  <a:lnTo>
                    <a:pt x="140" y="40"/>
                  </a:lnTo>
                  <a:lnTo>
                    <a:pt x="112" y="24"/>
                  </a:lnTo>
                  <a:lnTo>
                    <a:pt x="80" y="12"/>
                  </a:lnTo>
                  <a:lnTo>
                    <a:pt x="8" y="0"/>
                  </a:lnTo>
                  <a:lnTo>
                    <a:pt x="80" y="0"/>
                  </a:lnTo>
                  <a:lnTo>
                    <a:pt x="128" y="4"/>
                  </a:lnTo>
                  <a:lnTo>
                    <a:pt x="176" y="16"/>
                  </a:lnTo>
                  <a:lnTo>
                    <a:pt x="212" y="36"/>
                  </a:lnTo>
                  <a:lnTo>
                    <a:pt x="244" y="60"/>
                  </a:lnTo>
                  <a:lnTo>
                    <a:pt x="248" y="64"/>
                  </a:lnTo>
                  <a:lnTo>
                    <a:pt x="260" y="88"/>
                  </a:lnTo>
                  <a:lnTo>
                    <a:pt x="260" y="100"/>
                  </a:lnTo>
                  <a:lnTo>
                    <a:pt x="260" y="124"/>
                  </a:lnTo>
                  <a:lnTo>
                    <a:pt x="256" y="144"/>
                  </a:lnTo>
                  <a:lnTo>
                    <a:pt x="236" y="164"/>
                  </a:lnTo>
                  <a:lnTo>
                    <a:pt x="200" y="192"/>
                  </a:lnTo>
                  <a:lnTo>
                    <a:pt x="124" y="228"/>
                  </a:lnTo>
                  <a:lnTo>
                    <a:pt x="56" y="252"/>
                  </a:lnTo>
                  <a:lnTo>
                    <a:pt x="0" y="2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5" name="図形 64"/>
            <p:cNvSpPr/>
            <p:nvPr/>
          </p:nvSpPr>
          <p:spPr bwMode="auto">
            <a:xfrm>
              <a:off x="3976" y="332"/>
              <a:ext cx="248" cy="72"/>
            </a:xfrm>
            <a:custGeom>
              <a:avLst/>
              <a:gdLst/>
              <a:ahLst/>
              <a:cxnLst>
                <a:cxn ang="0">
                  <a:pos x="228" y="72"/>
                </a:cxn>
                <a:cxn ang="0">
                  <a:pos x="148" y="60"/>
                </a:cxn>
                <a:cxn ang="0">
                  <a:pos x="88" y="60"/>
                </a:cxn>
                <a:cxn ang="0">
                  <a:pos x="24" y="68"/>
                </a:cxn>
                <a:cxn ang="0">
                  <a:pos x="0" y="72"/>
                </a:cxn>
                <a:cxn ang="0">
                  <a:pos x="96" y="32"/>
                </a:cxn>
                <a:cxn ang="0">
                  <a:pos x="148" y="0"/>
                </a:cxn>
                <a:cxn ang="0">
                  <a:pos x="156" y="0"/>
                </a:cxn>
                <a:cxn ang="0">
                  <a:pos x="192" y="8"/>
                </a:cxn>
                <a:cxn ang="0">
                  <a:pos x="220" y="12"/>
                </a:cxn>
                <a:cxn ang="0">
                  <a:pos x="240" y="32"/>
                </a:cxn>
                <a:cxn ang="0">
                  <a:pos x="248" y="48"/>
                </a:cxn>
                <a:cxn ang="0">
                  <a:pos x="240" y="68"/>
                </a:cxn>
                <a:cxn ang="0">
                  <a:pos x="232" y="72"/>
                </a:cxn>
                <a:cxn ang="0">
                  <a:pos x="228" y="72"/>
                </a:cxn>
              </a:cxnLst>
              <a:rect l="0" t="0" r="0" b="0"/>
              <a:pathLst>
                <a:path w="248" h="72">
                  <a:moveTo>
                    <a:pt x="228" y="72"/>
                  </a:moveTo>
                  <a:lnTo>
                    <a:pt x="148" y="60"/>
                  </a:lnTo>
                  <a:lnTo>
                    <a:pt x="88" y="60"/>
                  </a:lnTo>
                  <a:lnTo>
                    <a:pt x="24" y="68"/>
                  </a:lnTo>
                  <a:lnTo>
                    <a:pt x="0" y="72"/>
                  </a:lnTo>
                  <a:lnTo>
                    <a:pt x="96" y="32"/>
                  </a:lnTo>
                  <a:lnTo>
                    <a:pt x="148" y="0"/>
                  </a:lnTo>
                  <a:lnTo>
                    <a:pt x="156" y="0"/>
                  </a:lnTo>
                  <a:lnTo>
                    <a:pt x="192" y="8"/>
                  </a:lnTo>
                  <a:lnTo>
                    <a:pt x="220" y="12"/>
                  </a:lnTo>
                  <a:lnTo>
                    <a:pt x="240" y="32"/>
                  </a:lnTo>
                  <a:lnTo>
                    <a:pt x="248" y="48"/>
                  </a:lnTo>
                  <a:lnTo>
                    <a:pt x="240" y="68"/>
                  </a:lnTo>
                  <a:lnTo>
                    <a:pt x="232" y="72"/>
                  </a:lnTo>
                  <a:lnTo>
                    <a:pt x="228" y="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6" name="図形 65"/>
            <p:cNvSpPr/>
            <p:nvPr/>
          </p:nvSpPr>
          <p:spPr bwMode="auto">
            <a:xfrm>
              <a:off x="4136" y="328"/>
              <a:ext cx="152" cy="88"/>
            </a:xfrm>
            <a:custGeom>
              <a:avLst/>
              <a:gdLst/>
              <a:ahLst/>
              <a:cxnLst>
                <a:cxn ang="0">
                  <a:pos x="72" y="84"/>
                </a:cxn>
                <a:cxn ang="0">
                  <a:pos x="88" y="64"/>
                </a:cxn>
                <a:cxn ang="0">
                  <a:pos x="92" y="52"/>
                </a:cxn>
                <a:cxn ang="0">
                  <a:pos x="92" y="40"/>
                </a:cxn>
                <a:cxn ang="0">
                  <a:pos x="88" y="28"/>
                </a:cxn>
                <a:cxn ang="0">
                  <a:pos x="68" y="16"/>
                </a:cxn>
                <a:cxn ang="0">
                  <a:pos x="44" y="12"/>
                </a:cxn>
                <a:cxn ang="0">
                  <a:pos x="0" y="0"/>
                </a:cxn>
                <a:cxn ang="0">
                  <a:pos x="68" y="4"/>
                </a:cxn>
                <a:cxn ang="0">
                  <a:pos x="116" y="12"/>
                </a:cxn>
                <a:cxn ang="0">
                  <a:pos x="140" y="24"/>
                </a:cxn>
                <a:cxn ang="0">
                  <a:pos x="152" y="36"/>
                </a:cxn>
                <a:cxn ang="0">
                  <a:pos x="152" y="48"/>
                </a:cxn>
                <a:cxn ang="0">
                  <a:pos x="148" y="72"/>
                </a:cxn>
                <a:cxn ang="0">
                  <a:pos x="128" y="84"/>
                </a:cxn>
                <a:cxn ang="0">
                  <a:pos x="104" y="88"/>
                </a:cxn>
                <a:cxn ang="0">
                  <a:pos x="72" y="84"/>
                </a:cxn>
              </a:cxnLst>
              <a:rect l="0" t="0" r="0" b="0"/>
              <a:pathLst>
                <a:path w="152" h="88">
                  <a:moveTo>
                    <a:pt x="72" y="84"/>
                  </a:moveTo>
                  <a:lnTo>
                    <a:pt x="88" y="64"/>
                  </a:lnTo>
                  <a:lnTo>
                    <a:pt x="92" y="52"/>
                  </a:lnTo>
                  <a:lnTo>
                    <a:pt x="92" y="40"/>
                  </a:lnTo>
                  <a:lnTo>
                    <a:pt x="88" y="28"/>
                  </a:lnTo>
                  <a:lnTo>
                    <a:pt x="68" y="16"/>
                  </a:lnTo>
                  <a:lnTo>
                    <a:pt x="44" y="12"/>
                  </a:lnTo>
                  <a:lnTo>
                    <a:pt x="0" y="0"/>
                  </a:lnTo>
                  <a:lnTo>
                    <a:pt x="68" y="4"/>
                  </a:lnTo>
                  <a:lnTo>
                    <a:pt x="116" y="12"/>
                  </a:lnTo>
                  <a:lnTo>
                    <a:pt x="140" y="24"/>
                  </a:lnTo>
                  <a:lnTo>
                    <a:pt x="152" y="36"/>
                  </a:lnTo>
                  <a:lnTo>
                    <a:pt x="152" y="48"/>
                  </a:lnTo>
                  <a:lnTo>
                    <a:pt x="148" y="72"/>
                  </a:lnTo>
                  <a:lnTo>
                    <a:pt x="128" y="84"/>
                  </a:lnTo>
                  <a:lnTo>
                    <a:pt x="104" y="88"/>
                  </a:lnTo>
                  <a:lnTo>
                    <a:pt x="72" y="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7" name="図形 66"/>
            <p:cNvSpPr/>
            <p:nvPr/>
          </p:nvSpPr>
          <p:spPr bwMode="auto">
            <a:xfrm>
              <a:off x="4144" y="320"/>
              <a:ext cx="216" cy="108"/>
            </a:xfrm>
            <a:custGeom>
              <a:avLst/>
              <a:gdLst/>
              <a:ahLst/>
              <a:cxnLst>
                <a:cxn ang="0">
                  <a:pos x="128" y="108"/>
                </a:cxn>
                <a:cxn ang="0">
                  <a:pos x="104" y="104"/>
                </a:cxn>
                <a:cxn ang="0">
                  <a:pos x="128" y="96"/>
                </a:cxn>
                <a:cxn ang="0">
                  <a:pos x="144" y="80"/>
                </a:cxn>
                <a:cxn ang="0">
                  <a:pos x="152" y="68"/>
                </a:cxn>
                <a:cxn ang="0">
                  <a:pos x="152" y="56"/>
                </a:cxn>
                <a:cxn ang="0">
                  <a:pos x="152" y="44"/>
                </a:cxn>
                <a:cxn ang="0">
                  <a:pos x="132" y="32"/>
                </a:cxn>
                <a:cxn ang="0">
                  <a:pos x="116" y="20"/>
                </a:cxn>
                <a:cxn ang="0">
                  <a:pos x="72" y="8"/>
                </a:cxn>
                <a:cxn ang="0">
                  <a:pos x="28" y="8"/>
                </a:cxn>
                <a:cxn ang="0">
                  <a:pos x="0" y="8"/>
                </a:cxn>
                <a:cxn ang="0">
                  <a:pos x="4" y="0"/>
                </a:cxn>
                <a:cxn ang="0">
                  <a:pos x="36" y="0"/>
                </a:cxn>
                <a:cxn ang="0">
                  <a:pos x="104" y="0"/>
                </a:cxn>
                <a:cxn ang="0">
                  <a:pos x="140" y="8"/>
                </a:cxn>
                <a:cxn ang="0">
                  <a:pos x="168" y="12"/>
                </a:cxn>
                <a:cxn ang="0">
                  <a:pos x="200" y="24"/>
                </a:cxn>
                <a:cxn ang="0">
                  <a:pos x="212" y="44"/>
                </a:cxn>
                <a:cxn ang="0">
                  <a:pos x="216" y="56"/>
                </a:cxn>
                <a:cxn ang="0">
                  <a:pos x="216" y="68"/>
                </a:cxn>
                <a:cxn ang="0">
                  <a:pos x="212" y="80"/>
                </a:cxn>
                <a:cxn ang="0">
                  <a:pos x="200" y="92"/>
                </a:cxn>
                <a:cxn ang="0">
                  <a:pos x="180" y="104"/>
                </a:cxn>
                <a:cxn ang="0">
                  <a:pos x="128" y="108"/>
                </a:cxn>
              </a:cxnLst>
              <a:rect l="0" t="0" r="0" b="0"/>
              <a:pathLst>
                <a:path w="216" h="108">
                  <a:moveTo>
                    <a:pt x="128" y="108"/>
                  </a:moveTo>
                  <a:lnTo>
                    <a:pt x="104" y="104"/>
                  </a:lnTo>
                  <a:lnTo>
                    <a:pt x="128" y="96"/>
                  </a:lnTo>
                  <a:lnTo>
                    <a:pt x="144" y="80"/>
                  </a:lnTo>
                  <a:lnTo>
                    <a:pt x="152" y="68"/>
                  </a:lnTo>
                  <a:lnTo>
                    <a:pt x="152" y="56"/>
                  </a:lnTo>
                  <a:lnTo>
                    <a:pt x="152" y="44"/>
                  </a:lnTo>
                  <a:lnTo>
                    <a:pt x="132" y="32"/>
                  </a:lnTo>
                  <a:lnTo>
                    <a:pt x="116" y="20"/>
                  </a:lnTo>
                  <a:lnTo>
                    <a:pt x="72" y="8"/>
                  </a:lnTo>
                  <a:lnTo>
                    <a:pt x="28" y="8"/>
                  </a:lnTo>
                  <a:lnTo>
                    <a:pt x="0" y="8"/>
                  </a:lnTo>
                  <a:lnTo>
                    <a:pt x="4" y="0"/>
                  </a:lnTo>
                  <a:lnTo>
                    <a:pt x="36" y="0"/>
                  </a:lnTo>
                  <a:lnTo>
                    <a:pt x="104" y="0"/>
                  </a:lnTo>
                  <a:lnTo>
                    <a:pt x="140" y="8"/>
                  </a:lnTo>
                  <a:lnTo>
                    <a:pt x="168" y="12"/>
                  </a:lnTo>
                  <a:lnTo>
                    <a:pt x="200" y="24"/>
                  </a:lnTo>
                  <a:lnTo>
                    <a:pt x="212" y="44"/>
                  </a:lnTo>
                  <a:lnTo>
                    <a:pt x="216" y="56"/>
                  </a:lnTo>
                  <a:lnTo>
                    <a:pt x="216" y="68"/>
                  </a:lnTo>
                  <a:lnTo>
                    <a:pt x="212" y="80"/>
                  </a:lnTo>
                  <a:lnTo>
                    <a:pt x="200" y="92"/>
                  </a:lnTo>
                  <a:lnTo>
                    <a:pt x="180" y="104"/>
                  </a:lnTo>
                  <a:lnTo>
                    <a:pt x="128" y="10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8" name="図形 67"/>
            <p:cNvSpPr/>
            <p:nvPr/>
          </p:nvSpPr>
          <p:spPr bwMode="auto">
            <a:xfrm>
              <a:off x="4156" y="296"/>
              <a:ext cx="296" cy="156"/>
            </a:xfrm>
            <a:custGeom>
              <a:avLst/>
              <a:gdLst/>
              <a:ahLst/>
              <a:cxnLst>
                <a:cxn ang="0">
                  <a:pos x="128" y="140"/>
                </a:cxn>
                <a:cxn ang="0">
                  <a:pos x="176" y="128"/>
                </a:cxn>
                <a:cxn ang="0">
                  <a:pos x="188" y="120"/>
                </a:cxn>
                <a:cxn ang="0">
                  <a:pos x="200" y="108"/>
                </a:cxn>
                <a:cxn ang="0">
                  <a:pos x="204" y="92"/>
                </a:cxn>
                <a:cxn ang="0">
                  <a:pos x="212" y="80"/>
                </a:cxn>
                <a:cxn ang="0">
                  <a:pos x="204" y="68"/>
                </a:cxn>
                <a:cxn ang="0">
                  <a:pos x="192" y="48"/>
                </a:cxn>
                <a:cxn ang="0">
                  <a:pos x="168" y="36"/>
                </a:cxn>
                <a:cxn ang="0">
                  <a:pos x="108" y="20"/>
                </a:cxn>
                <a:cxn ang="0">
                  <a:pos x="40" y="20"/>
                </a:cxn>
                <a:cxn ang="0">
                  <a:pos x="0" y="20"/>
                </a:cxn>
                <a:cxn ang="0">
                  <a:pos x="16" y="0"/>
                </a:cxn>
                <a:cxn ang="0">
                  <a:pos x="16" y="8"/>
                </a:cxn>
                <a:cxn ang="0">
                  <a:pos x="48" y="0"/>
                </a:cxn>
                <a:cxn ang="0">
                  <a:pos x="92" y="0"/>
                </a:cxn>
                <a:cxn ang="0">
                  <a:pos x="152" y="8"/>
                </a:cxn>
                <a:cxn ang="0">
                  <a:pos x="192" y="12"/>
                </a:cxn>
                <a:cxn ang="0">
                  <a:pos x="228" y="24"/>
                </a:cxn>
                <a:cxn ang="0">
                  <a:pos x="252" y="36"/>
                </a:cxn>
                <a:cxn ang="0">
                  <a:pos x="272" y="48"/>
                </a:cxn>
                <a:cxn ang="0">
                  <a:pos x="288" y="68"/>
                </a:cxn>
                <a:cxn ang="0">
                  <a:pos x="296" y="80"/>
                </a:cxn>
                <a:cxn ang="0">
                  <a:pos x="284" y="96"/>
                </a:cxn>
                <a:cxn ang="0">
                  <a:pos x="272" y="116"/>
                </a:cxn>
                <a:cxn ang="0">
                  <a:pos x="228" y="140"/>
                </a:cxn>
                <a:cxn ang="0">
                  <a:pos x="192" y="152"/>
                </a:cxn>
                <a:cxn ang="0">
                  <a:pos x="168" y="156"/>
                </a:cxn>
                <a:cxn ang="0">
                  <a:pos x="128" y="140"/>
                </a:cxn>
              </a:cxnLst>
              <a:rect l="0" t="0" r="0" b="0"/>
              <a:pathLst>
                <a:path w="296" h="156">
                  <a:moveTo>
                    <a:pt x="128" y="140"/>
                  </a:moveTo>
                  <a:lnTo>
                    <a:pt x="176" y="128"/>
                  </a:lnTo>
                  <a:lnTo>
                    <a:pt x="188" y="120"/>
                  </a:lnTo>
                  <a:lnTo>
                    <a:pt x="200" y="108"/>
                  </a:lnTo>
                  <a:lnTo>
                    <a:pt x="204" y="92"/>
                  </a:lnTo>
                  <a:lnTo>
                    <a:pt x="212" y="80"/>
                  </a:lnTo>
                  <a:lnTo>
                    <a:pt x="204" y="68"/>
                  </a:lnTo>
                  <a:lnTo>
                    <a:pt x="192" y="48"/>
                  </a:lnTo>
                  <a:lnTo>
                    <a:pt x="168" y="36"/>
                  </a:lnTo>
                  <a:lnTo>
                    <a:pt x="108" y="20"/>
                  </a:lnTo>
                  <a:lnTo>
                    <a:pt x="40" y="20"/>
                  </a:lnTo>
                  <a:lnTo>
                    <a:pt x="0" y="20"/>
                  </a:lnTo>
                  <a:lnTo>
                    <a:pt x="16" y="0"/>
                  </a:lnTo>
                  <a:lnTo>
                    <a:pt x="16" y="8"/>
                  </a:lnTo>
                  <a:lnTo>
                    <a:pt x="48" y="0"/>
                  </a:lnTo>
                  <a:lnTo>
                    <a:pt x="92" y="0"/>
                  </a:lnTo>
                  <a:lnTo>
                    <a:pt x="152" y="8"/>
                  </a:lnTo>
                  <a:lnTo>
                    <a:pt x="192" y="12"/>
                  </a:lnTo>
                  <a:lnTo>
                    <a:pt x="228" y="24"/>
                  </a:lnTo>
                  <a:lnTo>
                    <a:pt x="252" y="36"/>
                  </a:lnTo>
                  <a:lnTo>
                    <a:pt x="272" y="48"/>
                  </a:lnTo>
                  <a:lnTo>
                    <a:pt x="288" y="68"/>
                  </a:lnTo>
                  <a:lnTo>
                    <a:pt x="296" y="80"/>
                  </a:lnTo>
                  <a:lnTo>
                    <a:pt x="284" y="96"/>
                  </a:lnTo>
                  <a:lnTo>
                    <a:pt x="272" y="116"/>
                  </a:lnTo>
                  <a:lnTo>
                    <a:pt x="228" y="140"/>
                  </a:lnTo>
                  <a:lnTo>
                    <a:pt x="192" y="152"/>
                  </a:lnTo>
                  <a:lnTo>
                    <a:pt x="168" y="156"/>
                  </a:lnTo>
                  <a:lnTo>
                    <a:pt x="128" y="14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9" name="図形 68"/>
            <p:cNvSpPr/>
            <p:nvPr/>
          </p:nvSpPr>
          <p:spPr bwMode="auto">
            <a:xfrm>
              <a:off x="4172" y="272"/>
              <a:ext cx="328" cy="204"/>
            </a:xfrm>
            <a:custGeom>
              <a:avLst/>
              <a:gdLst/>
              <a:ahLst/>
              <a:cxnLst>
                <a:cxn ang="0">
                  <a:pos x="160" y="180"/>
                </a:cxn>
                <a:cxn ang="0">
                  <a:pos x="188" y="176"/>
                </a:cxn>
                <a:cxn ang="0">
                  <a:pos x="224" y="164"/>
                </a:cxn>
                <a:cxn ang="0">
                  <a:pos x="260" y="140"/>
                </a:cxn>
                <a:cxn ang="0">
                  <a:pos x="272" y="120"/>
                </a:cxn>
                <a:cxn ang="0">
                  <a:pos x="284" y="104"/>
                </a:cxn>
                <a:cxn ang="0">
                  <a:pos x="280" y="92"/>
                </a:cxn>
                <a:cxn ang="0">
                  <a:pos x="260" y="68"/>
                </a:cxn>
                <a:cxn ang="0">
                  <a:pos x="244" y="56"/>
                </a:cxn>
                <a:cxn ang="0">
                  <a:pos x="220" y="44"/>
                </a:cxn>
                <a:cxn ang="0">
                  <a:pos x="184" y="32"/>
                </a:cxn>
                <a:cxn ang="0">
                  <a:pos x="136" y="24"/>
                </a:cxn>
                <a:cxn ang="0">
                  <a:pos x="80" y="24"/>
                </a:cxn>
                <a:cxn ang="0">
                  <a:pos x="36" y="20"/>
                </a:cxn>
                <a:cxn ang="0">
                  <a:pos x="0" y="24"/>
                </a:cxn>
                <a:cxn ang="0">
                  <a:pos x="12" y="0"/>
                </a:cxn>
                <a:cxn ang="0">
                  <a:pos x="56" y="0"/>
                </a:cxn>
                <a:cxn ang="0">
                  <a:pos x="104" y="0"/>
                </a:cxn>
                <a:cxn ang="0">
                  <a:pos x="116" y="0"/>
                </a:cxn>
                <a:cxn ang="0">
                  <a:pos x="164" y="12"/>
                </a:cxn>
                <a:cxn ang="0">
                  <a:pos x="164" y="4"/>
                </a:cxn>
                <a:cxn ang="0">
                  <a:pos x="152" y="4"/>
                </a:cxn>
                <a:cxn ang="0">
                  <a:pos x="188" y="12"/>
                </a:cxn>
                <a:cxn ang="0">
                  <a:pos x="232" y="24"/>
                </a:cxn>
                <a:cxn ang="0">
                  <a:pos x="272" y="36"/>
                </a:cxn>
                <a:cxn ang="0">
                  <a:pos x="316" y="68"/>
                </a:cxn>
                <a:cxn ang="0">
                  <a:pos x="328" y="80"/>
                </a:cxn>
                <a:cxn ang="0">
                  <a:pos x="328" y="96"/>
                </a:cxn>
                <a:cxn ang="0">
                  <a:pos x="328" y="120"/>
                </a:cxn>
                <a:cxn ang="0">
                  <a:pos x="324" y="132"/>
                </a:cxn>
                <a:cxn ang="0">
                  <a:pos x="316" y="144"/>
                </a:cxn>
                <a:cxn ang="0">
                  <a:pos x="280" y="168"/>
                </a:cxn>
                <a:cxn ang="0">
                  <a:pos x="176" y="204"/>
                </a:cxn>
                <a:cxn ang="0">
                  <a:pos x="160" y="180"/>
                </a:cxn>
              </a:cxnLst>
              <a:rect l="0" t="0" r="0" b="0"/>
              <a:pathLst>
                <a:path w="328" h="204">
                  <a:moveTo>
                    <a:pt x="160" y="180"/>
                  </a:moveTo>
                  <a:lnTo>
                    <a:pt x="188" y="176"/>
                  </a:lnTo>
                  <a:lnTo>
                    <a:pt x="224" y="164"/>
                  </a:lnTo>
                  <a:lnTo>
                    <a:pt x="260" y="140"/>
                  </a:lnTo>
                  <a:lnTo>
                    <a:pt x="272" y="120"/>
                  </a:lnTo>
                  <a:lnTo>
                    <a:pt x="284" y="104"/>
                  </a:lnTo>
                  <a:lnTo>
                    <a:pt x="280" y="92"/>
                  </a:lnTo>
                  <a:lnTo>
                    <a:pt x="260" y="68"/>
                  </a:lnTo>
                  <a:lnTo>
                    <a:pt x="244" y="56"/>
                  </a:lnTo>
                  <a:lnTo>
                    <a:pt x="220" y="44"/>
                  </a:lnTo>
                  <a:lnTo>
                    <a:pt x="184" y="32"/>
                  </a:lnTo>
                  <a:lnTo>
                    <a:pt x="136" y="24"/>
                  </a:lnTo>
                  <a:lnTo>
                    <a:pt x="80" y="24"/>
                  </a:lnTo>
                  <a:lnTo>
                    <a:pt x="36" y="20"/>
                  </a:lnTo>
                  <a:lnTo>
                    <a:pt x="0" y="24"/>
                  </a:lnTo>
                  <a:lnTo>
                    <a:pt x="12" y="0"/>
                  </a:lnTo>
                  <a:lnTo>
                    <a:pt x="56" y="0"/>
                  </a:lnTo>
                  <a:lnTo>
                    <a:pt x="104" y="0"/>
                  </a:lnTo>
                  <a:lnTo>
                    <a:pt x="116" y="0"/>
                  </a:lnTo>
                  <a:lnTo>
                    <a:pt x="164" y="12"/>
                  </a:lnTo>
                  <a:lnTo>
                    <a:pt x="164" y="4"/>
                  </a:lnTo>
                  <a:lnTo>
                    <a:pt x="152" y="4"/>
                  </a:lnTo>
                  <a:lnTo>
                    <a:pt x="188" y="12"/>
                  </a:lnTo>
                  <a:lnTo>
                    <a:pt x="232" y="24"/>
                  </a:lnTo>
                  <a:lnTo>
                    <a:pt x="272" y="36"/>
                  </a:lnTo>
                  <a:lnTo>
                    <a:pt x="316" y="68"/>
                  </a:lnTo>
                  <a:lnTo>
                    <a:pt x="328" y="80"/>
                  </a:lnTo>
                  <a:lnTo>
                    <a:pt x="328" y="96"/>
                  </a:lnTo>
                  <a:lnTo>
                    <a:pt x="328" y="120"/>
                  </a:lnTo>
                  <a:lnTo>
                    <a:pt x="324" y="132"/>
                  </a:lnTo>
                  <a:lnTo>
                    <a:pt x="316" y="144"/>
                  </a:lnTo>
                  <a:lnTo>
                    <a:pt x="280" y="168"/>
                  </a:lnTo>
                  <a:lnTo>
                    <a:pt x="176" y="204"/>
                  </a:lnTo>
                  <a:lnTo>
                    <a:pt x="160" y="1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0" name="図形 69"/>
            <p:cNvSpPr/>
            <p:nvPr/>
          </p:nvSpPr>
          <p:spPr bwMode="auto">
            <a:xfrm>
              <a:off x="4344" y="284"/>
              <a:ext cx="320" cy="224"/>
            </a:xfrm>
            <a:custGeom>
              <a:avLst/>
              <a:gdLst/>
              <a:ahLst/>
              <a:cxnLst>
                <a:cxn ang="0">
                  <a:pos x="4" y="216"/>
                </a:cxn>
                <a:cxn ang="0">
                  <a:pos x="84" y="204"/>
                </a:cxn>
                <a:cxn ang="0">
                  <a:pos x="144" y="188"/>
                </a:cxn>
                <a:cxn ang="0">
                  <a:pos x="212" y="164"/>
                </a:cxn>
                <a:cxn ang="0">
                  <a:pos x="240" y="144"/>
                </a:cxn>
                <a:cxn ang="0">
                  <a:pos x="260" y="116"/>
                </a:cxn>
                <a:cxn ang="0">
                  <a:pos x="260" y="96"/>
                </a:cxn>
                <a:cxn ang="0">
                  <a:pos x="260" y="80"/>
                </a:cxn>
                <a:cxn ang="0">
                  <a:pos x="248" y="68"/>
                </a:cxn>
                <a:cxn ang="0">
                  <a:pos x="224" y="44"/>
                </a:cxn>
                <a:cxn ang="0">
                  <a:pos x="192" y="24"/>
                </a:cxn>
                <a:cxn ang="0">
                  <a:pos x="156" y="12"/>
                </a:cxn>
                <a:cxn ang="0">
                  <a:pos x="128" y="8"/>
                </a:cxn>
                <a:cxn ang="0">
                  <a:pos x="164" y="0"/>
                </a:cxn>
                <a:cxn ang="0">
                  <a:pos x="212" y="8"/>
                </a:cxn>
                <a:cxn ang="0">
                  <a:pos x="260" y="20"/>
                </a:cxn>
                <a:cxn ang="0">
                  <a:pos x="284" y="32"/>
                </a:cxn>
                <a:cxn ang="0">
                  <a:pos x="300" y="48"/>
                </a:cxn>
                <a:cxn ang="0">
                  <a:pos x="312" y="60"/>
                </a:cxn>
                <a:cxn ang="0">
                  <a:pos x="320" y="72"/>
                </a:cxn>
                <a:cxn ang="0">
                  <a:pos x="320" y="96"/>
                </a:cxn>
                <a:cxn ang="0">
                  <a:pos x="312" y="116"/>
                </a:cxn>
                <a:cxn ang="0">
                  <a:pos x="296" y="132"/>
                </a:cxn>
                <a:cxn ang="0">
                  <a:pos x="272" y="152"/>
                </a:cxn>
                <a:cxn ang="0">
                  <a:pos x="240" y="168"/>
                </a:cxn>
                <a:cxn ang="0">
                  <a:pos x="228" y="176"/>
                </a:cxn>
                <a:cxn ang="0">
                  <a:pos x="180" y="192"/>
                </a:cxn>
                <a:cxn ang="0">
                  <a:pos x="100" y="212"/>
                </a:cxn>
                <a:cxn ang="0">
                  <a:pos x="0" y="224"/>
                </a:cxn>
                <a:cxn ang="0">
                  <a:pos x="4" y="216"/>
                </a:cxn>
              </a:cxnLst>
              <a:rect l="0" t="0" r="0" b="0"/>
              <a:pathLst>
                <a:path w="320" h="224">
                  <a:moveTo>
                    <a:pt x="4" y="216"/>
                  </a:moveTo>
                  <a:lnTo>
                    <a:pt x="84" y="204"/>
                  </a:lnTo>
                  <a:lnTo>
                    <a:pt x="144" y="188"/>
                  </a:lnTo>
                  <a:lnTo>
                    <a:pt x="212" y="164"/>
                  </a:lnTo>
                  <a:lnTo>
                    <a:pt x="240" y="144"/>
                  </a:lnTo>
                  <a:lnTo>
                    <a:pt x="260" y="116"/>
                  </a:lnTo>
                  <a:lnTo>
                    <a:pt x="260" y="96"/>
                  </a:lnTo>
                  <a:lnTo>
                    <a:pt x="260" y="80"/>
                  </a:lnTo>
                  <a:lnTo>
                    <a:pt x="248" y="68"/>
                  </a:lnTo>
                  <a:lnTo>
                    <a:pt x="224" y="44"/>
                  </a:lnTo>
                  <a:lnTo>
                    <a:pt x="192" y="24"/>
                  </a:lnTo>
                  <a:lnTo>
                    <a:pt x="156" y="12"/>
                  </a:lnTo>
                  <a:lnTo>
                    <a:pt x="128" y="8"/>
                  </a:lnTo>
                  <a:lnTo>
                    <a:pt x="164" y="0"/>
                  </a:lnTo>
                  <a:lnTo>
                    <a:pt x="212" y="8"/>
                  </a:lnTo>
                  <a:lnTo>
                    <a:pt x="260" y="20"/>
                  </a:lnTo>
                  <a:lnTo>
                    <a:pt x="284" y="32"/>
                  </a:lnTo>
                  <a:lnTo>
                    <a:pt x="300" y="48"/>
                  </a:lnTo>
                  <a:lnTo>
                    <a:pt x="312" y="60"/>
                  </a:lnTo>
                  <a:lnTo>
                    <a:pt x="320" y="72"/>
                  </a:lnTo>
                  <a:lnTo>
                    <a:pt x="320" y="96"/>
                  </a:lnTo>
                  <a:lnTo>
                    <a:pt x="312" y="116"/>
                  </a:lnTo>
                  <a:lnTo>
                    <a:pt x="296" y="132"/>
                  </a:lnTo>
                  <a:lnTo>
                    <a:pt x="272" y="152"/>
                  </a:lnTo>
                  <a:lnTo>
                    <a:pt x="240" y="168"/>
                  </a:lnTo>
                  <a:lnTo>
                    <a:pt x="228" y="176"/>
                  </a:lnTo>
                  <a:lnTo>
                    <a:pt x="180" y="192"/>
                  </a:lnTo>
                  <a:lnTo>
                    <a:pt x="100" y="212"/>
                  </a:lnTo>
                  <a:lnTo>
                    <a:pt x="0" y="224"/>
                  </a:lnTo>
                  <a:lnTo>
                    <a:pt x="4" y="2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1" name="図形 70"/>
            <p:cNvSpPr/>
            <p:nvPr/>
          </p:nvSpPr>
          <p:spPr bwMode="auto">
            <a:xfrm>
              <a:off x="4288" y="296"/>
              <a:ext cx="528" cy="260"/>
            </a:xfrm>
            <a:custGeom>
              <a:avLst/>
              <a:gdLst/>
              <a:ahLst/>
              <a:cxnLst>
                <a:cxn ang="0">
                  <a:pos x="36" y="224"/>
                </a:cxn>
                <a:cxn ang="0">
                  <a:pos x="56" y="212"/>
                </a:cxn>
                <a:cxn ang="0">
                  <a:pos x="156" y="204"/>
                </a:cxn>
                <a:cxn ang="0">
                  <a:pos x="236" y="188"/>
                </a:cxn>
                <a:cxn ang="0">
                  <a:pos x="284" y="168"/>
                </a:cxn>
                <a:cxn ang="0">
                  <a:pos x="304" y="156"/>
                </a:cxn>
                <a:cxn ang="0">
                  <a:pos x="332" y="140"/>
                </a:cxn>
                <a:cxn ang="0">
                  <a:pos x="356" y="120"/>
                </a:cxn>
                <a:cxn ang="0">
                  <a:pos x="376" y="104"/>
                </a:cxn>
                <a:cxn ang="0">
                  <a:pos x="380" y="84"/>
                </a:cxn>
                <a:cxn ang="0">
                  <a:pos x="376" y="60"/>
                </a:cxn>
                <a:cxn ang="0">
                  <a:pos x="368" y="48"/>
                </a:cxn>
                <a:cxn ang="0">
                  <a:pos x="356" y="32"/>
                </a:cxn>
                <a:cxn ang="0">
                  <a:pos x="340" y="12"/>
                </a:cxn>
                <a:cxn ang="0">
                  <a:pos x="308" y="0"/>
                </a:cxn>
                <a:cxn ang="0">
                  <a:pos x="352" y="0"/>
                </a:cxn>
                <a:cxn ang="0">
                  <a:pos x="388" y="8"/>
                </a:cxn>
                <a:cxn ang="0">
                  <a:pos x="436" y="12"/>
                </a:cxn>
                <a:cxn ang="0">
                  <a:pos x="472" y="24"/>
                </a:cxn>
                <a:cxn ang="0">
                  <a:pos x="504" y="44"/>
                </a:cxn>
                <a:cxn ang="0">
                  <a:pos x="520" y="56"/>
                </a:cxn>
                <a:cxn ang="0">
                  <a:pos x="528" y="72"/>
                </a:cxn>
                <a:cxn ang="0">
                  <a:pos x="520" y="96"/>
                </a:cxn>
                <a:cxn ang="0">
                  <a:pos x="508" y="116"/>
                </a:cxn>
                <a:cxn ang="0">
                  <a:pos x="492" y="132"/>
                </a:cxn>
                <a:cxn ang="0">
                  <a:pos x="460" y="152"/>
                </a:cxn>
                <a:cxn ang="0">
                  <a:pos x="416" y="168"/>
                </a:cxn>
                <a:cxn ang="0">
                  <a:pos x="316" y="200"/>
                </a:cxn>
                <a:cxn ang="0">
                  <a:pos x="188" y="228"/>
                </a:cxn>
                <a:cxn ang="0">
                  <a:pos x="132" y="240"/>
                </a:cxn>
                <a:cxn ang="0">
                  <a:pos x="132" y="236"/>
                </a:cxn>
                <a:cxn ang="0">
                  <a:pos x="108" y="240"/>
                </a:cxn>
                <a:cxn ang="0">
                  <a:pos x="56" y="248"/>
                </a:cxn>
                <a:cxn ang="0">
                  <a:pos x="20" y="252"/>
                </a:cxn>
                <a:cxn ang="0">
                  <a:pos x="0" y="260"/>
                </a:cxn>
                <a:cxn ang="0">
                  <a:pos x="12" y="248"/>
                </a:cxn>
                <a:cxn ang="0">
                  <a:pos x="24" y="236"/>
                </a:cxn>
                <a:cxn ang="0">
                  <a:pos x="36" y="224"/>
                </a:cxn>
              </a:cxnLst>
              <a:rect l="0" t="0" r="0" b="0"/>
              <a:pathLst>
                <a:path w="528" h="260">
                  <a:moveTo>
                    <a:pt x="36" y="224"/>
                  </a:moveTo>
                  <a:lnTo>
                    <a:pt x="56" y="212"/>
                  </a:lnTo>
                  <a:lnTo>
                    <a:pt x="156" y="204"/>
                  </a:lnTo>
                  <a:lnTo>
                    <a:pt x="236" y="188"/>
                  </a:lnTo>
                  <a:lnTo>
                    <a:pt x="284" y="168"/>
                  </a:lnTo>
                  <a:lnTo>
                    <a:pt x="304" y="156"/>
                  </a:lnTo>
                  <a:lnTo>
                    <a:pt x="332" y="140"/>
                  </a:lnTo>
                  <a:lnTo>
                    <a:pt x="356" y="120"/>
                  </a:lnTo>
                  <a:lnTo>
                    <a:pt x="376" y="104"/>
                  </a:lnTo>
                  <a:lnTo>
                    <a:pt x="380" y="84"/>
                  </a:lnTo>
                  <a:lnTo>
                    <a:pt x="376" y="60"/>
                  </a:lnTo>
                  <a:lnTo>
                    <a:pt x="368" y="48"/>
                  </a:lnTo>
                  <a:lnTo>
                    <a:pt x="356" y="32"/>
                  </a:lnTo>
                  <a:lnTo>
                    <a:pt x="340" y="12"/>
                  </a:lnTo>
                  <a:lnTo>
                    <a:pt x="308" y="0"/>
                  </a:lnTo>
                  <a:lnTo>
                    <a:pt x="352" y="0"/>
                  </a:lnTo>
                  <a:lnTo>
                    <a:pt x="388" y="8"/>
                  </a:lnTo>
                  <a:lnTo>
                    <a:pt x="436" y="12"/>
                  </a:lnTo>
                  <a:lnTo>
                    <a:pt x="472" y="24"/>
                  </a:lnTo>
                  <a:lnTo>
                    <a:pt x="504" y="44"/>
                  </a:lnTo>
                  <a:lnTo>
                    <a:pt x="520" y="56"/>
                  </a:lnTo>
                  <a:lnTo>
                    <a:pt x="528" y="72"/>
                  </a:lnTo>
                  <a:lnTo>
                    <a:pt x="520" y="96"/>
                  </a:lnTo>
                  <a:lnTo>
                    <a:pt x="508" y="116"/>
                  </a:lnTo>
                  <a:lnTo>
                    <a:pt x="492" y="132"/>
                  </a:lnTo>
                  <a:lnTo>
                    <a:pt x="460" y="152"/>
                  </a:lnTo>
                  <a:lnTo>
                    <a:pt x="416" y="168"/>
                  </a:lnTo>
                  <a:lnTo>
                    <a:pt x="316" y="200"/>
                  </a:lnTo>
                  <a:lnTo>
                    <a:pt x="188" y="228"/>
                  </a:lnTo>
                  <a:lnTo>
                    <a:pt x="132" y="240"/>
                  </a:lnTo>
                  <a:lnTo>
                    <a:pt x="132" y="236"/>
                  </a:lnTo>
                  <a:lnTo>
                    <a:pt x="108" y="240"/>
                  </a:lnTo>
                  <a:lnTo>
                    <a:pt x="56" y="248"/>
                  </a:lnTo>
                  <a:lnTo>
                    <a:pt x="20" y="252"/>
                  </a:lnTo>
                  <a:lnTo>
                    <a:pt x="0" y="260"/>
                  </a:lnTo>
                  <a:lnTo>
                    <a:pt x="12" y="248"/>
                  </a:lnTo>
                  <a:lnTo>
                    <a:pt x="24" y="236"/>
                  </a:lnTo>
                  <a:lnTo>
                    <a:pt x="36" y="2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2" name="図形 71"/>
            <p:cNvSpPr/>
            <p:nvPr/>
          </p:nvSpPr>
          <p:spPr bwMode="auto">
            <a:xfrm>
              <a:off x="4288" y="544"/>
              <a:ext cx="104" cy="56"/>
            </a:xfrm>
            <a:custGeom>
              <a:avLst/>
              <a:gdLst/>
              <a:ahLst/>
              <a:cxnLst>
                <a:cxn ang="0">
                  <a:pos x="0" y="32"/>
                </a:cxn>
                <a:cxn ang="0">
                  <a:pos x="0" y="20"/>
                </a:cxn>
                <a:cxn ang="0">
                  <a:pos x="12" y="12"/>
                </a:cxn>
                <a:cxn ang="0">
                  <a:pos x="56" y="4"/>
                </a:cxn>
                <a:cxn ang="0">
                  <a:pos x="104" y="0"/>
                </a:cxn>
                <a:cxn ang="0">
                  <a:pos x="60" y="20"/>
                </a:cxn>
                <a:cxn ang="0">
                  <a:pos x="36" y="36"/>
                </a:cxn>
                <a:cxn ang="0">
                  <a:pos x="12" y="56"/>
                </a:cxn>
                <a:cxn ang="0">
                  <a:pos x="8" y="44"/>
                </a:cxn>
                <a:cxn ang="0">
                  <a:pos x="0" y="32"/>
                </a:cxn>
              </a:cxnLst>
              <a:rect l="0" t="0" r="0" b="0"/>
              <a:pathLst>
                <a:path w="104" h="56">
                  <a:moveTo>
                    <a:pt x="0" y="32"/>
                  </a:moveTo>
                  <a:lnTo>
                    <a:pt x="0" y="20"/>
                  </a:lnTo>
                  <a:lnTo>
                    <a:pt x="12" y="12"/>
                  </a:lnTo>
                  <a:lnTo>
                    <a:pt x="56" y="4"/>
                  </a:lnTo>
                  <a:lnTo>
                    <a:pt x="104" y="0"/>
                  </a:lnTo>
                  <a:lnTo>
                    <a:pt x="60" y="20"/>
                  </a:lnTo>
                  <a:lnTo>
                    <a:pt x="36" y="36"/>
                  </a:lnTo>
                  <a:lnTo>
                    <a:pt x="12" y="56"/>
                  </a:lnTo>
                  <a:lnTo>
                    <a:pt x="8" y="44"/>
                  </a:lnTo>
                  <a:lnTo>
                    <a:pt x="0" y="3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3" name="図形 72"/>
            <p:cNvSpPr/>
            <p:nvPr/>
          </p:nvSpPr>
          <p:spPr bwMode="auto">
            <a:xfrm>
              <a:off x="4300" y="276"/>
              <a:ext cx="580" cy="360"/>
            </a:xfrm>
            <a:custGeom>
              <a:avLst/>
              <a:gdLst/>
              <a:ahLst/>
              <a:cxnLst>
                <a:cxn ang="0">
                  <a:pos x="20" y="340"/>
                </a:cxn>
                <a:cxn ang="0">
                  <a:pos x="0" y="328"/>
                </a:cxn>
                <a:cxn ang="0">
                  <a:pos x="12" y="316"/>
                </a:cxn>
                <a:cxn ang="0">
                  <a:pos x="44" y="292"/>
                </a:cxn>
                <a:cxn ang="0">
                  <a:pos x="96" y="272"/>
                </a:cxn>
                <a:cxn ang="0">
                  <a:pos x="176" y="256"/>
                </a:cxn>
                <a:cxn ang="0">
                  <a:pos x="308" y="224"/>
                </a:cxn>
                <a:cxn ang="0">
                  <a:pos x="404" y="196"/>
                </a:cxn>
                <a:cxn ang="0">
                  <a:pos x="448" y="176"/>
                </a:cxn>
                <a:cxn ang="0">
                  <a:pos x="480" y="152"/>
                </a:cxn>
                <a:cxn ang="0">
                  <a:pos x="504" y="136"/>
                </a:cxn>
                <a:cxn ang="0">
                  <a:pos x="516" y="116"/>
                </a:cxn>
                <a:cxn ang="0">
                  <a:pos x="520" y="92"/>
                </a:cxn>
                <a:cxn ang="0">
                  <a:pos x="508" y="76"/>
                </a:cxn>
                <a:cxn ang="0">
                  <a:pos x="492" y="56"/>
                </a:cxn>
                <a:cxn ang="0">
                  <a:pos x="460" y="44"/>
                </a:cxn>
                <a:cxn ang="0">
                  <a:pos x="424" y="32"/>
                </a:cxn>
                <a:cxn ang="0">
                  <a:pos x="376" y="20"/>
                </a:cxn>
                <a:cxn ang="0">
                  <a:pos x="332" y="16"/>
                </a:cxn>
                <a:cxn ang="0">
                  <a:pos x="292" y="20"/>
                </a:cxn>
                <a:cxn ang="0">
                  <a:pos x="224" y="8"/>
                </a:cxn>
                <a:cxn ang="0">
                  <a:pos x="284" y="0"/>
                </a:cxn>
                <a:cxn ang="0">
                  <a:pos x="376" y="0"/>
                </a:cxn>
                <a:cxn ang="0">
                  <a:pos x="424" y="8"/>
                </a:cxn>
                <a:cxn ang="0">
                  <a:pos x="472" y="20"/>
                </a:cxn>
                <a:cxn ang="0">
                  <a:pos x="520" y="40"/>
                </a:cxn>
                <a:cxn ang="0">
                  <a:pos x="556" y="56"/>
                </a:cxn>
                <a:cxn ang="0">
                  <a:pos x="568" y="80"/>
                </a:cxn>
                <a:cxn ang="0">
                  <a:pos x="580" y="100"/>
                </a:cxn>
                <a:cxn ang="0">
                  <a:pos x="580" y="124"/>
                </a:cxn>
                <a:cxn ang="0">
                  <a:pos x="568" y="152"/>
                </a:cxn>
                <a:cxn ang="0">
                  <a:pos x="552" y="176"/>
                </a:cxn>
                <a:cxn ang="0">
                  <a:pos x="508" y="196"/>
                </a:cxn>
                <a:cxn ang="0">
                  <a:pos x="448" y="212"/>
                </a:cxn>
                <a:cxn ang="0">
                  <a:pos x="368" y="236"/>
                </a:cxn>
                <a:cxn ang="0">
                  <a:pos x="292" y="248"/>
                </a:cxn>
                <a:cxn ang="0">
                  <a:pos x="220" y="256"/>
                </a:cxn>
                <a:cxn ang="0">
                  <a:pos x="152" y="268"/>
                </a:cxn>
                <a:cxn ang="0">
                  <a:pos x="96" y="288"/>
                </a:cxn>
                <a:cxn ang="0">
                  <a:pos x="80" y="300"/>
                </a:cxn>
                <a:cxn ang="0">
                  <a:pos x="60" y="316"/>
                </a:cxn>
                <a:cxn ang="0">
                  <a:pos x="56" y="336"/>
                </a:cxn>
                <a:cxn ang="0">
                  <a:pos x="56" y="360"/>
                </a:cxn>
                <a:cxn ang="0">
                  <a:pos x="20" y="340"/>
                </a:cxn>
              </a:cxnLst>
              <a:rect l="0" t="0" r="0" b="0"/>
              <a:pathLst>
                <a:path w="580" h="360">
                  <a:moveTo>
                    <a:pt x="20" y="340"/>
                  </a:moveTo>
                  <a:lnTo>
                    <a:pt x="0" y="328"/>
                  </a:lnTo>
                  <a:lnTo>
                    <a:pt x="12" y="316"/>
                  </a:lnTo>
                  <a:lnTo>
                    <a:pt x="44" y="292"/>
                  </a:lnTo>
                  <a:lnTo>
                    <a:pt x="96" y="272"/>
                  </a:lnTo>
                  <a:lnTo>
                    <a:pt x="176" y="256"/>
                  </a:lnTo>
                  <a:lnTo>
                    <a:pt x="308" y="224"/>
                  </a:lnTo>
                  <a:lnTo>
                    <a:pt x="404" y="196"/>
                  </a:lnTo>
                  <a:lnTo>
                    <a:pt x="448" y="176"/>
                  </a:lnTo>
                  <a:lnTo>
                    <a:pt x="480" y="152"/>
                  </a:lnTo>
                  <a:lnTo>
                    <a:pt x="504" y="136"/>
                  </a:lnTo>
                  <a:lnTo>
                    <a:pt x="516" y="116"/>
                  </a:lnTo>
                  <a:lnTo>
                    <a:pt x="520" y="92"/>
                  </a:lnTo>
                  <a:lnTo>
                    <a:pt x="508" y="76"/>
                  </a:lnTo>
                  <a:lnTo>
                    <a:pt x="492" y="56"/>
                  </a:lnTo>
                  <a:lnTo>
                    <a:pt x="460" y="44"/>
                  </a:lnTo>
                  <a:lnTo>
                    <a:pt x="424" y="32"/>
                  </a:lnTo>
                  <a:lnTo>
                    <a:pt x="376" y="20"/>
                  </a:lnTo>
                  <a:lnTo>
                    <a:pt x="332" y="16"/>
                  </a:lnTo>
                  <a:lnTo>
                    <a:pt x="292" y="20"/>
                  </a:lnTo>
                  <a:lnTo>
                    <a:pt x="224" y="8"/>
                  </a:lnTo>
                  <a:lnTo>
                    <a:pt x="284" y="0"/>
                  </a:lnTo>
                  <a:lnTo>
                    <a:pt x="376" y="0"/>
                  </a:lnTo>
                  <a:lnTo>
                    <a:pt x="424" y="8"/>
                  </a:lnTo>
                  <a:lnTo>
                    <a:pt x="472" y="20"/>
                  </a:lnTo>
                  <a:lnTo>
                    <a:pt x="520" y="40"/>
                  </a:lnTo>
                  <a:lnTo>
                    <a:pt x="556" y="56"/>
                  </a:lnTo>
                  <a:lnTo>
                    <a:pt x="568" y="80"/>
                  </a:lnTo>
                  <a:lnTo>
                    <a:pt x="580" y="100"/>
                  </a:lnTo>
                  <a:lnTo>
                    <a:pt x="580" y="124"/>
                  </a:lnTo>
                  <a:lnTo>
                    <a:pt x="568" y="152"/>
                  </a:lnTo>
                  <a:lnTo>
                    <a:pt x="552" y="176"/>
                  </a:lnTo>
                  <a:lnTo>
                    <a:pt x="508" y="196"/>
                  </a:lnTo>
                  <a:lnTo>
                    <a:pt x="448" y="212"/>
                  </a:lnTo>
                  <a:lnTo>
                    <a:pt x="368" y="236"/>
                  </a:lnTo>
                  <a:lnTo>
                    <a:pt x="292" y="248"/>
                  </a:lnTo>
                  <a:lnTo>
                    <a:pt x="220" y="256"/>
                  </a:lnTo>
                  <a:lnTo>
                    <a:pt x="152" y="268"/>
                  </a:lnTo>
                  <a:lnTo>
                    <a:pt x="96" y="288"/>
                  </a:lnTo>
                  <a:lnTo>
                    <a:pt x="80" y="300"/>
                  </a:lnTo>
                  <a:lnTo>
                    <a:pt x="60" y="316"/>
                  </a:lnTo>
                  <a:lnTo>
                    <a:pt x="56" y="336"/>
                  </a:lnTo>
                  <a:lnTo>
                    <a:pt x="56" y="360"/>
                  </a:lnTo>
                  <a:lnTo>
                    <a:pt x="20" y="34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4" name="図形 73"/>
            <p:cNvSpPr/>
            <p:nvPr/>
          </p:nvSpPr>
          <p:spPr bwMode="auto">
            <a:xfrm>
              <a:off x="4360" y="292"/>
              <a:ext cx="612" cy="360"/>
            </a:xfrm>
            <a:custGeom>
              <a:avLst/>
              <a:gdLst/>
              <a:ahLst/>
              <a:cxnLst>
                <a:cxn ang="0">
                  <a:pos x="0" y="344"/>
                </a:cxn>
                <a:cxn ang="0">
                  <a:pos x="0" y="320"/>
                </a:cxn>
                <a:cxn ang="0">
                  <a:pos x="8" y="300"/>
                </a:cxn>
                <a:cxn ang="0">
                  <a:pos x="20" y="288"/>
                </a:cxn>
                <a:cxn ang="0">
                  <a:pos x="44" y="276"/>
                </a:cxn>
                <a:cxn ang="0">
                  <a:pos x="92" y="256"/>
                </a:cxn>
                <a:cxn ang="0">
                  <a:pos x="160" y="244"/>
                </a:cxn>
                <a:cxn ang="0">
                  <a:pos x="232" y="240"/>
                </a:cxn>
                <a:cxn ang="0">
                  <a:pos x="308" y="220"/>
                </a:cxn>
                <a:cxn ang="0">
                  <a:pos x="396" y="204"/>
                </a:cxn>
                <a:cxn ang="0">
                  <a:pos x="448" y="184"/>
                </a:cxn>
                <a:cxn ang="0">
                  <a:pos x="492" y="160"/>
                </a:cxn>
                <a:cxn ang="0">
                  <a:pos x="516" y="136"/>
                </a:cxn>
                <a:cxn ang="0">
                  <a:pos x="528" y="112"/>
                </a:cxn>
                <a:cxn ang="0">
                  <a:pos x="528" y="84"/>
                </a:cxn>
                <a:cxn ang="0">
                  <a:pos x="516" y="60"/>
                </a:cxn>
                <a:cxn ang="0">
                  <a:pos x="496" y="40"/>
                </a:cxn>
                <a:cxn ang="0">
                  <a:pos x="460" y="16"/>
                </a:cxn>
                <a:cxn ang="0">
                  <a:pos x="412" y="0"/>
                </a:cxn>
                <a:cxn ang="0">
                  <a:pos x="484" y="4"/>
                </a:cxn>
                <a:cxn ang="0">
                  <a:pos x="528" y="12"/>
                </a:cxn>
                <a:cxn ang="0">
                  <a:pos x="564" y="28"/>
                </a:cxn>
                <a:cxn ang="0">
                  <a:pos x="600" y="48"/>
                </a:cxn>
                <a:cxn ang="0">
                  <a:pos x="612" y="60"/>
                </a:cxn>
                <a:cxn ang="0">
                  <a:pos x="612" y="72"/>
                </a:cxn>
                <a:cxn ang="0">
                  <a:pos x="612" y="84"/>
                </a:cxn>
                <a:cxn ang="0">
                  <a:pos x="604" y="100"/>
                </a:cxn>
                <a:cxn ang="0">
                  <a:pos x="580" y="124"/>
                </a:cxn>
                <a:cxn ang="0">
                  <a:pos x="544" y="148"/>
                </a:cxn>
                <a:cxn ang="0">
                  <a:pos x="508" y="168"/>
                </a:cxn>
                <a:cxn ang="0">
                  <a:pos x="460" y="184"/>
                </a:cxn>
                <a:cxn ang="0">
                  <a:pos x="352" y="220"/>
                </a:cxn>
                <a:cxn ang="0">
                  <a:pos x="212" y="252"/>
                </a:cxn>
                <a:cxn ang="0">
                  <a:pos x="124" y="272"/>
                </a:cxn>
                <a:cxn ang="0">
                  <a:pos x="68" y="288"/>
                </a:cxn>
                <a:cxn ang="0">
                  <a:pos x="44" y="308"/>
                </a:cxn>
                <a:cxn ang="0">
                  <a:pos x="36" y="312"/>
                </a:cxn>
                <a:cxn ang="0">
                  <a:pos x="32" y="320"/>
                </a:cxn>
                <a:cxn ang="0">
                  <a:pos x="32" y="332"/>
                </a:cxn>
                <a:cxn ang="0">
                  <a:pos x="36" y="348"/>
                </a:cxn>
                <a:cxn ang="0">
                  <a:pos x="48" y="360"/>
                </a:cxn>
                <a:cxn ang="0">
                  <a:pos x="0" y="344"/>
                </a:cxn>
              </a:cxnLst>
              <a:rect l="0" t="0" r="0" b="0"/>
              <a:pathLst>
                <a:path w="612" h="360">
                  <a:moveTo>
                    <a:pt x="0" y="344"/>
                  </a:moveTo>
                  <a:lnTo>
                    <a:pt x="0" y="320"/>
                  </a:lnTo>
                  <a:lnTo>
                    <a:pt x="8" y="300"/>
                  </a:lnTo>
                  <a:lnTo>
                    <a:pt x="20" y="288"/>
                  </a:lnTo>
                  <a:lnTo>
                    <a:pt x="44" y="276"/>
                  </a:lnTo>
                  <a:lnTo>
                    <a:pt x="92" y="256"/>
                  </a:lnTo>
                  <a:lnTo>
                    <a:pt x="160" y="244"/>
                  </a:lnTo>
                  <a:lnTo>
                    <a:pt x="232" y="240"/>
                  </a:lnTo>
                  <a:lnTo>
                    <a:pt x="308" y="220"/>
                  </a:lnTo>
                  <a:lnTo>
                    <a:pt x="396" y="204"/>
                  </a:lnTo>
                  <a:lnTo>
                    <a:pt x="448" y="184"/>
                  </a:lnTo>
                  <a:lnTo>
                    <a:pt x="492" y="160"/>
                  </a:lnTo>
                  <a:lnTo>
                    <a:pt x="516" y="136"/>
                  </a:lnTo>
                  <a:lnTo>
                    <a:pt x="528" y="112"/>
                  </a:lnTo>
                  <a:lnTo>
                    <a:pt x="528" y="84"/>
                  </a:lnTo>
                  <a:lnTo>
                    <a:pt x="516" y="60"/>
                  </a:lnTo>
                  <a:lnTo>
                    <a:pt x="496" y="40"/>
                  </a:lnTo>
                  <a:lnTo>
                    <a:pt x="460" y="16"/>
                  </a:lnTo>
                  <a:lnTo>
                    <a:pt x="412" y="0"/>
                  </a:lnTo>
                  <a:lnTo>
                    <a:pt x="484" y="4"/>
                  </a:lnTo>
                  <a:lnTo>
                    <a:pt x="528" y="12"/>
                  </a:lnTo>
                  <a:lnTo>
                    <a:pt x="564" y="28"/>
                  </a:lnTo>
                  <a:lnTo>
                    <a:pt x="600" y="48"/>
                  </a:lnTo>
                  <a:lnTo>
                    <a:pt x="612" y="60"/>
                  </a:lnTo>
                  <a:lnTo>
                    <a:pt x="612" y="72"/>
                  </a:lnTo>
                  <a:lnTo>
                    <a:pt x="612" y="84"/>
                  </a:lnTo>
                  <a:lnTo>
                    <a:pt x="604" y="100"/>
                  </a:lnTo>
                  <a:lnTo>
                    <a:pt x="580" y="124"/>
                  </a:lnTo>
                  <a:lnTo>
                    <a:pt x="544" y="148"/>
                  </a:lnTo>
                  <a:lnTo>
                    <a:pt x="508" y="168"/>
                  </a:lnTo>
                  <a:lnTo>
                    <a:pt x="460" y="184"/>
                  </a:lnTo>
                  <a:lnTo>
                    <a:pt x="352" y="220"/>
                  </a:lnTo>
                  <a:lnTo>
                    <a:pt x="212" y="252"/>
                  </a:lnTo>
                  <a:lnTo>
                    <a:pt x="124" y="272"/>
                  </a:lnTo>
                  <a:lnTo>
                    <a:pt x="68" y="288"/>
                  </a:lnTo>
                  <a:lnTo>
                    <a:pt x="44" y="308"/>
                  </a:lnTo>
                  <a:lnTo>
                    <a:pt x="36" y="312"/>
                  </a:lnTo>
                  <a:lnTo>
                    <a:pt x="32" y="320"/>
                  </a:lnTo>
                  <a:lnTo>
                    <a:pt x="32" y="332"/>
                  </a:lnTo>
                  <a:lnTo>
                    <a:pt x="36" y="348"/>
                  </a:lnTo>
                  <a:lnTo>
                    <a:pt x="48" y="360"/>
                  </a:lnTo>
                  <a:lnTo>
                    <a:pt x="0" y="34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5" name="図形 74"/>
            <p:cNvSpPr/>
            <p:nvPr/>
          </p:nvSpPr>
          <p:spPr bwMode="auto">
            <a:xfrm>
              <a:off x="4392" y="296"/>
              <a:ext cx="640" cy="388"/>
            </a:xfrm>
            <a:custGeom>
              <a:avLst/>
              <a:gdLst/>
              <a:ahLst/>
              <a:cxnLst>
                <a:cxn ang="0">
                  <a:pos x="28" y="364"/>
                </a:cxn>
                <a:cxn ang="0">
                  <a:pos x="16" y="352"/>
                </a:cxn>
                <a:cxn ang="0">
                  <a:pos x="4" y="340"/>
                </a:cxn>
                <a:cxn ang="0">
                  <a:pos x="0" y="328"/>
                </a:cxn>
                <a:cxn ang="0">
                  <a:pos x="4" y="308"/>
                </a:cxn>
                <a:cxn ang="0">
                  <a:pos x="12" y="304"/>
                </a:cxn>
                <a:cxn ang="0">
                  <a:pos x="40" y="292"/>
                </a:cxn>
                <a:cxn ang="0">
                  <a:pos x="92" y="272"/>
                </a:cxn>
                <a:cxn ang="0">
                  <a:pos x="180" y="252"/>
                </a:cxn>
                <a:cxn ang="0">
                  <a:pos x="320" y="216"/>
                </a:cxn>
                <a:cxn ang="0">
                  <a:pos x="428" y="188"/>
                </a:cxn>
                <a:cxn ang="0">
                  <a:pos x="476" y="168"/>
                </a:cxn>
                <a:cxn ang="0">
                  <a:pos x="520" y="144"/>
                </a:cxn>
                <a:cxn ang="0">
                  <a:pos x="556" y="120"/>
                </a:cxn>
                <a:cxn ang="0">
                  <a:pos x="572" y="96"/>
                </a:cxn>
                <a:cxn ang="0">
                  <a:pos x="584" y="84"/>
                </a:cxn>
                <a:cxn ang="0">
                  <a:pos x="584" y="68"/>
                </a:cxn>
                <a:cxn ang="0">
                  <a:pos x="580" y="56"/>
                </a:cxn>
                <a:cxn ang="0">
                  <a:pos x="572" y="44"/>
                </a:cxn>
                <a:cxn ang="0">
                  <a:pos x="532" y="20"/>
                </a:cxn>
                <a:cxn ang="0">
                  <a:pos x="520" y="12"/>
                </a:cxn>
                <a:cxn ang="0">
                  <a:pos x="476" y="0"/>
                </a:cxn>
                <a:cxn ang="0">
                  <a:pos x="524" y="8"/>
                </a:cxn>
                <a:cxn ang="0">
                  <a:pos x="572" y="24"/>
                </a:cxn>
                <a:cxn ang="0">
                  <a:pos x="612" y="56"/>
                </a:cxn>
                <a:cxn ang="0">
                  <a:pos x="628" y="72"/>
                </a:cxn>
                <a:cxn ang="0">
                  <a:pos x="640" y="92"/>
                </a:cxn>
                <a:cxn ang="0">
                  <a:pos x="640" y="96"/>
                </a:cxn>
                <a:cxn ang="0">
                  <a:pos x="636" y="116"/>
                </a:cxn>
                <a:cxn ang="0">
                  <a:pos x="616" y="132"/>
                </a:cxn>
                <a:cxn ang="0">
                  <a:pos x="572" y="156"/>
                </a:cxn>
                <a:cxn ang="0">
                  <a:pos x="532" y="176"/>
                </a:cxn>
                <a:cxn ang="0">
                  <a:pos x="488" y="188"/>
                </a:cxn>
                <a:cxn ang="0">
                  <a:pos x="448" y="200"/>
                </a:cxn>
                <a:cxn ang="0">
                  <a:pos x="416" y="204"/>
                </a:cxn>
                <a:cxn ang="0">
                  <a:pos x="352" y="228"/>
                </a:cxn>
                <a:cxn ang="0">
                  <a:pos x="276" y="248"/>
                </a:cxn>
                <a:cxn ang="0">
                  <a:pos x="216" y="260"/>
                </a:cxn>
                <a:cxn ang="0">
                  <a:pos x="188" y="272"/>
                </a:cxn>
                <a:cxn ang="0">
                  <a:pos x="140" y="292"/>
                </a:cxn>
                <a:cxn ang="0">
                  <a:pos x="128" y="304"/>
                </a:cxn>
                <a:cxn ang="0">
                  <a:pos x="120" y="320"/>
                </a:cxn>
                <a:cxn ang="0">
                  <a:pos x="116" y="340"/>
                </a:cxn>
                <a:cxn ang="0">
                  <a:pos x="116" y="356"/>
                </a:cxn>
                <a:cxn ang="0">
                  <a:pos x="128" y="388"/>
                </a:cxn>
                <a:cxn ang="0">
                  <a:pos x="28" y="364"/>
                </a:cxn>
              </a:cxnLst>
              <a:rect l="0" t="0" r="0" b="0"/>
              <a:pathLst>
                <a:path w="640" h="388">
                  <a:moveTo>
                    <a:pt x="28" y="364"/>
                  </a:moveTo>
                  <a:lnTo>
                    <a:pt x="16" y="352"/>
                  </a:lnTo>
                  <a:lnTo>
                    <a:pt x="4" y="340"/>
                  </a:lnTo>
                  <a:lnTo>
                    <a:pt x="0" y="328"/>
                  </a:lnTo>
                  <a:lnTo>
                    <a:pt x="4" y="308"/>
                  </a:lnTo>
                  <a:lnTo>
                    <a:pt x="12" y="304"/>
                  </a:lnTo>
                  <a:lnTo>
                    <a:pt x="40" y="292"/>
                  </a:lnTo>
                  <a:lnTo>
                    <a:pt x="92" y="272"/>
                  </a:lnTo>
                  <a:lnTo>
                    <a:pt x="180" y="252"/>
                  </a:lnTo>
                  <a:lnTo>
                    <a:pt x="320" y="216"/>
                  </a:lnTo>
                  <a:lnTo>
                    <a:pt x="428" y="188"/>
                  </a:lnTo>
                  <a:lnTo>
                    <a:pt x="476" y="168"/>
                  </a:lnTo>
                  <a:lnTo>
                    <a:pt x="520" y="144"/>
                  </a:lnTo>
                  <a:lnTo>
                    <a:pt x="556" y="120"/>
                  </a:lnTo>
                  <a:lnTo>
                    <a:pt x="572" y="96"/>
                  </a:lnTo>
                  <a:lnTo>
                    <a:pt x="584" y="84"/>
                  </a:lnTo>
                  <a:lnTo>
                    <a:pt x="584" y="68"/>
                  </a:lnTo>
                  <a:lnTo>
                    <a:pt x="580" y="56"/>
                  </a:lnTo>
                  <a:lnTo>
                    <a:pt x="572" y="44"/>
                  </a:lnTo>
                  <a:lnTo>
                    <a:pt x="532" y="20"/>
                  </a:lnTo>
                  <a:lnTo>
                    <a:pt x="520" y="12"/>
                  </a:lnTo>
                  <a:lnTo>
                    <a:pt x="476" y="0"/>
                  </a:lnTo>
                  <a:lnTo>
                    <a:pt x="524" y="8"/>
                  </a:lnTo>
                  <a:lnTo>
                    <a:pt x="572" y="24"/>
                  </a:lnTo>
                  <a:lnTo>
                    <a:pt x="612" y="56"/>
                  </a:lnTo>
                  <a:lnTo>
                    <a:pt x="628" y="72"/>
                  </a:lnTo>
                  <a:lnTo>
                    <a:pt x="640" y="92"/>
                  </a:lnTo>
                  <a:lnTo>
                    <a:pt x="640" y="96"/>
                  </a:lnTo>
                  <a:lnTo>
                    <a:pt x="636" y="116"/>
                  </a:lnTo>
                  <a:lnTo>
                    <a:pt x="616" y="132"/>
                  </a:lnTo>
                  <a:lnTo>
                    <a:pt x="572" y="156"/>
                  </a:lnTo>
                  <a:lnTo>
                    <a:pt x="532" y="176"/>
                  </a:lnTo>
                  <a:lnTo>
                    <a:pt x="488" y="188"/>
                  </a:lnTo>
                  <a:lnTo>
                    <a:pt x="448" y="200"/>
                  </a:lnTo>
                  <a:lnTo>
                    <a:pt x="416" y="204"/>
                  </a:lnTo>
                  <a:lnTo>
                    <a:pt x="352" y="228"/>
                  </a:lnTo>
                  <a:lnTo>
                    <a:pt x="276" y="248"/>
                  </a:lnTo>
                  <a:lnTo>
                    <a:pt x="216" y="260"/>
                  </a:lnTo>
                  <a:lnTo>
                    <a:pt x="188" y="272"/>
                  </a:lnTo>
                  <a:lnTo>
                    <a:pt x="140" y="292"/>
                  </a:lnTo>
                  <a:lnTo>
                    <a:pt x="128" y="304"/>
                  </a:lnTo>
                  <a:lnTo>
                    <a:pt x="120" y="320"/>
                  </a:lnTo>
                  <a:lnTo>
                    <a:pt x="116" y="340"/>
                  </a:lnTo>
                  <a:lnTo>
                    <a:pt x="116" y="356"/>
                  </a:lnTo>
                  <a:lnTo>
                    <a:pt x="128" y="388"/>
                  </a:lnTo>
                  <a:lnTo>
                    <a:pt x="28" y="36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6" name="図形 75"/>
            <p:cNvSpPr/>
            <p:nvPr/>
          </p:nvSpPr>
          <p:spPr bwMode="auto">
            <a:xfrm>
              <a:off x="4512" y="548"/>
              <a:ext cx="140" cy="148"/>
            </a:xfrm>
            <a:custGeom>
              <a:avLst/>
              <a:gdLst/>
              <a:ahLst/>
              <a:cxnLst>
                <a:cxn ang="0">
                  <a:pos x="12" y="136"/>
                </a:cxn>
                <a:cxn ang="0">
                  <a:pos x="0" y="112"/>
                </a:cxn>
                <a:cxn ang="0">
                  <a:pos x="0" y="92"/>
                </a:cxn>
                <a:cxn ang="0">
                  <a:pos x="0" y="68"/>
                </a:cxn>
                <a:cxn ang="0">
                  <a:pos x="12" y="56"/>
                </a:cxn>
                <a:cxn ang="0">
                  <a:pos x="24" y="44"/>
                </a:cxn>
                <a:cxn ang="0">
                  <a:pos x="68" y="28"/>
                </a:cxn>
                <a:cxn ang="0">
                  <a:pos x="92" y="16"/>
                </a:cxn>
                <a:cxn ang="0">
                  <a:pos x="140" y="0"/>
                </a:cxn>
                <a:cxn ang="0">
                  <a:pos x="132" y="8"/>
                </a:cxn>
                <a:cxn ang="0">
                  <a:pos x="104" y="20"/>
                </a:cxn>
                <a:cxn ang="0">
                  <a:pos x="80" y="40"/>
                </a:cxn>
                <a:cxn ang="0">
                  <a:pos x="60" y="56"/>
                </a:cxn>
                <a:cxn ang="0">
                  <a:pos x="56" y="76"/>
                </a:cxn>
                <a:cxn ang="0">
                  <a:pos x="56" y="100"/>
                </a:cxn>
                <a:cxn ang="0">
                  <a:pos x="68" y="116"/>
                </a:cxn>
                <a:cxn ang="0">
                  <a:pos x="84" y="148"/>
                </a:cxn>
                <a:cxn ang="0">
                  <a:pos x="12" y="136"/>
                </a:cxn>
              </a:cxnLst>
              <a:rect l="0" t="0" r="0" b="0"/>
              <a:pathLst>
                <a:path w="140" h="148">
                  <a:moveTo>
                    <a:pt x="12" y="136"/>
                  </a:moveTo>
                  <a:lnTo>
                    <a:pt x="0" y="112"/>
                  </a:lnTo>
                  <a:lnTo>
                    <a:pt x="0" y="92"/>
                  </a:lnTo>
                  <a:lnTo>
                    <a:pt x="0" y="68"/>
                  </a:lnTo>
                  <a:lnTo>
                    <a:pt x="12" y="56"/>
                  </a:lnTo>
                  <a:lnTo>
                    <a:pt x="24" y="44"/>
                  </a:lnTo>
                  <a:lnTo>
                    <a:pt x="68" y="28"/>
                  </a:lnTo>
                  <a:lnTo>
                    <a:pt x="92" y="16"/>
                  </a:lnTo>
                  <a:lnTo>
                    <a:pt x="140" y="0"/>
                  </a:lnTo>
                  <a:lnTo>
                    <a:pt x="132" y="8"/>
                  </a:lnTo>
                  <a:lnTo>
                    <a:pt x="104" y="20"/>
                  </a:lnTo>
                  <a:lnTo>
                    <a:pt x="80" y="40"/>
                  </a:lnTo>
                  <a:lnTo>
                    <a:pt x="60" y="56"/>
                  </a:lnTo>
                  <a:lnTo>
                    <a:pt x="56" y="76"/>
                  </a:lnTo>
                  <a:lnTo>
                    <a:pt x="56" y="100"/>
                  </a:lnTo>
                  <a:lnTo>
                    <a:pt x="68" y="116"/>
                  </a:lnTo>
                  <a:lnTo>
                    <a:pt x="84" y="148"/>
                  </a:lnTo>
                  <a:lnTo>
                    <a:pt x="12" y="1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7" name="図形 76"/>
            <p:cNvSpPr/>
            <p:nvPr/>
          </p:nvSpPr>
          <p:spPr bwMode="auto">
            <a:xfrm>
              <a:off x="4572" y="536"/>
              <a:ext cx="144" cy="164"/>
            </a:xfrm>
            <a:custGeom>
              <a:avLst/>
              <a:gdLst/>
              <a:ahLst/>
              <a:cxnLst>
                <a:cxn ang="0">
                  <a:pos x="72" y="164"/>
                </a:cxn>
                <a:cxn ang="0">
                  <a:pos x="36" y="160"/>
                </a:cxn>
                <a:cxn ang="0">
                  <a:pos x="12" y="136"/>
                </a:cxn>
                <a:cxn ang="0">
                  <a:pos x="0" y="112"/>
                </a:cxn>
                <a:cxn ang="0">
                  <a:pos x="0" y="88"/>
                </a:cxn>
                <a:cxn ang="0">
                  <a:pos x="8" y="68"/>
                </a:cxn>
                <a:cxn ang="0">
                  <a:pos x="20" y="52"/>
                </a:cxn>
                <a:cxn ang="0">
                  <a:pos x="44" y="40"/>
                </a:cxn>
                <a:cxn ang="0">
                  <a:pos x="72" y="28"/>
                </a:cxn>
                <a:cxn ang="0">
                  <a:pos x="96" y="12"/>
                </a:cxn>
                <a:cxn ang="0">
                  <a:pos x="144" y="0"/>
                </a:cxn>
                <a:cxn ang="0">
                  <a:pos x="104" y="28"/>
                </a:cxn>
                <a:cxn ang="0">
                  <a:pos x="68" y="56"/>
                </a:cxn>
                <a:cxn ang="0">
                  <a:pos x="56" y="68"/>
                </a:cxn>
                <a:cxn ang="0">
                  <a:pos x="48" y="88"/>
                </a:cxn>
                <a:cxn ang="0">
                  <a:pos x="48" y="104"/>
                </a:cxn>
                <a:cxn ang="0">
                  <a:pos x="56" y="136"/>
                </a:cxn>
                <a:cxn ang="0">
                  <a:pos x="84" y="164"/>
                </a:cxn>
                <a:cxn ang="0">
                  <a:pos x="72" y="164"/>
                </a:cxn>
              </a:cxnLst>
              <a:rect l="0" t="0" r="0" b="0"/>
              <a:pathLst>
                <a:path w="144" h="164">
                  <a:moveTo>
                    <a:pt x="72" y="164"/>
                  </a:moveTo>
                  <a:lnTo>
                    <a:pt x="36" y="160"/>
                  </a:lnTo>
                  <a:lnTo>
                    <a:pt x="12" y="136"/>
                  </a:lnTo>
                  <a:lnTo>
                    <a:pt x="0" y="112"/>
                  </a:lnTo>
                  <a:lnTo>
                    <a:pt x="0" y="88"/>
                  </a:lnTo>
                  <a:lnTo>
                    <a:pt x="8" y="68"/>
                  </a:lnTo>
                  <a:lnTo>
                    <a:pt x="20" y="52"/>
                  </a:lnTo>
                  <a:lnTo>
                    <a:pt x="44" y="40"/>
                  </a:lnTo>
                  <a:lnTo>
                    <a:pt x="72" y="28"/>
                  </a:lnTo>
                  <a:lnTo>
                    <a:pt x="96" y="12"/>
                  </a:lnTo>
                  <a:lnTo>
                    <a:pt x="144" y="0"/>
                  </a:lnTo>
                  <a:lnTo>
                    <a:pt x="104" y="28"/>
                  </a:lnTo>
                  <a:lnTo>
                    <a:pt x="68" y="56"/>
                  </a:lnTo>
                  <a:lnTo>
                    <a:pt x="56" y="68"/>
                  </a:lnTo>
                  <a:lnTo>
                    <a:pt x="48" y="88"/>
                  </a:lnTo>
                  <a:lnTo>
                    <a:pt x="48" y="104"/>
                  </a:lnTo>
                  <a:lnTo>
                    <a:pt x="56" y="136"/>
                  </a:lnTo>
                  <a:lnTo>
                    <a:pt x="84" y="164"/>
                  </a:lnTo>
                  <a:lnTo>
                    <a:pt x="72" y="16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8" name="図形 77"/>
            <p:cNvSpPr/>
            <p:nvPr/>
          </p:nvSpPr>
          <p:spPr bwMode="auto">
            <a:xfrm>
              <a:off x="4620" y="500"/>
              <a:ext cx="212" cy="200"/>
            </a:xfrm>
            <a:custGeom>
              <a:avLst/>
              <a:gdLst/>
              <a:ahLst/>
              <a:cxnLst>
                <a:cxn ang="0">
                  <a:pos x="44" y="200"/>
                </a:cxn>
                <a:cxn ang="0">
                  <a:pos x="12" y="172"/>
                </a:cxn>
                <a:cxn ang="0">
                  <a:pos x="8" y="152"/>
                </a:cxn>
                <a:cxn ang="0">
                  <a:pos x="0" y="140"/>
                </a:cxn>
                <a:cxn ang="0">
                  <a:pos x="8" y="124"/>
                </a:cxn>
                <a:cxn ang="0">
                  <a:pos x="12" y="104"/>
                </a:cxn>
                <a:cxn ang="0">
                  <a:pos x="24" y="92"/>
                </a:cxn>
                <a:cxn ang="0">
                  <a:pos x="68" y="56"/>
                </a:cxn>
                <a:cxn ang="0">
                  <a:pos x="124" y="24"/>
                </a:cxn>
                <a:cxn ang="0">
                  <a:pos x="184" y="8"/>
                </a:cxn>
                <a:cxn ang="0">
                  <a:pos x="212" y="0"/>
                </a:cxn>
                <a:cxn ang="0">
                  <a:pos x="136" y="32"/>
                </a:cxn>
                <a:cxn ang="0">
                  <a:pos x="92" y="56"/>
                </a:cxn>
                <a:cxn ang="0">
                  <a:pos x="68" y="80"/>
                </a:cxn>
                <a:cxn ang="0">
                  <a:pos x="60" y="88"/>
                </a:cxn>
                <a:cxn ang="0">
                  <a:pos x="48" y="112"/>
                </a:cxn>
                <a:cxn ang="0">
                  <a:pos x="48" y="136"/>
                </a:cxn>
                <a:cxn ang="0">
                  <a:pos x="60" y="160"/>
                </a:cxn>
                <a:cxn ang="0">
                  <a:pos x="80" y="176"/>
                </a:cxn>
                <a:cxn ang="0">
                  <a:pos x="104" y="200"/>
                </a:cxn>
                <a:cxn ang="0">
                  <a:pos x="44" y="200"/>
                </a:cxn>
              </a:cxnLst>
              <a:rect l="0" t="0" r="0" b="0"/>
              <a:pathLst>
                <a:path w="212" h="200">
                  <a:moveTo>
                    <a:pt x="44" y="200"/>
                  </a:moveTo>
                  <a:lnTo>
                    <a:pt x="12" y="172"/>
                  </a:lnTo>
                  <a:lnTo>
                    <a:pt x="8" y="152"/>
                  </a:lnTo>
                  <a:lnTo>
                    <a:pt x="0" y="140"/>
                  </a:lnTo>
                  <a:lnTo>
                    <a:pt x="8" y="124"/>
                  </a:lnTo>
                  <a:lnTo>
                    <a:pt x="12" y="104"/>
                  </a:lnTo>
                  <a:lnTo>
                    <a:pt x="24" y="92"/>
                  </a:lnTo>
                  <a:lnTo>
                    <a:pt x="68" y="56"/>
                  </a:lnTo>
                  <a:lnTo>
                    <a:pt x="124" y="24"/>
                  </a:lnTo>
                  <a:lnTo>
                    <a:pt x="184" y="8"/>
                  </a:lnTo>
                  <a:lnTo>
                    <a:pt x="212" y="0"/>
                  </a:lnTo>
                  <a:lnTo>
                    <a:pt x="136" y="32"/>
                  </a:lnTo>
                  <a:lnTo>
                    <a:pt x="92" y="56"/>
                  </a:lnTo>
                  <a:lnTo>
                    <a:pt x="68" y="80"/>
                  </a:lnTo>
                  <a:lnTo>
                    <a:pt x="60" y="88"/>
                  </a:lnTo>
                  <a:lnTo>
                    <a:pt x="48" y="112"/>
                  </a:lnTo>
                  <a:lnTo>
                    <a:pt x="48" y="136"/>
                  </a:lnTo>
                  <a:lnTo>
                    <a:pt x="60" y="160"/>
                  </a:lnTo>
                  <a:lnTo>
                    <a:pt x="80" y="176"/>
                  </a:lnTo>
                  <a:lnTo>
                    <a:pt x="104" y="200"/>
                  </a:lnTo>
                  <a:lnTo>
                    <a:pt x="44" y="2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9" name="図形 78"/>
            <p:cNvSpPr/>
            <p:nvPr/>
          </p:nvSpPr>
          <p:spPr bwMode="auto">
            <a:xfrm>
              <a:off x="4796" y="712"/>
              <a:ext cx="1" cy="8"/>
            </a:xfrm>
            <a:custGeom>
              <a:avLst/>
              <a:gdLst/>
              <a:ahLst/>
              <a:cxnLst>
                <a:cxn ang="0">
                  <a:pos x="0" y="8"/>
                </a:cxn>
                <a:cxn ang="0">
                  <a:pos x="0" y="0"/>
                </a:cxn>
                <a:cxn ang="0">
                  <a:pos x="0" y="8"/>
                </a:cxn>
              </a:cxnLst>
              <a:rect l="0" t="0" r="0" b="0"/>
              <a:pathLst>
                <a:path h="8">
                  <a:moveTo>
                    <a:pt x="0" y="8"/>
                  </a:moveTo>
                  <a:lnTo>
                    <a:pt x="0" y="0"/>
                  </a:lnTo>
                  <a:lnTo>
                    <a:pt x="0"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0" name="図形 79"/>
            <p:cNvSpPr/>
            <p:nvPr/>
          </p:nvSpPr>
          <p:spPr bwMode="auto">
            <a:xfrm>
              <a:off x="4668" y="156"/>
              <a:ext cx="432" cy="556"/>
            </a:xfrm>
            <a:custGeom>
              <a:avLst/>
              <a:gdLst/>
              <a:ahLst/>
              <a:cxnLst>
                <a:cxn ang="0">
                  <a:pos x="424" y="212"/>
                </a:cxn>
                <a:cxn ang="0">
                  <a:pos x="432" y="244"/>
                </a:cxn>
                <a:cxn ang="0">
                  <a:pos x="408" y="280"/>
                </a:cxn>
                <a:cxn ang="0">
                  <a:pos x="348" y="304"/>
                </a:cxn>
                <a:cxn ang="0">
                  <a:pos x="172" y="352"/>
                </a:cxn>
                <a:cxn ang="0">
                  <a:pos x="80" y="400"/>
                </a:cxn>
                <a:cxn ang="0">
                  <a:pos x="44" y="444"/>
                </a:cxn>
                <a:cxn ang="0">
                  <a:pos x="48" y="496"/>
                </a:cxn>
                <a:cxn ang="0">
                  <a:pos x="92" y="540"/>
                </a:cxn>
                <a:cxn ang="0">
                  <a:pos x="100" y="544"/>
                </a:cxn>
                <a:cxn ang="0">
                  <a:pos x="64" y="544"/>
                </a:cxn>
                <a:cxn ang="0">
                  <a:pos x="20" y="504"/>
                </a:cxn>
                <a:cxn ang="0">
                  <a:pos x="8" y="456"/>
                </a:cxn>
                <a:cxn ang="0">
                  <a:pos x="24" y="424"/>
                </a:cxn>
                <a:cxn ang="0">
                  <a:pos x="100" y="376"/>
                </a:cxn>
                <a:cxn ang="0">
                  <a:pos x="188" y="340"/>
                </a:cxn>
                <a:cxn ang="0">
                  <a:pos x="296" y="296"/>
                </a:cxn>
                <a:cxn ang="0">
                  <a:pos x="360" y="256"/>
                </a:cxn>
                <a:cxn ang="0">
                  <a:pos x="364" y="232"/>
                </a:cxn>
                <a:cxn ang="0">
                  <a:pos x="324" y="176"/>
                </a:cxn>
                <a:cxn ang="0">
                  <a:pos x="248" y="148"/>
                </a:cxn>
                <a:cxn ang="0">
                  <a:pos x="152" y="128"/>
                </a:cxn>
                <a:cxn ang="0">
                  <a:pos x="44" y="96"/>
                </a:cxn>
                <a:cxn ang="0">
                  <a:pos x="8" y="80"/>
                </a:cxn>
                <a:cxn ang="0">
                  <a:pos x="0" y="56"/>
                </a:cxn>
                <a:cxn ang="0">
                  <a:pos x="32" y="24"/>
                </a:cxn>
                <a:cxn ang="0">
                  <a:pos x="92" y="8"/>
                </a:cxn>
                <a:cxn ang="0">
                  <a:pos x="196" y="0"/>
                </a:cxn>
                <a:cxn ang="0">
                  <a:pos x="148" y="20"/>
                </a:cxn>
                <a:cxn ang="0">
                  <a:pos x="124" y="44"/>
                </a:cxn>
                <a:cxn ang="0">
                  <a:pos x="124" y="72"/>
                </a:cxn>
                <a:cxn ang="0">
                  <a:pos x="164" y="104"/>
                </a:cxn>
                <a:cxn ang="0">
                  <a:pos x="224" y="120"/>
                </a:cxn>
                <a:cxn ang="0">
                  <a:pos x="336" y="120"/>
                </a:cxn>
                <a:cxn ang="0">
                  <a:pos x="336" y="140"/>
                </a:cxn>
                <a:cxn ang="0">
                  <a:pos x="340" y="164"/>
                </a:cxn>
                <a:cxn ang="0">
                  <a:pos x="412" y="196"/>
                </a:cxn>
              </a:cxnLst>
              <a:rect l="0" t="0" r="0" b="0"/>
              <a:pathLst>
                <a:path w="432" h="556">
                  <a:moveTo>
                    <a:pt x="412" y="196"/>
                  </a:moveTo>
                  <a:lnTo>
                    <a:pt x="424" y="212"/>
                  </a:lnTo>
                  <a:lnTo>
                    <a:pt x="432" y="224"/>
                  </a:lnTo>
                  <a:lnTo>
                    <a:pt x="432" y="244"/>
                  </a:lnTo>
                  <a:lnTo>
                    <a:pt x="424" y="260"/>
                  </a:lnTo>
                  <a:lnTo>
                    <a:pt x="408" y="280"/>
                  </a:lnTo>
                  <a:lnTo>
                    <a:pt x="384" y="292"/>
                  </a:lnTo>
                  <a:lnTo>
                    <a:pt x="348" y="304"/>
                  </a:lnTo>
                  <a:lnTo>
                    <a:pt x="224" y="332"/>
                  </a:lnTo>
                  <a:lnTo>
                    <a:pt x="172" y="352"/>
                  </a:lnTo>
                  <a:lnTo>
                    <a:pt x="124" y="368"/>
                  </a:lnTo>
                  <a:lnTo>
                    <a:pt x="80" y="400"/>
                  </a:lnTo>
                  <a:lnTo>
                    <a:pt x="56" y="420"/>
                  </a:lnTo>
                  <a:lnTo>
                    <a:pt x="44" y="444"/>
                  </a:lnTo>
                  <a:lnTo>
                    <a:pt x="44" y="472"/>
                  </a:lnTo>
                  <a:lnTo>
                    <a:pt x="48" y="496"/>
                  </a:lnTo>
                  <a:lnTo>
                    <a:pt x="68" y="520"/>
                  </a:lnTo>
                  <a:lnTo>
                    <a:pt x="92" y="540"/>
                  </a:lnTo>
                  <a:lnTo>
                    <a:pt x="128" y="556"/>
                  </a:lnTo>
                  <a:lnTo>
                    <a:pt x="100" y="544"/>
                  </a:lnTo>
                  <a:lnTo>
                    <a:pt x="64" y="544"/>
                  </a:lnTo>
                  <a:lnTo>
                    <a:pt x="64" y="544"/>
                  </a:lnTo>
                  <a:lnTo>
                    <a:pt x="36" y="528"/>
                  </a:lnTo>
                  <a:lnTo>
                    <a:pt x="20" y="504"/>
                  </a:lnTo>
                  <a:lnTo>
                    <a:pt x="8" y="472"/>
                  </a:lnTo>
                  <a:lnTo>
                    <a:pt x="8" y="456"/>
                  </a:lnTo>
                  <a:lnTo>
                    <a:pt x="20" y="436"/>
                  </a:lnTo>
                  <a:lnTo>
                    <a:pt x="24" y="424"/>
                  </a:lnTo>
                  <a:lnTo>
                    <a:pt x="48" y="408"/>
                  </a:lnTo>
                  <a:lnTo>
                    <a:pt x="100" y="376"/>
                  </a:lnTo>
                  <a:lnTo>
                    <a:pt x="188" y="344"/>
                  </a:lnTo>
                  <a:lnTo>
                    <a:pt x="188" y="340"/>
                  </a:lnTo>
                  <a:lnTo>
                    <a:pt x="260" y="316"/>
                  </a:lnTo>
                  <a:lnTo>
                    <a:pt x="296" y="296"/>
                  </a:lnTo>
                  <a:lnTo>
                    <a:pt x="340" y="280"/>
                  </a:lnTo>
                  <a:lnTo>
                    <a:pt x="360" y="256"/>
                  </a:lnTo>
                  <a:lnTo>
                    <a:pt x="364" y="236"/>
                  </a:lnTo>
                  <a:lnTo>
                    <a:pt x="364" y="232"/>
                  </a:lnTo>
                  <a:lnTo>
                    <a:pt x="348" y="200"/>
                  </a:lnTo>
                  <a:lnTo>
                    <a:pt x="324" y="176"/>
                  </a:lnTo>
                  <a:lnTo>
                    <a:pt x="284" y="160"/>
                  </a:lnTo>
                  <a:lnTo>
                    <a:pt x="248" y="148"/>
                  </a:lnTo>
                  <a:lnTo>
                    <a:pt x="188" y="136"/>
                  </a:lnTo>
                  <a:lnTo>
                    <a:pt x="152" y="128"/>
                  </a:lnTo>
                  <a:lnTo>
                    <a:pt x="92" y="116"/>
                  </a:lnTo>
                  <a:lnTo>
                    <a:pt x="44" y="96"/>
                  </a:lnTo>
                  <a:lnTo>
                    <a:pt x="24" y="84"/>
                  </a:lnTo>
                  <a:lnTo>
                    <a:pt x="8" y="80"/>
                  </a:lnTo>
                  <a:lnTo>
                    <a:pt x="0" y="68"/>
                  </a:lnTo>
                  <a:lnTo>
                    <a:pt x="0" y="56"/>
                  </a:lnTo>
                  <a:lnTo>
                    <a:pt x="8" y="48"/>
                  </a:lnTo>
                  <a:lnTo>
                    <a:pt x="32" y="24"/>
                  </a:lnTo>
                  <a:lnTo>
                    <a:pt x="56" y="12"/>
                  </a:lnTo>
                  <a:lnTo>
                    <a:pt x="92" y="8"/>
                  </a:lnTo>
                  <a:lnTo>
                    <a:pt x="140" y="0"/>
                  </a:lnTo>
                  <a:lnTo>
                    <a:pt x="196" y="0"/>
                  </a:lnTo>
                  <a:lnTo>
                    <a:pt x="164" y="8"/>
                  </a:lnTo>
                  <a:lnTo>
                    <a:pt x="148" y="20"/>
                  </a:lnTo>
                  <a:lnTo>
                    <a:pt x="128" y="32"/>
                  </a:lnTo>
                  <a:lnTo>
                    <a:pt x="124" y="44"/>
                  </a:lnTo>
                  <a:lnTo>
                    <a:pt x="116" y="60"/>
                  </a:lnTo>
                  <a:lnTo>
                    <a:pt x="124" y="72"/>
                  </a:lnTo>
                  <a:lnTo>
                    <a:pt x="148" y="92"/>
                  </a:lnTo>
                  <a:lnTo>
                    <a:pt x="164" y="104"/>
                  </a:lnTo>
                  <a:lnTo>
                    <a:pt x="188" y="116"/>
                  </a:lnTo>
                  <a:lnTo>
                    <a:pt x="224" y="120"/>
                  </a:lnTo>
                  <a:lnTo>
                    <a:pt x="268" y="128"/>
                  </a:lnTo>
                  <a:lnTo>
                    <a:pt x="336" y="120"/>
                  </a:lnTo>
                  <a:lnTo>
                    <a:pt x="336" y="136"/>
                  </a:lnTo>
                  <a:lnTo>
                    <a:pt x="336" y="140"/>
                  </a:lnTo>
                  <a:lnTo>
                    <a:pt x="336" y="148"/>
                  </a:lnTo>
                  <a:lnTo>
                    <a:pt x="340" y="164"/>
                  </a:lnTo>
                  <a:lnTo>
                    <a:pt x="360" y="176"/>
                  </a:lnTo>
                  <a:lnTo>
                    <a:pt x="412" y="19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1" name="図形 80"/>
            <p:cNvSpPr/>
            <p:nvPr/>
          </p:nvSpPr>
          <p:spPr bwMode="auto">
            <a:xfrm>
              <a:off x="4792" y="156"/>
              <a:ext cx="212" cy="120"/>
            </a:xfrm>
            <a:custGeom>
              <a:avLst/>
              <a:gdLst/>
              <a:ahLst/>
              <a:cxnLst>
                <a:cxn ang="0">
                  <a:pos x="212" y="116"/>
                </a:cxn>
                <a:cxn ang="0">
                  <a:pos x="144" y="120"/>
                </a:cxn>
                <a:cxn ang="0">
                  <a:pos x="100" y="116"/>
                </a:cxn>
                <a:cxn ang="0">
                  <a:pos x="64" y="108"/>
                </a:cxn>
                <a:cxn ang="0">
                  <a:pos x="48" y="96"/>
                </a:cxn>
                <a:cxn ang="0">
                  <a:pos x="24" y="84"/>
                </a:cxn>
                <a:cxn ang="0">
                  <a:pos x="4" y="72"/>
                </a:cxn>
                <a:cxn ang="0">
                  <a:pos x="0" y="60"/>
                </a:cxn>
                <a:cxn ang="0">
                  <a:pos x="0" y="48"/>
                </a:cxn>
                <a:cxn ang="0">
                  <a:pos x="12" y="32"/>
                </a:cxn>
                <a:cxn ang="0">
                  <a:pos x="28" y="20"/>
                </a:cxn>
                <a:cxn ang="0">
                  <a:pos x="60" y="8"/>
                </a:cxn>
                <a:cxn ang="0">
                  <a:pos x="84" y="0"/>
                </a:cxn>
                <a:cxn ang="0">
                  <a:pos x="144" y="8"/>
                </a:cxn>
                <a:cxn ang="0">
                  <a:pos x="108" y="12"/>
                </a:cxn>
                <a:cxn ang="0">
                  <a:pos x="96" y="12"/>
                </a:cxn>
                <a:cxn ang="0">
                  <a:pos x="64" y="24"/>
                </a:cxn>
                <a:cxn ang="0">
                  <a:pos x="48" y="44"/>
                </a:cxn>
                <a:cxn ang="0">
                  <a:pos x="48" y="60"/>
                </a:cxn>
                <a:cxn ang="0">
                  <a:pos x="52" y="72"/>
                </a:cxn>
                <a:cxn ang="0">
                  <a:pos x="64" y="80"/>
                </a:cxn>
                <a:cxn ang="0">
                  <a:pos x="76" y="92"/>
                </a:cxn>
                <a:cxn ang="0">
                  <a:pos x="132" y="104"/>
                </a:cxn>
                <a:cxn ang="0">
                  <a:pos x="180" y="116"/>
                </a:cxn>
                <a:cxn ang="0">
                  <a:pos x="212" y="116"/>
                </a:cxn>
              </a:cxnLst>
              <a:rect l="0" t="0" r="0" b="0"/>
              <a:pathLst>
                <a:path w="212" h="120">
                  <a:moveTo>
                    <a:pt x="212" y="116"/>
                  </a:moveTo>
                  <a:lnTo>
                    <a:pt x="144" y="120"/>
                  </a:lnTo>
                  <a:lnTo>
                    <a:pt x="100" y="116"/>
                  </a:lnTo>
                  <a:lnTo>
                    <a:pt x="64" y="108"/>
                  </a:lnTo>
                  <a:lnTo>
                    <a:pt x="48" y="96"/>
                  </a:lnTo>
                  <a:lnTo>
                    <a:pt x="24" y="84"/>
                  </a:lnTo>
                  <a:lnTo>
                    <a:pt x="4" y="72"/>
                  </a:lnTo>
                  <a:lnTo>
                    <a:pt x="0" y="60"/>
                  </a:lnTo>
                  <a:lnTo>
                    <a:pt x="0" y="48"/>
                  </a:lnTo>
                  <a:lnTo>
                    <a:pt x="12" y="32"/>
                  </a:lnTo>
                  <a:lnTo>
                    <a:pt x="28" y="20"/>
                  </a:lnTo>
                  <a:lnTo>
                    <a:pt x="60" y="8"/>
                  </a:lnTo>
                  <a:lnTo>
                    <a:pt x="84" y="0"/>
                  </a:lnTo>
                  <a:lnTo>
                    <a:pt x="144" y="8"/>
                  </a:lnTo>
                  <a:lnTo>
                    <a:pt x="108" y="12"/>
                  </a:lnTo>
                  <a:lnTo>
                    <a:pt x="96" y="12"/>
                  </a:lnTo>
                  <a:lnTo>
                    <a:pt x="64" y="24"/>
                  </a:lnTo>
                  <a:lnTo>
                    <a:pt x="48" y="44"/>
                  </a:lnTo>
                  <a:lnTo>
                    <a:pt x="48" y="60"/>
                  </a:lnTo>
                  <a:lnTo>
                    <a:pt x="52" y="72"/>
                  </a:lnTo>
                  <a:lnTo>
                    <a:pt x="64" y="80"/>
                  </a:lnTo>
                  <a:lnTo>
                    <a:pt x="76" y="92"/>
                  </a:lnTo>
                  <a:lnTo>
                    <a:pt x="132" y="104"/>
                  </a:lnTo>
                  <a:lnTo>
                    <a:pt x="180" y="116"/>
                  </a:lnTo>
                  <a:lnTo>
                    <a:pt x="212"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2" name="図形 81"/>
            <p:cNvSpPr/>
            <p:nvPr/>
          </p:nvSpPr>
          <p:spPr bwMode="auto">
            <a:xfrm>
              <a:off x="4844" y="164"/>
              <a:ext cx="172" cy="100"/>
            </a:xfrm>
            <a:custGeom>
              <a:avLst/>
              <a:gdLst/>
              <a:ahLst/>
              <a:cxnLst>
                <a:cxn ang="0">
                  <a:pos x="164" y="100"/>
                </a:cxn>
                <a:cxn ang="0">
                  <a:pos x="84" y="96"/>
                </a:cxn>
                <a:cxn ang="0">
                  <a:pos x="32" y="76"/>
                </a:cxn>
                <a:cxn ang="0">
                  <a:pos x="12" y="72"/>
                </a:cxn>
                <a:cxn ang="0">
                  <a:pos x="8" y="60"/>
                </a:cxn>
                <a:cxn ang="0">
                  <a:pos x="0" y="52"/>
                </a:cxn>
                <a:cxn ang="0">
                  <a:pos x="0" y="36"/>
                </a:cxn>
                <a:cxn ang="0">
                  <a:pos x="12" y="24"/>
                </a:cxn>
                <a:cxn ang="0">
                  <a:pos x="44" y="12"/>
                </a:cxn>
                <a:cxn ang="0">
                  <a:pos x="68" y="4"/>
                </a:cxn>
                <a:cxn ang="0">
                  <a:pos x="116" y="0"/>
                </a:cxn>
                <a:cxn ang="0">
                  <a:pos x="72" y="16"/>
                </a:cxn>
                <a:cxn ang="0">
                  <a:pos x="56" y="28"/>
                </a:cxn>
                <a:cxn ang="0">
                  <a:pos x="48" y="48"/>
                </a:cxn>
                <a:cxn ang="0">
                  <a:pos x="48" y="52"/>
                </a:cxn>
                <a:cxn ang="0">
                  <a:pos x="60" y="72"/>
                </a:cxn>
                <a:cxn ang="0">
                  <a:pos x="96" y="84"/>
                </a:cxn>
                <a:cxn ang="0">
                  <a:pos x="172" y="96"/>
                </a:cxn>
                <a:cxn ang="0">
                  <a:pos x="164" y="100"/>
                </a:cxn>
              </a:cxnLst>
              <a:rect l="0" t="0" r="0" b="0"/>
              <a:pathLst>
                <a:path w="172" h="100">
                  <a:moveTo>
                    <a:pt x="164" y="100"/>
                  </a:moveTo>
                  <a:lnTo>
                    <a:pt x="84" y="96"/>
                  </a:lnTo>
                  <a:lnTo>
                    <a:pt x="32" y="76"/>
                  </a:lnTo>
                  <a:lnTo>
                    <a:pt x="12" y="72"/>
                  </a:lnTo>
                  <a:lnTo>
                    <a:pt x="8" y="60"/>
                  </a:lnTo>
                  <a:lnTo>
                    <a:pt x="0" y="52"/>
                  </a:lnTo>
                  <a:lnTo>
                    <a:pt x="0" y="36"/>
                  </a:lnTo>
                  <a:lnTo>
                    <a:pt x="12" y="24"/>
                  </a:lnTo>
                  <a:lnTo>
                    <a:pt x="44" y="12"/>
                  </a:lnTo>
                  <a:lnTo>
                    <a:pt x="68" y="4"/>
                  </a:lnTo>
                  <a:lnTo>
                    <a:pt x="116" y="0"/>
                  </a:lnTo>
                  <a:lnTo>
                    <a:pt x="72" y="16"/>
                  </a:lnTo>
                  <a:lnTo>
                    <a:pt x="56" y="28"/>
                  </a:lnTo>
                  <a:lnTo>
                    <a:pt x="48" y="48"/>
                  </a:lnTo>
                  <a:lnTo>
                    <a:pt x="48" y="52"/>
                  </a:lnTo>
                  <a:lnTo>
                    <a:pt x="60" y="72"/>
                  </a:lnTo>
                  <a:lnTo>
                    <a:pt x="96" y="84"/>
                  </a:lnTo>
                  <a:lnTo>
                    <a:pt x="172" y="96"/>
                  </a:lnTo>
                  <a:lnTo>
                    <a:pt x="164" y="1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3" name="図形 82"/>
            <p:cNvSpPr/>
            <p:nvPr/>
          </p:nvSpPr>
          <p:spPr bwMode="auto">
            <a:xfrm>
              <a:off x="4892" y="164"/>
              <a:ext cx="140" cy="96"/>
            </a:xfrm>
            <a:custGeom>
              <a:avLst/>
              <a:gdLst/>
              <a:ahLst/>
              <a:cxnLst>
                <a:cxn ang="0">
                  <a:pos x="124" y="96"/>
                </a:cxn>
                <a:cxn ang="0">
                  <a:pos x="128" y="88"/>
                </a:cxn>
                <a:cxn ang="0">
                  <a:pos x="56" y="76"/>
                </a:cxn>
                <a:cxn ang="0">
                  <a:pos x="20" y="64"/>
                </a:cxn>
                <a:cxn ang="0">
                  <a:pos x="8" y="52"/>
                </a:cxn>
                <a:cxn ang="0">
                  <a:pos x="0" y="48"/>
                </a:cxn>
                <a:cxn ang="0">
                  <a:pos x="8" y="36"/>
                </a:cxn>
                <a:cxn ang="0">
                  <a:pos x="20" y="28"/>
                </a:cxn>
                <a:cxn ang="0">
                  <a:pos x="44" y="12"/>
                </a:cxn>
                <a:cxn ang="0">
                  <a:pos x="84" y="4"/>
                </a:cxn>
                <a:cxn ang="0">
                  <a:pos x="84" y="0"/>
                </a:cxn>
                <a:cxn ang="0">
                  <a:pos x="100" y="4"/>
                </a:cxn>
                <a:cxn ang="0">
                  <a:pos x="112" y="4"/>
                </a:cxn>
                <a:cxn ang="0">
                  <a:pos x="72" y="16"/>
                </a:cxn>
                <a:cxn ang="0">
                  <a:pos x="48" y="28"/>
                </a:cxn>
                <a:cxn ang="0">
                  <a:pos x="44" y="36"/>
                </a:cxn>
                <a:cxn ang="0">
                  <a:pos x="36" y="40"/>
                </a:cxn>
                <a:cxn ang="0">
                  <a:pos x="44" y="52"/>
                </a:cxn>
                <a:cxn ang="0">
                  <a:pos x="48" y="60"/>
                </a:cxn>
                <a:cxn ang="0">
                  <a:pos x="80" y="72"/>
                </a:cxn>
                <a:cxn ang="0">
                  <a:pos x="140" y="84"/>
                </a:cxn>
                <a:cxn ang="0">
                  <a:pos x="124" y="96"/>
                </a:cxn>
              </a:cxnLst>
              <a:rect l="0" t="0" r="0" b="0"/>
              <a:pathLst>
                <a:path w="140" h="96">
                  <a:moveTo>
                    <a:pt x="124" y="96"/>
                  </a:moveTo>
                  <a:lnTo>
                    <a:pt x="128" y="88"/>
                  </a:lnTo>
                  <a:lnTo>
                    <a:pt x="56" y="76"/>
                  </a:lnTo>
                  <a:lnTo>
                    <a:pt x="20" y="64"/>
                  </a:lnTo>
                  <a:lnTo>
                    <a:pt x="8" y="52"/>
                  </a:lnTo>
                  <a:lnTo>
                    <a:pt x="0" y="48"/>
                  </a:lnTo>
                  <a:lnTo>
                    <a:pt x="8" y="36"/>
                  </a:lnTo>
                  <a:lnTo>
                    <a:pt x="20" y="28"/>
                  </a:lnTo>
                  <a:lnTo>
                    <a:pt x="44" y="12"/>
                  </a:lnTo>
                  <a:lnTo>
                    <a:pt x="84" y="4"/>
                  </a:lnTo>
                  <a:lnTo>
                    <a:pt x="84" y="0"/>
                  </a:lnTo>
                  <a:lnTo>
                    <a:pt x="100" y="4"/>
                  </a:lnTo>
                  <a:lnTo>
                    <a:pt x="112" y="4"/>
                  </a:lnTo>
                  <a:lnTo>
                    <a:pt x="72" y="16"/>
                  </a:lnTo>
                  <a:lnTo>
                    <a:pt x="48" y="28"/>
                  </a:lnTo>
                  <a:lnTo>
                    <a:pt x="44" y="36"/>
                  </a:lnTo>
                  <a:lnTo>
                    <a:pt x="36" y="40"/>
                  </a:lnTo>
                  <a:lnTo>
                    <a:pt x="44" y="52"/>
                  </a:lnTo>
                  <a:lnTo>
                    <a:pt x="48" y="60"/>
                  </a:lnTo>
                  <a:lnTo>
                    <a:pt x="80" y="72"/>
                  </a:lnTo>
                  <a:lnTo>
                    <a:pt x="140" y="84"/>
                  </a:lnTo>
                  <a:lnTo>
                    <a:pt x="124" y="9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4" name="図形 83"/>
            <p:cNvSpPr/>
            <p:nvPr/>
          </p:nvSpPr>
          <p:spPr bwMode="auto">
            <a:xfrm>
              <a:off x="4936" y="168"/>
              <a:ext cx="276" cy="72"/>
            </a:xfrm>
            <a:custGeom>
              <a:avLst/>
              <a:gdLst/>
              <a:ahLst/>
              <a:cxnLst>
                <a:cxn ang="0">
                  <a:pos x="156" y="56"/>
                </a:cxn>
                <a:cxn ang="0">
                  <a:pos x="104" y="72"/>
                </a:cxn>
                <a:cxn ang="0">
                  <a:pos x="36" y="68"/>
                </a:cxn>
                <a:cxn ang="0">
                  <a:pos x="12" y="56"/>
                </a:cxn>
                <a:cxn ang="0">
                  <a:pos x="4" y="48"/>
                </a:cxn>
                <a:cxn ang="0">
                  <a:pos x="0" y="36"/>
                </a:cxn>
                <a:cxn ang="0">
                  <a:pos x="4" y="32"/>
                </a:cxn>
                <a:cxn ang="0">
                  <a:pos x="12" y="24"/>
                </a:cxn>
                <a:cxn ang="0">
                  <a:pos x="40" y="12"/>
                </a:cxn>
                <a:cxn ang="0">
                  <a:pos x="92" y="0"/>
                </a:cxn>
                <a:cxn ang="0">
                  <a:pos x="164" y="12"/>
                </a:cxn>
                <a:cxn ang="0">
                  <a:pos x="240" y="20"/>
                </a:cxn>
                <a:cxn ang="0">
                  <a:pos x="276" y="24"/>
                </a:cxn>
                <a:cxn ang="0">
                  <a:pos x="188" y="44"/>
                </a:cxn>
                <a:cxn ang="0">
                  <a:pos x="156" y="56"/>
                </a:cxn>
              </a:cxnLst>
              <a:rect l="0" t="0" r="0" b="0"/>
              <a:pathLst>
                <a:path w="276" h="72">
                  <a:moveTo>
                    <a:pt x="156" y="56"/>
                  </a:moveTo>
                  <a:lnTo>
                    <a:pt x="104" y="72"/>
                  </a:lnTo>
                  <a:lnTo>
                    <a:pt x="36" y="68"/>
                  </a:lnTo>
                  <a:lnTo>
                    <a:pt x="12" y="56"/>
                  </a:lnTo>
                  <a:lnTo>
                    <a:pt x="4" y="48"/>
                  </a:lnTo>
                  <a:lnTo>
                    <a:pt x="0" y="36"/>
                  </a:lnTo>
                  <a:lnTo>
                    <a:pt x="4" y="32"/>
                  </a:lnTo>
                  <a:lnTo>
                    <a:pt x="12" y="24"/>
                  </a:lnTo>
                  <a:lnTo>
                    <a:pt x="40" y="12"/>
                  </a:lnTo>
                  <a:lnTo>
                    <a:pt x="92" y="0"/>
                  </a:lnTo>
                  <a:lnTo>
                    <a:pt x="164" y="12"/>
                  </a:lnTo>
                  <a:lnTo>
                    <a:pt x="240" y="20"/>
                  </a:lnTo>
                  <a:lnTo>
                    <a:pt x="276" y="24"/>
                  </a:lnTo>
                  <a:lnTo>
                    <a:pt x="188" y="44"/>
                  </a:lnTo>
                  <a:lnTo>
                    <a:pt x="156" y="5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5" name="図形 84"/>
            <p:cNvSpPr/>
            <p:nvPr/>
          </p:nvSpPr>
          <p:spPr bwMode="auto">
            <a:xfrm>
              <a:off x="5292" y="960"/>
              <a:ext cx="452" cy="344"/>
            </a:xfrm>
            <a:custGeom>
              <a:avLst/>
              <a:gdLst/>
              <a:ahLst/>
              <a:cxnLst>
                <a:cxn ang="0">
                  <a:pos x="244" y="72"/>
                </a:cxn>
                <a:cxn ang="0">
                  <a:pos x="72" y="116"/>
                </a:cxn>
                <a:cxn ang="0">
                  <a:pos x="20" y="144"/>
                </a:cxn>
                <a:cxn ang="0">
                  <a:pos x="0" y="200"/>
                </a:cxn>
                <a:cxn ang="0">
                  <a:pos x="20" y="236"/>
                </a:cxn>
                <a:cxn ang="0">
                  <a:pos x="68" y="280"/>
                </a:cxn>
                <a:cxn ang="0">
                  <a:pos x="164" y="320"/>
                </a:cxn>
                <a:cxn ang="0">
                  <a:pos x="320" y="344"/>
                </a:cxn>
                <a:cxn ang="0">
                  <a:pos x="284" y="332"/>
                </a:cxn>
                <a:cxn ang="0">
                  <a:pos x="152" y="292"/>
                </a:cxn>
                <a:cxn ang="0">
                  <a:pos x="84" y="244"/>
                </a:cxn>
                <a:cxn ang="0">
                  <a:pos x="72" y="212"/>
                </a:cxn>
                <a:cxn ang="0">
                  <a:pos x="96" y="176"/>
                </a:cxn>
                <a:cxn ang="0">
                  <a:pos x="156" y="128"/>
                </a:cxn>
                <a:cxn ang="0">
                  <a:pos x="284" y="84"/>
                </a:cxn>
                <a:cxn ang="0">
                  <a:pos x="452" y="68"/>
                </a:cxn>
                <a:cxn ang="0">
                  <a:pos x="368" y="72"/>
                </a:cxn>
                <a:cxn ang="0">
                  <a:pos x="212" y="104"/>
                </a:cxn>
                <a:cxn ang="0">
                  <a:pos x="120" y="152"/>
                </a:cxn>
                <a:cxn ang="0">
                  <a:pos x="80" y="196"/>
                </a:cxn>
                <a:cxn ang="0">
                  <a:pos x="80" y="236"/>
                </a:cxn>
                <a:cxn ang="0">
                  <a:pos x="120" y="280"/>
                </a:cxn>
                <a:cxn ang="0">
                  <a:pos x="220" y="320"/>
                </a:cxn>
                <a:cxn ang="0">
                  <a:pos x="212" y="328"/>
                </a:cxn>
                <a:cxn ang="0">
                  <a:pos x="104" y="292"/>
                </a:cxn>
                <a:cxn ang="0">
                  <a:pos x="20" y="232"/>
                </a:cxn>
                <a:cxn ang="0">
                  <a:pos x="0" y="200"/>
                </a:cxn>
                <a:cxn ang="0">
                  <a:pos x="24" y="152"/>
                </a:cxn>
                <a:cxn ang="0">
                  <a:pos x="72" y="120"/>
                </a:cxn>
                <a:cxn ang="0">
                  <a:pos x="244" y="80"/>
                </a:cxn>
                <a:cxn ang="0">
                  <a:pos x="388" y="56"/>
                </a:cxn>
                <a:cxn ang="0">
                  <a:pos x="436" y="32"/>
                </a:cxn>
                <a:cxn ang="0">
                  <a:pos x="452" y="0"/>
                </a:cxn>
                <a:cxn ang="0">
                  <a:pos x="436" y="24"/>
                </a:cxn>
                <a:cxn ang="0">
                  <a:pos x="388" y="48"/>
                </a:cxn>
              </a:cxnLst>
              <a:rect l="0" t="0" r="0" b="0"/>
              <a:pathLst>
                <a:path w="452" h="344">
                  <a:moveTo>
                    <a:pt x="352" y="60"/>
                  </a:moveTo>
                  <a:lnTo>
                    <a:pt x="244" y="72"/>
                  </a:lnTo>
                  <a:lnTo>
                    <a:pt x="152" y="92"/>
                  </a:lnTo>
                  <a:lnTo>
                    <a:pt x="72" y="116"/>
                  </a:lnTo>
                  <a:lnTo>
                    <a:pt x="44" y="128"/>
                  </a:lnTo>
                  <a:lnTo>
                    <a:pt x="20" y="144"/>
                  </a:lnTo>
                  <a:lnTo>
                    <a:pt x="0" y="172"/>
                  </a:lnTo>
                  <a:lnTo>
                    <a:pt x="0" y="200"/>
                  </a:lnTo>
                  <a:lnTo>
                    <a:pt x="0" y="220"/>
                  </a:lnTo>
                  <a:lnTo>
                    <a:pt x="20" y="236"/>
                  </a:lnTo>
                  <a:lnTo>
                    <a:pt x="36" y="256"/>
                  </a:lnTo>
                  <a:lnTo>
                    <a:pt x="68" y="280"/>
                  </a:lnTo>
                  <a:lnTo>
                    <a:pt x="108" y="304"/>
                  </a:lnTo>
                  <a:lnTo>
                    <a:pt x="164" y="320"/>
                  </a:lnTo>
                  <a:lnTo>
                    <a:pt x="236" y="332"/>
                  </a:lnTo>
                  <a:lnTo>
                    <a:pt x="320" y="344"/>
                  </a:lnTo>
                  <a:lnTo>
                    <a:pt x="320" y="340"/>
                  </a:lnTo>
                  <a:lnTo>
                    <a:pt x="284" y="332"/>
                  </a:lnTo>
                  <a:lnTo>
                    <a:pt x="192" y="308"/>
                  </a:lnTo>
                  <a:lnTo>
                    <a:pt x="152" y="292"/>
                  </a:lnTo>
                  <a:lnTo>
                    <a:pt x="116" y="268"/>
                  </a:lnTo>
                  <a:lnTo>
                    <a:pt x="84" y="244"/>
                  </a:lnTo>
                  <a:lnTo>
                    <a:pt x="80" y="224"/>
                  </a:lnTo>
                  <a:lnTo>
                    <a:pt x="72" y="212"/>
                  </a:lnTo>
                  <a:lnTo>
                    <a:pt x="84" y="200"/>
                  </a:lnTo>
                  <a:lnTo>
                    <a:pt x="96" y="176"/>
                  </a:lnTo>
                  <a:lnTo>
                    <a:pt x="120" y="152"/>
                  </a:lnTo>
                  <a:lnTo>
                    <a:pt x="156" y="128"/>
                  </a:lnTo>
                  <a:lnTo>
                    <a:pt x="212" y="108"/>
                  </a:lnTo>
                  <a:lnTo>
                    <a:pt x="284" y="84"/>
                  </a:lnTo>
                  <a:lnTo>
                    <a:pt x="368" y="80"/>
                  </a:lnTo>
                  <a:lnTo>
                    <a:pt x="452" y="68"/>
                  </a:lnTo>
                  <a:lnTo>
                    <a:pt x="452" y="60"/>
                  </a:lnTo>
                  <a:lnTo>
                    <a:pt x="368" y="72"/>
                  </a:lnTo>
                  <a:lnTo>
                    <a:pt x="280" y="84"/>
                  </a:lnTo>
                  <a:lnTo>
                    <a:pt x="212" y="104"/>
                  </a:lnTo>
                  <a:lnTo>
                    <a:pt x="156" y="128"/>
                  </a:lnTo>
                  <a:lnTo>
                    <a:pt x="120" y="152"/>
                  </a:lnTo>
                  <a:lnTo>
                    <a:pt x="96" y="176"/>
                  </a:lnTo>
                  <a:lnTo>
                    <a:pt x="80" y="196"/>
                  </a:lnTo>
                  <a:lnTo>
                    <a:pt x="72" y="212"/>
                  </a:lnTo>
                  <a:lnTo>
                    <a:pt x="80" y="236"/>
                  </a:lnTo>
                  <a:lnTo>
                    <a:pt x="96" y="260"/>
                  </a:lnTo>
                  <a:lnTo>
                    <a:pt x="120" y="280"/>
                  </a:lnTo>
                  <a:lnTo>
                    <a:pt x="152" y="296"/>
                  </a:lnTo>
                  <a:lnTo>
                    <a:pt x="220" y="320"/>
                  </a:lnTo>
                  <a:lnTo>
                    <a:pt x="284" y="340"/>
                  </a:lnTo>
                  <a:lnTo>
                    <a:pt x="212" y="328"/>
                  </a:lnTo>
                  <a:lnTo>
                    <a:pt x="152" y="308"/>
                  </a:lnTo>
                  <a:lnTo>
                    <a:pt x="104" y="292"/>
                  </a:lnTo>
                  <a:lnTo>
                    <a:pt x="68" y="272"/>
                  </a:lnTo>
                  <a:lnTo>
                    <a:pt x="20" y="232"/>
                  </a:lnTo>
                  <a:lnTo>
                    <a:pt x="8" y="220"/>
                  </a:lnTo>
                  <a:lnTo>
                    <a:pt x="0" y="200"/>
                  </a:lnTo>
                  <a:lnTo>
                    <a:pt x="8" y="176"/>
                  </a:lnTo>
                  <a:lnTo>
                    <a:pt x="24" y="152"/>
                  </a:lnTo>
                  <a:lnTo>
                    <a:pt x="48" y="132"/>
                  </a:lnTo>
                  <a:lnTo>
                    <a:pt x="72" y="120"/>
                  </a:lnTo>
                  <a:lnTo>
                    <a:pt x="152" y="96"/>
                  </a:lnTo>
                  <a:lnTo>
                    <a:pt x="244" y="80"/>
                  </a:lnTo>
                  <a:lnTo>
                    <a:pt x="352" y="68"/>
                  </a:lnTo>
                  <a:lnTo>
                    <a:pt x="388" y="56"/>
                  </a:lnTo>
                  <a:lnTo>
                    <a:pt x="416" y="44"/>
                  </a:lnTo>
                  <a:lnTo>
                    <a:pt x="436" y="32"/>
                  </a:lnTo>
                  <a:lnTo>
                    <a:pt x="452" y="12"/>
                  </a:lnTo>
                  <a:lnTo>
                    <a:pt x="452" y="0"/>
                  </a:lnTo>
                  <a:lnTo>
                    <a:pt x="452" y="8"/>
                  </a:lnTo>
                  <a:lnTo>
                    <a:pt x="436" y="24"/>
                  </a:lnTo>
                  <a:lnTo>
                    <a:pt x="412" y="44"/>
                  </a:lnTo>
                  <a:lnTo>
                    <a:pt x="388" y="48"/>
                  </a:lnTo>
                  <a:lnTo>
                    <a:pt x="352" y="6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6" name="図形 85"/>
            <p:cNvSpPr/>
            <p:nvPr/>
          </p:nvSpPr>
          <p:spPr bwMode="auto">
            <a:xfrm>
              <a:off x="5696" y="600"/>
              <a:ext cx="48" cy="96"/>
            </a:xfrm>
            <a:custGeom>
              <a:avLst/>
              <a:gdLst/>
              <a:ahLst/>
              <a:cxnLst>
                <a:cxn ang="0">
                  <a:pos x="0" y="52"/>
                </a:cxn>
                <a:cxn ang="0">
                  <a:pos x="8" y="72"/>
                </a:cxn>
                <a:cxn ang="0">
                  <a:pos x="20" y="84"/>
                </a:cxn>
                <a:cxn ang="0">
                  <a:pos x="36" y="88"/>
                </a:cxn>
                <a:cxn ang="0">
                  <a:pos x="48" y="96"/>
                </a:cxn>
                <a:cxn ang="0">
                  <a:pos x="48" y="88"/>
                </a:cxn>
                <a:cxn ang="0">
                  <a:pos x="36" y="88"/>
                </a:cxn>
                <a:cxn ang="0">
                  <a:pos x="24" y="76"/>
                </a:cxn>
                <a:cxn ang="0">
                  <a:pos x="12" y="72"/>
                </a:cxn>
                <a:cxn ang="0">
                  <a:pos x="8" y="52"/>
                </a:cxn>
                <a:cxn ang="0">
                  <a:pos x="12" y="36"/>
                </a:cxn>
                <a:cxn ang="0">
                  <a:pos x="36" y="12"/>
                </a:cxn>
                <a:cxn ang="0">
                  <a:pos x="48" y="4"/>
                </a:cxn>
                <a:cxn ang="0">
                  <a:pos x="48" y="0"/>
                </a:cxn>
                <a:cxn ang="0">
                  <a:pos x="36" y="12"/>
                </a:cxn>
                <a:cxn ang="0">
                  <a:pos x="8" y="36"/>
                </a:cxn>
                <a:cxn ang="0">
                  <a:pos x="0" y="40"/>
                </a:cxn>
                <a:cxn ang="0">
                  <a:pos x="0" y="52"/>
                </a:cxn>
              </a:cxnLst>
              <a:rect l="0" t="0" r="0" b="0"/>
              <a:pathLst>
                <a:path w="48" h="96">
                  <a:moveTo>
                    <a:pt x="0" y="52"/>
                  </a:moveTo>
                  <a:lnTo>
                    <a:pt x="8" y="72"/>
                  </a:lnTo>
                  <a:lnTo>
                    <a:pt x="20" y="84"/>
                  </a:lnTo>
                  <a:lnTo>
                    <a:pt x="36" y="88"/>
                  </a:lnTo>
                  <a:lnTo>
                    <a:pt x="48" y="96"/>
                  </a:lnTo>
                  <a:lnTo>
                    <a:pt x="48" y="88"/>
                  </a:lnTo>
                  <a:lnTo>
                    <a:pt x="36" y="88"/>
                  </a:lnTo>
                  <a:lnTo>
                    <a:pt x="24" y="76"/>
                  </a:lnTo>
                  <a:lnTo>
                    <a:pt x="12" y="72"/>
                  </a:lnTo>
                  <a:lnTo>
                    <a:pt x="8" y="52"/>
                  </a:lnTo>
                  <a:lnTo>
                    <a:pt x="12" y="36"/>
                  </a:lnTo>
                  <a:lnTo>
                    <a:pt x="36" y="12"/>
                  </a:lnTo>
                  <a:lnTo>
                    <a:pt x="48" y="4"/>
                  </a:lnTo>
                  <a:lnTo>
                    <a:pt x="48" y="0"/>
                  </a:lnTo>
                  <a:lnTo>
                    <a:pt x="36" y="12"/>
                  </a:lnTo>
                  <a:lnTo>
                    <a:pt x="8" y="36"/>
                  </a:lnTo>
                  <a:lnTo>
                    <a:pt x="0" y="40"/>
                  </a:lnTo>
                  <a:lnTo>
                    <a:pt x="0" y="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7" name="図形 86"/>
            <p:cNvSpPr/>
            <p:nvPr/>
          </p:nvSpPr>
          <p:spPr bwMode="auto">
            <a:xfrm>
              <a:off x="5560" y="520"/>
              <a:ext cx="184" cy="192"/>
            </a:xfrm>
            <a:custGeom>
              <a:avLst/>
              <a:gdLst/>
              <a:ahLst/>
              <a:cxnLst>
                <a:cxn ang="0">
                  <a:pos x="4" y="80"/>
                </a:cxn>
                <a:cxn ang="0">
                  <a:pos x="0" y="104"/>
                </a:cxn>
                <a:cxn ang="0">
                  <a:pos x="12" y="128"/>
                </a:cxn>
                <a:cxn ang="0">
                  <a:pos x="24" y="140"/>
                </a:cxn>
                <a:cxn ang="0">
                  <a:pos x="40" y="152"/>
                </a:cxn>
                <a:cxn ang="0">
                  <a:pos x="84" y="176"/>
                </a:cxn>
                <a:cxn ang="0">
                  <a:pos x="136" y="180"/>
                </a:cxn>
                <a:cxn ang="0">
                  <a:pos x="184" y="192"/>
                </a:cxn>
                <a:cxn ang="0">
                  <a:pos x="184" y="188"/>
                </a:cxn>
                <a:cxn ang="0">
                  <a:pos x="136" y="180"/>
                </a:cxn>
                <a:cxn ang="0">
                  <a:pos x="84" y="168"/>
                </a:cxn>
                <a:cxn ang="0">
                  <a:pos x="40" y="144"/>
                </a:cxn>
                <a:cxn ang="0">
                  <a:pos x="12" y="120"/>
                </a:cxn>
                <a:cxn ang="0">
                  <a:pos x="4" y="104"/>
                </a:cxn>
                <a:cxn ang="0">
                  <a:pos x="12" y="84"/>
                </a:cxn>
                <a:cxn ang="0">
                  <a:pos x="12" y="72"/>
                </a:cxn>
                <a:cxn ang="0">
                  <a:pos x="36" y="56"/>
                </a:cxn>
                <a:cxn ang="0">
                  <a:pos x="88" y="28"/>
                </a:cxn>
                <a:cxn ang="0">
                  <a:pos x="132" y="16"/>
                </a:cxn>
                <a:cxn ang="0">
                  <a:pos x="184" y="4"/>
                </a:cxn>
                <a:cxn ang="0">
                  <a:pos x="184" y="0"/>
                </a:cxn>
                <a:cxn ang="0">
                  <a:pos x="132" y="12"/>
                </a:cxn>
                <a:cxn ang="0">
                  <a:pos x="88" y="24"/>
                </a:cxn>
                <a:cxn ang="0">
                  <a:pos x="36" y="48"/>
                </a:cxn>
                <a:cxn ang="0">
                  <a:pos x="12" y="72"/>
                </a:cxn>
                <a:cxn ang="0">
                  <a:pos x="4" y="80"/>
                </a:cxn>
              </a:cxnLst>
              <a:rect l="0" t="0" r="0" b="0"/>
              <a:pathLst>
                <a:path w="184" h="192">
                  <a:moveTo>
                    <a:pt x="4" y="80"/>
                  </a:moveTo>
                  <a:lnTo>
                    <a:pt x="0" y="104"/>
                  </a:lnTo>
                  <a:lnTo>
                    <a:pt x="12" y="128"/>
                  </a:lnTo>
                  <a:lnTo>
                    <a:pt x="24" y="140"/>
                  </a:lnTo>
                  <a:lnTo>
                    <a:pt x="40" y="152"/>
                  </a:lnTo>
                  <a:lnTo>
                    <a:pt x="84" y="176"/>
                  </a:lnTo>
                  <a:lnTo>
                    <a:pt x="136" y="180"/>
                  </a:lnTo>
                  <a:lnTo>
                    <a:pt x="184" y="192"/>
                  </a:lnTo>
                  <a:lnTo>
                    <a:pt x="184" y="188"/>
                  </a:lnTo>
                  <a:lnTo>
                    <a:pt x="136" y="180"/>
                  </a:lnTo>
                  <a:lnTo>
                    <a:pt x="84" y="168"/>
                  </a:lnTo>
                  <a:lnTo>
                    <a:pt x="40" y="144"/>
                  </a:lnTo>
                  <a:lnTo>
                    <a:pt x="12" y="120"/>
                  </a:lnTo>
                  <a:lnTo>
                    <a:pt x="4" y="104"/>
                  </a:lnTo>
                  <a:lnTo>
                    <a:pt x="12" y="84"/>
                  </a:lnTo>
                  <a:lnTo>
                    <a:pt x="12" y="72"/>
                  </a:lnTo>
                  <a:lnTo>
                    <a:pt x="36" y="56"/>
                  </a:lnTo>
                  <a:lnTo>
                    <a:pt x="88" y="28"/>
                  </a:lnTo>
                  <a:lnTo>
                    <a:pt x="132" y="16"/>
                  </a:lnTo>
                  <a:lnTo>
                    <a:pt x="184" y="4"/>
                  </a:lnTo>
                  <a:lnTo>
                    <a:pt x="184" y="0"/>
                  </a:lnTo>
                  <a:lnTo>
                    <a:pt x="132" y="12"/>
                  </a:lnTo>
                  <a:lnTo>
                    <a:pt x="88" y="24"/>
                  </a:lnTo>
                  <a:lnTo>
                    <a:pt x="36" y="48"/>
                  </a:lnTo>
                  <a:lnTo>
                    <a:pt x="12" y="72"/>
                  </a:lnTo>
                  <a:lnTo>
                    <a:pt x="4" y="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8" name="図形 87"/>
            <p:cNvSpPr/>
            <p:nvPr/>
          </p:nvSpPr>
          <p:spPr bwMode="auto">
            <a:xfrm>
              <a:off x="5316" y="464"/>
              <a:ext cx="428" cy="292"/>
            </a:xfrm>
            <a:custGeom>
              <a:avLst/>
              <a:gdLst/>
              <a:ahLst/>
              <a:cxnLst>
                <a:cxn ang="0">
                  <a:pos x="0" y="152"/>
                </a:cxn>
                <a:cxn ang="0">
                  <a:pos x="0" y="176"/>
                </a:cxn>
                <a:cxn ang="0">
                  <a:pos x="12" y="196"/>
                </a:cxn>
                <a:cxn ang="0">
                  <a:pos x="44" y="224"/>
                </a:cxn>
                <a:cxn ang="0">
                  <a:pos x="80" y="236"/>
                </a:cxn>
                <a:cxn ang="0">
                  <a:pos x="128" y="256"/>
                </a:cxn>
                <a:cxn ang="0">
                  <a:pos x="176" y="268"/>
                </a:cxn>
                <a:cxn ang="0">
                  <a:pos x="260" y="284"/>
                </a:cxn>
                <a:cxn ang="0">
                  <a:pos x="304" y="292"/>
                </a:cxn>
                <a:cxn ang="0">
                  <a:pos x="304" y="284"/>
                </a:cxn>
                <a:cxn ang="0">
                  <a:pos x="272" y="280"/>
                </a:cxn>
                <a:cxn ang="0">
                  <a:pos x="196" y="256"/>
                </a:cxn>
                <a:cxn ang="0">
                  <a:pos x="108" y="224"/>
                </a:cxn>
                <a:cxn ang="0">
                  <a:pos x="80" y="200"/>
                </a:cxn>
                <a:cxn ang="0">
                  <a:pos x="56" y="172"/>
                </a:cxn>
                <a:cxn ang="0">
                  <a:pos x="56" y="152"/>
                </a:cxn>
                <a:cxn ang="0">
                  <a:pos x="56" y="136"/>
                </a:cxn>
                <a:cxn ang="0">
                  <a:pos x="72" y="116"/>
                </a:cxn>
                <a:cxn ang="0">
                  <a:pos x="120" y="84"/>
                </a:cxn>
                <a:cxn ang="0">
                  <a:pos x="168" y="60"/>
                </a:cxn>
                <a:cxn ang="0">
                  <a:pos x="224" y="44"/>
                </a:cxn>
                <a:cxn ang="0">
                  <a:pos x="304" y="24"/>
                </a:cxn>
                <a:cxn ang="0">
                  <a:pos x="392" y="8"/>
                </a:cxn>
                <a:cxn ang="0">
                  <a:pos x="428" y="8"/>
                </a:cxn>
                <a:cxn ang="0">
                  <a:pos x="428" y="0"/>
                </a:cxn>
                <a:cxn ang="0">
                  <a:pos x="368" y="8"/>
                </a:cxn>
                <a:cxn ang="0">
                  <a:pos x="248" y="20"/>
                </a:cxn>
                <a:cxn ang="0">
                  <a:pos x="156" y="44"/>
                </a:cxn>
                <a:cxn ang="0">
                  <a:pos x="92" y="68"/>
                </a:cxn>
                <a:cxn ang="0">
                  <a:pos x="48" y="92"/>
                </a:cxn>
                <a:cxn ang="0">
                  <a:pos x="20" y="116"/>
                </a:cxn>
                <a:cxn ang="0">
                  <a:pos x="8" y="136"/>
                </a:cxn>
                <a:cxn ang="0">
                  <a:pos x="0" y="152"/>
                </a:cxn>
              </a:cxnLst>
              <a:rect l="0" t="0" r="0" b="0"/>
              <a:pathLst>
                <a:path w="428" h="292">
                  <a:moveTo>
                    <a:pt x="0" y="152"/>
                  </a:moveTo>
                  <a:lnTo>
                    <a:pt x="0" y="176"/>
                  </a:lnTo>
                  <a:lnTo>
                    <a:pt x="12" y="196"/>
                  </a:lnTo>
                  <a:lnTo>
                    <a:pt x="44" y="224"/>
                  </a:lnTo>
                  <a:lnTo>
                    <a:pt x="80" y="236"/>
                  </a:lnTo>
                  <a:lnTo>
                    <a:pt x="128" y="256"/>
                  </a:lnTo>
                  <a:lnTo>
                    <a:pt x="176" y="268"/>
                  </a:lnTo>
                  <a:lnTo>
                    <a:pt x="260" y="284"/>
                  </a:lnTo>
                  <a:lnTo>
                    <a:pt x="304" y="292"/>
                  </a:lnTo>
                  <a:lnTo>
                    <a:pt x="304" y="284"/>
                  </a:lnTo>
                  <a:lnTo>
                    <a:pt x="272" y="280"/>
                  </a:lnTo>
                  <a:lnTo>
                    <a:pt x="196" y="256"/>
                  </a:lnTo>
                  <a:lnTo>
                    <a:pt x="108" y="224"/>
                  </a:lnTo>
                  <a:lnTo>
                    <a:pt x="80" y="200"/>
                  </a:lnTo>
                  <a:lnTo>
                    <a:pt x="56" y="172"/>
                  </a:lnTo>
                  <a:lnTo>
                    <a:pt x="56" y="152"/>
                  </a:lnTo>
                  <a:lnTo>
                    <a:pt x="56" y="136"/>
                  </a:lnTo>
                  <a:lnTo>
                    <a:pt x="72" y="116"/>
                  </a:lnTo>
                  <a:lnTo>
                    <a:pt x="120" y="84"/>
                  </a:lnTo>
                  <a:lnTo>
                    <a:pt x="168" y="60"/>
                  </a:lnTo>
                  <a:lnTo>
                    <a:pt x="224" y="44"/>
                  </a:lnTo>
                  <a:lnTo>
                    <a:pt x="304" y="24"/>
                  </a:lnTo>
                  <a:lnTo>
                    <a:pt x="392" y="8"/>
                  </a:lnTo>
                  <a:lnTo>
                    <a:pt x="428" y="8"/>
                  </a:lnTo>
                  <a:lnTo>
                    <a:pt x="428" y="0"/>
                  </a:lnTo>
                  <a:lnTo>
                    <a:pt x="368" y="8"/>
                  </a:lnTo>
                  <a:lnTo>
                    <a:pt x="248" y="20"/>
                  </a:lnTo>
                  <a:lnTo>
                    <a:pt x="156" y="44"/>
                  </a:lnTo>
                  <a:lnTo>
                    <a:pt x="92" y="68"/>
                  </a:lnTo>
                  <a:lnTo>
                    <a:pt x="48" y="92"/>
                  </a:lnTo>
                  <a:lnTo>
                    <a:pt x="20" y="116"/>
                  </a:lnTo>
                  <a:lnTo>
                    <a:pt x="8" y="136"/>
                  </a:lnTo>
                  <a:lnTo>
                    <a:pt x="0" y="1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9" name="図形 88"/>
            <p:cNvSpPr/>
            <p:nvPr/>
          </p:nvSpPr>
          <p:spPr bwMode="auto">
            <a:xfrm>
              <a:off x="5324" y="476"/>
              <a:ext cx="324" cy="268"/>
            </a:xfrm>
            <a:custGeom>
              <a:avLst/>
              <a:gdLst/>
              <a:ahLst/>
              <a:cxnLst>
                <a:cxn ang="0">
                  <a:pos x="48" y="124"/>
                </a:cxn>
                <a:cxn ang="0">
                  <a:pos x="40" y="140"/>
                </a:cxn>
                <a:cxn ang="0">
                  <a:pos x="48" y="164"/>
                </a:cxn>
                <a:cxn ang="0">
                  <a:pos x="60" y="184"/>
                </a:cxn>
                <a:cxn ang="0">
                  <a:pos x="84" y="200"/>
                </a:cxn>
                <a:cxn ang="0">
                  <a:pos x="136" y="224"/>
                </a:cxn>
                <a:cxn ang="0">
                  <a:pos x="204" y="256"/>
                </a:cxn>
                <a:cxn ang="0">
                  <a:pos x="260" y="268"/>
                </a:cxn>
                <a:cxn ang="0">
                  <a:pos x="200" y="260"/>
                </a:cxn>
                <a:cxn ang="0">
                  <a:pos x="124" y="236"/>
                </a:cxn>
                <a:cxn ang="0">
                  <a:pos x="52" y="220"/>
                </a:cxn>
                <a:cxn ang="0">
                  <a:pos x="28" y="200"/>
                </a:cxn>
                <a:cxn ang="0">
                  <a:pos x="12" y="184"/>
                </a:cxn>
                <a:cxn ang="0">
                  <a:pos x="0" y="164"/>
                </a:cxn>
                <a:cxn ang="0">
                  <a:pos x="0" y="148"/>
                </a:cxn>
                <a:cxn ang="0">
                  <a:pos x="0" y="140"/>
                </a:cxn>
                <a:cxn ang="0">
                  <a:pos x="4" y="124"/>
                </a:cxn>
                <a:cxn ang="0">
                  <a:pos x="16" y="104"/>
                </a:cxn>
                <a:cxn ang="0">
                  <a:pos x="40" y="88"/>
                </a:cxn>
                <a:cxn ang="0">
                  <a:pos x="76" y="60"/>
                </a:cxn>
                <a:cxn ang="0">
                  <a:pos x="136" y="36"/>
                </a:cxn>
                <a:cxn ang="0">
                  <a:pos x="216" y="20"/>
                </a:cxn>
                <a:cxn ang="0">
                  <a:pos x="324" y="0"/>
                </a:cxn>
                <a:cxn ang="0">
                  <a:pos x="248" y="20"/>
                </a:cxn>
                <a:cxn ang="0">
                  <a:pos x="188" y="36"/>
                </a:cxn>
                <a:cxn ang="0">
                  <a:pos x="136" y="56"/>
                </a:cxn>
                <a:cxn ang="0">
                  <a:pos x="100" y="72"/>
                </a:cxn>
                <a:cxn ang="0">
                  <a:pos x="60" y="104"/>
                </a:cxn>
                <a:cxn ang="0">
                  <a:pos x="48" y="124"/>
                </a:cxn>
              </a:cxnLst>
              <a:rect l="0" t="0" r="0" b="0"/>
              <a:pathLst>
                <a:path w="324" h="268">
                  <a:moveTo>
                    <a:pt x="48" y="124"/>
                  </a:moveTo>
                  <a:lnTo>
                    <a:pt x="40" y="140"/>
                  </a:lnTo>
                  <a:lnTo>
                    <a:pt x="48" y="164"/>
                  </a:lnTo>
                  <a:lnTo>
                    <a:pt x="60" y="184"/>
                  </a:lnTo>
                  <a:lnTo>
                    <a:pt x="84" y="200"/>
                  </a:lnTo>
                  <a:lnTo>
                    <a:pt x="136" y="224"/>
                  </a:lnTo>
                  <a:lnTo>
                    <a:pt x="204" y="256"/>
                  </a:lnTo>
                  <a:lnTo>
                    <a:pt x="260" y="268"/>
                  </a:lnTo>
                  <a:lnTo>
                    <a:pt x="200" y="260"/>
                  </a:lnTo>
                  <a:lnTo>
                    <a:pt x="124" y="236"/>
                  </a:lnTo>
                  <a:lnTo>
                    <a:pt x="52" y="220"/>
                  </a:lnTo>
                  <a:lnTo>
                    <a:pt x="28" y="200"/>
                  </a:lnTo>
                  <a:lnTo>
                    <a:pt x="12" y="184"/>
                  </a:lnTo>
                  <a:lnTo>
                    <a:pt x="0" y="164"/>
                  </a:lnTo>
                  <a:lnTo>
                    <a:pt x="0" y="148"/>
                  </a:lnTo>
                  <a:lnTo>
                    <a:pt x="0" y="140"/>
                  </a:lnTo>
                  <a:lnTo>
                    <a:pt x="4" y="124"/>
                  </a:lnTo>
                  <a:lnTo>
                    <a:pt x="16" y="104"/>
                  </a:lnTo>
                  <a:lnTo>
                    <a:pt x="40" y="88"/>
                  </a:lnTo>
                  <a:lnTo>
                    <a:pt x="76" y="60"/>
                  </a:lnTo>
                  <a:lnTo>
                    <a:pt x="136" y="36"/>
                  </a:lnTo>
                  <a:lnTo>
                    <a:pt x="216" y="20"/>
                  </a:lnTo>
                  <a:lnTo>
                    <a:pt x="324" y="0"/>
                  </a:lnTo>
                  <a:lnTo>
                    <a:pt x="248" y="20"/>
                  </a:lnTo>
                  <a:lnTo>
                    <a:pt x="188" y="36"/>
                  </a:lnTo>
                  <a:lnTo>
                    <a:pt x="136" y="56"/>
                  </a:lnTo>
                  <a:lnTo>
                    <a:pt x="100" y="72"/>
                  </a:lnTo>
                  <a:lnTo>
                    <a:pt x="60" y="104"/>
                  </a:lnTo>
                  <a:lnTo>
                    <a:pt x="48" y="1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grpSp>
    </p:spTree>
    <p:extLst>
      <p:ext uri="{BB962C8B-B14F-4D97-AF65-F5344CB8AC3E}">
        <p14:creationId xmlns:p14="http://schemas.microsoft.com/office/powerpoint/2010/main" val="59802558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図形 1"/>
          <p:cNvSpPr>
            <a:spLocks noGrp="1"/>
          </p:cNvSpPr>
          <p:nvPr>
            <p:ph type="title"/>
          </p:nvPr>
        </p:nvSpPr>
        <p:spPr/>
        <p:txBody>
          <a:bodyPr/>
          <a:lstStyle/>
          <a:p>
            <a:r>
              <a:rPr kumimoji="1" lang="zh-CN" altLang="en-US" dirty="0"/>
              <a:t>单击此处编辑母版标题样式</a:t>
            </a:r>
            <a:endParaRPr kumimoji="1" lang="ja-JP" altLang="en-US" dirty="0"/>
          </a:p>
        </p:txBody>
      </p:sp>
      <p:sp>
        <p:nvSpPr>
          <p:cNvPr id="3" name="図形 2"/>
          <p:cNvSpPr>
            <a:spLocks noGrp="1"/>
          </p:cNvSpPr>
          <p:nvPr>
            <p:ph idx="1"/>
          </p:nvPr>
        </p:nvSpPr>
        <p:spPr>
          <a:xfrm>
            <a:off x="466696" y="1857370"/>
            <a:ext cx="8248708" cy="4429151"/>
          </a:xfrm>
        </p:spPr>
        <p:txBody>
          <a:bodyPr/>
          <a:lstStyle>
            <a:lvl1pPr marL="342900" indent="-342900">
              <a:buFont typeface="Wingdings" pitchFamily="2" charset="2"/>
              <a:buChar char="p"/>
              <a:defRPr/>
            </a:lvl1pPr>
            <a:lvl2pPr marL="742950" indent="-285750">
              <a:buFont typeface="Wingdings" pitchFamily="2" charset="2"/>
              <a:buChar char="p"/>
              <a:defRPr/>
            </a:lvl2pPr>
            <a:lvl3pPr marL="1143000" indent="-228600">
              <a:buFont typeface="Wingdings" pitchFamily="2" charset="2"/>
              <a:buChar char="p"/>
              <a:defRPr/>
            </a:lvl3pPr>
            <a:lvl4pPr marL="1600200" indent="-228600">
              <a:buFont typeface="Wingdings" pitchFamily="2" charset="2"/>
              <a:buChar char="p"/>
              <a:defRPr/>
            </a:lvl4pPr>
            <a:lvl5pPr marL="2057400" indent="-228600">
              <a:buFont typeface="Wingdings" pitchFamily="2" charset="2"/>
              <a:buChar char="p"/>
              <a:defRPr/>
            </a:lvl5pPr>
          </a:lstStyle>
          <a:p>
            <a:pPr lvl="0"/>
            <a:r>
              <a:rPr kumimoji="1" lang="zh-CN" altLang="en-US" dirty="0"/>
              <a:t>单击此处编辑母版文本样式</a:t>
            </a:r>
          </a:p>
          <a:p>
            <a:pPr lvl="1"/>
            <a:r>
              <a:rPr kumimoji="1" lang="zh-CN" altLang="en-US" dirty="0"/>
              <a:t>第二级</a:t>
            </a:r>
          </a:p>
          <a:p>
            <a:pPr lvl="2"/>
            <a:r>
              <a:rPr kumimoji="1" lang="zh-CN" altLang="en-US" dirty="0"/>
              <a:t>第三级</a:t>
            </a:r>
          </a:p>
          <a:p>
            <a:pPr lvl="3"/>
            <a:r>
              <a:rPr kumimoji="1" lang="zh-CN" altLang="en-US" dirty="0"/>
              <a:t>第四级</a:t>
            </a:r>
          </a:p>
          <a:p>
            <a:pPr lvl="4"/>
            <a:r>
              <a:rPr kumimoji="1" lang="zh-CN" altLang="en-US" dirty="0"/>
              <a:t>第五级</a:t>
            </a:r>
            <a:endParaRPr kumimoji="1" lang="ja-JP" altLang="en-US" dirty="0"/>
          </a:p>
        </p:txBody>
      </p:sp>
      <p:sp>
        <p:nvSpPr>
          <p:cNvPr id="4" name="図形 3"/>
          <p:cNvSpPr>
            <a:spLocks noGrp="1"/>
          </p:cNvSpPr>
          <p:nvPr>
            <p:ph type="dt" sz="half" idx="10"/>
          </p:nvPr>
        </p:nvSpPr>
        <p:spPr/>
        <p:txBody>
          <a:bodyPr/>
          <a:lstStyle/>
          <a:p>
            <a:fld id="{6887C069-4083-40CF-835B-346B7281180E}" type="datetimeFigureOut">
              <a:rPr lang="zh-CN" altLang="en-US" smtClean="0"/>
              <a:t>2024/12/2</a:t>
            </a:fld>
            <a:endParaRPr lang="zh-CN" altLang="en-US"/>
          </a:p>
        </p:txBody>
      </p:sp>
      <p:sp>
        <p:nvSpPr>
          <p:cNvPr id="5" name="図形 4"/>
          <p:cNvSpPr>
            <a:spLocks noGrp="1"/>
          </p:cNvSpPr>
          <p:nvPr>
            <p:ph type="ftr" sz="quarter" idx="11"/>
          </p:nvPr>
        </p:nvSpPr>
        <p:spPr/>
        <p:txBody>
          <a:bodyPr/>
          <a:lstStyle/>
          <a:p>
            <a:endParaRPr lang="zh-CN" altLang="en-US"/>
          </a:p>
        </p:txBody>
      </p:sp>
      <p:sp>
        <p:nvSpPr>
          <p:cNvPr id="6" name="図形 5"/>
          <p:cNvSpPr>
            <a:spLocks noGrp="1"/>
          </p:cNvSpPr>
          <p:nvPr>
            <p:ph type="sldNum" sz="quarter" idx="12"/>
          </p:nvPr>
        </p:nvSpPr>
        <p:spPr/>
        <p:txBody>
          <a:bodyPr/>
          <a:lstStyle/>
          <a:p>
            <a:fld id="{452EC35D-82CD-4A61-9EBB-351A178EEAC1}" type="slidenum">
              <a:rPr lang="zh-CN" altLang="en-US" smtClean="0"/>
              <a:t>‹#›</a:t>
            </a:fld>
            <a:endParaRPr lang="zh-CN" altLang="en-US"/>
          </a:p>
        </p:txBody>
      </p:sp>
    </p:spTree>
    <p:extLst>
      <p:ext uri="{BB962C8B-B14F-4D97-AF65-F5344CB8AC3E}">
        <p14:creationId xmlns:p14="http://schemas.microsoft.com/office/powerpoint/2010/main" val="343237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64D43C-5EE8-470F-AFF7-4F360C5DB76E}" type="datetime1">
              <a:rPr lang="zh-CN" altLang="en-US" smtClean="0"/>
              <a:t>2024/12/2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06460132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52" r:id="rId4"/>
    <p:sldLayoutId id="2147483653" r:id="rId5"/>
    <p:sldLayoutId id="2147483655" r:id="rId6"/>
    <p:sldLayoutId id="2147483664"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488C4"/>
            </a:gs>
            <a:gs pos="53000">
              <a:srgbClr val="D4DEFF"/>
            </a:gs>
            <a:gs pos="83000">
              <a:srgbClr val="D4DEFF"/>
            </a:gs>
            <a:gs pos="100000">
              <a:srgbClr val="96AB94"/>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190" name="正方形/長方形 189"/>
          <p:cNvSpPr/>
          <p:nvPr/>
        </p:nvSpPr>
        <p:spPr>
          <a:xfrm>
            <a:off x="-9554" y="0"/>
            <a:ext cx="9144000" cy="6858000"/>
          </a:xfrm>
          <a:prstGeom prst="rect">
            <a:avLst/>
          </a:prstGeom>
          <a:gradFill flip="none" rotWithShape="1">
            <a:gsLst>
              <a:gs pos="0">
                <a:schemeClr val="tx2">
                  <a:tint val="60000"/>
                  <a:alpha val="10000"/>
                </a:schemeClr>
              </a:gs>
              <a:gs pos="39999">
                <a:schemeClr val="tx2">
                  <a:lumMod val="20000"/>
                  <a:lumOff val="80000"/>
                </a:schemeClr>
              </a:gs>
              <a:gs pos="70000">
                <a:schemeClr val="tx2">
                  <a:lumMod val="20000"/>
                  <a:lumOff val="80000"/>
                </a:schemeClr>
              </a:gs>
              <a:gs pos="87000">
                <a:schemeClr val="tx2">
                  <a:lumMod val="40000"/>
                  <a:lumOff val="60000"/>
                </a:schemeClr>
              </a:gs>
            </a:gsLst>
            <a:lin ang="5400000" scaled="1"/>
            <a:tileRect/>
          </a:gradFill>
          <a:ln w="635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図形 165"/>
          <p:cNvSpPr/>
          <p:nvPr/>
        </p:nvSpPr>
        <p:spPr bwMode="auto">
          <a:xfrm>
            <a:off x="3929058" y="9"/>
            <a:ext cx="5214942" cy="3383004"/>
          </a:xfrm>
          <a:custGeom>
            <a:avLst/>
            <a:gdLst/>
            <a:ahLst/>
            <a:cxnLst>
              <a:cxn ang="0">
                <a:pos x="3574" y="25"/>
              </a:cxn>
              <a:cxn ang="0">
                <a:pos x="3628" y="83"/>
              </a:cxn>
              <a:cxn ang="0">
                <a:pos x="3611" y="121"/>
              </a:cxn>
              <a:cxn ang="0">
                <a:pos x="3278" y="166"/>
              </a:cxn>
              <a:cxn ang="0">
                <a:pos x="2987" y="220"/>
              </a:cxn>
              <a:cxn ang="0">
                <a:pos x="2896" y="274"/>
              </a:cxn>
              <a:cxn ang="0">
                <a:pos x="2887" y="320"/>
              </a:cxn>
              <a:cxn ang="0">
                <a:pos x="2987" y="374"/>
              </a:cxn>
              <a:cxn ang="0">
                <a:pos x="3407" y="403"/>
              </a:cxn>
              <a:cxn ang="0">
                <a:pos x="3732" y="399"/>
              </a:cxn>
              <a:cxn ang="0">
                <a:pos x="3607" y="2391"/>
              </a:cxn>
              <a:cxn ang="0">
                <a:pos x="3199" y="2262"/>
              </a:cxn>
              <a:cxn ang="0">
                <a:pos x="3041" y="2159"/>
              </a:cxn>
              <a:cxn ang="0">
                <a:pos x="2991" y="2050"/>
              </a:cxn>
              <a:cxn ang="0">
                <a:pos x="3000" y="1992"/>
              </a:cxn>
              <a:cxn ang="0">
                <a:pos x="3054" y="1905"/>
              </a:cxn>
              <a:cxn ang="0">
                <a:pos x="3158" y="1826"/>
              </a:cxn>
              <a:cxn ang="0">
                <a:pos x="3183" y="1768"/>
              </a:cxn>
              <a:cxn ang="0">
                <a:pos x="3158" y="1684"/>
              </a:cxn>
              <a:cxn ang="0">
                <a:pos x="3099" y="1576"/>
              </a:cxn>
              <a:cxn ang="0">
                <a:pos x="2950" y="1497"/>
              </a:cxn>
              <a:cxn ang="0">
                <a:pos x="2779" y="1439"/>
              </a:cxn>
              <a:cxn ang="0">
                <a:pos x="2679" y="1364"/>
              </a:cxn>
              <a:cxn ang="0">
                <a:pos x="2654" y="1281"/>
              </a:cxn>
              <a:cxn ang="0">
                <a:pos x="2667" y="1194"/>
              </a:cxn>
              <a:cxn ang="0">
                <a:pos x="2600" y="1106"/>
              </a:cxn>
              <a:cxn ang="0">
                <a:pos x="2459" y="1077"/>
              </a:cxn>
              <a:cxn ang="0">
                <a:pos x="2005" y="1119"/>
              </a:cxn>
              <a:cxn ang="0">
                <a:pos x="1835" y="1102"/>
              </a:cxn>
              <a:cxn ang="0">
                <a:pos x="1743" y="1052"/>
              </a:cxn>
              <a:cxn ang="0">
                <a:pos x="1689" y="957"/>
              </a:cxn>
              <a:cxn ang="0">
                <a:pos x="1697" y="840"/>
              </a:cxn>
              <a:cxn ang="0">
                <a:pos x="1689" y="736"/>
              </a:cxn>
              <a:cxn ang="0">
                <a:pos x="1627" y="690"/>
              </a:cxn>
              <a:cxn ang="0">
                <a:pos x="1544" y="690"/>
              </a:cxn>
              <a:cxn ang="0">
                <a:pos x="1460" y="665"/>
              </a:cxn>
              <a:cxn ang="0">
                <a:pos x="1423" y="620"/>
              </a:cxn>
              <a:cxn ang="0">
                <a:pos x="1323" y="607"/>
              </a:cxn>
              <a:cxn ang="0">
                <a:pos x="1281" y="624"/>
              </a:cxn>
              <a:cxn ang="0">
                <a:pos x="1161" y="599"/>
              </a:cxn>
              <a:cxn ang="0">
                <a:pos x="1003" y="553"/>
              </a:cxn>
              <a:cxn ang="0">
                <a:pos x="928" y="578"/>
              </a:cxn>
              <a:cxn ang="0">
                <a:pos x="865" y="653"/>
              </a:cxn>
              <a:cxn ang="0">
                <a:pos x="845" y="724"/>
              </a:cxn>
              <a:cxn ang="0">
                <a:pos x="853" y="844"/>
              </a:cxn>
              <a:cxn ang="0">
                <a:pos x="803" y="936"/>
              </a:cxn>
              <a:cxn ang="0">
                <a:pos x="608" y="1027"/>
              </a:cxn>
              <a:cxn ang="0">
                <a:pos x="458" y="1048"/>
              </a:cxn>
              <a:cxn ang="0">
                <a:pos x="325" y="982"/>
              </a:cxn>
              <a:cxn ang="0">
                <a:pos x="233" y="786"/>
              </a:cxn>
              <a:cxn ang="0">
                <a:pos x="229" y="674"/>
              </a:cxn>
              <a:cxn ang="0">
                <a:pos x="287" y="570"/>
              </a:cxn>
              <a:cxn ang="0">
                <a:pos x="316" y="487"/>
              </a:cxn>
              <a:cxn ang="0">
                <a:pos x="246" y="441"/>
              </a:cxn>
              <a:cxn ang="0">
                <a:pos x="146" y="370"/>
              </a:cxn>
              <a:cxn ang="0">
                <a:pos x="104" y="287"/>
              </a:cxn>
              <a:cxn ang="0">
                <a:pos x="133" y="208"/>
              </a:cxn>
              <a:cxn ang="0">
                <a:pos x="162" y="154"/>
              </a:cxn>
              <a:cxn ang="0">
                <a:pos x="133" y="112"/>
              </a:cxn>
              <a:cxn ang="0">
                <a:pos x="42" y="83"/>
              </a:cxn>
              <a:cxn ang="0">
                <a:pos x="0" y="29"/>
              </a:cxn>
              <a:cxn ang="0">
                <a:pos x="179" y="0"/>
              </a:cxn>
            </a:cxnLst>
            <a:rect l="0" t="0" r="0" b="0"/>
            <a:pathLst>
              <a:path w="3732" h="2421">
                <a:moveTo>
                  <a:pt x="179" y="0"/>
                </a:moveTo>
                <a:lnTo>
                  <a:pt x="3553" y="4"/>
                </a:lnTo>
                <a:lnTo>
                  <a:pt x="3574" y="25"/>
                </a:lnTo>
                <a:lnTo>
                  <a:pt x="3599" y="37"/>
                </a:lnTo>
                <a:lnTo>
                  <a:pt x="3624" y="58"/>
                </a:lnTo>
                <a:lnTo>
                  <a:pt x="3628" y="83"/>
                </a:lnTo>
                <a:lnTo>
                  <a:pt x="3628" y="96"/>
                </a:lnTo>
                <a:lnTo>
                  <a:pt x="3624" y="108"/>
                </a:lnTo>
                <a:lnTo>
                  <a:pt x="3611" y="121"/>
                </a:lnTo>
                <a:lnTo>
                  <a:pt x="3594" y="125"/>
                </a:lnTo>
                <a:lnTo>
                  <a:pt x="3528" y="150"/>
                </a:lnTo>
                <a:lnTo>
                  <a:pt x="3278" y="166"/>
                </a:lnTo>
                <a:lnTo>
                  <a:pt x="3099" y="191"/>
                </a:lnTo>
                <a:lnTo>
                  <a:pt x="3029" y="204"/>
                </a:lnTo>
                <a:lnTo>
                  <a:pt x="2987" y="220"/>
                </a:lnTo>
                <a:lnTo>
                  <a:pt x="2975" y="225"/>
                </a:lnTo>
                <a:lnTo>
                  <a:pt x="2933" y="245"/>
                </a:lnTo>
                <a:lnTo>
                  <a:pt x="2896" y="274"/>
                </a:lnTo>
                <a:lnTo>
                  <a:pt x="2887" y="291"/>
                </a:lnTo>
                <a:lnTo>
                  <a:pt x="2879" y="316"/>
                </a:lnTo>
                <a:lnTo>
                  <a:pt x="2887" y="320"/>
                </a:lnTo>
                <a:lnTo>
                  <a:pt x="2916" y="345"/>
                </a:lnTo>
                <a:lnTo>
                  <a:pt x="2945" y="362"/>
                </a:lnTo>
                <a:lnTo>
                  <a:pt x="2987" y="374"/>
                </a:lnTo>
                <a:lnTo>
                  <a:pt x="3045" y="387"/>
                </a:lnTo>
                <a:lnTo>
                  <a:pt x="3116" y="391"/>
                </a:lnTo>
                <a:lnTo>
                  <a:pt x="3407" y="403"/>
                </a:lnTo>
                <a:lnTo>
                  <a:pt x="3624" y="403"/>
                </a:lnTo>
                <a:lnTo>
                  <a:pt x="3694" y="403"/>
                </a:lnTo>
                <a:lnTo>
                  <a:pt x="3732" y="399"/>
                </a:lnTo>
                <a:lnTo>
                  <a:pt x="3732" y="1410"/>
                </a:lnTo>
                <a:lnTo>
                  <a:pt x="3732" y="2421"/>
                </a:lnTo>
                <a:lnTo>
                  <a:pt x="3607" y="2391"/>
                </a:lnTo>
                <a:lnTo>
                  <a:pt x="3482" y="2362"/>
                </a:lnTo>
                <a:lnTo>
                  <a:pt x="3336" y="2321"/>
                </a:lnTo>
                <a:lnTo>
                  <a:pt x="3199" y="2262"/>
                </a:lnTo>
                <a:lnTo>
                  <a:pt x="3137" y="2229"/>
                </a:lnTo>
                <a:lnTo>
                  <a:pt x="3087" y="2196"/>
                </a:lnTo>
                <a:lnTo>
                  <a:pt x="3041" y="2159"/>
                </a:lnTo>
                <a:lnTo>
                  <a:pt x="3012" y="2117"/>
                </a:lnTo>
                <a:lnTo>
                  <a:pt x="2991" y="2071"/>
                </a:lnTo>
                <a:lnTo>
                  <a:pt x="2991" y="2050"/>
                </a:lnTo>
                <a:lnTo>
                  <a:pt x="2991" y="2030"/>
                </a:lnTo>
                <a:lnTo>
                  <a:pt x="2991" y="2017"/>
                </a:lnTo>
                <a:lnTo>
                  <a:pt x="3000" y="1992"/>
                </a:lnTo>
                <a:lnTo>
                  <a:pt x="3004" y="1967"/>
                </a:lnTo>
                <a:lnTo>
                  <a:pt x="3020" y="1938"/>
                </a:lnTo>
                <a:lnTo>
                  <a:pt x="3054" y="1905"/>
                </a:lnTo>
                <a:lnTo>
                  <a:pt x="3095" y="1867"/>
                </a:lnTo>
                <a:lnTo>
                  <a:pt x="3149" y="1838"/>
                </a:lnTo>
                <a:lnTo>
                  <a:pt x="3158" y="1826"/>
                </a:lnTo>
                <a:lnTo>
                  <a:pt x="3178" y="1801"/>
                </a:lnTo>
                <a:lnTo>
                  <a:pt x="3183" y="1784"/>
                </a:lnTo>
                <a:lnTo>
                  <a:pt x="3183" y="1768"/>
                </a:lnTo>
                <a:lnTo>
                  <a:pt x="3183" y="1743"/>
                </a:lnTo>
                <a:lnTo>
                  <a:pt x="3170" y="1713"/>
                </a:lnTo>
                <a:lnTo>
                  <a:pt x="3158" y="1684"/>
                </a:lnTo>
                <a:lnTo>
                  <a:pt x="3149" y="1655"/>
                </a:lnTo>
                <a:lnTo>
                  <a:pt x="3124" y="1614"/>
                </a:lnTo>
                <a:lnTo>
                  <a:pt x="3099" y="1576"/>
                </a:lnTo>
                <a:lnTo>
                  <a:pt x="3062" y="1539"/>
                </a:lnTo>
                <a:lnTo>
                  <a:pt x="3012" y="1518"/>
                </a:lnTo>
                <a:lnTo>
                  <a:pt x="2950" y="1497"/>
                </a:lnTo>
                <a:lnTo>
                  <a:pt x="2896" y="1489"/>
                </a:lnTo>
                <a:lnTo>
                  <a:pt x="2837" y="1468"/>
                </a:lnTo>
                <a:lnTo>
                  <a:pt x="2779" y="1439"/>
                </a:lnTo>
                <a:lnTo>
                  <a:pt x="2721" y="1406"/>
                </a:lnTo>
                <a:lnTo>
                  <a:pt x="2696" y="1385"/>
                </a:lnTo>
                <a:lnTo>
                  <a:pt x="2679" y="1364"/>
                </a:lnTo>
                <a:lnTo>
                  <a:pt x="2667" y="1339"/>
                </a:lnTo>
                <a:lnTo>
                  <a:pt x="2654" y="1310"/>
                </a:lnTo>
                <a:lnTo>
                  <a:pt x="2654" y="1281"/>
                </a:lnTo>
                <a:lnTo>
                  <a:pt x="2667" y="1244"/>
                </a:lnTo>
                <a:lnTo>
                  <a:pt x="2667" y="1219"/>
                </a:lnTo>
                <a:lnTo>
                  <a:pt x="2667" y="1194"/>
                </a:lnTo>
                <a:lnTo>
                  <a:pt x="2654" y="1160"/>
                </a:lnTo>
                <a:lnTo>
                  <a:pt x="2638" y="1131"/>
                </a:lnTo>
                <a:lnTo>
                  <a:pt x="2600" y="1106"/>
                </a:lnTo>
                <a:lnTo>
                  <a:pt x="2554" y="1090"/>
                </a:lnTo>
                <a:lnTo>
                  <a:pt x="2480" y="1081"/>
                </a:lnTo>
                <a:lnTo>
                  <a:pt x="2459" y="1077"/>
                </a:lnTo>
                <a:lnTo>
                  <a:pt x="2380" y="1077"/>
                </a:lnTo>
                <a:lnTo>
                  <a:pt x="2230" y="1090"/>
                </a:lnTo>
                <a:lnTo>
                  <a:pt x="2005" y="1119"/>
                </a:lnTo>
                <a:lnTo>
                  <a:pt x="1947" y="1119"/>
                </a:lnTo>
                <a:lnTo>
                  <a:pt x="1893" y="1110"/>
                </a:lnTo>
                <a:lnTo>
                  <a:pt x="1835" y="1102"/>
                </a:lnTo>
                <a:lnTo>
                  <a:pt x="1797" y="1090"/>
                </a:lnTo>
                <a:lnTo>
                  <a:pt x="1768" y="1069"/>
                </a:lnTo>
                <a:lnTo>
                  <a:pt x="1743" y="1052"/>
                </a:lnTo>
                <a:lnTo>
                  <a:pt x="1718" y="1023"/>
                </a:lnTo>
                <a:lnTo>
                  <a:pt x="1702" y="994"/>
                </a:lnTo>
                <a:lnTo>
                  <a:pt x="1689" y="957"/>
                </a:lnTo>
                <a:lnTo>
                  <a:pt x="1685" y="915"/>
                </a:lnTo>
                <a:lnTo>
                  <a:pt x="1689" y="869"/>
                </a:lnTo>
                <a:lnTo>
                  <a:pt x="1697" y="840"/>
                </a:lnTo>
                <a:lnTo>
                  <a:pt x="1702" y="803"/>
                </a:lnTo>
                <a:lnTo>
                  <a:pt x="1697" y="774"/>
                </a:lnTo>
                <a:lnTo>
                  <a:pt x="1689" y="736"/>
                </a:lnTo>
                <a:lnTo>
                  <a:pt x="1668" y="707"/>
                </a:lnTo>
                <a:lnTo>
                  <a:pt x="1648" y="695"/>
                </a:lnTo>
                <a:lnTo>
                  <a:pt x="1627" y="690"/>
                </a:lnTo>
                <a:lnTo>
                  <a:pt x="1593" y="690"/>
                </a:lnTo>
                <a:lnTo>
                  <a:pt x="1560" y="690"/>
                </a:lnTo>
                <a:lnTo>
                  <a:pt x="1544" y="690"/>
                </a:lnTo>
                <a:lnTo>
                  <a:pt x="1502" y="682"/>
                </a:lnTo>
                <a:lnTo>
                  <a:pt x="1481" y="678"/>
                </a:lnTo>
                <a:lnTo>
                  <a:pt x="1460" y="665"/>
                </a:lnTo>
                <a:lnTo>
                  <a:pt x="1448" y="649"/>
                </a:lnTo>
                <a:lnTo>
                  <a:pt x="1435" y="624"/>
                </a:lnTo>
                <a:lnTo>
                  <a:pt x="1423" y="620"/>
                </a:lnTo>
                <a:lnTo>
                  <a:pt x="1385" y="607"/>
                </a:lnTo>
                <a:lnTo>
                  <a:pt x="1344" y="599"/>
                </a:lnTo>
                <a:lnTo>
                  <a:pt x="1323" y="607"/>
                </a:lnTo>
                <a:lnTo>
                  <a:pt x="1298" y="611"/>
                </a:lnTo>
                <a:lnTo>
                  <a:pt x="1294" y="620"/>
                </a:lnTo>
                <a:lnTo>
                  <a:pt x="1281" y="624"/>
                </a:lnTo>
                <a:lnTo>
                  <a:pt x="1252" y="632"/>
                </a:lnTo>
                <a:lnTo>
                  <a:pt x="1190" y="620"/>
                </a:lnTo>
                <a:lnTo>
                  <a:pt x="1161" y="599"/>
                </a:lnTo>
                <a:lnTo>
                  <a:pt x="1090" y="566"/>
                </a:lnTo>
                <a:lnTo>
                  <a:pt x="1044" y="553"/>
                </a:lnTo>
                <a:lnTo>
                  <a:pt x="1003" y="553"/>
                </a:lnTo>
                <a:lnTo>
                  <a:pt x="961" y="557"/>
                </a:lnTo>
                <a:lnTo>
                  <a:pt x="940" y="566"/>
                </a:lnTo>
                <a:lnTo>
                  <a:pt x="928" y="578"/>
                </a:lnTo>
                <a:lnTo>
                  <a:pt x="911" y="595"/>
                </a:lnTo>
                <a:lnTo>
                  <a:pt x="878" y="632"/>
                </a:lnTo>
                <a:lnTo>
                  <a:pt x="865" y="653"/>
                </a:lnTo>
                <a:lnTo>
                  <a:pt x="845" y="678"/>
                </a:lnTo>
                <a:lnTo>
                  <a:pt x="840" y="703"/>
                </a:lnTo>
                <a:lnTo>
                  <a:pt x="845" y="724"/>
                </a:lnTo>
                <a:lnTo>
                  <a:pt x="853" y="749"/>
                </a:lnTo>
                <a:lnTo>
                  <a:pt x="853" y="811"/>
                </a:lnTo>
                <a:lnTo>
                  <a:pt x="853" y="844"/>
                </a:lnTo>
                <a:lnTo>
                  <a:pt x="840" y="882"/>
                </a:lnTo>
                <a:lnTo>
                  <a:pt x="828" y="911"/>
                </a:lnTo>
                <a:lnTo>
                  <a:pt x="803" y="936"/>
                </a:lnTo>
                <a:lnTo>
                  <a:pt x="728" y="982"/>
                </a:lnTo>
                <a:lnTo>
                  <a:pt x="649" y="1019"/>
                </a:lnTo>
                <a:lnTo>
                  <a:pt x="608" y="1027"/>
                </a:lnTo>
                <a:lnTo>
                  <a:pt x="562" y="1040"/>
                </a:lnTo>
                <a:lnTo>
                  <a:pt x="508" y="1048"/>
                </a:lnTo>
                <a:lnTo>
                  <a:pt x="458" y="1048"/>
                </a:lnTo>
                <a:lnTo>
                  <a:pt x="412" y="1036"/>
                </a:lnTo>
                <a:lnTo>
                  <a:pt x="366" y="1011"/>
                </a:lnTo>
                <a:lnTo>
                  <a:pt x="325" y="982"/>
                </a:lnTo>
                <a:lnTo>
                  <a:pt x="287" y="936"/>
                </a:lnTo>
                <a:lnTo>
                  <a:pt x="258" y="869"/>
                </a:lnTo>
                <a:lnTo>
                  <a:pt x="233" y="786"/>
                </a:lnTo>
                <a:lnTo>
                  <a:pt x="229" y="761"/>
                </a:lnTo>
                <a:lnTo>
                  <a:pt x="221" y="707"/>
                </a:lnTo>
                <a:lnTo>
                  <a:pt x="229" y="674"/>
                </a:lnTo>
                <a:lnTo>
                  <a:pt x="241" y="636"/>
                </a:lnTo>
                <a:lnTo>
                  <a:pt x="258" y="599"/>
                </a:lnTo>
                <a:lnTo>
                  <a:pt x="287" y="570"/>
                </a:lnTo>
                <a:lnTo>
                  <a:pt x="300" y="553"/>
                </a:lnTo>
                <a:lnTo>
                  <a:pt x="316" y="512"/>
                </a:lnTo>
                <a:lnTo>
                  <a:pt x="316" y="487"/>
                </a:lnTo>
                <a:lnTo>
                  <a:pt x="304" y="470"/>
                </a:lnTo>
                <a:lnTo>
                  <a:pt x="287" y="453"/>
                </a:lnTo>
                <a:lnTo>
                  <a:pt x="246" y="441"/>
                </a:lnTo>
                <a:lnTo>
                  <a:pt x="208" y="416"/>
                </a:lnTo>
                <a:lnTo>
                  <a:pt x="179" y="403"/>
                </a:lnTo>
                <a:lnTo>
                  <a:pt x="146" y="370"/>
                </a:lnTo>
                <a:lnTo>
                  <a:pt x="117" y="333"/>
                </a:lnTo>
                <a:lnTo>
                  <a:pt x="108" y="308"/>
                </a:lnTo>
                <a:lnTo>
                  <a:pt x="104" y="287"/>
                </a:lnTo>
                <a:lnTo>
                  <a:pt x="108" y="262"/>
                </a:lnTo>
                <a:lnTo>
                  <a:pt x="117" y="233"/>
                </a:lnTo>
                <a:lnTo>
                  <a:pt x="133" y="208"/>
                </a:lnTo>
                <a:lnTo>
                  <a:pt x="158" y="179"/>
                </a:lnTo>
                <a:lnTo>
                  <a:pt x="162" y="166"/>
                </a:lnTo>
                <a:lnTo>
                  <a:pt x="162" y="154"/>
                </a:lnTo>
                <a:lnTo>
                  <a:pt x="158" y="141"/>
                </a:lnTo>
                <a:lnTo>
                  <a:pt x="150" y="125"/>
                </a:lnTo>
                <a:lnTo>
                  <a:pt x="133" y="112"/>
                </a:lnTo>
                <a:lnTo>
                  <a:pt x="104" y="100"/>
                </a:lnTo>
                <a:lnTo>
                  <a:pt x="54" y="96"/>
                </a:lnTo>
                <a:lnTo>
                  <a:pt x="42" y="83"/>
                </a:lnTo>
                <a:lnTo>
                  <a:pt x="13" y="58"/>
                </a:lnTo>
                <a:lnTo>
                  <a:pt x="8" y="46"/>
                </a:lnTo>
                <a:lnTo>
                  <a:pt x="0" y="29"/>
                </a:lnTo>
                <a:lnTo>
                  <a:pt x="13" y="17"/>
                </a:lnTo>
                <a:lnTo>
                  <a:pt x="33" y="4"/>
                </a:lnTo>
                <a:lnTo>
                  <a:pt x="179" y="0"/>
                </a:lnTo>
                <a:close/>
              </a:path>
            </a:pathLst>
          </a:custGeom>
          <a:solidFill>
            <a:schemeClr val="bg2">
              <a:lumMod val="20000"/>
              <a:lumOff val="80000"/>
              <a:alpha val="2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8" name="正方形/長方形 17"/>
          <p:cNvSpPr>
            <a:spLocks noGrp="1"/>
          </p:cNvSpPr>
          <p:nvPr>
            <p:ph type="body" idx="1"/>
          </p:nvPr>
        </p:nvSpPr>
        <p:spPr>
          <a:xfrm>
            <a:off x="466696" y="1857370"/>
            <a:ext cx="8248708" cy="4500589"/>
          </a:xfrm>
          <a:prstGeom prst="rect">
            <a:avLst/>
          </a:prstGeom>
        </p:spPr>
        <p:txBody>
          <a:bodyPr vert="horz" rtlCol="0">
            <a:normAutofit/>
          </a:bodyPr>
          <a:lstStyle/>
          <a:p>
            <a:pPr lvl="0"/>
            <a:r>
              <a:rPr kumimoji="1" lang="ja-JP" altLang="en-US" dirty="0"/>
              <a:t>マスタ テキストの書式設定</a:t>
            </a:r>
            <a:endParaRPr 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a:p>
            <a:pPr lvl="5"/>
            <a:r>
              <a:rPr kumimoji="1" lang="ja-JP" altLang="en-US" dirty="0"/>
              <a:t>第</a:t>
            </a:r>
            <a:r>
              <a:rPr kumimoji="1" lang="en-US" altLang="ja-JP" dirty="0"/>
              <a:t>6</a:t>
            </a:r>
            <a:r>
              <a:rPr kumimoji="1" lang="ja-JP" altLang="en-US" dirty="0"/>
              <a:t>レベル</a:t>
            </a:r>
          </a:p>
          <a:p>
            <a:pPr lvl="6"/>
            <a:r>
              <a:rPr kumimoji="1" lang="ja-JP" altLang="en-US" dirty="0"/>
              <a:t>第</a:t>
            </a:r>
            <a:r>
              <a:rPr kumimoji="1" lang="en-US" altLang="ja-JP" dirty="0"/>
              <a:t>7</a:t>
            </a:r>
            <a:r>
              <a:rPr kumimoji="1" lang="ja-JP" altLang="en-US" dirty="0"/>
              <a:t>レベル</a:t>
            </a:r>
          </a:p>
          <a:p>
            <a:pPr lvl="7"/>
            <a:r>
              <a:rPr kumimoji="1" lang="ja-JP" altLang="en-US" dirty="0"/>
              <a:t>第</a:t>
            </a:r>
            <a:r>
              <a:rPr kumimoji="1" lang="en-US" altLang="ja-JP" dirty="0"/>
              <a:t>8</a:t>
            </a:r>
            <a:r>
              <a:rPr kumimoji="1" lang="ja-JP" altLang="en-US" dirty="0"/>
              <a:t>レベル</a:t>
            </a:r>
          </a:p>
          <a:p>
            <a:pPr lvl="8"/>
            <a:r>
              <a:rPr kumimoji="1" lang="ja-JP" altLang="en-US" dirty="0"/>
              <a:t>第</a:t>
            </a:r>
            <a:r>
              <a:rPr kumimoji="1" lang="en-US" altLang="ja-JP" dirty="0"/>
              <a:t>9</a:t>
            </a:r>
            <a:r>
              <a:rPr kumimoji="1" lang="ja-JP" altLang="en-US" dirty="0"/>
              <a:t>レベル</a:t>
            </a:r>
          </a:p>
        </p:txBody>
      </p:sp>
      <p:sp>
        <p:nvSpPr>
          <p:cNvPr id="29" name="正方形/長方形 28"/>
          <p:cNvSpPr>
            <a:spLocks noGrp="1"/>
          </p:cNvSpPr>
          <p:nvPr>
            <p:ph type="dt" sz="half" idx="2"/>
          </p:nvPr>
        </p:nvSpPr>
        <p:spPr>
          <a:xfrm>
            <a:off x="4471958" y="6492899"/>
            <a:ext cx="1528802" cy="365125"/>
          </a:xfrm>
          <a:prstGeom prst="rect">
            <a:avLst/>
          </a:prstGeom>
        </p:spPr>
        <p:txBody>
          <a:bodyPr vert="horz" rtlCol="0" anchor="ctr"/>
          <a:lstStyle>
            <a:lvl1pPr algn="l">
              <a:defRPr sz="1200">
                <a:solidFill>
                  <a:srgbClr val="000000"/>
                </a:solidFill>
              </a:defRPr>
            </a:lvl1pPr>
          </a:lstStyle>
          <a:p>
            <a:fld id="{6887C069-4083-40CF-835B-346B7281180E}" type="datetimeFigureOut">
              <a:rPr lang="zh-CN" altLang="en-US" smtClean="0"/>
              <a:t>2024/12/2</a:t>
            </a:fld>
            <a:endParaRPr lang="zh-CN" altLang="en-US"/>
          </a:p>
        </p:txBody>
      </p:sp>
      <p:sp>
        <p:nvSpPr>
          <p:cNvPr id="4" name="正方形/長方形 3"/>
          <p:cNvSpPr>
            <a:spLocks noGrp="1"/>
          </p:cNvSpPr>
          <p:nvPr>
            <p:ph type="ftr" sz="quarter" idx="3"/>
          </p:nvPr>
        </p:nvSpPr>
        <p:spPr>
          <a:xfrm>
            <a:off x="6048632" y="6492899"/>
            <a:ext cx="2395534" cy="365125"/>
          </a:xfrm>
          <a:prstGeom prst="rect">
            <a:avLst/>
          </a:prstGeom>
        </p:spPr>
        <p:txBody>
          <a:bodyPr vert="horz" rtlCol="0" anchor="ctr"/>
          <a:lstStyle>
            <a:lvl1pPr algn="ctr">
              <a:defRPr sz="1200">
                <a:solidFill>
                  <a:srgbClr val="000000"/>
                </a:solidFill>
              </a:defRPr>
            </a:lvl1pPr>
          </a:lstStyle>
          <a:p>
            <a:endParaRPr lang="zh-CN" altLang="en-US"/>
          </a:p>
        </p:txBody>
      </p:sp>
      <p:sp>
        <p:nvSpPr>
          <p:cNvPr id="10" name="正方形/長方形 9"/>
          <p:cNvSpPr>
            <a:spLocks noGrp="1"/>
          </p:cNvSpPr>
          <p:nvPr>
            <p:ph type="sldNum" sz="quarter" idx="4"/>
          </p:nvPr>
        </p:nvSpPr>
        <p:spPr>
          <a:xfrm>
            <a:off x="8501090" y="6492900"/>
            <a:ext cx="642942" cy="365125"/>
          </a:xfrm>
          <a:prstGeom prst="rect">
            <a:avLst/>
          </a:prstGeom>
        </p:spPr>
        <p:txBody>
          <a:bodyPr vert="horz" rtlCol="0" anchor="ctr"/>
          <a:lstStyle>
            <a:lvl1pPr algn="r">
              <a:defRPr sz="1200">
                <a:solidFill>
                  <a:srgbClr val="000000"/>
                </a:solidFill>
              </a:defRPr>
            </a:lvl1pPr>
          </a:lstStyle>
          <a:p>
            <a:fld id="{452EC35D-82CD-4A61-9EBB-351A178EEAC1}" type="slidenum">
              <a:rPr lang="zh-CN" altLang="en-US" smtClean="0"/>
              <a:t>‹#›</a:t>
            </a:fld>
            <a:endParaRPr lang="zh-CN" altLang="en-US"/>
          </a:p>
        </p:txBody>
      </p:sp>
      <p:sp>
        <p:nvSpPr>
          <p:cNvPr id="186" name="正方形/長方形 185"/>
          <p:cNvSpPr>
            <a:spLocks noChangeArrowheads="1"/>
          </p:cNvSpPr>
          <p:nvPr/>
        </p:nvSpPr>
        <p:spPr bwMode="auto">
          <a:xfrm>
            <a:off x="8469297" y="5716564"/>
            <a:ext cx="0" cy="369332"/>
          </a:xfrm>
          <a:prstGeom prst="rect">
            <a:avLst/>
          </a:prstGeom>
          <a:solidFill>
            <a:srgbClr val="FFFFFF">
              <a:alpha val="25098"/>
            </a:srgbClr>
          </a:solidFill>
          <a:ln w="9525" cap="flat" cmpd="sng" algn="ctr">
            <a:noFill/>
            <a:prstDash val="solid"/>
            <a:miter lim="800000"/>
            <a:headEnd type="none" w="med" len="med"/>
            <a:tailEnd type="none" w="med" len="med"/>
          </a:ln>
          <a:effectLst/>
        </p:spPr>
        <p:txBody>
          <a:bodyPr vert="horz" wrap="square" lIns="0" tIns="0" rIns="0" bIns="0" anchor="t" compatLnSpc="1">
            <a:spAutoFit/>
          </a:bodyPr>
          <a:lstStyle/>
          <a:p>
            <a:pPr algn="l" fontAlgn="base">
              <a:spcBef>
                <a:spcPct val="0"/>
              </a:spcBef>
              <a:spcAft>
                <a:spcPct val="0"/>
              </a:spcAft>
            </a:pPr>
            <a:endParaRPr kumimoji="1" lang="ja-JP" altLang="ja-JP" sz="2400">
              <a:solidFill>
                <a:schemeClr val="tx1">
                  <a:alpha val="100000"/>
                </a:schemeClr>
              </a:solidFill>
              <a:latin typeface="Arial"/>
              <a:ea typeface="ＭＳ Ｐゴシック"/>
            </a:endParaRPr>
          </a:p>
        </p:txBody>
      </p:sp>
      <p:sp>
        <p:nvSpPr>
          <p:cNvPr id="22" name="正方形/長方形 21"/>
          <p:cNvSpPr>
            <a:spLocks noGrp="1"/>
          </p:cNvSpPr>
          <p:nvPr>
            <p:ph type="title"/>
          </p:nvPr>
        </p:nvSpPr>
        <p:spPr>
          <a:xfrm>
            <a:off x="457200" y="642918"/>
            <a:ext cx="8229600" cy="1143000"/>
          </a:xfrm>
          <a:prstGeom prst="rect">
            <a:avLst/>
          </a:prstGeom>
        </p:spPr>
        <p:txBody>
          <a:bodyPr vert="horz" rtlCol="0" anchor="ctr">
            <a:normAutofit/>
          </a:bodyPr>
          <a:lstStyle/>
          <a:p>
            <a:r>
              <a:rPr kumimoji="1" lang="ja-JP" altLang="en-US" dirty="0"/>
              <a:t>マスタ タイトルの書式設定</a:t>
            </a:r>
          </a:p>
        </p:txBody>
      </p:sp>
      <p:grpSp>
        <p:nvGrpSpPr>
          <p:cNvPr id="2" name="グループ化 11"/>
          <p:cNvGrpSpPr/>
          <p:nvPr/>
        </p:nvGrpSpPr>
        <p:grpSpPr bwMode="auto">
          <a:xfrm>
            <a:off x="4000496" y="0"/>
            <a:ext cx="5143504" cy="2000240"/>
            <a:chOff x="2168" y="0"/>
            <a:chExt cx="3576" cy="1384"/>
          </a:xfrm>
        </p:grpSpPr>
        <p:sp>
          <p:nvSpPr>
            <p:cNvPr id="13" name="図形 12"/>
            <p:cNvSpPr/>
            <p:nvPr/>
          </p:nvSpPr>
          <p:spPr bwMode="auto">
            <a:xfrm>
              <a:off x="5420" y="1044"/>
              <a:ext cx="324" cy="272"/>
            </a:xfrm>
            <a:custGeom>
              <a:avLst/>
              <a:gdLst/>
              <a:ahLst/>
              <a:cxnLst>
                <a:cxn ang="0">
                  <a:pos x="12" y="112"/>
                </a:cxn>
                <a:cxn ang="0">
                  <a:pos x="0" y="124"/>
                </a:cxn>
                <a:cxn ang="0">
                  <a:pos x="0" y="148"/>
                </a:cxn>
                <a:cxn ang="0">
                  <a:pos x="0" y="152"/>
                </a:cxn>
                <a:cxn ang="0">
                  <a:pos x="4" y="164"/>
                </a:cxn>
                <a:cxn ang="0">
                  <a:pos x="16" y="176"/>
                </a:cxn>
                <a:cxn ang="0">
                  <a:pos x="52" y="200"/>
                </a:cxn>
                <a:cxn ang="0">
                  <a:pos x="104" y="224"/>
                </a:cxn>
                <a:cxn ang="0">
                  <a:pos x="156" y="244"/>
                </a:cxn>
                <a:cxn ang="0">
                  <a:pos x="260" y="260"/>
                </a:cxn>
                <a:cxn ang="0">
                  <a:pos x="308" y="268"/>
                </a:cxn>
                <a:cxn ang="0">
                  <a:pos x="324" y="272"/>
                </a:cxn>
                <a:cxn ang="0">
                  <a:pos x="324" y="268"/>
                </a:cxn>
                <a:cxn ang="0">
                  <a:pos x="308" y="268"/>
                </a:cxn>
                <a:cxn ang="0">
                  <a:pos x="264" y="256"/>
                </a:cxn>
                <a:cxn ang="0">
                  <a:pos x="164" y="236"/>
                </a:cxn>
                <a:cxn ang="0">
                  <a:pos x="108" y="220"/>
                </a:cxn>
                <a:cxn ang="0">
                  <a:pos x="60" y="200"/>
                </a:cxn>
                <a:cxn ang="0">
                  <a:pos x="24" y="176"/>
                </a:cxn>
                <a:cxn ang="0">
                  <a:pos x="12" y="164"/>
                </a:cxn>
                <a:cxn ang="0">
                  <a:pos x="0" y="148"/>
                </a:cxn>
                <a:cxn ang="0">
                  <a:pos x="4" y="124"/>
                </a:cxn>
                <a:cxn ang="0">
                  <a:pos x="16" y="112"/>
                </a:cxn>
                <a:cxn ang="0">
                  <a:pos x="36" y="92"/>
                </a:cxn>
                <a:cxn ang="0">
                  <a:pos x="64" y="76"/>
                </a:cxn>
                <a:cxn ang="0">
                  <a:pos x="140" y="44"/>
                </a:cxn>
                <a:cxn ang="0">
                  <a:pos x="228" y="20"/>
                </a:cxn>
                <a:cxn ang="0">
                  <a:pos x="324" y="0"/>
                </a:cxn>
                <a:cxn ang="0">
                  <a:pos x="236" y="12"/>
                </a:cxn>
                <a:cxn ang="0">
                  <a:pos x="140" y="36"/>
                </a:cxn>
                <a:cxn ang="0">
                  <a:pos x="64" y="76"/>
                </a:cxn>
                <a:cxn ang="0">
                  <a:pos x="36" y="92"/>
                </a:cxn>
                <a:cxn ang="0">
                  <a:pos x="16" y="112"/>
                </a:cxn>
              </a:cxnLst>
              <a:rect l="0" t="0" r="0" b="0"/>
              <a:pathLst>
                <a:path w="324" h="272">
                  <a:moveTo>
                    <a:pt x="12" y="112"/>
                  </a:moveTo>
                  <a:lnTo>
                    <a:pt x="0" y="124"/>
                  </a:lnTo>
                  <a:lnTo>
                    <a:pt x="0" y="148"/>
                  </a:lnTo>
                  <a:lnTo>
                    <a:pt x="0" y="152"/>
                  </a:lnTo>
                  <a:lnTo>
                    <a:pt x="4" y="164"/>
                  </a:lnTo>
                  <a:lnTo>
                    <a:pt x="16" y="176"/>
                  </a:lnTo>
                  <a:lnTo>
                    <a:pt x="52" y="200"/>
                  </a:lnTo>
                  <a:lnTo>
                    <a:pt x="104" y="224"/>
                  </a:lnTo>
                  <a:lnTo>
                    <a:pt x="156" y="244"/>
                  </a:lnTo>
                  <a:lnTo>
                    <a:pt x="260" y="260"/>
                  </a:lnTo>
                  <a:lnTo>
                    <a:pt x="308" y="268"/>
                  </a:lnTo>
                  <a:lnTo>
                    <a:pt x="324" y="272"/>
                  </a:lnTo>
                  <a:lnTo>
                    <a:pt x="324" y="268"/>
                  </a:lnTo>
                  <a:lnTo>
                    <a:pt x="308" y="268"/>
                  </a:lnTo>
                  <a:lnTo>
                    <a:pt x="264" y="256"/>
                  </a:lnTo>
                  <a:lnTo>
                    <a:pt x="164" y="236"/>
                  </a:lnTo>
                  <a:lnTo>
                    <a:pt x="108" y="220"/>
                  </a:lnTo>
                  <a:lnTo>
                    <a:pt x="60" y="200"/>
                  </a:lnTo>
                  <a:lnTo>
                    <a:pt x="24" y="176"/>
                  </a:lnTo>
                  <a:lnTo>
                    <a:pt x="12" y="164"/>
                  </a:lnTo>
                  <a:lnTo>
                    <a:pt x="0" y="148"/>
                  </a:lnTo>
                  <a:lnTo>
                    <a:pt x="4" y="124"/>
                  </a:lnTo>
                  <a:lnTo>
                    <a:pt x="16" y="112"/>
                  </a:lnTo>
                  <a:lnTo>
                    <a:pt x="36" y="92"/>
                  </a:lnTo>
                  <a:lnTo>
                    <a:pt x="64" y="76"/>
                  </a:lnTo>
                  <a:lnTo>
                    <a:pt x="140" y="44"/>
                  </a:lnTo>
                  <a:lnTo>
                    <a:pt x="228" y="20"/>
                  </a:lnTo>
                  <a:lnTo>
                    <a:pt x="324" y="0"/>
                  </a:lnTo>
                  <a:lnTo>
                    <a:pt x="236" y="12"/>
                  </a:lnTo>
                  <a:lnTo>
                    <a:pt x="140" y="36"/>
                  </a:lnTo>
                  <a:lnTo>
                    <a:pt x="64" y="76"/>
                  </a:lnTo>
                  <a:lnTo>
                    <a:pt x="36" y="92"/>
                  </a:lnTo>
                  <a:lnTo>
                    <a:pt x="16" y="112"/>
                  </a:lnTo>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 name="図形 13"/>
            <p:cNvSpPr/>
            <p:nvPr/>
          </p:nvSpPr>
          <p:spPr bwMode="auto">
            <a:xfrm>
              <a:off x="2328" y="0"/>
              <a:ext cx="296" cy="24"/>
            </a:xfrm>
            <a:custGeom>
              <a:avLst/>
              <a:gdLst/>
              <a:ahLst/>
              <a:cxnLst>
                <a:cxn ang="0">
                  <a:pos x="56" y="8"/>
                </a:cxn>
                <a:cxn ang="0">
                  <a:pos x="124" y="12"/>
                </a:cxn>
                <a:cxn ang="0">
                  <a:pos x="124" y="8"/>
                </a:cxn>
                <a:cxn ang="0">
                  <a:pos x="184" y="12"/>
                </a:cxn>
                <a:cxn ang="0">
                  <a:pos x="296" y="24"/>
                </a:cxn>
                <a:cxn ang="0">
                  <a:pos x="256" y="20"/>
                </a:cxn>
                <a:cxn ang="0">
                  <a:pos x="160" y="0"/>
                </a:cxn>
                <a:cxn ang="0">
                  <a:pos x="136" y="0"/>
                </a:cxn>
                <a:cxn ang="0">
                  <a:pos x="164" y="8"/>
                </a:cxn>
                <a:cxn ang="0">
                  <a:pos x="104" y="0"/>
                </a:cxn>
                <a:cxn ang="0">
                  <a:pos x="72" y="0"/>
                </a:cxn>
                <a:cxn ang="0">
                  <a:pos x="100" y="8"/>
                </a:cxn>
                <a:cxn ang="0">
                  <a:pos x="60" y="0"/>
                </a:cxn>
                <a:cxn ang="0">
                  <a:pos x="0" y="0"/>
                </a:cxn>
                <a:cxn ang="0">
                  <a:pos x="56" y="8"/>
                </a:cxn>
              </a:cxnLst>
              <a:rect l="0" t="0" r="0" b="0"/>
              <a:pathLst>
                <a:path w="296" h="24">
                  <a:moveTo>
                    <a:pt x="56" y="8"/>
                  </a:moveTo>
                  <a:lnTo>
                    <a:pt x="124" y="12"/>
                  </a:lnTo>
                  <a:lnTo>
                    <a:pt x="124" y="8"/>
                  </a:lnTo>
                  <a:lnTo>
                    <a:pt x="184" y="12"/>
                  </a:lnTo>
                  <a:lnTo>
                    <a:pt x="296" y="24"/>
                  </a:lnTo>
                  <a:lnTo>
                    <a:pt x="256" y="20"/>
                  </a:lnTo>
                  <a:lnTo>
                    <a:pt x="160" y="0"/>
                  </a:lnTo>
                  <a:lnTo>
                    <a:pt x="136" y="0"/>
                  </a:lnTo>
                  <a:lnTo>
                    <a:pt x="164" y="8"/>
                  </a:lnTo>
                  <a:lnTo>
                    <a:pt x="104" y="0"/>
                  </a:lnTo>
                  <a:lnTo>
                    <a:pt x="72" y="0"/>
                  </a:lnTo>
                  <a:lnTo>
                    <a:pt x="100" y="8"/>
                  </a:lnTo>
                  <a:lnTo>
                    <a:pt x="60" y="0"/>
                  </a:lnTo>
                  <a:lnTo>
                    <a:pt x="0" y="0"/>
                  </a:lnTo>
                  <a:lnTo>
                    <a:pt x="56"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 name="図形 14"/>
            <p:cNvSpPr/>
            <p:nvPr/>
          </p:nvSpPr>
          <p:spPr bwMode="auto">
            <a:xfrm>
              <a:off x="2884" y="0"/>
              <a:ext cx="352" cy="168"/>
            </a:xfrm>
            <a:custGeom>
              <a:avLst/>
              <a:gdLst/>
              <a:ahLst/>
              <a:cxnLst>
                <a:cxn ang="0">
                  <a:pos x="176" y="132"/>
                </a:cxn>
                <a:cxn ang="0">
                  <a:pos x="316" y="164"/>
                </a:cxn>
                <a:cxn ang="0">
                  <a:pos x="316" y="156"/>
                </a:cxn>
                <a:cxn ang="0">
                  <a:pos x="352" y="168"/>
                </a:cxn>
                <a:cxn ang="0">
                  <a:pos x="352" y="164"/>
                </a:cxn>
                <a:cxn ang="0">
                  <a:pos x="312" y="152"/>
                </a:cxn>
                <a:cxn ang="0">
                  <a:pos x="220" y="128"/>
                </a:cxn>
                <a:cxn ang="0">
                  <a:pos x="172" y="108"/>
                </a:cxn>
                <a:cxn ang="0">
                  <a:pos x="128" y="84"/>
                </a:cxn>
                <a:cxn ang="0">
                  <a:pos x="92" y="56"/>
                </a:cxn>
                <a:cxn ang="0">
                  <a:pos x="80" y="36"/>
                </a:cxn>
                <a:cxn ang="0">
                  <a:pos x="76" y="20"/>
                </a:cxn>
                <a:cxn ang="0">
                  <a:pos x="80" y="0"/>
                </a:cxn>
                <a:cxn ang="0">
                  <a:pos x="76" y="0"/>
                </a:cxn>
                <a:cxn ang="0">
                  <a:pos x="68" y="20"/>
                </a:cxn>
                <a:cxn ang="0">
                  <a:pos x="80" y="44"/>
                </a:cxn>
                <a:cxn ang="0">
                  <a:pos x="92" y="60"/>
                </a:cxn>
                <a:cxn ang="0">
                  <a:pos x="128" y="92"/>
                </a:cxn>
                <a:cxn ang="0">
                  <a:pos x="176" y="120"/>
                </a:cxn>
                <a:cxn ang="0">
                  <a:pos x="236" y="140"/>
                </a:cxn>
                <a:cxn ang="0">
                  <a:pos x="176" y="128"/>
                </a:cxn>
                <a:cxn ang="0">
                  <a:pos x="104" y="104"/>
                </a:cxn>
                <a:cxn ang="0">
                  <a:pos x="52" y="84"/>
                </a:cxn>
                <a:cxn ang="0">
                  <a:pos x="20" y="60"/>
                </a:cxn>
                <a:cxn ang="0">
                  <a:pos x="8" y="44"/>
                </a:cxn>
                <a:cxn ang="0">
                  <a:pos x="0" y="24"/>
                </a:cxn>
                <a:cxn ang="0">
                  <a:pos x="8" y="20"/>
                </a:cxn>
                <a:cxn ang="0">
                  <a:pos x="12" y="0"/>
                </a:cxn>
                <a:cxn ang="0">
                  <a:pos x="8" y="0"/>
                </a:cxn>
                <a:cxn ang="0">
                  <a:pos x="0" y="12"/>
                </a:cxn>
                <a:cxn ang="0">
                  <a:pos x="0" y="24"/>
                </a:cxn>
                <a:cxn ang="0">
                  <a:pos x="0" y="44"/>
                </a:cxn>
                <a:cxn ang="0">
                  <a:pos x="12" y="60"/>
                </a:cxn>
                <a:cxn ang="0">
                  <a:pos x="52" y="84"/>
                </a:cxn>
                <a:cxn ang="0">
                  <a:pos x="100" y="108"/>
                </a:cxn>
                <a:cxn ang="0">
                  <a:pos x="176" y="132"/>
                </a:cxn>
              </a:cxnLst>
              <a:rect l="0" t="0" r="0" b="0"/>
              <a:pathLst>
                <a:path w="352" h="168">
                  <a:moveTo>
                    <a:pt x="176" y="132"/>
                  </a:moveTo>
                  <a:lnTo>
                    <a:pt x="316" y="164"/>
                  </a:lnTo>
                  <a:lnTo>
                    <a:pt x="316" y="156"/>
                  </a:lnTo>
                  <a:lnTo>
                    <a:pt x="352" y="168"/>
                  </a:lnTo>
                  <a:lnTo>
                    <a:pt x="352" y="164"/>
                  </a:lnTo>
                  <a:lnTo>
                    <a:pt x="312" y="152"/>
                  </a:lnTo>
                  <a:lnTo>
                    <a:pt x="220" y="128"/>
                  </a:lnTo>
                  <a:lnTo>
                    <a:pt x="172" y="108"/>
                  </a:lnTo>
                  <a:lnTo>
                    <a:pt x="128" y="84"/>
                  </a:lnTo>
                  <a:lnTo>
                    <a:pt x="92" y="56"/>
                  </a:lnTo>
                  <a:lnTo>
                    <a:pt x="80" y="36"/>
                  </a:lnTo>
                  <a:lnTo>
                    <a:pt x="76" y="20"/>
                  </a:lnTo>
                  <a:lnTo>
                    <a:pt x="80" y="0"/>
                  </a:lnTo>
                  <a:lnTo>
                    <a:pt x="76" y="0"/>
                  </a:lnTo>
                  <a:lnTo>
                    <a:pt x="68" y="20"/>
                  </a:lnTo>
                  <a:lnTo>
                    <a:pt x="80" y="44"/>
                  </a:lnTo>
                  <a:lnTo>
                    <a:pt x="92" y="60"/>
                  </a:lnTo>
                  <a:lnTo>
                    <a:pt x="128" y="92"/>
                  </a:lnTo>
                  <a:lnTo>
                    <a:pt x="176" y="120"/>
                  </a:lnTo>
                  <a:lnTo>
                    <a:pt x="236" y="140"/>
                  </a:lnTo>
                  <a:lnTo>
                    <a:pt x="176" y="128"/>
                  </a:lnTo>
                  <a:lnTo>
                    <a:pt x="104" y="104"/>
                  </a:lnTo>
                  <a:lnTo>
                    <a:pt x="52" y="84"/>
                  </a:lnTo>
                  <a:lnTo>
                    <a:pt x="20" y="60"/>
                  </a:lnTo>
                  <a:lnTo>
                    <a:pt x="8" y="44"/>
                  </a:lnTo>
                  <a:lnTo>
                    <a:pt x="0" y="24"/>
                  </a:lnTo>
                  <a:lnTo>
                    <a:pt x="8" y="20"/>
                  </a:lnTo>
                  <a:lnTo>
                    <a:pt x="12" y="0"/>
                  </a:lnTo>
                  <a:lnTo>
                    <a:pt x="8" y="0"/>
                  </a:lnTo>
                  <a:lnTo>
                    <a:pt x="0" y="12"/>
                  </a:lnTo>
                  <a:lnTo>
                    <a:pt x="0" y="24"/>
                  </a:lnTo>
                  <a:lnTo>
                    <a:pt x="0" y="44"/>
                  </a:lnTo>
                  <a:lnTo>
                    <a:pt x="12" y="60"/>
                  </a:lnTo>
                  <a:lnTo>
                    <a:pt x="52" y="84"/>
                  </a:lnTo>
                  <a:lnTo>
                    <a:pt x="100" y="108"/>
                  </a:lnTo>
                  <a:lnTo>
                    <a:pt x="176" y="13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 name="図形 15"/>
            <p:cNvSpPr/>
            <p:nvPr/>
          </p:nvSpPr>
          <p:spPr bwMode="auto">
            <a:xfrm>
              <a:off x="5504" y="1076"/>
              <a:ext cx="240" cy="216"/>
            </a:xfrm>
            <a:custGeom>
              <a:avLst/>
              <a:gdLst/>
              <a:ahLst/>
              <a:cxnLst>
                <a:cxn ang="0">
                  <a:pos x="0" y="128"/>
                </a:cxn>
                <a:cxn ang="0">
                  <a:pos x="20" y="144"/>
                </a:cxn>
                <a:cxn ang="0">
                  <a:pos x="48" y="164"/>
                </a:cxn>
                <a:cxn ang="0">
                  <a:pos x="80" y="180"/>
                </a:cxn>
                <a:cxn ang="0">
                  <a:pos x="116" y="192"/>
                </a:cxn>
                <a:cxn ang="0">
                  <a:pos x="188" y="204"/>
                </a:cxn>
                <a:cxn ang="0">
                  <a:pos x="240" y="216"/>
                </a:cxn>
                <a:cxn ang="0">
                  <a:pos x="240" y="212"/>
                </a:cxn>
                <a:cxn ang="0">
                  <a:pos x="188" y="204"/>
                </a:cxn>
                <a:cxn ang="0">
                  <a:pos x="116" y="188"/>
                </a:cxn>
                <a:cxn ang="0">
                  <a:pos x="48" y="164"/>
                </a:cxn>
                <a:cxn ang="0">
                  <a:pos x="24" y="144"/>
                </a:cxn>
                <a:cxn ang="0">
                  <a:pos x="8" y="128"/>
                </a:cxn>
                <a:cxn ang="0">
                  <a:pos x="8" y="96"/>
                </a:cxn>
                <a:cxn ang="0">
                  <a:pos x="20" y="72"/>
                </a:cxn>
                <a:cxn ang="0">
                  <a:pos x="32" y="68"/>
                </a:cxn>
                <a:cxn ang="0">
                  <a:pos x="72" y="44"/>
                </a:cxn>
                <a:cxn ang="0">
                  <a:pos x="144" y="16"/>
                </a:cxn>
                <a:cxn ang="0">
                  <a:pos x="240" y="0"/>
                </a:cxn>
                <a:cxn ang="0">
                  <a:pos x="144" y="16"/>
                </a:cxn>
                <a:cxn ang="0">
                  <a:pos x="72" y="44"/>
                </a:cxn>
                <a:cxn ang="0">
                  <a:pos x="32" y="60"/>
                </a:cxn>
                <a:cxn ang="0">
                  <a:pos x="12" y="72"/>
                </a:cxn>
                <a:cxn ang="0">
                  <a:pos x="0" y="96"/>
                </a:cxn>
                <a:cxn ang="0">
                  <a:pos x="0" y="116"/>
                </a:cxn>
                <a:cxn ang="0">
                  <a:pos x="0" y="128"/>
                </a:cxn>
              </a:cxnLst>
              <a:rect l="0" t="0" r="0" b="0"/>
              <a:pathLst>
                <a:path w="240" h="216">
                  <a:moveTo>
                    <a:pt x="0" y="128"/>
                  </a:moveTo>
                  <a:lnTo>
                    <a:pt x="20" y="144"/>
                  </a:lnTo>
                  <a:lnTo>
                    <a:pt x="48" y="164"/>
                  </a:lnTo>
                  <a:lnTo>
                    <a:pt x="80" y="180"/>
                  </a:lnTo>
                  <a:lnTo>
                    <a:pt x="116" y="192"/>
                  </a:lnTo>
                  <a:lnTo>
                    <a:pt x="188" y="204"/>
                  </a:lnTo>
                  <a:lnTo>
                    <a:pt x="240" y="216"/>
                  </a:lnTo>
                  <a:lnTo>
                    <a:pt x="240" y="212"/>
                  </a:lnTo>
                  <a:lnTo>
                    <a:pt x="188" y="204"/>
                  </a:lnTo>
                  <a:lnTo>
                    <a:pt x="116" y="188"/>
                  </a:lnTo>
                  <a:lnTo>
                    <a:pt x="48" y="164"/>
                  </a:lnTo>
                  <a:lnTo>
                    <a:pt x="24" y="144"/>
                  </a:lnTo>
                  <a:lnTo>
                    <a:pt x="8" y="128"/>
                  </a:lnTo>
                  <a:lnTo>
                    <a:pt x="8" y="96"/>
                  </a:lnTo>
                  <a:lnTo>
                    <a:pt x="20" y="72"/>
                  </a:lnTo>
                  <a:lnTo>
                    <a:pt x="32" y="68"/>
                  </a:lnTo>
                  <a:lnTo>
                    <a:pt x="72" y="44"/>
                  </a:lnTo>
                  <a:lnTo>
                    <a:pt x="144" y="16"/>
                  </a:lnTo>
                  <a:lnTo>
                    <a:pt x="240" y="0"/>
                  </a:lnTo>
                  <a:lnTo>
                    <a:pt x="144" y="16"/>
                  </a:lnTo>
                  <a:lnTo>
                    <a:pt x="72" y="44"/>
                  </a:lnTo>
                  <a:lnTo>
                    <a:pt x="32" y="60"/>
                  </a:lnTo>
                  <a:lnTo>
                    <a:pt x="12" y="72"/>
                  </a:lnTo>
                  <a:lnTo>
                    <a:pt x="0" y="96"/>
                  </a:lnTo>
                  <a:lnTo>
                    <a:pt x="0" y="116"/>
                  </a:lnTo>
                  <a:lnTo>
                    <a:pt x="0" y="12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7" name="図形 16"/>
            <p:cNvSpPr/>
            <p:nvPr/>
          </p:nvSpPr>
          <p:spPr bwMode="auto">
            <a:xfrm>
              <a:off x="5740" y="1180"/>
              <a:ext cx="4" cy="36"/>
            </a:xfrm>
            <a:custGeom>
              <a:avLst/>
              <a:gdLst/>
              <a:ahLst/>
              <a:cxnLst>
                <a:cxn ang="0">
                  <a:pos x="4" y="36"/>
                </a:cxn>
                <a:cxn ang="0">
                  <a:pos x="4" y="24"/>
                </a:cxn>
                <a:cxn ang="0">
                  <a:pos x="4" y="12"/>
                </a:cxn>
                <a:cxn ang="0">
                  <a:pos x="4" y="0"/>
                </a:cxn>
                <a:cxn ang="0">
                  <a:pos x="0" y="4"/>
                </a:cxn>
                <a:cxn ang="0">
                  <a:pos x="0" y="24"/>
                </a:cxn>
                <a:cxn ang="0">
                  <a:pos x="4" y="36"/>
                </a:cxn>
              </a:cxnLst>
              <a:rect l="0" t="0" r="0" b="0"/>
              <a:pathLst>
                <a:path w="4" h="36">
                  <a:moveTo>
                    <a:pt x="4" y="36"/>
                  </a:moveTo>
                  <a:lnTo>
                    <a:pt x="4" y="24"/>
                  </a:lnTo>
                  <a:lnTo>
                    <a:pt x="4" y="12"/>
                  </a:lnTo>
                  <a:lnTo>
                    <a:pt x="4" y="0"/>
                  </a:lnTo>
                  <a:lnTo>
                    <a:pt x="0" y="4"/>
                  </a:lnTo>
                  <a:lnTo>
                    <a:pt x="0" y="24"/>
                  </a:lnTo>
                  <a:lnTo>
                    <a:pt x="4"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9" name="図形 18"/>
            <p:cNvSpPr/>
            <p:nvPr/>
          </p:nvSpPr>
          <p:spPr bwMode="auto">
            <a:xfrm>
              <a:off x="5720" y="1160"/>
              <a:ext cx="24" cy="68"/>
            </a:xfrm>
            <a:custGeom>
              <a:avLst/>
              <a:gdLst/>
              <a:ahLst/>
              <a:cxnLst>
                <a:cxn ang="0">
                  <a:pos x="8" y="24"/>
                </a:cxn>
                <a:cxn ang="0">
                  <a:pos x="0" y="44"/>
                </a:cxn>
                <a:cxn ang="0">
                  <a:pos x="8" y="56"/>
                </a:cxn>
                <a:cxn ang="0">
                  <a:pos x="24" y="68"/>
                </a:cxn>
                <a:cxn ang="0">
                  <a:pos x="24" y="60"/>
                </a:cxn>
                <a:cxn ang="0">
                  <a:pos x="12" y="48"/>
                </a:cxn>
                <a:cxn ang="0">
                  <a:pos x="8" y="44"/>
                </a:cxn>
                <a:cxn ang="0">
                  <a:pos x="8" y="24"/>
                </a:cxn>
                <a:cxn ang="0">
                  <a:pos x="12" y="20"/>
                </a:cxn>
                <a:cxn ang="0">
                  <a:pos x="24" y="8"/>
                </a:cxn>
                <a:cxn ang="0">
                  <a:pos x="24" y="0"/>
                </a:cxn>
                <a:cxn ang="0">
                  <a:pos x="8" y="20"/>
                </a:cxn>
                <a:cxn ang="0">
                  <a:pos x="8" y="24"/>
                </a:cxn>
              </a:cxnLst>
              <a:rect l="0" t="0" r="0" b="0"/>
              <a:pathLst>
                <a:path w="24" h="68">
                  <a:moveTo>
                    <a:pt x="8" y="24"/>
                  </a:moveTo>
                  <a:lnTo>
                    <a:pt x="0" y="44"/>
                  </a:lnTo>
                  <a:lnTo>
                    <a:pt x="8" y="56"/>
                  </a:lnTo>
                  <a:lnTo>
                    <a:pt x="24" y="68"/>
                  </a:lnTo>
                  <a:lnTo>
                    <a:pt x="24" y="60"/>
                  </a:lnTo>
                  <a:lnTo>
                    <a:pt x="12" y="48"/>
                  </a:lnTo>
                  <a:lnTo>
                    <a:pt x="8" y="44"/>
                  </a:lnTo>
                  <a:lnTo>
                    <a:pt x="8" y="24"/>
                  </a:lnTo>
                  <a:lnTo>
                    <a:pt x="12" y="20"/>
                  </a:lnTo>
                  <a:lnTo>
                    <a:pt x="24" y="8"/>
                  </a:lnTo>
                  <a:lnTo>
                    <a:pt x="24" y="0"/>
                  </a:lnTo>
                  <a:lnTo>
                    <a:pt x="8" y="20"/>
                  </a:lnTo>
                  <a:lnTo>
                    <a:pt x="8" y="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0" name="図形 19"/>
            <p:cNvSpPr/>
            <p:nvPr/>
          </p:nvSpPr>
          <p:spPr bwMode="auto">
            <a:xfrm>
              <a:off x="5656" y="1120"/>
              <a:ext cx="88" cy="132"/>
            </a:xfrm>
            <a:custGeom>
              <a:avLst/>
              <a:gdLst/>
              <a:ahLst/>
              <a:cxnLst>
                <a:cxn ang="0">
                  <a:pos x="0" y="72"/>
                </a:cxn>
                <a:cxn ang="0">
                  <a:pos x="12" y="96"/>
                </a:cxn>
                <a:cxn ang="0">
                  <a:pos x="28" y="112"/>
                </a:cxn>
                <a:cxn ang="0">
                  <a:pos x="60" y="124"/>
                </a:cxn>
                <a:cxn ang="0">
                  <a:pos x="88" y="132"/>
                </a:cxn>
                <a:cxn ang="0">
                  <a:pos x="60" y="120"/>
                </a:cxn>
                <a:cxn ang="0">
                  <a:pos x="36" y="108"/>
                </a:cxn>
                <a:cxn ang="0">
                  <a:pos x="16" y="88"/>
                </a:cxn>
                <a:cxn ang="0">
                  <a:pos x="4" y="72"/>
                </a:cxn>
                <a:cxn ang="0">
                  <a:pos x="4" y="60"/>
                </a:cxn>
                <a:cxn ang="0">
                  <a:pos x="12" y="48"/>
                </a:cxn>
                <a:cxn ang="0">
                  <a:pos x="24" y="36"/>
                </a:cxn>
                <a:cxn ang="0">
                  <a:pos x="48" y="16"/>
                </a:cxn>
                <a:cxn ang="0">
                  <a:pos x="88" y="4"/>
                </a:cxn>
                <a:cxn ang="0">
                  <a:pos x="88" y="0"/>
                </a:cxn>
                <a:cxn ang="0">
                  <a:pos x="48" y="16"/>
                </a:cxn>
                <a:cxn ang="0">
                  <a:pos x="16" y="36"/>
                </a:cxn>
                <a:cxn ang="0">
                  <a:pos x="12" y="48"/>
                </a:cxn>
                <a:cxn ang="0">
                  <a:pos x="4" y="52"/>
                </a:cxn>
                <a:cxn ang="0">
                  <a:pos x="0" y="72"/>
                </a:cxn>
              </a:cxnLst>
              <a:rect l="0" t="0" r="0" b="0"/>
              <a:pathLst>
                <a:path w="88" h="132">
                  <a:moveTo>
                    <a:pt x="0" y="72"/>
                  </a:moveTo>
                  <a:lnTo>
                    <a:pt x="12" y="96"/>
                  </a:lnTo>
                  <a:lnTo>
                    <a:pt x="28" y="112"/>
                  </a:lnTo>
                  <a:lnTo>
                    <a:pt x="60" y="124"/>
                  </a:lnTo>
                  <a:lnTo>
                    <a:pt x="88" y="132"/>
                  </a:lnTo>
                  <a:lnTo>
                    <a:pt x="60" y="120"/>
                  </a:lnTo>
                  <a:lnTo>
                    <a:pt x="36" y="108"/>
                  </a:lnTo>
                  <a:lnTo>
                    <a:pt x="16" y="88"/>
                  </a:lnTo>
                  <a:lnTo>
                    <a:pt x="4" y="72"/>
                  </a:lnTo>
                  <a:lnTo>
                    <a:pt x="4" y="60"/>
                  </a:lnTo>
                  <a:lnTo>
                    <a:pt x="12" y="48"/>
                  </a:lnTo>
                  <a:lnTo>
                    <a:pt x="24" y="36"/>
                  </a:lnTo>
                  <a:lnTo>
                    <a:pt x="48" y="16"/>
                  </a:lnTo>
                  <a:lnTo>
                    <a:pt x="88" y="4"/>
                  </a:lnTo>
                  <a:lnTo>
                    <a:pt x="88" y="0"/>
                  </a:lnTo>
                  <a:lnTo>
                    <a:pt x="48" y="16"/>
                  </a:lnTo>
                  <a:lnTo>
                    <a:pt x="16" y="36"/>
                  </a:lnTo>
                  <a:lnTo>
                    <a:pt x="12" y="48"/>
                  </a:lnTo>
                  <a:lnTo>
                    <a:pt x="4" y="52"/>
                  </a:lnTo>
                  <a:lnTo>
                    <a:pt x="0" y="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1" name="図形 20"/>
            <p:cNvSpPr/>
            <p:nvPr/>
          </p:nvSpPr>
          <p:spPr bwMode="auto">
            <a:xfrm>
              <a:off x="5672" y="32"/>
              <a:ext cx="72" cy="72"/>
            </a:xfrm>
            <a:custGeom>
              <a:avLst/>
              <a:gdLst/>
              <a:ahLst/>
              <a:cxnLst>
                <a:cxn ang="0">
                  <a:pos x="0" y="36"/>
                </a:cxn>
                <a:cxn ang="0">
                  <a:pos x="0" y="48"/>
                </a:cxn>
                <a:cxn ang="0">
                  <a:pos x="12" y="60"/>
                </a:cxn>
                <a:cxn ang="0">
                  <a:pos x="32" y="64"/>
                </a:cxn>
                <a:cxn ang="0">
                  <a:pos x="72" y="72"/>
                </a:cxn>
                <a:cxn ang="0">
                  <a:pos x="32" y="60"/>
                </a:cxn>
                <a:cxn ang="0">
                  <a:pos x="8" y="48"/>
                </a:cxn>
                <a:cxn ang="0">
                  <a:pos x="0" y="36"/>
                </a:cxn>
                <a:cxn ang="0">
                  <a:pos x="20" y="24"/>
                </a:cxn>
                <a:cxn ang="0">
                  <a:pos x="44" y="12"/>
                </a:cxn>
                <a:cxn ang="0">
                  <a:pos x="72" y="4"/>
                </a:cxn>
                <a:cxn ang="0">
                  <a:pos x="72" y="0"/>
                </a:cxn>
                <a:cxn ang="0">
                  <a:pos x="36" y="12"/>
                </a:cxn>
                <a:cxn ang="0">
                  <a:pos x="12" y="16"/>
                </a:cxn>
                <a:cxn ang="0">
                  <a:pos x="0" y="36"/>
                </a:cxn>
              </a:cxnLst>
              <a:rect l="0" t="0" r="0" b="0"/>
              <a:pathLst>
                <a:path w="72" h="72">
                  <a:moveTo>
                    <a:pt x="0" y="36"/>
                  </a:moveTo>
                  <a:lnTo>
                    <a:pt x="0" y="48"/>
                  </a:lnTo>
                  <a:lnTo>
                    <a:pt x="12" y="60"/>
                  </a:lnTo>
                  <a:lnTo>
                    <a:pt x="32" y="64"/>
                  </a:lnTo>
                  <a:lnTo>
                    <a:pt x="72" y="72"/>
                  </a:lnTo>
                  <a:lnTo>
                    <a:pt x="32" y="60"/>
                  </a:lnTo>
                  <a:lnTo>
                    <a:pt x="8" y="48"/>
                  </a:lnTo>
                  <a:lnTo>
                    <a:pt x="0" y="36"/>
                  </a:lnTo>
                  <a:lnTo>
                    <a:pt x="20" y="24"/>
                  </a:lnTo>
                  <a:lnTo>
                    <a:pt x="44" y="12"/>
                  </a:lnTo>
                  <a:lnTo>
                    <a:pt x="72" y="4"/>
                  </a:lnTo>
                  <a:lnTo>
                    <a:pt x="72" y="0"/>
                  </a:lnTo>
                  <a:lnTo>
                    <a:pt x="36" y="12"/>
                  </a:lnTo>
                  <a:lnTo>
                    <a:pt x="12" y="16"/>
                  </a:lnTo>
                  <a:lnTo>
                    <a:pt x="0"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3" name="図形 22"/>
            <p:cNvSpPr/>
            <p:nvPr/>
          </p:nvSpPr>
          <p:spPr bwMode="auto">
            <a:xfrm>
              <a:off x="5600" y="0"/>
              <a:ext cx="144" cy="128"/>
            </a:xfrm>
            <a:custGeom>
              <a:avLst/>
              <a:gdLst/>
              <a:ahLst/>
              <a:cxnLst>
                <a:cxn ang="0">
                  <a:pos x="128" y="0"/>
                </a:cxn>
                <a:cxn ang="0">
                  <a:pos x="84" y="8"/>
                </a:cxn>
                <a:cxn ang="0">
                  <a:pos x="56" y="12"/>
                </a:cxn>
                <a:cxn ang="0">
                  <a:pos x="20" y="32"/>
                </a:cxn>
                <a:cxn ang="0">
                  <a:pos x="8" y="48"/>
                </a:cxn>
                <a:cxn ang="0">
                  <a:pos x="0" y="60"/>
                </a:cxn>
                <a:cxn ang="0">
                  <a:pos x="8" y="72"/>
                </a:cxn>
                <a:cxn ang="0">
                  <a:pos x="20" y="92"/>
                </a:cxn>
                <a:cxn ang="0">
                  <a:pos x="56" y="108"/>
                </a:cxn>
                <a:cxn ang="0">
                  <a:pos x="104" y="120"/>
                </a:cxn>
                <a:cxn ang="0">
                  <a:pos x="144" y="128"/>
                </a:cxn>
                <a:cxn ang="0">
                  <a:pos x="108" y="116"/>
                </a:cxn>
                <a:cxn ang="0">
                  <a:pos x="60" y="104"/>
                </a:cxn>
                <a:cxn ang="0">
                  <a:pos x="20" y="84"/>
                </a:cxn>
                <a:cxn ang="0">
                  <a:pos x="12" y="72"/>
                </a:cxn>
                <a:cxn ang="0">
                  <a:pos x="8" y="60"/>
                </a:cxn>
                <a:cxn ang="0">
                  <a:pos x="12" y="56"/>
                </a:cxn>
                <a:cxn ang="0">
                  <a:pos x="24" y="36"/>
                </a:cxn>
                <a:cxn ang="0">
                  <a:pos x="44" y="24"/>
                </a:cxn>
                <a:cxn ang="0">
                  <a:pos x="68" y="20"/>
                </a:cxn>
                <a:cxn ang="0">
                  <a:pos x="104" y="8"/>
                </a:cxn>
                <a:cxn ang="0">
                  <a:pos x="144" y="8"/>
                </a:cxn>
                <a:cxn ang="0">
                  <a:pos x="144" y="0"/>
                </a:cxn>
                <a:cxn ang="0">
                  <a:pos x="128" y="0"/>
                </a:cxn>
              </a:cxnLst>
              <a:rect l="0" t="0" r="0" b="0"/>
              <a:pathLst>
                <a:path w="144" h="128">
                  <a:moveTo>
                    <a:pt x="128" y="0"/>
                  </a:moveTo>
                  <a:lnTo>
                    <a:pt x="84" y="8"/>
                  </a:lnTo>
                  <a:lnTo>
                    <a:pt x="56" y="12"/>
                  </a:lnTo>
                  <a:lnTo>
                    <a:pt x="20" y="32"/>
                  </a:lnTo>
                  <a:lnTo>
                    <a:pt x="8" y="48"/>
                  </a:lnTo>
                  <a:lnTo>
                    <a:pt x="0" y="60"/>
                  </a:lnTo>
                  <a:lnTo>
                    <a:pt x="8" y="72"/>
                  </a:lnTo>
                  <a:lnTo>
                    <a:pt x="20" y="92"/>
                  </a:lnTo>
                  <a:lnTo>
                    <a:pt x="56" y="108"/>
                  </a:lnTo>
                  <a:lnTo>
                    <a:pt x="104" y="120"/>
                  </a:lnTo>
                  <a:lnTo>
                    <a:pt x="144" y="128"/>
                  </a:lnTo>
                  <a:lnTo>
                    <a:pt x="108" y="116"/>
                  </a:lnTo>
                  <a:lnTo>
                    <a:pt x="60" y="104"/>
                  </a:lnTo>
                  <a:lnTo>
                    <a:pt x="20" y="84"/>
                  </a:lnTo>
                  <a:lnTo>
                    <a:pt x="12" y="72"/>
                  </a:lnTo>
                  <a:lnTo>
                    <a:pt x="8" y="60"/>
                  </a:lnTo>
                  <a:lnTo>
                    <a:pt x="12" y="56"/>
                  </a:lnTo>
                  <a:lnTo>
                    <a:pt x="24" y="36"/>
                  </a:lnTo>
                  <a:lnTo>
                    <a:pt x="44" y="24"/>
                  </a:lnTo>
                  <a:lnTo>
                    <a:pt x="68" y="20"/>
                  </a:lnTo>
                  <a:lnTo>
                    <a:pt x="104" y="8"/>
                  </a:lnTo>
                  <a:lnTo>
                    <a:pt x="144" y="8"/>
                  </a:lnTo>
                  <a:lnTo>
                    <a:pt x="144" y="0"/>
                  </a:lnTo>
                  <a:lnTo>
                    <a:pt x="12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4" name="図形 23"/>
            <p:cNvSpPr/>
            <p:nvPr/>
          </p:nvSpPr>
          <p:spPr bwMode="auto">
            <a:xfrm>
              <a:off x="2168" y="0"/>
              <a:ext cx="3576" cy="1384"/>
            </a:xfrm>
            <a:custGeom>
              <a:avLst/>
              <a:gdLst/>
              <a:ahLst/>
              <a:cxnLst>
                <a:cxn ang="0">
                  <a:pos x="3504" y="152"/>
                </a:cxn>
                <a:cxn ang="0">
                  <a:pos x="3316" y="116"/>
                </a:cxn>
                <a:cxn ang="0">
                  <a:pos x="3196" y="68"/>
                </a:cxn>
                <a:cxn ang="0">
                  <a:pos x="3148" y="20"/>
                </a:cxn>
                <a:cxn ang="0">
                  <a:pos x="2960" y="32"/>
                </a:cxn>
                <a:cxn ang="0">
                  <a:pos x="2956" y="96"/>
                </a:cxn>
                <a:cxn ang="0">
                  <a:pos x="2860" y="56"/>
                </a:cxn>
                <a:cxn ang="0">
                  <a:pos x="2872" y="96"/>
                </a:cxn>
                <a:cxn ang="0">
                  <a:pos x="3020" y="164"/>
                </a:cxn>
                <a:cxn ang="0">
                  <a:pos x="3100" y="180"/>
                </a:cxn>
                <a:cxn ang="0">
                  <a:pos x="2824" y="140"/>
                </a:cxn>
                <a:cxn ang="0">
                  <a:pos x="2796" y="156"/>
                </a:cxn>
                <a:cxn ang="0">
                  <a:pos x="2472" y="60"/>
                </a:cxn>
                <a:cxn ang="0">
                  <a:pos x="2500" y="212"/>
                </a:cxn>
                <a:cxn ang="0">
                  <a:pos x="2508" y="156"/>
                </a:cxn>
                <a:cxn ang="0">
                  <a:pos x="2364" y="108"/>
                </a:cxn>
                <a:cxn ang="0">
                  <a:pos x="2004" y="72"/>
                </a:cxn>
                <a:cxn ang="0">
                  <a:pos x="1800" y="20"/>
                </a:cxn>
                <a:cxn ang="0">
                  <a:pos x="1980" y="116"/>
                </a:cxn>
                <a:cxn ang="0">
                  <a:pos x="1636" y="92"/>
                </a:cxn>
                <a:cxn ang="0">
                  <a:pos x="1396" y="32"/>
                </a:cxn>
                <a:cxn ang="0">
                  <a:pos x="1324" y="20"/>
                </a:cxn>
                <a:cxn ang="0">
                  <a:pos x="1248" y="0"/>
                </a:cxn>
                <a:cxn ang="0">
                  <a:pos x="1184" y="0"/>
                </a:cxn>
                <a:cxn ang="0">
                  <a:pos x="1112" y="0"/>
                </a:cxn>
                <a:cxn ang="0">
                  <a:pos x="928" y="0"/>
                </a:cxn>
                <a:cxn ang="0">
                  <a:pos x="844" y="0"/>
                </a:cxn>
                <a:cxn ang="0">
                  <a:pos x="904" y="164"/>
                </a:cxn>
                <a:cxn ang="0">
                  <a:pos x="692" y="116"/>
                </a:cxn>
                <a:cxn ang="0">
                  <a:pos x="592" y="116"/>
                </a:cxn>
                <a:cxn ang="0">
                  <a:pos x="232" y="36"/>
                </a:cxn>
                <a:cxn ang="0">
                  <a:pos x="112" y="72"/>
                </a:cxn>
                <a:cxn ang="0">
                  <a:pos x="892" y="156"/>
                </a:cxn>
                <a:cxn ang="0">
                  <a:pos x="1412" y="428"/>
                </a:cxn>
                <a:cxn ang="0">
                  <a:pos x="2176" y="500"/>
                </a:cxn>
                <a:cxn ang="0">
                  <a:pos x="2636" y="720"/>
                </a:cxn>
                <a:cxn ang="0">
                  <a:pos x="2564" y="1124"/>
                </a:cxn>
                <a:cxn ang="0">
                  <a:pos x="3288" y="1352"/>
                </a:cxn>
                <a:cxn ang="0">
                  <a:pos x="2900" y="1040"/>
                </a:cxn>
                <a:cxn ang="0">
                  <a:pos x="2912" y="808"/>
                </a:cxn>
                <a:cxn ang="0">
                  <a:pos x="2796" y="1136"/>
                </a:cxn>
                <a:cxn ang="0">
                  <a:pos x="2864" y="1168"/>
                </a:cxn>
                <a:cxn ang="0">
                  <a:pos x="3396" y="888"/>
                </a:cxn>
                <a:cxn ang="0">
                  <a:pos x="2544" y="628"/>
                </a:cxn>
                <a:cxn ang="0">
                  <a:pos x="3008" y="400"/>
                </a:cxn>
                <a:cxn ang="0">
                  <a:pos x="2780" y="760"/>
                </a:cxn>
                <a:cxn ang="0">
                  <a:pos x="3124" y="1052"/>
                </a:cxn>
                <a:cxn ang="0">
                  <a:pos x="3552" y="1348"/>
                </a:cxn>
                <a:cxn ang="0">
                  <a:pos x="3428" y="1016"/>
                </a:cxn>
                <a:cxn ang="0">
                  <a:pos x="3536" y="852"/>
                </a:cxn>
                <a:cxn ang="0">
                  <a:pos x="2840" y="564"/>
                </a:cxn>
                <a:cxn ang="0">
                  <a:pos x="3160" y="772"/>
                </a:cxn>
                <a:cxn ang="0">
                  <a:pos x="3348" y="648"/>
                </a:cxn>
                <a:cxn ang="0">
                  <a:pos x="3360" y="672"/>
                </a:cxn>
                <a:cxn ang="0">
                  <a:pos x="3172" y="532"/>
                </a:cxn>
                <a:cxn ang="0">
                  <a:pos x="3088" y="636"/>
                </a:cxn>
                <a:cxn ang="0">
                  <a:pos x="3084" y="556"/>
                </a:cxn>
                <a:cxn ang="0">
                  <a:pos x="3144" y="708"/>
                </a:cxn>
                <a:cxn ang="0">
                  <a:pos x="2992" y="544"/>
                </a:cxn>
                <a:cxn ang="0">
                  <a:pos x="3432" y="392"/>
                </a:cxn>
                <a:cxn ang="0">
                  <a:pos x="3220" y="168"/>
                </a:cxn>
              </a:cxnLst>
              <a:rect l="0" t="0" r="0" b="0"/>
              <a:pathLst>
                <a:path w="3576" h="1384">
                  <a:moveTo>
                    <a:pt x="3360" y="84"/>
                  </a:moveTo>
                  <a:lnTo>
                    <a:pt x="3356" y="72"/>
                  </a:lnTo>
                  <a:lnTo>
                    <a:pt x="3356" y="60"/>
                  </a:lnTo>
                  <a:lnTo>
                    <a:pt x="3360" y="56"/>
                  </a:lnTo>
                  <a:lnTo>
                    <a:pt x="3380" y="36"/>
                  </a:lnTo>
                  <a:lnTo>
                    <a:pt x="3416" y="20"/>
                  </a:lnTo>
                  <a:lnTo>
                    <a:pt x="3480" y="0"/>
                  </a:lnTo>
                  <a:lnTo>
                    <a:pt x="3452" y="0"/>
                  </a:lnTo>
                  <a:lnTo>
                    <a:pt x="3396" y="20"/>
                  </a:lnTo>
                  <a:lnTo>
                    <a:pt x="3368" y="36"/>
                  </a:lnTo>
                  <a:lnTo>
                    <a:pt x="3356" y="56"/>
                  </a:lnTo>
                  <a:lnTo>
                    <a:pt x="3356" y="60"/>
                  </a:lnTo>
                  <a:lnTo>
                    <a:pt x="3356" y="72"/>
                  </a:lnTo>
                  <a:lnTo>
                    <a:pt x="3356" y="84"/>
                  </a:lnTo>
                  <a:lnTo>
                    <a:pt x="3372" y="96"/>
                  </a:lnTo>
                  <a:lnTo>
                    <a:pt x="3392" y="108"/>
                  </a:lnTo>
                  <a:lnTo>
                    <a:pt x="3440" y="128"/>
                  </a:lnTo>
                  <a:lnTo>
                    <a:pt x="3528" y="144"/>
                  </a:lnTo>
                  <a:lnTo>
                    <a:pt x="3504" y="152"/>
                  </a:lnTo>
                  <a:lnTo>
                    <a:pt x="3504" y="144"/>
                  </a:lnTo>
                  <a:lnTo>
                    <a:pt x="3476" y="144"/>
                  </a:lnTo>
                  <a:lnTo>
                    <a:pt x="3404" y="132"/>
                  </a:lnTo>
                  <a:lnTo>
                    <a:pt x="3332" y="116"/>
                  </a:lnTo>
                  <a:lnTo>
                    <a:pt x="3300" y="96"/>
                  </a:lnTo>
                  <a:lnTo>
                    <a:pt x="3276" y="80"/>
                  </a:lnTo>
                  <a:lnTo>
                    <a:pt x="3268" y="68"/>
                  </a:lnTo>
                  <a:lnTo>
                    <a:pt x="3268" y="48"/>
                  </a:lnTo>
                  <a:lnTo>
                    <a:pt x="3280" y="32"/>
                  </a:lnTo>
                  <a:lnTo>
                    <a:pt x="3300" y="20"/>
                  </a:lnTo>
                  <a:lnTo>
                    <a:pt x="3336" y="0"/>
                  </a:lnTo>
                  <a:lnTo>
                    <a:pt x="3316" y="0"/>
                  </a:lnTo>
                  <a:lnTo>
                    <a:pt x="3288" y="20"/>
                  </a:lnTo>
                  <a:lnTo>
                    <a:pt x="3276" y="32"/>
                  </a:lnTo>
                  <a:lnTo>
                    <a:pt x="3264" y="48"/>
                  </a:lnTo>
                  <a:lnTo>
                    <a:pt x="3264" y="68"/>
                  </a:lnTo>
                  <a:lnTo>
                    <a:pt x="3276" y="84"/>
                  </a:lnTo>
                  <a:lnTo>
                    <a:pt x="3288" y="96"/>
                  </a:lnTo>
                  <a:lnTo>
                    <a:pt x="3316" y="116"/>
                  </a:lnTo>
                  <a:lnTo>
                    <a:pt x="3380" y="132"/>
                  </a:lnTo>
                  <a:lnTo>
                    <a:pt x="3444" y="144"/>
                  </a:lnTo>
                  <a:lnTo>
                    <a:pt x="3488" y="152"/>
                  </a:lnTo>
                  <a:lnTo>
                    <a:pt x="3444" y="156"/>
                  </a:lnTo>
                  <a:lnTo>
                    <a:pt x="3396" y="144"/>
                  </a:lnTo>
                  <a:lnTo>
                    <a:pt x="3324" y="132"/>
                  </a:lnTo>
                  <a:lnTo>
                    <a:pt x="3252" y="108"/>
                  </a:lnTo>
                  <a:lnTo>
                    <a:pt x="3228" y="92"/>
                  </a:lnTo>
                  <a:lnTo>
                    <a:pt x="3208" y="72"/>
                  </a:lnTo>
                  <a:lnTo>
                    <a:pt x="3204" y="68"/>
                  </a:lnTo>
                  <a:lnTo>
                    <a:pt x="3204" y="56"/>
                  </a:lnTo>
                  <a:lnTo>
                    <a:pt x="3216" y="36"/>
                  </a:lnTo>
                  <a:lnTo>
                    <a:pt x="3232" y="20"/>
                  </a:lnTo>
                  <a:lnTo>
                    <a:pt x="3264" y="0"/>
                  </a:lnTo>
                  <a:lnTo>
                    <a:pt x="3252" y="0"/>
                  </a:lnTo>
                  <a:lnTo>
                    <a:pt x="3228" y="20"/>
                  </a:lnTo>
                  <a:lnTo>
                    <a:pt x="3208" y="36"/>
                  </a:lnTo>
                  <a:lnTo>
                    <a:pt x="3196" y="48"/>
                  </a:lnTo>
                  <a:lnTo>
                    <a:pt x="3196" y="68"/>
                  </a:lnTo>
                  <a:lnTo>
                    <a:pt x="3204" y="80"/>
                  </a:lnTo>
                  <a:lnTo>
                    <a:pt x="3220" y="92"/>
                  </a:lnTo>
                  <a:lnTo>
                    <a:pt x="3240" y="108"/>
                  </a:lnTo>
                  <a:lnTo>
                    <a:pt x="3304" y="132"/>
                  </a:lnTo>
                  <a:lnTo>
                    <a:pt x="3372" y="144"/>
                  </a:lnTo>
                  <a:lnTo>
                    <a:pt x="3428" y="156"/>
                  </a:lnTo>
                  <a:lnTo>
                    <a:pt x="3384" y="156"/>
                  </a:lnTo>
                  <a:lnTo>
                    <a:pt x="3356" y="156"/>
                  </a:lnTo>
                  <a:lnTo>
                    <a:pt x="3280" y="140"/>
                  </a:lnTo>
                  <a:lnTo>
                    <a:pt x="3196" y="116"/>
                  </a:lnTo>
                  <a:lnTo>
                    <a:pt x="3168" y="104"/>
                  </a:lnTo>
                  <a:lnTo>
                    <a:pt x="3144" y="84"/>
                  </a:lnTo>
                  <a:lnTo>
                    <a:pt x="3136" y="68"/>
                  </a:lnTo>
                  <a:lnTo>
                    <a:pt x="3132" y="56"/>
                  </a:lnTo>
                  <a:lnTo>
                    <a:pt x="3144" y="36"/>
                  </a:lnTo>
                  <a:lnTo>
                    <a:pt x="3156" y="20"/>
                  </a:lnTo>
                  <a:lnTo>
                    <a:pt x="3180" y="0"/>
                  </a:lnTo>
                  <a:lnTo>
                    <a:pt x="3168" y="0"/>
                  </a:lnTo>
                  <a:lnTo>
                    <a:pt x="3148" y="20"/>
                  </a:lnTo>
                  <a:lnTo>
                    <a:pt x="3136" y="36"/>
                  </a:lnTo>
                  <a:lnTo>
                    <a:pt x="3132" y="56"/>
                  </a:lnTo>
                  <a:lnTo>
                    <a:pt x="3132" y="72"/>
                  </a:lnTo>
                  <a:lnTo>
                    <a:pt x="3136" y="84"/>
                  </a:lnTo>
                  <a:lnTo>
                    <a:pt x="3156" y="104"/>
                  </a:lnTo>
                  <a:lnTo>
                    <a:pt x="3180" y="116"/>
                  </a:lnTo>
                  <a:lnTo>
                    <a:pt x="3244" y="140"/>
                  </a:lnTo>
                  <a:lnTo>
                    <a:pt x="3312" y="152"/>
                  </a:lnTo>
                  <a:lnTo>
                    <a:pt x="3360" y="164"/>
                  </a:lnTo>
                  <a:lnTo>
                    <a:pt x="3304" y="164"/>
                  </a:lnTo>
                  <a:lnTo>
                    <a:pt x="3256" y="156"/>
                  </a:lnTo>
                  <a:lnTo>
                    <a:pt x="3148" y="140"/>
                  </a:lnTo>
                  <a:lnTo>
                    <a:pt x="3088" y="120"/>
                  </a:lnTo>
                  <a:lnTo>
                    <a:pt x="3032" y="108"/>
                  </a:lnTo>
                  <a:lnTo>
                    <a:pt x="2992" y="84"/>
                  </a:lnTo>
                  <a:lnTo>
                    <a:pt x="2960" y="68"/>
                  </a:lnTo>
                  <a:lnTo>
                    <a:pt x="2956" y="56"/>
                  </a:lnTo>
                  <a:lnTo>
                    <a:pt x="2956" y="44"/>
                  </a:lnTo>
                  <a:lnTo>
                    <a:pt x="2960" y="32"/>
                  </a:lnTo>
                  <a:lnTo>
                    <a:pt x="2980" y="20"/>
                  </a:lnTo>
                  <a:lnTo>
                    <a:pt x="2996" y="0"/>
                  </a:lnTo>
                  <a:lnTo>
                    <a:pt x="2984" y="0"/>
                  </a:lnTo>
                  <a:lnTo>
                    <a:pt x="2960" y="32"/>
                  </a:lnTo>
                  <a:lnTo>
                    <a:pt x="2948" y="44"/>
                  </a:lnTo>
                  <a:lnTo>
                    <a:pt x="2948" y="56"/>
                  </a:lnTo>
                  <a:lnTo>
                    <a:pt x="2956" y="68"/>
                  </a:lnTo>
                  <a:lnTo>
                    <a:pt x="2980" y="84"/>
                  </a:lnTo>
                  <a:lnTo>
                    <a:pt x="3016" y="104"/>
                  </a:lnTo>
                  <a:lnTo>
                    <a:pt x="3108" y="132"/>
                  </a:lnTo>
                  <a:lnTo>
                    <a:pt x="3208" y="152"/>
                  </a:lnTo>
                  <a:lnTo>
                    <a:pt x="3280" y="164"/>
                  </a:lnTo>
                  <a:lnTo>
                    <a:pt x="3268" y="164"/>
                  </a:lnTo>
                  <a:lnTo>
                    <a:pt x="3244" y="164"/>
                  </a:lnTo>
                  <a:lnTo>
                    <a:pt x="3240" y="164"/>
                  </a:lnTo>
                  <a:lnTo>
                    <a:pt x="3124" y="144"/>
                  </a:lnTo>
                  <a:lnTo>
                    <a:pt x="3052" y="128"/>
                  </a:lnTo>
                  <a:lnTo>
                    <a:pt x="3004" y="116"/>
                  </a:lnTo>
                  <a:lnTo>
                    <a:pt x="2956" y="96"/>
                  </a:lnTo>
                  <a:lnTo>
                    <a:pt x="2924" y="72"/>
                  </a:lnTo>
                  <a:lnTo>
                    <a:pt x="2912" y="60"/>
                  </a:lnTo>
                  <a:lnTo>
                    <a:pt x="2912" y="48"/>
                  </a:lnTo>
                  <a:lnTo>
                    <a:pt x="2912" y="36"/>
                  </a:lnTo>
                  <a:lnTo>
                    <a:pt x="2924" y="24"/>
                  </a:lnTo>
                  <a:lnTo>
                    <a:pt x="2948" y="0"/>
                  </a:lnTo>
                  <a:lnTo>
                    <a:pt x="2936" y="0"/>
                  </a:lnTo>
                  <a:lnTo>
                    <a:pt x="2920" y="24"/>
                  </a:lnTo>
                  <a:lnTo>
                    <a:pt x="2908" y="36"/>
                  </a:lnTo>
                  <a:lnTo>
                    <a:pt x="2908" y="48"/>
                  </a:lnTo>
                  <a:lnTo>
                    <a:pt x="2912" y="68"/>
                  </a:lnTo>
                  <a:lnTo>
                    <a:pt x="2920" y="80"/>
                  </a:lnTo>
                  <a:lnTo>
                    <a:pt x="2956" y="104"/>
                  </a:lnTo>
                  <a:lnTo>
                    <a:pt x="2980" y="108"/>
                  </a:lnTo>
                  <a:lnTo>
                    <a:pt x="3052" y="132"/>
                  </a:lnTo>
                  <a:lnTo>
                    <a:pt x="2936" y="108"/>
                  </a:lnTo>
                  <a:lnTo>
                    <a:pt x="2896" y="92"/>
                  </a:lnTo>
                  <a:lnTo>
                    <a:pt x="2872" y="72"/>
                  </a:lnTo>
                  <a:lnTo>
                    <a:pt x="2860" y="56"/>
                  </a:lnTo>
                  <a:lnTo>
                    <a:pt x="2852" y="44"/>
                  </a:lnTo>
                  <a:lnTo>
                    <a:pt x="2852" y="24"/>
                  </a:lnTo>
                  <a:lnTo>
                    <a:pt x="2860" y="0"/>
                  </a:lnTo>
                  <a:lnTo>
                    <a:pt x="2852" y="0"/>
                  </a:lnTo>
                  <a:lnTo>
                    <a:pt x="2848" y="24"/>
                  </a:lnTo>
                  <a:lnTo>
                    <a:pt x="2848" y="44"/>
                  </a:lnTo>
                  <a:lnTo>
                    <a:pt x="2852" y="60"/>
                  </a:lnTo>
                  <a:lnTo>
                    <a:pt x="2864" y="72"/>
                  </a:lnTo>
                  <a:lnTo>
                    <a:pt x="2884" y="84"/>
                  </a:lnTo>
                  <a:lnTo>
                    <a:pt x="2908" y="96"/>
                  </a:lnTo>
                  <a:lnTo>
                    <a:pt x="2968" y="120"/>
                  </a:lnTo>
                  <a:lnTo>
                    <a:pt x="3044" y="140"/>
                  </a:lnTo>
                  <a:lnTo>
                    <a:pt x="3124" y="152"/>
                  </a:lnTo>
                  <a:lnTo>
                    <a:pt x="3228" y="164"/>
                  </a:lnTo>
                  <a:lnTo>
                    <a:pt x="3216" y="168"/>
                  </a:lnTo>
                  <a:lnTo>
                    <a:pt x="3132" y="156"/>
                  </a:lnTo>
                  <a:lnTo>
                    <a:pt x="2996" y="132"/>
                  </a:lnTo>
                  <a:lnTo>
                    <a:pt x="2932" y="116"/>
                  </a:lnTo>
                  <a:lnTo>
                    <a:pt x="2872" y="96"/>
                  </a:lnTo>
                  <a:lnTo>
                    <a:pt x="2824" y="72"/>
                  </a:lnTo>
                  <a:lnTo>
                    <a:pt x="2808" y="60"/>
                  </a:lnTo>
                  <a:lnTo>
                    <a:pt x="2796" y="44"/>
                  </a:lnTo>
                  <a:lnTo>
                    <a:pt x="2796" y="36"/>
                  </a:lnTo>
                  <a:lnTo>
                    <a:pt x="2804" y="12"/>
                  </a:lnTo>
                  <a:lnTo>
                    <a:pt x="2808" y="0"/>
                  </a:lnTo>
                  <a:lnTo>
                    <a:pt x="2804" y="0"/>
                  </a:lnTo>
                  <a:lnTo>
                    <a:pt x="2796" y="12"/>
                  </a:lnTo>
                  <a:lnTo>
                    <a:pt x="2792" y="36"/>
                  </a:lnTo>
                  <a:lnTo>
                    <a:pt x="2796" y="48"/>
                  </a:lnTo>
                  <a:lnTo>
                    <a:pt x="2804" y="60"/>
                  </a:lnTo>
                  <a:lnTo>
                    <a:pt x="2816" y="72"/>
                  </a:lnTo>
                  <a:lnTo>
                    <a:pt x="2860" y="96"/>
                  </a:lnTo>
                  <a:lnTo>
                    <a:pt x="2912" y="116"/>
                  </a:lnTo>
                  <a:lnTo>
                    <a:pt x="2972" y="132"/>
                  </a:lnTo>
                  <a:lnTo>
                    <a:pt x="3096" y="156"/>
                  </a:lnTo>
                  <a:lnTo>
                    <a:pt x="3192" y="168"/>
                  </a:lnTo>
                  <a:lnTo>
                    <a:pt x="3120" y="180"/>
                  </a:lnTo>
                  <a:lnTo>
                    <a:pt x="3020" y="164"/>
                  </a:lnTo>
                  <a:lnTo>
                    <a:pt x="2936" y="140"/>
                  </a:lnTo>
                  <a:lnTo>
                    <a:pt x="2848" y="116"/>
                  </a:lnTo>
                  <a:lnTo>
                    <a:pt x="2804" y="96"/>
                  </a:lnTo>
                  <a:lnTo>
                    <a:pt x="2772" y="80"/>
                  </a:lnTo>
                  <a:lnTo>
                    <a:pt x="2756" y="60"/>
                  </a:lnTo>
                  <a:lnTo>
                    <a:pt x="2744" y="44"/>
                  </a:lnTo>
                  <a:lnTo>
                    <a:pt x="2736" y="20"/>
                  </a:lnTo>
                  <a:lnTo>
                    <a:pt x="2744" y="12"/>
                  </a:lnTo>
                  <a:lnTo>
                    <a:pt x="2744" y="0"/>
                  </a:lnTo>
                  <a:lnTo>
                    <a:pt x="2736" y="8"/>
                  </a:lnTo>
                  <a:lnTo>
                    <a:pt x="2736" y="20"/>
                  </a:lnTo>
                  <a:lnTo>
                    <a:pt x="2736" y="44"/>
                  </a:lnTo>
                  <a:lnTo>
                    <a:pt x="2748" y="60"/>
                  </a:lnTo>
                  <a:lnTo>
                    <a:pt x="2768" y="80"/>
                  </a:lnTo>
                  <a:lnTo>
                    <a:pt x="2796" y="96"/>
                  </a:lnTo>
                  <a:lnTo>
                    <a:pt x="2840" y="120"/>
                  </a:lnTo>
                  <a:lnTo>
                    <a:pt x="2924" y="144"/>
                  </a:lnTo>
                  <a:lnTo>
                    <a:pt x="3008" y="164"/>
                  </a:lnTo>
                  <a:lnTo>
                    <a:pt x="3100" y="180"/>
                  </a:lnTo>
                  <a:lnTo>
                    <a:pt x="3056" y="188"/>
                  </a:lnTo>
                  <a:lnTo>
                    <a:pt x="2992" y="176"/>
                  </a:lnTo>
                  <a:lnTo>
                    <a:pt x="2956" y="168"/>
                  </a:lnTo>
                  <a:lnTo>
                    <a:pt x="2920" y="164"/>
                  </a:lnTo>
                  <a:lnTo>
                    <a:pt x="2828" y="140"/>
                  </a:lnTo>
                  <a:lnTo>
                    <a:pt x="2732" y="96"/>
                  </a:lnTo>
                  <a:lnTo>
                    <a:pt x="2688" y="72"/>
                  </a:lnTo>
                  <a:lnTo>
                    <a:pt x="2664" y="48"/>
                  </a:lnTo>
                  <a:lnTo>
                    <a:pt x="2660" y="36"/>
                  </a:lnTo>
                  <a:lnTo>
                    <a:pt x="2660" y="24"/>
                  </a:lnTo>
                  <a:lnTo>
                    <a:pt x="2660" y="12"/>
                  </a:lnTo>
                  <a:lnTo>
                    <a:pt x="2660" y="0"/>
                  </a:lnTo>
                  <a:lnTo>
                    <a:pt x="2652" y="12"/>
                  </a:lnTo>
                  <a:lnTo>
                    <a:pt x="2652" y="24"/>
                  </a:lnTo>
                  <a:lnTo>
                    <a:pt x="2652" y="36"/>
                  </a:lnTo>
                  <a:lnTo>
                    <a:pt x="2664" y="48"/>
                  </a:lnTo>
                  <a:lnTo>
                    <a:pt x="2688" y="80"/>
                  </a:lnTo>
                  <a:lnTo>
                    <a:pt x="2724" y="104"/>
                  </a:lnTo>
                  <a:lnTo>
                    <a:pt x="2824" y="140"/>
                  </a:lnTo>
                  <a:lnTo>
                    <a:pt x="2912" y="164"/>
                  </a:lnTo>
                  <a:lnTo>
                    <a:pt x="2956" y="176"/>
                  </a:lnTo>
                  <a:lnTo>
                    <a:pt x="2992" y="180"/>
                  </a:lnTo>
                  <a:lnTo>
                    <a:pt x="2852" y="168"/>
                  </a:lnTo>
                  <a:lnTo>
                    <a:pt x="2848" y="168"/>
                  </a:lnTo>
                  <a:lnTo>
                    <a:pt x="2836" y="164"/>
                  </a:lnTo>
                  <a:lnTo>
                    <a:pt x="2772" y="144"/>
                  </a:lnTo>
                  <a:lnTo>
                    <a:pt x="2720" y="128"/>
                  </a:lnTo>
                  <a:lnTo>
                    <a:pt x="2648" y="84"/>
                  </a:lnTo>
                  <a:lnTo>
                    <a:pt x="2592" y="56"/>
                  </a:lnTo>
                  <a:lnTo>
                    <a:pt x="2576" y="36"/>
                  </a:lnTo>
                  <a:lnTo>
                    <a:pt x="2564" y="20"/>
                  </a:lnTo>
                  <a:lnTo>
                    <a:pt x="2564" y="0"/>
                  </a:lnTo>
                  <a:lnTo>
                    <a:pt x="2564" y="24"/>
                  </a:lnTo>
                  <a:lnTo>
                    <a:pt x="2576" y="44"/>
                  </a:lnTo>
                  <a:lnTo>
                    <a:pt x="2588" y="56"/>
                  </a:lnTo>
                  <a:lnTo>
                    <a:pt x="2628" y="84"/>
                  </a:lnTo>
                  <a:lnTo>
                    <a:pt x="2696" y="120"/>
                  </a:lnTo>
                  <a:lnTo>
                    <a:pt x="2796" y="156"/>
                  </a:lnTo>
                  <a:lnTo>
                    <a:pt x="2724" y="140"/>
                  </a:lnTo>
                  <a:lnTo>
                    <a:pt x="2648" y="116"/>
                  </a:lnTo>
                  <a:lnTo>
                    <a:pt x="2568" y="80"/>
                  </a:lnTo>
                  <a:lnTo>
                    <a:pt x="2532" y="60"/>
                  </a:lnTo>
                  <a:lnTo>
                    <a:pt x="2508" y="36"/>
                  </a:lnTo>
                  <a:lnTo>
                    <a:pt x="2500" y="24"/>
                  </a:lnTo>
                  <a:lnTo>
                    <a:pt x="2496" y="0"/>
                  </a:lnTo>
                  <a:lnTo>
                    <a:pt x="2488" y="0"/>
                  </a:lnTo>
                  <a:lnTo>
                    <a:pt x="2496" y="24"/>
                  </a:lnTo>
                  <a:lnTo>
                    <a:pt x="2500" y="36"/>
                  </a:lnTo>
                  <a:lnTo>
                    <a:pt x="2524" y="60"/>
                  </a:lnTo>
                  <a:lnTo>
                    <a:pt x="2556" y="80"/>
                  </a:lnTo>
                  <a:lnTo>
                    <a:pt x="2624" y="116"/>
                  </a:lnTo>
                  <a:lnTo>
                    <a:pt x="2696" y="140"/>
                  </a:lnTo>
                  <a:lnTo>
                    <a:pt x="2760" y="156"/>
                  </a:lnTo>
                  <a:lnTo>
                    <a:pt x="2664" y="132"/>
                  </a:lnTo>
                  <a:lnTo>
                    <a:pt x="2624" y="128"/>
                  </a:lnTo>
                  <a:lnTo>
                    <a:pt x="2532" y="92"/>
                  </a:lnTo>
                  <a:lnTo>
                    <a:pt x="2472" y="60"/>
                  </a:lnTo>
                  <a:lnTo>
                    <a:pt x="2436" y="36"/>
                  </a:lnTo>
                  <a:lnTo>
                    <a:pt x="2424" y="24"/>
                  </a:lnTo>
                  <a:lnTo>
                    <a:pt x="2412" y="0"/>
                  </a:lnTo>
                  <a:lnTo>
                    <a:pt x="2404" y="0"/>
                  </a:lnTo>
                  <a:lnTo>
                    <a:pt x="2416" y="32"/>
                  </a:lnTo>
                  <a:lnTo>
                    <a:pt x="2428" y="36"/>
                  </a:lnTo>
                  <a:lnTo>
                    <a:pt x="2472" y="68"/>
                  </a:lnTo>
                  <a:lnTo>
                    <a:pt x="2532" y="96"/>
                  </a:lnTo>
                  <a:lnTo>
                    <a:pt x="2624" y="128"/>
                  </a:lnTo>
                  <a:lnTo>
                    <a:pt x="2652" y="140"/>
                  </a:lnTo>
                  <a:lnTo>
                    <a:pt x="2732" y="156"/>
                  </a:lnTo>
                  <a:lnTo>
                    <a:pt x="2700" y="152"/>
                  </a:lnTo>
                  <a:lnTo>
                    <a:pt x="2648" y="152"/>
                  </a:lnTo>
                  <a:lnTo>
                    <a:pt x="2592" y="156"/>
                  </a:lnTo>
                  <a:lnTo>
                    <a:pt x="2556" y="168"/>
                  </a:lnTo>
                  <a:lnTo>
                    <a:pt x="2532" y="176"/>
                  </a:lnTo>
                  <a:lnTo>
                    <a:pt x="2512" y="188"/>
                  </a:lnTo>
                  <a:lnTo>
                    <a:pt x="2508" y="200"/>
                  </a:lnTo>
                  <a:lnTo>
                    <a:pt x="2500" y="212"/>
                  </a:lnTo>
                  <a:lnTo>
                    <a:pt x="2500" y="228"/>
                  </a:lnTo>
                  <a:lnTo>
                    <a:pt x="2508" y="236"/>
                  </a:lnTo>
                  <a:lnTo>
                    <a:pt x="2532" y="252"/>
                  </a:lnTo>
                  <a:lnTo>
                    <a:pt x="2564" y="264"/>
                  </a:lnTo>
                  <a:lnTo>
                    <a:pt x="2636" y="284"/>
                  </a:lnTo>
                  <a:lnTo>
                    <a:pt x="2600" y="284"/>
                  </a:lnTo>
                  <a:lnTo>
                    <a:pt x="2600" y="292"/>
                  </a:lnTo>
                  <a:lnTo>
                    <a:pt x="2548" y="276"/>
                  </a:lnTo>
                  <a:lnTo>
                    <a:pt x="2496" y="272"/>
                  </a:lnTo>
                  <a:lnTo>
                    <a:pt x="2520" y="276"/>
                  </a:lnTo>
                  <a:lnTo>
                    <a:pt x="2520" y="272"/>
                  </a:lnTo>
                  <a:lnTo>
                    <a:pt x="2476" y="260"/>
                  </a:lnTo>
                  <a:lnTo>
                    <a:pt x="2448" y="240"/>
                  </a:lnTo>
                  <a:lnTo>
                    <a:pt x="2428" y="228"/>
                  </a:lnTo>
                  <a:lnTo>
                    <a:pt x="2424" y="216"/>
                  </a:lnTo>
                  <a:lnTo>
                    <a:pt x="2428" y="204"/>
                  </a:lnTo>
                  <a:lnTo>
                    <a:pt x="2436" y="192"/>
                  </a:lnTo>
                  <a:lnTo>
                    <a:pt x="2460" y="176"/>
                  </a:lnTo>
                  <a:lnTo>
                    <a:pt x="2508" y="156"/>
                  </a:lnTo>
                  <a:lnTo>
                    <a:pt x="2536" y="144"/>
                  </a:lnTo>
                  <a:lnTo>
                    <a:pt x="2580" y="144"/>
                  </a:lnTo>
                  <a:lnTo>
                    <a:pt x="2592" y="144"/>
                  </a:lnTo>
                  <a:lnTo>
                    <a:pt x="2564" y="140"/>
                  </a:lnTo>
                  <a:lnTo>
                    <a:pt x="2500" y="132"/>
                  </a:lnTo>
                  <a:lnTo>
                    <a:pt x="2472" y="128"/>
                  </a:lnTo>
                  <a:lnTo>
                    <a:pt x="2424" y="120"/>
                  </a:lnTo>
                  <a:lnTo>
                    <a:pt x="2364" y="104"/>
                  </a:lnTo>
                  <a:lnTo>
                    <a:pt x="2316" y="84"/>
                  </a:lnTo>
                  <a:lnTo>
                    <a:pt x="2276" y="68"/>
                  </a:lnTo>
                  <a:lnTo>
                    <a:pt x="2252" y="56"/>
                  </a:lnTo>
                  <a:lnTo>
                    <a:pt x="2228" y="24"/>
                  </a:lnTo>
                  <a:lnTo>
                    <a:pt x="2224" y="20"/>
                  </a:lnTo>
                  <a:lnTo>
                    <a:pt x="2216" y="0"/>
                  </a:lnTo>
                  <a:lnTo>
                    <a:pt x="2216" y="20"/>
                  </a:lnTo>
                  <a:lnTo>
                    <a:pt x="2224" y="24"/>
                  </a:lnTo>
                  <a:lnTo>
                    <a:pt x="2240" y="48"/>
                  </a:lnTo>
                  <a:lnTo>
                    <a:pt x="2288" y="80"/>
                  </a:lnTo>
                  <a:lnTo>
                    <a:pt x="2364" y="108"/>
                  </a:lnTo>
                  <a:lnTo>
                    <a:pt x="2296" y="96"/>
                  </a:lnTo>
                  <a:lnTo>
                    <a:pt x="2272" y="92"/>
                  </a:lnTo>
                  <a:lnTo>
                    <a:pt x="2224" y="72"/>
                  </a:lnTo>
                  <a:lnTo>
                    <a:pt x="2200" y="60"/>
                  </a:lnTo>
                  <a:lnTo>
                    <a:pt x="2176" y="44"/>
                  </a:lnTo>
                  <a:lnTo>
                    <a:pt x="2156" y="24"/>
                  </a:lnTo>
                  <a:lnTo>
                    <a:pt x="2152" y="0"/>
                  </a:lnTo>
                  <a:lnTo>
                    <a:pt x="2144" y="0"/>
                  </a:lnTo>
                  <a:lnTo>
                    <a:pt x="2152" y="20"/>
                  </a:lnTo>
                  <a:lnTo>
                    <a:pt x="2164" y="36"/>
                  </a:lnTo>
                  <a:lnTo>
                    <a:pt x="2192" y="60"/>
                  </a:lnTo>
                  <a:lnTo>
                    <a:pt x="2228" y="80"/>
                  </a:lnTo>
                  <a:lnTo>
                    <a:pt x="2264" y="92"/>
                  </a:lnTo>
                  <a:lnTo>
                    <a:pt x="2204" y="84"/>
                  </a:lnTo>
                  <a:lnTo>
                    <a:pt x="2168" y="84"/>
                  </a:lnTo>
                  <a:lnTo>
                    <a:pt x="2132" y="92"/>
                  </a:lnTo>
                  <a:lnTo>
                    <a:pt x="2084" y="92"/>
                  </a:lnTo>
                  <a:lnTo>
                    <a:pt x="2048" y="84"/>
                  </a:lnTo>
                  <a:lnTo>
                    <a:pt x="2004" y="72"/>
                  </a:lnTo>
                  <a:lnTo>
                    <a:pt x="1964" y="60"/>
                  </a:lnTo>
                  <a:lnTo>
                    <a:pt x="1916" y="48"/>
                  </a:lnTo>
                  <a:lnTo>
                    <a:pt x="1884" y="32"/>
                  </a:lnTo>
                  <a:lnTo>
                    <a:pt x="1868" y="12"/>
                  </a:lnTo>
                  <a:lnTo>
                    <a:pt x="1860" y="0"/>
                  </a:lnTo>
                  <a:lnTo>
                    <a:pt x="1856" y="0"/>
                  </a:lnTo>
                  <a:lnTo>
                    <a:pt x="1860" y="12"/>
                  </a:lnTo>
                  <a:lnTo>
                    <a:pt x="1868" y="24"/>
                  </a:lnTo>
                  <a:lnTo>
                    <a:pt x="1884" y="36"/>
                  </a:lnTo>
                  <a:lnTo>
                    <a:pt x="1916" y="56"/>
                  </a:lnTo>
                  <a:lnTo>
                    <a:pt x="1964" y="68"/>
                  </a:lnTo>
                  <a:lnTo>
                    <a:pt x="2000" y="80"/>
                  </a:lnTo>
                  <a:lnTo>
                    <a:pt x="2068" y="92"/>
                  </a:lnTo>
                  <a:lnTo>
                    <a:pt x="2036" y="96"/>
                  </a:lnTo>
                  <a:lnTo>
                    <a:pt x="2000" y="92"/>
                  </a:lnTo>
                  <a:lnTo>
                    <a:pt x="1928" y="80"/>
                  </a:lnTo>
                  <a:lnTo>
                    <a:pt x="1848" y="56"/>
                  </a:lnTo>
                  <a:lnTo>
                    <a:pt x="1820" y="36"/>
                  </a:lnTo>
                  <a:lnTo>
                    <a:pt x="1800" y="20"/>
                  </a:lnTo>
                  <a:lnTo>
                    <a:pt x="1796" y="0"/>
                  </a:lnTo>
                  <a:lnTo>
                    <a:pt x="1788" y="0"/>
                  </a:lnTo>
                  <a:lnTo>
                    <a:pt x="1796" y="20"/>
                  </a:lnTo>
                  <a:lnTo>
                    <a:pt x="1812" y="36"/>
                  </a:lnTo>
                  <a:lnTo>
                    <a:pt x="1836" y="56"/>
                  </a:lnTo>
                  <a:lnTo>
                    <a:pt x="1904" y="72"/>
                  </a:lnTo>
                  <a:lnTo>
                    <a:pt x="1968" y="92"/>
                  </a:lnTo>
                  <a:lnTo>
                    <a:pt x="2024" y="96"/>
                  </a:lnTo>
                  <a:lnTo>
                    <a:pt x="1988" y="108"/>
                  </a:lnTo>
                  <a:lnTo>
                    <a:pt x="1896" y="92"/>
                  </a:lnTo>
                  <a:lnTo>
                    <a:pt x="1824" y="68"/>
                  </a:lnTo>
                  <a:lnTo>
                    <a:pt x="1764" y="44"/>
                  </a:lnTo>
                  <a:lnTo>
                    <a:pt x="1740" y="24"/>
                  </a:lnTo>
                  <a:lnTo>
                    <a:pt x="1728" y="0"/>
                  </a:lnTo>
                  <a:lnTo>
                    <a:pt x="1732" y="24"/>
                  </a:lnTo>
                  <a:lnTo>
                    <a:pt x="1756" y="48"/>
                  </a:lnTo>
                  <a:lnTo>
                    <a:pt x="1820" y="72"/>
                  </a:lnTo>
                  <a:lnTo>
                    <a:pt x="1892" y="96"/>
                  </a:lnTo>
                  <a:lnTo>
                    <a:pt x="1980" y="116"/>
                  </a:lnTo>
                  <a:lnTo>
                    <a:pt x="1964" y="120"/>
                  </a:lnTo>
                  <a:lnTo>
                    <a:pt x="1916" y="108"/>
                  </a:lnTo>
                  <a:lnTo>
                    <a:pt x="1820" y="84"/>
                  </a:lnTo>
                  <a:lnTo>
                    <a:pt x="1720" y="56"/>
                  </a:lnTo>
                  <a:lnTo>
                    <a:pt x="1684" y="36"/>
                  </a:lnTo>
                  <a:lnTo>
                    <a:pt x="1660" y="12"/>
                  </a:lnTo>
                  <a:lnTo>
                    <a:pt x="1656" y="0"/>
                  </a:lnTo>
                  <a:lnTo>
                    <a:pt x="1648" y="0"/>
                  </a:lnTo>
                  <a:lnTo>
                    <a:pt x="1656" y="20"/>
                  </a:lnTo>
                  <a:lnTo>
                    <a:pt x="1680" y="36"/>
                  </a:lnTo>
                  <a:lnTo>
                    <a:pt x="1716" y="56"/>
                  </a:lnTo>
                  <a:lnTo>
                    <a:pt x="1808" y="92"/>
                  </a:lnTo>
                  <a:lnTo>
                    <a:pt x="1896" y="116"/>
                  </a:lnTo>
                  <a:lnTo>
                    <a:pt x="1956" y="128"/>
                  </a:lnTo>
                  <a:lnTo>
                    <a:pt x="1952" y="132"/>
                  </a:lnTo>
                  <a:lnTo>
                    <a:pt x="1880" y="132"/>
                  </a:lnTo>
                  <a:lnTo>
                    <a:pt x="1820" y="128"/>
                  </a:lnTo>
                  <a:lnTo>
                    <a:pt x="1752" y="120"/>
                  </a:lnTo>
                  <a:lnTo>
                    <a:pt x="1636" y="92"/>
                  </a:lnTo>
                  <a:lnTo>
                    <a:pt x="1560" y="68"/>
                  </a:lnTo>
                  <a:lnTo>
                    <a:pt x="1528" y="56"/>
                  </a:lnTo>
                  <a:lnTo>
                    <a:pt x="1480" y="32"/>
                  </a:lnTo>
                  <a:lnTo>
                    <a:pt x="1468" y="12"/>
                  </a:lnTo>
                  <a:lnTo>
                    <a:pt x="1460" y="0"/>
                  </a:lnTo>
                  <a:lnTo>
                    <a:pt x="1456" y="0"/>
                  </a:lnTo>
                  <a:lnTo>
                    <a:pt x="1460" y="20"/>
                  </a:lnTo>
                  <a:lnTo>
                    <a:pt x="1472" y="32"/>
                  </a:lnTo>
                  <a:lnTo>
                    <a:pt x="1520" y="60"/>
                  </a:lnTo>
                  <a:lnTo>
                    <a:pt x="1612" y="92"/>
                  </a:lnTo>
                  <a:lnTo>
                    <a:pt x="1696" y="116"/>
                  </a:lnTo>
                  <a:lnTo>
                    <a:pt x="1808" y="132"/>
                  </a:lnTo>
                  <a:lnTo>
                    <a:pt x="1744" y="140"/>
                  </a:lnTo>
                  <a:lnTo>
                    <a:pt x="1720" y="132"/>
                  </a:lnTo>
                  <a:lnTo>
                    <a:pt x="1668" y="128"/>
                  </a:lnTo>
                  <a:lnTo>
                    <a:pt x="1552" y="96"/>
                  </a:lnTo>
                  <a:lnTo>
                    <a:pt x="1492" y="80"/>
                  </a:lnTo>
                  <a:lnTo>
                    <a:pt x="1436" y="56"/>
                  </a:lnTo>
                  <a:lnTo>
                    <a:pt x="1396" y="32"/>
                  </a:lnTo>
                  <a:lnTo>
                    <a:pt x="1384" y="20"/>
                  </a:lnTo>
                  <a:lnTo>
                    <a:pt x="1376" y="0"/>
                  </a:lnTo>
                  <a:lnTo>
                    <a:pt x="1372" y="0"/>
                  </a:lnTo>
                  <a:lnTo>
                    <a:pt x="1376" y="20"/>
                  </a:lnTo>
                  <a:lnTo>
                    <a:pt x="1388" y="32"/>
                  </a:lnTo>
                  <a:lnTo>
                    <a:pt x="1420" y="56"/>
                  </a:lnTo>
                  <a:lnTo>
                    <a:pt x="1468" y="80"/>
                  </a:lnTo>
                  <a:lnTo>
                    <a:pt x="1520" y="96"/>
                  </a:lnTo>
                  <a:lnTo>
                    <a:pt x="1632" y="120"/>
                  </a:lnTo>
                  <a:lnTo>
                    <a:pt x="1708" y="132"/>
                  </a:lnTo>
                  <a:lnTo>
                    <a:pt x="1648" y="140"/>
                  </a:lnTo>
                  <a:lnTo>
                    <a:pt x="1612" y="132"/>
                  </a:lnTo>
                  <a:lnTo>
                    <a:pt x="1564" y="128"/>
                  </a:lnTo>
                  <a:lnTo>
                    <a:pt x="1520" y="120"/>
                  </a:lnTo>
                  <a:lnTo>
                    <a:pt x="1444" y="92"/>
                  </a:lnTo>
                  <a:lnTo>
                    <a:pt x="1396" y="68"/>
                  </a:lnTo>
                  <a:lnTo>
                    <a:pt x="1372" y="56"/>
                  </a:lnTo>
                  <a:lnTo>
                    <a:pt x="1336" y="32"/>
                  </a:lnTo>
                  <a:lnTo>
                    <a:pt x="1324" y="20"/>
                  </a:lnTo>
                  <a:lnTo>
                    <a:pt x="1316" y="0"/>
                  </a:lnTo>
                  <a:lnTo>
                    <a:pt x="1312" y="0"/>
                  </a:lnTo>
                  <a:lnTo>
                    <a:pt x="1316" y="20"/>
                  </a:lnTo>
                  <a:lnTo>
                    <a:pt x="1328" y="32"/>
                  </a:lnTo>
                  <a:lnTo>
                    <a:pt x="1372" y="60"/>
                  </a:lnTo>
                  <a:lnTo>
                    <a:pt x="1388" y="72"/>
                  </a:lnTo>
                  <a:lnTo>
                    <a:pt x="1444" y="96"/>
                  </a:lnTo>
                  <a:lnTo>
                    <a:pt x="1520" y="120"/>
                  </a:lnTo>
                  <a:lnTo>
                    <a:pt x="1564" y="132"/>
                  </a:lnTo>
                  <a:lnTo>
                    <a:pt x="1612" y="140"/>
                  </a:lnTo>
                  <a:lnTo>
                    <a:pt x="1620" y="140"/>
                  </a:lnTo>
                  <a:lnTo>
                    <a:pt x="1588" y="144"/>
                  </a:lnTo>
                  <a:lnTo>
                    <a:pt x="1540" y="132"/>
                  </a:lnTo>
                  <a:lnTo>
                    <a:pt x="1436" y="108"/>
                  </a:lnTo>
                  <a:lnTo>
                    <a:pt x="1376" y="84"/>
                  </a:lnTo>
                  <a:lnTo>
                    <a:pt x="1324" y="68"/>
                  </a:lnTo>
                  <a:lnTo>
                    <a:pt x="1280" y="44"/>
                  </a:lnTo>
                  <a:lnTo>
                    <a:pt x="1256" y="12"/>
                  </a:lnTo>
                  <a:lnTo>
                    <a:pt x="1248" y="0"/>
                  </a:lnTo>
                  <a:lnTo>
                    <a:pt x="1248" y="20"/>
                  </a:lnTo>
                  <a:lnTo>
                    <a:pt x="1272" y="44"/>
                  </a:lnTo>
                  <a:lnTo>
                    <a:pt x="1312" y="68"/>
                  </a:lnTo>
                  <a:lnTo>
                    <a:pt x="1360" y="84"/>
                  </a:lnTo>
                  <a:lnTo>
                    <a:pt x="1408" y="104"/>
                  </a:lnTo>
                  <a:lnTo>
                    <a:pt x="1508" y="132"/>
                  </a:lnTo>
                  <a:lnTo>
                    <a:pt x="1576" y="144"/>
                  </a:lnTo>
                  <a:lnTo>
                    <a:pt x="1560" y="144"/>
                  </a:lnTo>
                  <a:lnTo>
                    <a:pt x="1560" y="152"/>
                  </a:lnTo>
                  <a:lnTo>
                    <a:pt x="1548" y="152"/>
                  </a:lnTo>
                  <a:lnTo>
                    <a:pt x="1548" y="144"/>
                  </a:lnTo>
                  <a:lnTo>
                    <a:pt x="1480" y="140"/>
                  </a:lnTo>
                  <a:lnTo>
                    <a:pt x="1400" y="120"/>
                  </a:lnTo>
                  <a:lnTo>
                    <a:pt x="1336" y="104"/>
                  </a:lnTo>
                  <a:lnTo>
                    <a:pt x="1280" y="80"/>
                  </a:lnTo>
                  <a:lnTo>
                    <a:pt x="1244" y="60"/>
                  </a:lnTo>
                  <a:lnTo>
                    <a:pt x="1220" y="44"/>
                  </a:lnTo>
                  <a:lnTo>
                    <a:pt x="1200" y="24"/>
                  </a:lnTo>
                  <a:lnTo>
                    <a:pt x="1184" y="0"/>
                  </a:lnTo>
                  <a:lnTo>
                    <a:pt x="1176" y="0"/>
                  </a:lnTo>
                  <a:lnTo>
                    <a:pt x="1188" y="24"/>
                  </a:lnTo>
                  <a:lnTo>
                    <a:pt x="1208" y="44"/>
                  </a:lnTo>
                  <a:lnTo>
                    <a:pt x="1236" y="60"/>
                  </a:lnTo>
                  <a:lnTo>
                    <a:pt x="1272" y="84"/>
                  </a:lnTo>
                  <a:lnTo>
                    <a:pt x="1328" y="104"/>
                  </a:lnTo>
                  <a:lnTo>
                    <a:pt x="1396" y="128"/>
                  </a:lnTo>
                  <a:lnTo>
                    <a:pt x="1480" y="144"/>
                  </a:lnTo>
                  <a:lnTo>
                    <a:pt x="1540" y="152"/>
                  </a:lnTo>
                  <a:lnTo>
                    <a:pt x="1536" y="152"/>
                  </a:lnTo>
                  <a:lnTo>
                    <a:pt x="1492" y="144"/>
                  </a:lnTo>
                  <a:lnTo>
                    <a:pt x="1448" y="144"/>
                  </a:lnTo>
                  <a:lnTo>
                    <a:pt x="1396" y="140"/>
                  </a:lnTo>
                  <a:lnTo>
                    <a:pt x="1372" y="132"/>
                  </a:lnTo>
                  <a:lnTo>
                    <a:pt x="1268" y="108"/>
                  </a:lnTo>
                  <a:lnTo>
                    <a:pt x="1196" y="84"/>
                  </a:lnTo>
                  <a:lnTo>
                    <a:pt x="1152" y="56"/>
                  </a:lnTo>
                  <a:lnTo>
                    <a:pt x="1128" y="32"/>
                  </a:lnTo>
                  <a:lnTo>
                    <a:pt x="1112" y="0"/>
                  </a:lnTo>
                  <a:lnTo>
                    <a:pt x="1124" y="32"/>
                  </a:lnTo>
                  <a:lnTo>
                    <a:pt x="1148" y="60"/>
                  </a:lnTo>
                  <a:lnTo>
                    <a:pt x="1196" y="92"/>
                  </a:lnTo>
                  <a:lnTo>
                    <a:pt x="1268" y="116"/>
                  </a:lnTo>
                  <a:lnTo>
                    <a:pt x="1364" y="140"/>
                  </a:lnTo>
                  <a:lnTo>
                    <a:pt x="1424" y="144"/>
                  </a:lnTo>
                  <a:lnTo>
                    <a:pt x="1360" y="156"/>
                  </a:lnTo>
                  <a:lnTo>
                    <a:pt x="1324" y="168"/>
                  </a:lnTo>
                  <a:lnTo>
                    <a:pt x="1288" y="164"/>
                  </a:lnTo>
                  <a:lnTo>
                    <a:pt x="1224" y="156"/>
                  </a:lnTo>
                  <a:lnTo>
                    <a:pt x="1184" y="152"/>
                  </a:lnTo>
                  <a:lnTo>
                    <a:pt x="1148" y="140"/>
                  </a:lnTo>
                  <a:lnTo>
                    <a:pt x="1044" y="116"/>
                  </a:lnTo>
                  <a:lnTo>
                    <a:pt x="984" y="84"/>
                  </a:lnTo>
                  <a:lnTo>
                    <a:pt x="948" y="60"/>
                  </a:lnTo>
                  <a:lnTo>
                    <a:pt x="928" y="36"/>
                  </a:lnTo>
                  <a:lnTo>
                    <a:pt x="928" y="20"/>
                  </a:lnTo>
                  <a:lnTo>
                    <a:pt x="936" y="0"/>
                  </a:lnTo>
                  <a:lnTo>
                    <a:pt x="928" y="0"/>
                  </a:lnTo>
                  <a:lnTo>
                    <a:pt x="924" y="20"/>
                  </a:lnTo>
                  <a:lnTo>
                    <a:pt x="928" y="36"/>
                  </a:lnTo>
                  <a:lnTo>
                    <a:pt x="936" y="56"/>
                  </a:lnTo>
                  <a:lnTo>
                    <a:pt x="948" y="68"/>
                  </a:lnTo>
                  <a:lnTo>
                    <a:pt x="988" y="96"/>
                  </a:lnTo>
                  <a:lnTo>
                    <a:pt x="1056" y="120"/>
                  </a:lnTo>
                  <a:lnTo>
                    <a:pt x="1148" y="144"/>
                  </a:lnTo>
                  <a:lnTo>
                    <a:pt x="1176" y="156"/>
                  </a:lnTo>
                  <a:lnTo>
                    <a:pt x="1256" y="168"/>
                  </a:lnTo>
                  <a:lnTo>
                    <a:pt x="1220" y="168"/>
                  </a:lnTo>
                  <a:lnTo>
                    <a:pt x="1044" y="140"/>
                  </a:lnTo>
                  <a:lnTo>
                    <a:pt x="976" y="120"/>
                  </a:lnTo>
                  <a:lnTo>
                    <a:pt x="928" y="104"/>
                  </a:lnTo>
                  <a:lnTo>
                    <a:pt x="892" y="84"/>
                  </a:lnTo>
                  <a:lnTo>
                    <a:pt x="876" y="68"/>
                  </a:lnTo>
                  <a:lnTo>
                    <a:pt x="852" y="36"/>
                  </a:lnTo>
                  <a:lnTo>
                    <a:pt x="844" y="24"/>
                  </a:lnTo>
                  <a:lnTo>
                    <a:pt x="852" y="0"/>
                  </a:lnTo>
                  <a:lnTo>
                    <a:pt x="844" y="0"/>
                  </a:lnTo>
                  <a:lnTo>
                    <a:pt x="844" y="24"/>
                  </a:lnTo>
                  <a:lnTo>
                    <a:pt x="844" y="36"/>
                  </a:lnTo>
                  <a:lnTo>
                    <a:pt x="856" y="48"/>
                  </a:lnTo>
                  <a:lnTo>
                    <a:pt x="868" y="68"/>
                  </a:lnTo>
                  <a:lnTo>
                    <a:pt x="892" y="84"/>
                  </a:lnTo>
                  <a:lnTo>
                    <a:pt x="924" y="108"/>
                  </a:lnTo>
                  <a:lnTo>
                    <a:pt x="976" y="128"/>
                  </a:lnTo>
                  <a:lnTo>
                    <a:pt x="1044" y="144"/>
                  </a:lnTo>
                  <a:lnTo>
                    <a:pt x="1212" y="176"/>
                  </a:lnTo>
                  <a:lnTo>
                    <a:pt x="1148" y="192"/>
                  </a:lnTo>
                  <a:lnTo>
                    <a:pt x="1116" y="200"/>
                  </a:lnTo>
                  <a:lnTo>
                    <a:pt x="1112" y="200"/>
                  </a:lnTo>
                  <a:lnTo>
                    <a:pt x="1112" y="204"/>
                  </a:lnTo>
                  <a:lnTo>
                    <a:pt x="1044" y="204"/>
                  </a:lnTo>
                  <a:lnTo>
                    <a:pt x="984" y="212"/>
                  </a:lnTo>
                  <a:lnTo>
                    <a:pt x="904" y="228"/>
                  </a:lnTo>
                  <a:lnTo>
                    <a:pt x="916" y="204"/>
                  </a:lnTo>
                  <a:lnTo>
                    <a:pt x="916" y="180"/>
                  </a:lnTo>
                  <a:lnTo>
                    <a:pt x="904" y="164"/>
                  </a:lnTo>
                  <a:lnTo>
                    <a:pt x="892" y="152"/>
                  </a:lnTo>
                  <a:lnTo>
                    <a:pt x="880" y="144"/>
                  </a:lnTo>
                  <a:lnTo>
                    <a:pt x="868" y="140"/>
                  </a:lnTo>
                  <a:lnTo>
                    <a:pt x="832" y="132"/>
                  </a:lnTo>
                  <a:lnTo>
                    <a:pt x="760" y="108"/>
                  </a:lnTo>
                  <a:lnTo>
                    <a:pt x="716" y="92"/>
                  </a:lnTo>
                  <a:lnTo>
                    <a:pt x="688" y="72"/>
                  </a:lnTo>
                  <a:lnTo>
                    <a:pt x="664" y="48"/>
                  </a:lnTo>
                  <a:lnTo>
                    <a:pt x="652" y="24"/>
                  </a:lnTo>
                  <a:lnTo>
                    <a:pt x="664" y="0"/>
                  </a:lnTo>
                  <a:lnTo>
                    <a:pt x="656" y="0"/>
                  </a:lnTo>
                  <a:lnTo>
                    <a:pt x="652" y="24"/>
                  </a:lnTo>
                  <a:lnTo>
                    <a:pt x="652" y="44"/>
                  </a:lnTo>
                  <a:lnTo>
                    <a:pt x="664" y="60"/>
                  </a:lnTo>
                  <a:lnTo>
                    <a:pt x="704" y="92"/>
                  </a:lnTo>
                  <a:lnTo>
                    <a:pt x="760" y="116"/>
                  </a:lnTo>
                  <a:lnTo>
                    <a:pt x="816" y="128"/>
                  </a:lnTo>
                  <a:lnTo>
                    <a:pt x="748" y="128"/>
                  </a:lnTo>
                  <a:lnTo>
                    <a:pt x="692" y="116"/>
                  </a:lnTo>
                  <a:lnTo>
                    <a:pt x="652" y="96"/>
                  </a:lnTo>
                  <a:lnTo>
                    <a:pt x="620" y="84"/>
                  </a:lnTo>
                  <a:lnTo>
                    <a:pt x="596" y="68"/>
                  </a:lnTo>
                  <a:lnTo>
                    <a:pt x="580" y="44"/>
                  </a:lnTo>
                  <a:lnTo>
                    <a:pt x="580" y="36"/>
                  </a:lnTo>
                  <a:lnTo>
                    <a:pt x="584" y="20"/>
                  </a:lnTo>
                  <a:lnTo>
                    <a:pt x="604" y="0"/>
                  </a:lnTo>
                  <a:lnTo>
                    <a:pt x="596" y="0"/>
                  </a:lnTo>
                  <a:lnTo>
                    <a:pt x="584" y="20"/>
                  </a:lnTo>
                  <a:lnTo>
                    <a:pt x="572" y="36"/>
                  </a:lnTo>
                  <a:lnTo>
                    <a:pt x="572" y="48"/>
                  </a:lnTo>
                  <a:lnTo>
                    <a:pt x="592" y="72"/>
                  </a:lnTo>
                  <a:lnTo>
                    <a:pt x="616" y="84"/>
                  </a:lnTo>
                  <a:lnTo>
                    <a:pt x="640" y="104"/>
                  </a:lnTo>
                  <a:lnTo>
                    <a:pt x="680" y="116"/>
                  </a:lnTo>
                  <a:lnTo>
                    <a:pt x="736" y="128"/>
                  </a:lnTo>
                  <a:lnTo>
                    <a:pt x="704" y="128"/>
                  </a:lnTo>
                  <a:lnTo>
                    <a:pt x="640" y="128"/>
                  </a:lnTo>
                  <a:lnTo>
                    <a:pt x="592" y="116"/>
                  </a:lnTo>
                  <a:lnTo>
                    <a:pt x="568" y="96"/>
                  </a:lnTo>
                  <a:lnTo>
                    <a:pt x="560" y="92"/>
                  </a:lnTo>
                  <a:lnTo>
                    <a:pt x="560" y="84"/>
                  </a:lnTo>
                  <a:lnTo>
                    <a:pt x="544" y="72"/>
                  </a:lnTo>
                  <a:lnTo>
                    <a:pt x="532" y="56"/>
                  </a:lnTo>
                  <a:lnTo>
                    <a:pt x="524" y="32"/>
                  </a:lnTo>
                  <a:lnTo>
                    <a:pt x="532" y="20"/>
                  </a:lnTo>
                  <a:lnTo>
                    <a:pt x="544" y="0"/>
                  </a:lnTo>
                  <a:lnTo>
                    <a:pt x="512" y="0"/>
                  </a:lnTo>
                  <a:lnTo>
                    <a:pt x="532" y="8"/>
                  </a:lnTo>
                  <a:lnTo>
                    <a:pt x="524" y="20"/>
                  </a:lnTo>
                  <a:lnTo>
                    <a:pt x="520" y="32"/>
                  </a:lnTo>
                  <a:lnTo>
                    <a:pt x="520" y="36"/>
                  </a:lnTo>
                  <a:lnTo>
                    <a:pt x="520" y="44"/>
                  </a:lnTo>
                  <a:lnTo>
                    <a:pt x="456" y="44"/>
                  </a:lnTo>
                  <a:lnTo>
                    <a:pt x="452" y="36"/>
                  </a:lnTo>
                  <a:lnTo>
                    <a:pt x="452" y="44"/>
                  </a:lnTo>
                  <a:lnTo>
                    <a:pt x="356" y="44"/>
                  </a:lnTo>
                  <a:lnTo>
                    <a:pt x="232" y="36"/>
                  </a:lnTo>
                  <a:lnTo>
                    <a:pt x="112" y="24"/>
                  </a:lnTo>
                  <a:lnTo>
                    <a:pt x="64" y="12"/>
                  </a:lnTo>
                  <a:lnTo>
                    <a:pt x="16" y="0"/>
                  </a:lnTo>
                  <a:lnTo>
                    <a:pt x="0" y="0"/>
                  </a:lnTo>
                  <a:lnTo>
                    <a:pt x="12" y="8"/>
                  </a:lnTo>
                  <a:lnTo>
                    <a:pt x="108" y="32"/>
                  </a:lnTo>
                  <a:lnTo>
                    <a:pt x="220" y="44"/>
                  </a:lnTo>
                  <a:lnTo>
                    <a:pt x="344" y="48"/>
                  </a:lnTo>
                  <a:lnTo>
                    <a:pt x="440" y="48"/>
                  </a:lnTo>
                  <a:lnTo>
                    <a:pt x="416" y="60"/>
                  </a:lnTo>
                  <a:lnTo>
                    <a:pt x="368" y="80"/>
                  </a:lnTo>
                  <a:lnTo>
                    <a:pt x="324" y="84"/>
                  </a:lnTo>
                  <a:lnTo>
                    <a:pt x="272" y="84"/>
                  </a:lnTo>
                  <a:lnTo>
                    <a:pt x="196" y="80"/>
                  </a:lnTo>
                  <a:lnTo>
                    <a:pt x="112" y="68"/>
                  </a:lnTo>
                  <a:lnTo>
                    <a:pt x="0" y="20"/>
                  </a:lnTo>
                  <a:lnTo>
                    <a:pt x="0" y="32"/>
                  </a:lnTo>
                  <a:lnTo>
                    <a:pt x="76" y="60"/>
                  </a:lnTo>
                  <a:lnTo>
                    <a:pt x="112" y="72"/>
                  </a:lnTo>
                  <a:lnTo>
                    <a:pt x="204" y="84"/>
                  </a:lnTo>
                  <a:lnTo>
                    <a:pt x="276" y="92"/>
                  </a:lnTo>
                  <a:lnTo>
                    <a:pt x="336" y="84"/>
                  </a:lnTo>
                  <a:lnTo>
                    <a:pt x="380" y="80"/>
                  </a:lnTo>
                  <a:lnTo>
                    <a:pt x="408" y="72"/>
                  </a:lnTo>
                  <a:lnTo>
                    <a:pt x="428" y="60"/>
                  </a:lnTo>
                  <a:lnTo>
                    <a:pt x="444" y="48"/>
                  </a:lnTo>
                  <a:lnTo>
                    <a:pt x="456" y="48"/>
                  </a:lnTo>
                  <a:lnTo>
                    <a:pt x="476" y="60"/>
                  </a:lnTo>
                  <a:lnTo>
                    <a:pt x="508" y="72"/>
                  </a:lnTo>
                  <a:lnTo>
                    <a:pt x="556" y="92"/>
                  </a:lnTo>
                  <a:lnTo>
                    <a:pt x="568" y="104"/>
                  </a:lnTo>
                  <a:lnTo>
                    <a:pt x="592" y="116"/>
                  </a:lnTo>
                  <a:lnTo>
                    <a:pt x="632" y="128"/>
                  </a:lnTo>
                  <a:lnTo>
                    <a:pt x="704" y="132"/>
                  </a:lnTo>
                  <a:lnTo>
                    <a:pt x="768" y="132"/>
                  </a:lnTo>
                  <a:lnTo>
                    <a:pt x="820" y="132"/>
                  </a:lnTo>
                  <a:lnTo>
                    <a:pt x="880" y="144"/>
                  </a:lnTo>
                  <a:lnTo>
                    <a:pt x="892" y="156"/>
                  </a:lnTo>
                  <a:lnTo>
                    <a:pt x="904" y="168"/>
                  </a:lnTo>
                  <a:lnTo>
                    <a:pt x="912" y="180"/>
                  </a:lnTo>
                  <a:lnTo>
                    <a:pt x="912" y="204"/>
                  </a:lnTo>
                  <a:lnTo>
                    <a:pt x="900" y="236"/>
                  </a:lnTo>
                  <a:lnTo>
                    <a:pt x="892" y="252"/>
                  </a:lnTo>
                  <a:lnTo>
                    <a:pt x="888" y="276"/>
                  </a:lnTo>
                  <a:lnTo>
                    <a:pt x="888" y="308"/>
                  </a:lnTo>
                  <a:lnTo>
                    <a:pt x="892" y="332"/>
                  </a:lnTo>
                  <a:lnTo>
                    <a:pt x="900" y="356"/>
                  </a:lnTo>
                  <a:lnTo>
                    <a:pt x="924" y="376"/>
                  </a:lnTo>
                  <a:lnTo>
                    <a:pt x="952" y="400"/>
                  </a:lnTo>
                  <a:lnTo>
                    <a:pt x="1020" y="428"/>
                  </a:lnTo>
                  <a:lnTo>
                    <a:pt x="1028" y="428"/>
                  </a:lnTo>
                  <a:lnTo>
                    <a:pt x="1124" y="460"/>
                  </a:lnTo>
                  <a:lnTo>
                    <a:pt x="1196" y="464"/>
                  </a:lnTo>
                  <a:lnTo>
                    <a:pt x="1280" y="464"/>
                  </a:lnTo>
                  <a:lnTo>
                    <a:pt x="1328" y="452"/>
                  </a:lnTo>
                  <a:lnTo>
                    <a:pt x="1372" y="448"/>
                  </a:lnTo>
                  <a:lnTo>
                    <a:pt x="1412" y="428"/>
                  </a:lnTo>
                  <a:lnTo>
                    <a:pt x="1456" y="436"/>
                  </a:lnTo>
                  <a:lnTo>
                    <a:pt x="1540" y="436"/>
                  </a:lnTo>
                  <a:lnTo>
                    <a:pt x="1552" y="436"/>
                  </a:lnTo>
                  <a:lnTo>
                    <a:pt x="1560" y="436"/>
                  </a:lnTo>
                  <a:lnTo>
                    <a:pt x="1608" y="428"/>
                  </a:lnTo>
                  <a:lnTo>
                    <a:pt x="1608" y="436"/>
                  </a:lnTo>
                  <a:lnTo>
                    <a:pt x="1632" y="428"/>
                  </a:lnTo>
                  <a:lnTo>
                    <a:pt x="1728" y="416"/>
                  </a:lnTo>
                  <a:lnTo>
                    <a:pt x="1836" y="400"/>
                  </a:lnTo>
                  <a:lnTo>
                    <a:pt x="1908" y="400"/>
                  </a:lnTo>
                  <a:lnTo>
                    <a:pt x="1988" y="400"/>
                  </a:lnTo>
                  <a:lnTo>
                    <a:pt x="2024" y="412"/>
                  </a:lnTo>
                  <a:lnTo>
                    <a:pt x="2072" y="424"/>
                  </a:lnTo>
                  <a:lnTo>
                    <a:pt x="2108" y="436"/>
                  </a:lnTo>
                  <a:lnTo>
                    <a:pt x="2152" y="452"/>
                  </a:lnTo>
                  <a:lnTo>
                    <a:pt x="2156" y="452"/>
                  </a:lnTo>
                  <a:lnTo>
                    <a:pt x="2176" y="464"/>
                  </a:lnTo>
                  <a:lnTo>
                    <a:pt x="2180" y="484"/>
                  </a:lnTo>
                  <a:lnTo>
                    <a:pt x="2176" y="500"/>
                  </a:lnTo>
                  <a:lnTo>
                    <a:pt x="2156" y="512"/>
                  </a:lnTo>
                  <a:lnTo>
                    <a:pt x="2132" y="532"/>
                  </a:lnTo>
                  <a:lnTo>
                    <a:pt x="2120" y="548"/>
                  </a:lnTo>
                  <a:lnTo>
                    <a:pt x="2116" y="576"/>
                  </a:lnTo>
                  <a:lnTo>
                    <a:pt x="2128" y="600"/>
                  </a:lnTo>
                  <a:lnTo>
                    <a:pt x="2152" y="616"/>
                  </a:lnTo>
                  <a:lnTo>
                    <a:pt x="2168" y="628"/>
                  </a:lnTo>
                  <a:lnTo>
                    <a:pt x="2224" y="652"/>
                  </a:lnTo>
                  <a:lnTo>
                    <a:pt x="2316" y="676"/>
                  </a:lnTo>
                  <a:lnTo>
                    <a:pt x="2436" y="700"/>
                  </a:lnTo>
                  <a:lnTo>
                    <a:pt x="2440" y="700"/>
                  </a:lnTo>
                  <a:lnTo>
                    <a:pt x="2476" y="700"/>
                  </a:lnTo>
                  <a:lnTo>
                    <a:pt x="2476" y="700"/>
                  </a:lnTo>
                  <a:lnTo>
                    <a:pt x="2476" y="700"/>
                  </a:lnTo>
                  <a:lnTo>
                    <a:pt x="2496" y="700"/>
                  </a:lnTo>
                  <a:lnTo>
                    <a:pt x="2564" y="700"/>
                  </a:lnTo>
                  <a:lnTo>
                    <a:pt x="2600" y="708"/>
                  </a:lnTo>
                  <a:lnTo>
                    <a:pt x="2628" y="712"/>
                  </a:lnTo>
                  <a:lnTo>
                    <a:pt x="2636" y="720"/>
                  </a:lnTo>
                  <a:lnTo>
                    <a:pt x="2660" y="724"/>
                  </a:lnTo>
                  <a:lnTo>
                    <a:pt x="2700" y="756"/>
                  </a:lnTo>
                  <a:lnTo>
                    <a:pt x="2724" y="772"/>
                  </a:lnTo>
                  <a:lnTo>
                    <a:pt x="2748" y="804"/>
                  </a:lnTo>
                  <a:lnTo>
                    <a:pt x="2760" y="832"/>
                  </a:lnTo>
                  <a:lnTo>
                    <a:pt x="2768" y="876"/>
                  </a:lnTo>
                  <a:lnTo>
                    <a:pt x="2768" y="896"/>
                  </a:lnTo>
                  <a:lnTo>
                    <a:pt x="2768" y="908"/>
                  </a:lnTo>
                  <a:lnTo>
                    <a:pt x="2756" y="936"/>
                  </a:lnTo>
                  <a:lnTo>
                    <a:pt x="2736" y="960"/>
                  </a:lnTo>
                  <a:lnTo>
                    <a:pt x="2724" y="972"/>
                  </a:lnTo>
                  <a:lnTo>
                    <a:pt x="2700" y="980"/>
                  </a:lnTo>
                  <a:lnTo>
                    <a:pt x="2684" y="984"/>
                  </a:lnTo>
                  <a:lnTo>
                    <a:pt x="2628" y="1008"/>
                  </a:lnTo>
                  <a:lnTo>
                    <a:pt x="2604" y="1020"/>
                  </a:lnTo>
                  <a:lnTo>
                    <a:pt x="2580" y="1044"/>
                  </a:lnTo>
                  <a:lnTo>
                    <a:pt x="2564" y="1068"/>
                  </a:lnTo>
                  <a:lnTo>
                    <a:pt x="2548" y="1092"/>
                  </a:lnTo>
                  <a:lnTo>
                    <a:pt x="2564" y="1124"/>
                  </a:lnTo>
                  <a:lnTo>
                    <a:pt x="2580" y="1148"/>
                  </a:lnTo>
                  <a:lnTo>
                    <a:pt x="2600" y="1172"/>
                  </a:lnTo>
                  <a:lnTo>
                    <a:pt x="2604" y="1180"/>
                  </a:lnTo>
                  <a:lnTo>
                    <a:pt x="2660" y="1220"/>
                  </a:lnTo>
                  <a:lnTo>
                    <a:pt x="2688" y="1240"/>
                  </a:lnTo>
                  <a:lnTo>
                    <a:pt x="2724" y="1256"/>
                  </a:lnTo>
                  <a:lnTo>
                    <a:pt x="2756" y="1268"/>
                  </a:lnTo>
                  <a:lnTo>
                    <a:pt x="2824" y="1288"/>
                  </a:lnTo>
                  <a:lnTo>
                    <a:pt x="2900" y="1304"/>
                  </a:lnTo>
                  <a:lnTo>
                    <a:pt x="3088" y="1340"/>
                  </a:lnTo>
                  <a:lnTo>
                    <a:pt x="3268" y="1364"/>
                  </a:lnTo>
                  <a:lnTo>
                    <a:pt x="3360" y="1376"/>
                  </a:lnTo>
                  <a:lnTo>
                    <a:pt x="3452" y="1376"/>
                  </a:lnTo>
                  <a:lnTo>
                    <a:pt x="3576" y="1384"/>
                  </a:lnTo>
                  <a:lnTo>
                    <a:pt x="3576" y="1376"/>
                  </a:lnTo>
                  <a:lnTo>
                    <a:pt x="3452" y="1372"/>
                  </a:lnTo>
                  <a:lnTo>
                    <a:pt x="3292" y="1364"/>
                  </a:lnTo>
                  <a:lnTo>
                    <a:pt x="3136" y="1348"/>
                  </a:lnTo>
                  <a:lnTo>
                    <a:pt x="3288" y="1352"/>
                  </a:lnTo>
                  <a:lnTo>
                    <a:pt x="3372" y="1352"/>
                  </a:lnTo>
                  <a:lnTo>
                    <a:pt x="3452" y="1348"/>
                  </a:lnTo>
                  <a:lnTo>
                    <a:pt x="3452" y="1340"/>
                  </a:lnTo>
                  <a:lnTo>
                    <a:pt x="3348" y="1348"/>
                  </a:lnTo>
                  <a:lnTo>
                    <a:pt x="3240" y="1348"/>
                  </a:lnTo>
                  <a:lnTo>
                    <a:pt x="3088" y="1336"/>
                  </a:lnTo>
                  <a:lnTo>
                    <a:pt x="3016" y="1324"/>
                  </a:lnTo>
                  <a:lnTo>
                    <a:pt x="2920" y="1292"/>
                  </a:lnTo>
                  <a:lnTo>
                    <a:pt x="2852" y="1264"/>
                  </a:lnTo>
                  <a:lnTo>
                    <a:pt x="2804" y="1240"/>
                  </a:lnTo>
                  <a:lnTo>
                    <a:pt x="2772" y="1208"/>
                  </a:lnTo>
                  <a:lnTo>
                    <a:pt x="2756" y="1184"/>
                  </a:lnTo>
                  <a:lnTo>
                    <a:pt x="2744" y="1168"/>
                  </a:lnTo>
                  <a:lnTo>
                    <a:pt x="2744" y="1156"/>
                  </a:lnTo>
                  <a:lnTo>
                    <a:pt x="2748" y="1136"/>
                  </a:lnTo>
                  <a:lnTo>
                    <a:pt x="2756" y="1120"/>
                  </a:lnTo>
                  <a:lnTo>
                    <a:pt x="2792" y="1088"/>
                  </a:lnTo>
                  <a:lnTo>
                    <a:pt x="2840" y="1056"/>
                  </a:lnTo>
                  <a:lnTo>
                    <a:pt x="2900" y="1040"/>
                  </a:lnTo>
                  <a:lnTo>
                    <a:pt x="3008" y="1016"/>
                  </a:lnTo>
                  <a:lnTo>
                    <a:pt x="3056" y="1004"/>
                  </a:lnTo>
                  <a:lnTo>
                    <a:pt x="3100" y="992"/>
                  </a:lnTo>
                  <a:lnTo>
                    <a:pt x="3136" y="972"/>
                  </a:lnTo>
                  <a:lnTo>
                    <a:pt x="3160" y="956"/>
                  </a:lnTo>
                  <a:lnTo>
                    <a:pt x="3172" y="932"/>
                  </a:lnTo>
                  <a:lnTo>
                    <a:pt x="3180" y="912"/>
                  </a:lnTo>
                  <a:lnTo>
                    <a:pt x="3180" y="900"/>
                  </a:lnTo>
                  <a:lnTo>
                    <a:pt x="3180" y="888"/>
                  </a:lnTo>
                  <a:lnTo>
                    <a:pt x="3156" y="864"/>
                  </a:lnTo>
                  <a:lnTo>
                    <a:pt x="3124" y="848"/>
                  </a:lnTo>
                  <a:lnTo>
                    <a:pt x="3088" y="828"/>
                  </a:lnTo>
                  <a:lnTo>
                    <a:pt x="3052" y="820"/>
                  </a:lnTo>
                  <a:lnTo>
                    <a:pt x="2984" y="816"/>
                  </a:lnTo>
                  <a:lnTo>
                    <a:pt x="2956" y="816"/>
                  </a:lnTo>
                  <a:lnTo>
                    <a:pt x="2872" y="808"/>
                  </a:lnTo>
                  <a:lnTo>
                    <a:pt x="2760" y="816"/>
                  </a:lnTo>
                  <a:lnTo>
                    <a:pt x="2756" y="808"/>
                  </a:lnTo>
                  <a:lnTo>
                    <a:pt x="2912" y="808"/>
                  </a:lnTo>
                  <a:lnTo>
                    <a:pt x="3020" y="816"/>
                  </a:lnTo>
                  <a:lnTo>
                    <a:pt x="3076" y="820"/>
                  </a:lnTo>
                  <a:lnTo>
                    <a:pt x="3120" y="832"/>
                  </a:lnTo>
                  <a:lnTo>
                    <a:pt x="3168" y="852"/>
                  </a:lnTo>
                  <a:lnTo>
                    <a:pt x="3196" y="876"/>
                  </a:lnTo>
                  <a:lnTo>
                    <a:pt x="3216" y="888"/>
                  </a:lnTo>
                  <a:lnTo>
                    <a:pt x="3220" y="908"/>
                  </a:lnTo>
                  <a:lnTo>
                    <a:pt x="3220" y="932"/>
                  </a:lnTo>
                  <a:lnTo>
                    <a:pt x="3204" y="956"/>
                  </a:lnTo>
                  <a:lnTo>
                    <a:pt x="3196" y="968"/>
                  </a:lnTo>
                  <a:lnTo>
                    <a:pt x="3172" y="980"/>
                  </a:lnTo>
                  <a:lnTo>
                    <a:pt x="3120" y="1004"/>
                  </a:lnTo>
                  <a:lnTo>
                    <a:pt x="3020" y="1028"/>
                  </a:lnTo>
                  <a:lnTo>
                    <a:pt x="2992" y="1032"/>
                  </a:lnTo>
                  <a:lnTo>
                    <a:pt x="2920" y="1052"/>
                  </a:lnTo>
                  <a:lnTo>
                    <a:pt x="2884" y="1064"/>
                  </a:lnTo>
                  <a:lnTo>
                    <a:pt x="2848" y="1080"/>
                  </a:lnTo>
                  <a:lnTo>
                    <a:pt x="2824" y="1104"/>
                  </a:lnTo>
                  <a:lnTo>
                    <a:pt x="2796" y="1136"/>
                  </a:lnTo>
                  <a:lnTo>
                    <a:pt x="2796" y="1156"/>
                  </a:lnTo>
                  <a:lnTo>
                    <a:pt x="2796" y="1168"/>
                  </a:lnTo>
                  <a:lnTo>
                    <a:pt x="2808" y="1192"/>
                  </a:lnTo>
                  <a:lnTo>
                    <a:pt x="2828" y="1216"/>
                  </a:lnTo>
                  <a:lnTo>
                    <a:pt x="2864" y="1244"/>
                  </a:lnTo>
                  <a:lnTo>
                    <a:pt x="2924" y="1276"/>
                  </a:lnTo>
                  <a:lnTo>
                    <a:pt x="3016" y="1292"/>
                  </a:lnTo>
                  <a:lnTo>
                    <a:pt x="3148" y="1316"/>
                  </a:lnTo>
                  <a:lnTo>
                    <a:pt x="3264" y="1336"/>
                  </a:lnTo>
                  <a:lnTo>
                    <a:pt x="3368" y="1340"/>
                  </a:lnTo>
                  <a:lnTo>
                    <a:pt x="3368" y="1336"/>
                  </a:lnTo>
                  <a:lnTo>
                    <a:pt x="3268" y="1324"/>
                  </a:lnTo>
                  <a:lnTo>
                    <a:pt x="3156" y="1300"/>
                  </a:lnTo>
                  <a:lnTo>
                    <a:pt x="3020" y="1276"/>
                  </a:lnTo>
                  <a:lnTo>
                    <a:pt x="2960" y="1256"/>
                  </a:lnTo>
                  <a:lnTo>
                    <a:pt x="2912" y="1232"/>
                  </a:lnTo>
                  <a:lnTo>
                    <a:pt x="2884" y="1216"/>
                  </a:lnTo>
                  <a:lnTo>
                    <a:pt x="2864" y="1184"/>
                  </a:lnTo>
                  <a:lnTo>
                    <a:pt x="2864" y="1168"/>
                  </a:lnTo>
                  <a:lnTo>
                    <a:pt x="2876" y="1148"/>
                  </a:lnTo>
                  <a:lnTo>
                    <a:pt x="2888" y="1132"/>
                  </a:lnTo>
                  <a:lnTo>
                    <a:pt x="2924" y="1104"/>
                  </a:lnTo>
                  <a:lnTo>
                    <a:pt x="2968" y="1080"/>
                  </a:lnTo>
                  <a:lnTo>
                    <a:pt x="3016" y="1064"/>
                  </a:lnTo>
                  <a:lnTo>
                    <a:pt x="3064" y="1052"/>
                  </a:lnTo>
                  <a:lnTo>
                    <a:pt x="3144" y="1040"/>
                  </a:lnTo>
                  <a:lnTo>
                    <a:pt x="3180" y="1032"/>
                  </a:lnTo>
                  <a:lnTo>
                    <a:pt x="3216" y="1028"/>
                  </a:lnTo>
                  <a:lnTo>
                    <a:pt x="3216" y="1032"/>
                  </a:lnTo>
                  <a:lnTo>
                    <a:pt x="3268" y="1028"/>
                  </a:lnTo>
                  <a:lnTo>
                    <a:pt x="3292" y="1020"/>
                  </a:lnTo>
                  <a:lnTo>
                    <a:pt x="3344" y="1004"/>
                  </a:lnTo>
                  <a:lnTo>
                    <a:pt x="3380" y="984"/>
                  </a:lnTo>
                  <a:lnTo>
                    <a:pt x="3396" y="960"/>
                  </a:lnTo>
                  <a:lnTo>
                    <a:pt x="3408" y="948"/>
                  </a:lnTo>
                  <a:lnTo>
                    <a:pt x="3416" y="924"/>
                  </a:lnTo>
                  <a:lnTo>
                    <a:pt x="3408" y="920"/>
                  </a:lnTo>
                  <a:lnTo>
                    <a:pt x="3396" y="888"/>
                  </a:lnTo>
                  <a:lnTo>
                    <a:pt x="3372" y="872"/>
                  </a:lnTo>
                  <a:lnTo>
                    <a:pt x="3336" y="852"/>
                  </a:lnTo>
                  <a:lnTo>
                    <a:pt x="3300" y="840"/>
                  </a:lnTo>
                  <a:lnTo>
                    <a:pt x="3232" y="828"/>
                  </a:lnTo>
                  <a:lnTo>
                    <a:pt x="3196" y="828"/>
                  </a:lnTo>
                  <a:lnTo>
                    <a:pt x="3124" y="808"/>
                  </a:lnTo>
                  <a:lnTo>
                    <a:pt x="3088" y="808"/>
                  </a:lnTo>
                  <a:lnTo>
                    <a:pt x="2920" y="796"/>
                  </a:lnTo>
                  <a:lnTo>
                    <a:pt x="2796" y="772"/>
                  </a:lnTo>
                  <a:lnTo>
                    <a:pt x="2732" y="756"/>
                  </a:lnTo>
                  <a:lnTo>
                    <a:pt x="2708" y="748"/>
                  </a:lnTo>
                  <a:lnTo>
                    <a:pt x="2672" y="724"/>
                  </a:lnTo>
                  <a:lnTo>
                    <a:pt x="2640" y="712"/>
                  </a:lnTo>
                  <a:lnTo>
                    <a:pt x="2648" y="712"/>
                  </a:lnTo>
                  <a:lnTo>
                    <a:pt x="2636" y="708"/>
                  </a:lnTo>
                  <a:lnTo>
                    <a:pt x="2600" y="696"/>
                  </a:lnTo>
                  <a:lnTo>
                    <a:pt x="2568" y="672"/>
                  </a:lnTo>
                  <a:lnTo>
                    <a:pt x="2556" y="652"/>
                  </a:lnTo>
                  <a:lnTo>
                    <a:pt x="2544" y="628"/>
                  </a:lnTo>
                  <a:lnTo>
                    <a:pt x="2548" y="600"/>
                  </a:lnTo>
                  <a:lnTo>
                    <a:pt x="2564" y="580"/>
                  </a:lnTo>
                  <a:lnTo>
                    <a:pt x="2580" y="564"/>
                  </a:lnTo>
                  <a:lnTo>
                    <a:pt x="2624" y="532"/>
                  </a:lnTo>
                  <a:lnTo>
                    <a:pt x="2672" y="512"/>
                  </a:lnTo>
                  <a:lnTo>
                    <a:pt x="2732" y="496"/>
                  </a:lnTo>
                  <a:lnTo>
                    <a:pt x="2852" y="464"/>
                  </a:lnTo>
                  <a:lnTo>
                    <a:pt x="2884" y="452"/>
                  </a:lnTo>
                  <a:lnTo>
                    <a:pt x="2912" y="436"/>
                  </a:lnTo>
                  <a:lnTo>
                    <a:pt x="2932" y="416"/>
                  </a:lnTo>
                  <a:lnTo>
                    <a:pt x="2936" y="400"/>
                  </a:lnTo>
                  <a:lnTo>
                    <a:pt x="2936" y="388"/>
                  </a:lnTo>
                  <a:lnTo>
                    <a:pt x="2932" y="376"/>
                  </a:lnTo>
                  <a:lnTo>
                    <a:pt x="2920" y="356"/>
                  </a:lnTo>
                  <a:lnTo>
                    <a:pt x="2936" y="356"/>
                  </a:lnTo>
                  <a:lnTo>
                    <a:pt x="2972" y="368"/>
                  </a:lnTo>
                  <a:lnTo>
                    <a:pt x="2996" y="380"/>
                  </a:lnTo>
                  <a:lnTo>
                    <a:pt x="3004" y="388"/>
                  </a:lnTo>
                  <a:lnTo>
                    <a:pt x="3008" y="400"/>
                  </a:lnTo>
                  <a:lnTo>
                    <a:pt x="3004" y="412"/>
                  </a:lnTo>
                  <a:lnTo>
                    <a:pt x="2992" y="424"/>
                  </a:lnTo>
                  <a:lnTo>
                    <a:pt x="2956" y="448"/>
                  </a:lnTo>
                  <a:lnTo>
                    <a:pt x="2920" y="460"/>
                  </a:lnTo>
                  <a:lnTo>
                    <a:pt x="2884" y="472"/>
                  </a:lnTo>
                  <a:lnTo>
                    <a:pt x="2852" y="476"/>
                  </a:lnTo>
                  <a:lnTo>
                    <a:pt x="2808" y="484"/>
                  </a:lnTo>
                  <a:lnTo>
                    <a:pt x="2724" y="500"/>
                  </a:lnTo>
                  <a:lnTo>
                    <a:pt x="2688" y="520"/>
                  </a:lnTo>
                  <a:lnTo>
                    <a:pt x="2648" y="544"/>
                  </a:lnTo>
                  <a:lnTo>
                    <a:pt x="2616" y="576"/>
                  </a:lnTo>
                  <a:lnTo>
                    <a:pt x="2604" y="592"/>
                  </a:lnTo>
                  <a:lnTo>
                    <a:pt x="2600" y="612"/>
                  </a:lnTo>
                  <a:lnTo>
                    <a:pt x="2600" y="628"/>
                  </a:lnTo>
                  <a:lnTo>
                    <a:pt x="2604" y="648"/>
                  </a:lnTo>
                  <a:lnTo>
                    <a:pt x="2624" y="672"/>
                  </a:lnTo>
                  <a:lnTo>
                    <a:pt x="2652" y="700"/>
                  </a:lnTo>
                  <a:lnTo>
                    <a:pt x="2700" y="732"/>
                  </a:lnTo>
                  <a:lnTo>
                    <a:pt x="2780" y="760"/>
                  </a:lnTo>
                  <a:lnTo>
                    <a:pt x="2896" y="780"/>
                  </a:lnTo>
                  <a:lnTo>
                    <a:pt x="3040" y="784"/>
                  </a:lnTo>
                  <a:lnTo>
                    <a:pt x="3160" y="796"/>
                  </a:lnTo>
                  <a:lnTo>
                    <a:pt x="3252" y="808"/>
                  </a:lnTo>
                  <a:lnTo>
                    <a:pt x="3292" y="816"/>
                  </a:lnTo>
                  <a:lnTo>
                    <a:pt x="3396" y="832"/>
                  </a:lnTo>
                  <a:lnTo>
                    <a:pt x="3444" y="852"/>
                  </a:lnTo>
                  <a:lnTo>
                    <a:pt x="3488" y="876"/>
                  </a:lnTo>
                  <a:lnTo>
                    <a:pt x="3524" y="908"/>
                  </a:lnTo>
                  <a:lnTo>
                    <a:pt x="3528" y="920"/>
                  </a:lnTo>
                  <a:lnTo>
                    <a:pt x="3528" y="936"/>
                  </a:lnTo>
                  <a:lnTo>
                    <a:pt x="3528" y="948"/>
                  </a:lnTo>
                  <a:lnTo>
                    <a:pt x="3504" y="972"/>
                  </a:lnTo>
                  <a:lnTo>
                    <a:pt x="3488" y="992"/>
                  </a:lnTo>
                  <a:lnTo>
                    <a:pt x="3464" y="1004"/>
                  </a:lnTo>
                  <a:lnTo>
                    <a:pt x="3428" y="1008"/>
                  </a:lnTo>
                  <a:lnTo>
                    <a:pt x="3380" y="1016"/>
                  </a:lnTo>
                  <a:lnTo>
                    <a:pt x="3240" y="1040"/>
                  </a:lnTo>
                  <a:lnTo>
                    <a:pt x="3124" y="1052"/>
                  </a:lnTo>
                  <a:lnTo>
                    <a:pt x="3044" y="1068"/>
                  </a:lnTo>
                  <a:lnTo>
                    <a:pt x="3004" y="1088"/>
                  </a:lnTo>
                  <a:lnTo>
                    <a:pt x="2992" y="1092"/>
                  </a:lnTo>
                  <a:lnTo>
                    <a:pt x="2960" y="1112"/>
                  </a:lnTo>
                  <a:lnTo>
                    <a:pt x="2936" y="1124"/>
                  </a:lnTo>
                  <a:lnTo>
                    <a:pt x="2924" y="1144"/>
                  </a:lnTo>
                  <a:lnTo>
                    <a:pt x="2920" y="1168"/>
                  </a:lnTo>
                  <a:lnTo>
                    <a:pt x="2924" y="1184"/>
                  </a:lnTo>
                  <a:lnTo>
                    <a:pt x="2936" y="1204"/>
                  </a:lnTo>
                  <a:lnTo>
                    <a:pt x="2960" y="1220"/>
                  </a:lnTo>
                  <a:lnTo>
                    <a:pt x="3028" y="1256"/>
                  </a:lnTo>
                  <a:lnTo>
                    <a:pt x="3120" y="1288"/>
                  </a:lnTo>
                  <a:lnTo>
                    <a:pt x="3216" y="1304"/>
                  </a:lnTo>
                  <a:lnTo>
                    <a:pt x="3312" y="1324"/>
                  </a:lnTo>
                  <a:lnTo>
                    <a:pt x="3480" y="1348"/>
                  </a:lnTo>
                  <a:lnTo>
                    <a:pt x="3552" y="1352"/>
                  </a:lnTo>
                  <a:lnTo>
                    <a:pt x="3576" y="1352"/>
                  </a:lnTo>
                  <a:lnTo>
                    <a:pt x="3576" y="1348"/>
                  </a:lnTo>
                  <a:lnTo>
                    <a:pt x="3552" y="1348"/>
                  </a:lnTo>
                  <a:lnTo>
                    <a:pt x="3480" y="1340"/>
                  </a:lnTo>
                  <a:lnTo>
                    <a:pt x="3312" y="1316"/>
                  </a:lnTo>
                  <a:lnTo>
                    <a:pt x="3216" y="1304"/>
                  </a:lnTo>
                  <a:lnTo>
                    <a:pt x="3120" y="1280"/>
                  </a:lnTo>
                  <a:lnTo>
                    <a:pt x="3032" y="1252"/>
                  </a:lnTo>
                  <a:lnTo>
                    <a:pt x="2968" y="1220"/>
                  </a:lnTo>
                  <a:lnTo>
                    <a:pt x="2944" y="1204"/>
                  </a:lnTo>
                  <a:lnTo>
                    <a:pt x="2932" y="1180"/>
                  </a:lnTo>
                  <a:lnTo>
                    <a:pt x="2924" y="1168"/>
                  </a:lnTo>
                  <a:lnTo>
                    <a:pt x="2932" y="1148"/>
                  </a:lnTo>
                  <a:lnTo>
                    <a:pt x="2944" y="1132"/>
                  </a:lnTo>
                  <a:lnTo>
                    <a:pt x="2960" y="1112"/>
                  </a:lnTo>
                  <a:lnTo>
                    <a:pt x="2992" y="1100"/>
                  </a:lnTo>
                  <a:lnTo>
                    <a:pt x="3004" y="1092"/>
                  </a:lnTo>
                  <a:lnTo>
                    <a:pt x="3052" y="1076"/>
                  </a:lnTo>
                  <a:lnTo>
                    <a:pt x="3124" y="1056"/>
                  </a:lnTo>
                  <a:lnTo>
                    <a:pt x="3240" y="1044"/>
                  </a:lnTo>
                  <a:lnTo>
                    <a:pt x="3380" y="1020"/>
                  </a:lnTo>
                  <a:lnTo>
                    <a:pt x="3428" y="1016"/>
                  </a:lnTo>
                  <a:lnTo>
                    <a:pt x="3464" y="1008"/>
                  </a:lnTo>
                  <a:lnTo>
                    <a:pt x="3492" y="992"/>
                  </a:lnTo>
                  <a:lnTo>
                    <a:pt x="3512" y="980"/>
                  </a:lnTo>
                  <a:lnTo>
                    <a:pt x="3528" y="948"/>
                  </a:lnTo>
                  <a:lnTo>
                    <a:pt x="3536" y="936"/>
                  </a:lnTo>
                  <a:lnTo>
                    <a:pt x="3536" y="920"/>
                  </a:lnTo>
                  <a:lnTo>
                    <a:pt x="3524" y="896"/>
                  </a:lnTo>
                  <a:lnTo>
                    <a:pt x="3504" y="884"/>
                  </a:lnTo>
                  <a:lnTo>
                    <a:pt x="3480" y="864"/>
                  </a:lnTo>
                  <a:lnTo>
                    <a:pt x="3420" y="840"/>
                  </a:lnTo>
                  <a:lnTo>
                    <a:pt x="3360" y="820"/>
                  </a:lnTo>
                  <a:lnTo>
                    <a:pt x="3408" y="828"/>
                  </a:lnTo>
                  <a:lnTo>
                    <a:pt x="3476" y="832"/>
                  </a:lnTo>
                  <a:lnTo>
                    <a:pt x="3536" y="860"/>
                  </a:lnTo>
                  <a:lnTo>
                    <a:pt x="3560" y="876"/>
                  </a:lnTo>
                  <a:lnTo>
                    <a:pt x="3576" y="896"/>
                  </a:lnTo>
                  <a:lnTo>
                    <a:pt x="3576" y="888"/>
                  </a:lnTo>
                  <a:lnTo>
                    <a:pt x="3560" y="872"/>
                  </a:lnTo>
                  <a:lnTo>
                    <a:pt x="3536" y="852"/>
                  </a:lnTo>
                  <a:lnTo>
                    <a:pt x="3576" y="860"/>
                  </a:lnTo>
                  <a:lnTo>
                    <a:pt x="3576" y="852"/>
                  </a:lnTo>
                  <a:lnTo>
                    <a:pt x="3524" y="848"/>
                  </a:lnTo>
                  <a:lnTo>
                    <a:pt x="3464" y="828"/>
                  </a:lnTo>
                  <a:lnTo>
                    <a:pt x="3408" y="820"/>
                  </a:lnTo>
                  <a:lnTo>
                    <a:pt x="3336" y="816"/>
                  </a:lnTo>
                  <a:lnTo>
                    <a:pt x="3252" y="804"/>
                  </a:lnTo>
                  <a:lnTo>
                    <a:pt x="3172" y="792"/>
                  </a:lnTo>
                  <a:lnTo>
                    <a:pt x="3076" y="784"/>
                  </a:lnTo>
                  <a:lnTo>
                    <a:pt x="3028" y="772"/>
                  </a:lnTo>
                  <a:lnTo>
                    <a:pt x="2936" y="736"/>
                  </a:lnTo>
                  <a:lnTo>
                    <a:pt x="2888" y="708"/>
                  </a:lnTo>
                  <a:lnTo>
                    <a:pt x="2848" y="688"/>
                  </a:lnTo>
                  <a:lnTo>
                    <a:pt x="2816" y="652"/>
                  </a:lnTo>
                  <a:lnTo>
                    <a:pt x="2808" y="640"/>
                  </a:lnTo>
                  <a:lnTo>
                    <a:pt x="2808" y="624"/>
                  </a:lnTo>
                  <a:lnTo>
                    <a:pt x="2808" y="604"/>
                  </a:lnTo>
                  <a:lnTo>
                    <a:pt x="2824" y="580"/>
                  </a:lnTo>
                  <a:lnTo>
                    <a:pt x="2840" y="564"/>
                  </a:lnTo>
                  <a:lnTo>
                    <a:pt x="2864" y="532"/>
                  </a:lnTo>
                  <a:lnTo>
                    <a:pt x="2908" y="508"/>
                  </a:lnTo>
                  <a:lnTo>
                    <a:pt x="2960" y="488"/>
                  </a:lnTo>
                  <a:lnTo>
                    <a:pt x="3028" y="472"/>
                  </a:lnTo>
                  <a:lnTo>
                    <a:pt x="3132" y="460"/>
                  </a:lnTo>
                  <a:lnTo>
                    <a:pt x="3056" y="472"/>
                  </a:lnTo>
                  <a:lnTo>
                    <a:pt x="3004" y="488"/>
                  </a:lnTo>
                  <a:lnTo>
                    <a:pt x="2956" y="508"/>
                  </a:lnTo>
                  <a:lnTo>
                    <a:pt x="2924" y="532"/>
                  </a:lnTo>
                  <a:lnTo>
                    <a:pt x="2884" y="568"/>
                  </a:lnTo>
                  <a:lnTo>
                    <a:pt x="2872" y="580"/>
                  </a:lnTo>
                  <a:lnTo>
                    <a:pt x="2860" y="612"/>
                  </a:lnTo>
                  <a:lnTo>
                    <a:pt x="2864" y="640"/>
                  </a:lnTo>
                  <a:lnTo>
                    <a:pt x="2884" y="664"/>
                  </a:lnTo>
                  <a:lnTo>
                    <a:pt x="2908" y="688"/>
                  </a:lnTo>
                  <a:lnTo>
                    <a:pt x="2968" y="720"/>
                  </a:lnTo>
                  <a:lnTo>
                    <a:pt x="3020" y="736"/>
                  </a:lnTo>
                  <a:lnTo>
                    <a:pt x="3052" y="744"/>
                  </a:lnTo>
                  <a:lnTo>
                    <a:pt x="3160" y="772"/>
                  </a:lnTo>
                  <a:lnTo>
                    <a:pt x="3264" y="796"/>
                  </a:lnTo>
                  <a:lnTo>
                    <a:pt x="3348" y="808"/>
                  </a:lnTo>
                  <a:lnTo>
                    <a:pt x="3420" y="816"/>
                  </a:lnTo>
                  <a:lnTo>
                    <a:pt x="3524" y="816"/>
                  </a:lnTo>
                  <a:lnTo>
                    <a:pt x="3560" y="808"/>
                  </a:lnTo>
                  <a:lnTo>
                    <a:pt x="3576" y="820"/>
                  </a:lnTo>
                  <a:lnTo>
                    <a:pt x="3576" y="816"/>
                  </a:lnTo>
                  <a:lnTo>
                    <a:pt x="3560" y="804"/>
                  </a:lnTo>
                  <a:lnTo>
                    <a:pt x="3536" y="780"/>
                  </a:lnTo>
                  <a:lnTo>
                    <a:pt x="3536" y="760"/>
                  </a:lnTo>
                  <a:lnTo>
                    <a:pt x="3548" y="748"/>
                  </a:lnTo>
                  <a:lnTo>
                    <a:pt x="3572" y="736"/>
                  </a:lnTo>
                  <a:lnTo>
                    <a:pt x="3576" y="736"/>
                  </a:lnTo>
                  <a:lnTo>
                    <a:pt x="3576" y="732"/>
                  </a:lnTo>
                  <a:lnTo>
                    <a:pt x="3572" y="732"/>
                  </a:lnTo>
                  <a:lnTo>
                    <a:pt x="3476" y="712"/>
                  </a:lnTo>
                  <a:lnTo>
                    <a:pt x="3408" y="696"/>
                  </a:lnTo>
                  <a:lnTo>
                    <a:pt x="3368" y="672"/>
                  </a:lnTo>
                  <a:lnTo>
                    <a:pt x="3348" y="648"/>
                  </a:lnTo>
                  <a:lnTo>
                    <a:pt x="3344" y="616"/>
                  </a:lnTo>
                  <a:lnTo>
                    <a:pt x="3344" y="612"/>
                  </a:lnTo>
                  <a:lnTo>
                    <a:pt x="3356" y="588"/>
                  </a:lnTo>
                  <a:lnTo>
                    <a:pt x="3380" y="568"/>
                  </a:lnTo>
                  <a:lnTo>
                    <a:pt x="3408" y="548"/>
                  </a:lnTo>
                  <a:lnTo>
                    <a:pt x="3440" y="532"/>
                  </a:lnTo>
                  <a:lnTo>
                    <a:pt x="3512" y="512"/>
                  </a:lnTo>
                  <a:lnTo>
                    <a:pt x="3576" y="500"/>
                  </a:lnTo>
                  <a:lnTo>
                    <a:pt x="3576" y="496"/>
                  </a:lnTo>
                  <a:lnTo>
                    <a:pt x="3504" y="508"/>
                  </a:lnTo>
                  <a:lnTo>
                    <a:pt x="3432" y="532"/>
                  </a:lnTo>
                  <a:lnTo>
                    <a:pt x="3404" y="544"/>
                  </a:lnTo>
                  <a:lnTo>
                    <a:pt x="3372" y="564"/>
                  </a:lnTo>
                  <a:lnTo>
                    <a:pt x="3356" y="580"/>
                  </a:lnTo>
                  <a:lnTo>
                    <a:pt x="3336" y="604"/>
                  </a:lnTo>
                  <a:lnTo>
                    <a:pt x="3336" y="616"/>
                  </a:lnTo>
                  <a:lnTo>
                    <a:pt x="3336" y="628"/>
                  </a:lnTo>
                  <a:lnTo>
                    <a:pt x="3344" y="648"/>
                  </a:lnTo>
                  <a:lnTo>
                    <a:pt x="3360" y="672"/>
                  </a:lnTo>
                  <a:lnTo>
                    <a:pt x="3404" y="696"/>
                  </a:lnTo>
                  <a:lnTo>
                    <a:pt x="3464" y="712"/>
                  </a:lnTo>
                  <a:lnTo>
                    <a:pt x="3560" y="736"/>
                  </a:lnTo>
                  <a:lnTo>
                    <a:pt x="3540" y="744"/>
                  </a:lnTo>
                  <a:lnTo>
                    <a:pt x="3528" y="756"/>
                  </a:lnTo>
                  <a:lnTo>
                    <a:pt x="3528" y="768"/>
                  </a:lnTo>
                  <a:lnTo>
                    <a:pt x="3464" y="760"/>
                  </a:lnTo>
                  <a:lnTo>
                    <a:pt x="3312" y="744"/>
                  </a:lnTo>
                  <a:lnTo>
                    <a:pt x="3232" y="724"/>
                  </a:lnTo>
                  <a:lnTo>
                    <a:pt x="3168" y="700"/>
                  </a:lnTo>
                  <a:lnTo>
                    <a:pt x="3136" y="688"/>
                  </a:lnTo>
                  <a:lnTo>
                    <a:pt x="3112" y="672"/>
                  </a:lnTo>
                  <a:lnTo>
                    <a:pt x="3100" y="652"/>
                  </a:lnTo>
                  <a:lnTo>
                    <a:pt x="3088" y="636"/>
                  </a:lnTo>
                  <a:lnTo>
                    <a:pt x="3088" y="624"/>
                  </a:lnTo>
                  <a:lnTo>
                    <a:pt x="3096" y="604"/>
                  </a:lnTo>
                  <a:lnTo>
                    <a:pt x="3108" y="588"/>
                  </a:lnTo>
                  <a:lnTo>
                    <a:pt x="3144" y="548"/>
                  </a:lnTo>
                  <a:lnTo>
                    <a:pt x="3172" y="532"/>
                  </a:lnTo>
                  <a:lnTo>
                    <a:pt x="3216" y="520"/>
                  </a:lnTo>
                  <a:lnTo>
                    <a:pt x="3264" y="500"/>
                  </a:lnTo>
                  <a:lnTo>
                    <a:pt x="3324" y="488"/>
                  </a:lnTo>
                  <a:lnTo>
                    <a:pt x="3396" y="476"/>
                  </a:lnTo>
                  <a:lnTo>
                    <a:pt x="3480" y="464"/>
                  </a:lnTo>
                  <a:lnTo>
                    <a:pt x="3576" y="460"/>
                  </a:lnTo>
                  <a:lnTo>
                    <a:pt x="3576" y="452"/>
                  </a:lnTo>
                  <a:lnTo>
                    <a:pt x="3480" y="464"/>
                  </a:lnTo>
                  <a:lnTo>
                    <a:pt x="3396" y="472"/>
                  </a:lnTo>
                  <a:lnTo>
                    <a:pt x="3324" y="484"/>
                  </a:lnTo>
                  <a:lnTo>
                    <a:pt x="3256" y="496"/>
                  </a:lnTo>
                  <a:lnTo>
                    <a:pt x="3208" y="512"/>
                  </a:lnTo>
                  <a:lnTo>
                    <a:pt x="3172" y="532"/>
                  </a:lnTo>
                  <a:lnTo>
                    <a:pt x="3144" y="548"/>
                  </a:lnTo>
                  <a:lnTo>
                    <a:pt x="3120" y="568"/>
                  </a:lnTo>
                  <a:lnTo>
                    <a:pt x="3100" y="588"/>
                  </a:lnTo>
                  <a:lnTo>
                    <a:pt x="3088" y="604"/>
                  </a:lnTo>
                  <a:lnTo>
                    <a:pt x="3088" y="624"/>
                  </a:lnTo>
                  <a:lnTo>
                    <a:pt x="3088" y="636"/>
                  </a:lnTo>
                  <a:lnTo>
                    <a:pt x="3088" y="652"/>
                  </a:lnTo>
                  <a:lnTo>
                    <a:pt x="3100" y="664"/>
                  </a:lnTo>
                  <a:lnTo>
                    <a:pt x="3136" y="696"/>
                  </a:lnTo>
                  <a:lnTo>
                    <a:pt x="3184" y="712"/>
                  </a:lnTo>
                  <a:lnTo>
                    <a:pt x="3244" y="732"/>
                  </a:lnTo>
                  <a:lnTo>
                    <a:pt x="3380" y="756"/>
                  </a:lnTo>
                  <a:lnTo>
                    <a:pt x="3480" y="768"/>
                  </a:lnTo>
                  <a:lnTo>
                    <a:pt x="3372" y="760"/>
                  </a:lnTo>
                  <a:lnTo>
                    <a:pt x="3304" y="748"/>
                  </a:lnTo>
                  <a:lnTo>
                    <a:pt x="3240" y="736"/>
                  </a:lnTo>
                  <a:lnTo>
                    <a:pt x="3180" y="720"/>
                  </a:lnTo>
                  <a:lnTo>
                    <a:pt x="3120" y="700"/>
                  </a:lnTo>
                  <a:lnTo>
                    <a:pt x="3076" y="664"/>
                  </a:lnTo>
                  <a:lnTo>
                    <a:pt x="3056" y="648"/>
                  </a:lnTo>
                  <a:lnTo>
                    <a:pt x="3044" y="624"/>
                  </a:lnTo>
                  <a:lnTo>
                    <a:pt x="3044" y="612"/>
                  </a:lnTo>
                  <a:lnTo>
                    <a:pt x="3052" y="592"/>
                  </a:lnTo>
                  <a:lnTo>
                    <a:pt x="3056" y="576"/>
                  </a:lnTo>
                  <a:lnTo>
                    <a:pt x="3084" y="556"/>
                  </a:lnTo>
                  <a:lnTo>
                    <a:pt x="3120" y="524"/>
                  </a:lnTo>
                  <a:lnTo>
                    <a:pt x="3180" y="508"/>
                  </a:lnTo>
                  <a:lnTo>
                    <a:pt x="3264" y="488"/>
                  </a:lnTo>
                  <a:lnTo>
                    <a:pt x="3380" y="472"/>
                  </a:lnTo>
                  <a:lnTo>
                    <a:pt x="3576" y="440"/>
                  </a:lnTo>
                  <a:lnTo>
                    <a:pt x="3576" y="436"/>
                  </a:lnTo>
                  <a:lnTo>
                    <a:pt x="3380" y="464"/>
                  </a:lnTo>
                  <a:lnTo>
                    <a:pt x="3264" y="484"/>
                  </a:lnTo>
                  <a:lnTo>
                    <a:pt x="3172" y="500"/>
                  </a:lnTo>
                  <a:lnTo>
                    <a:pt x="3112" y="524"/>
                  </a:lnTo>
                  <a:lnTo>
                    <a:pt x="3076" y="548"/>
                  </a:lnTo>
                  <a:lnTo>
                    <a:pt x="3052" y="576"/>
                  </a:lnTo>
                  <a:lnTo>
                    <a:pt x="3044" y="592"/>
                  </a:lnTo>
                  <a:lnTo>
                    <a:pt x="3044" y="612"/>
                  </a:lnTo>
                  <a:lnTo>
                    <a:pt x="3044" y="628"/>
                  </a:lnTo>
                  <a:lnTo>
                    <a:pt x="3056" y="652"/>
                  </a:lnTo>
                  <a:lnTo>
                    <a:pt x="3084" y="676"/>
                  </a:lnTo>
                  <a:lnTo>
                    <a:pt x="3108" y="696"/>
                  </a:lnTo>
                  <a:lnTo>
                    <a:pt x="3144" y="708"/>
                  </a:lnTo>
                  <a:lnTo>
                    <a:pt x="3216" y="736"/>
                  </a:lnTo>
                  <a:lnTo>
                    <a:pt x="3300" y="756"/>
                  </a:lnTo>
                  <a:lnTo>
                    <a:pt x="3380" y="768"/>
                  </a:lnTo>
                  <a:lnTo>
                    <a:pt x="3452" y="772"/>
                  </a:lnTo>
                  <a:lnTo>
                    <a:pt x="3528" y="772"/>
                  </a:lnTo>
                  <a:lnTo>
                    <a:pt x="3540" y="784"/>
                  </a:lnTo>
                  <a:lnTo>
                    <a:pt x="3444" y="784"/>
                  </a:lnTo>
                  <a:lnTo>
                    <a:pt x="3276" y="768"/>
                  </a:lnTo>
                  <a:lnTo>
                    <a:pt x="3184" y="748"/>
                  </a:lnTo>
                  <a:lnTo>
                    <a:pt x="3100" y="732"/>
                  </a:lnTo>
                  <a:lnTo>
                    <a:pt x="3028" y="700"/>
                  </a:lnTo>
                  <a:lnTo>
                    <a:pt x="2996" y="696"/>
                  </a:lnTo>
                  <a:lnTo>
                    <a:pt x="2980" y="676"/>
                  </a:lnTo>
                  <a:lnTo>
                    <a:pt x="2960" y="652"/>
                  </a:lnTo>
                  <a:lnTo>
                    <a:pt x="2948" y="628"/>
                  </a:lnTo>
                  <a:lnTo>
                    <a:pt x="2944" y="600"/>
                  </a:lnTo>
                  <a:lnTo>
                    <a:pt x="2956" y="580"/>
                  </a:lnTo>
                  <a:lnTo>
                    <a:pt x="2968" y="564"/>
                  </a:lnTo>
                  <a:lnTo>
                    <a:pt x="2992" y="544"/>
                  </a:lnTo>
                  <a:lnTo>
                    <a:pt x="3028" y="532"/>
                  </a:lnTo>
                  <a:lnTo>
                    <a:pt x="3044" y="520"/>
                  </a:lnTo>
                  <a:lnTo>
                    <a:pt x="3100" y="500"/>
                  </a:lnTo>
                  <a:lnTo>
                    <a:pt x="3184" y="476"/>
                  </a:lnTo>
                  <a:lnTo>
                    <a:pt x="3304" y="452"/>
                  </a:lnTo>
                  <a:lnTo>
                    <a:pt x="3324" y="452"/>
                  </a:lnTo>
                  <a:lnTo>
                    <a:pt x="3420" y="440"/>
                  </a:lnTo>
                  <a:lnTo>
                    <a:pt x="3500" y="428"/>
                  </a:lnTo>
                  <a:lnTo>
                    <a:pt x="3576" y="416"/>
                  </a:lnTo>
                  <a:lnTo>
                    <a:pt x="3576" y="412"/>
                  </a:lnTo>
                  <a:lnTo>
                    <a:pt x="3468" y="428"/>
                  </a:lnTo>
                  <a:lnTo>
                    <a:pt x="3368" y="440"/>
                  </a:lnTo>
                  <a:lnTo>
                    <a:pt x="3416" y="428"/>
                  </a:lnTo>
                  <a:lnTo>
                    <a:pt x="3432" y="416"/>
                  </a:lnTo>
                  <a:lnTo>
                    <a:pt x="3452" y="400"/>
                  </a:lnTo>
                  <a:lnTo>
                    <a:pt x="3444" y="400"/>
                  </a:lnTo>
                  <a:lnTo>
                    <a:pt x="3576" y="392"/>
                  </a:lnTo>
                  <a:lnTo>
                    <a:pt x="3576" y="388"/>
                  </a:lnTo>
                  <a:lnTo>
                    <a:pt x="3432" y="392"/>
                  </a:lnTo>
                  <a:lnTo>
                    <a:pt x="3304" y="392"/>
                  </a:lnTo>
                  <a:lnTo>
                    <a:pt x="3108" y="380"/>
                  </a:lnTo>
                  <a:lnTo>
                    <a:pt x="3100" y="376"/>
                  </a:lnTo>
                  <a:lnTo>
                    <a:pt x="3100" y="380"/>
                  </a:lnTo>
                  <a:lnTo>
                    <a:pt x="2980" y="364"/>
                  </a:lnTo>
                  <a:lnTo>
                    <a:pt x="2936" y="356"/>
                  </a:lnTo>
                  <a:lnTo>
                    <a:pt x="2912" y="352"/>
                  </a:lnTo>
                  <a:lnTo>
                    <a:pt x="2864" y="328"/>
                  </a:lnTo>
                  <a:lnTo>
                    <a:pt x="2848" y="316"/>
                  </a:lnTo>
                  <a:lnTo>
                    <a:pt x="2840" y="296"/>
                  </a:lnTo>
                  <a:lnTo>
                    <a:pt x="2836" y="292"/>
                  </a:lnTo>
                  <a:lnTo>
                    <a:pt x="2840" y="284"/>
                  </a:lnTo>
                  <a:lnTo>
                    <a:pt x="2848" y="264"/>
                  </a:lnTo>
                  <a:lnTo>
                    <a:pt x="2872" y="248"/>
                  </a:lnTo>
                  <a:lnTo>
                    <a:pt x="2924" y="228"/>
                  </a:lnTo>
                  <a:lnTo>
                    <a:pt x="2992" y="204"/>
                  </a:lnTo>
                  <a:lnTo>
                    <a:pt x="3084" y="188"/>
                  </a:lnTo>
                  <a:lnTo>
                    <a:pt x="3216" y="168"/>
                  </a:lnTo>
                  <a:lnTo>
                    <a:pt x="3220" y="168"/>
                  </a:lnTo>
                  <a:lnTo>
                    <a:pt x="3268" y="168"/>
                  </a:lnTo>
                  <a:lnTo>
                    <a:pt x="3324" y="168"/>
                  </a:lnTo>
                  <a:lnTo>
                    <a:pt x="3444" y="156"/>
                  </a:lnTo>
                  <a:lnTo>
                    <a:pt x="3456" y="164"/>
                  </a:lnTo>
                  <a:lnTo>
                    <a:pt x="3456" y="156"/>
                  </a:lnTo>
                  <a:lnTo>
                    <a:pt x="3540" y="144"/>
                  </a:lnTo>
                  <a:lnTo>
                    <a:pt x="3576" y="140"/>
                  </a:lnTo>
                  <a:lnTo>
                    <a:pt x="3576" y="132"/>
                  </a:lnTo>
                  <a:lnTo>
                    <a:pt x="3540" y="140"/>
                  </a:lnTo>
                  <a:lnTo>
                    <a:pt x="3456" y="128"/>
                  </a:lnTo>
                  <a:lnTo>
                    <a:pt x="3396" y="108"/>
                  </a:lnTo>
                  <a:lnTo>
                    <a:pt x="3380" y="96"/>
                  </a:lnTo>
                  <a:lnTo>
                    <a:pt x="3360" y="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5" name="図形 24"/>
            <p:cNvSpPr/>
            <p:nvPr/>
          </p:nvSpPr>
          <p:spPr bwMode="auto">
            <a:xfrm>
              <a:off x="2632" y="48"/>
              <a:ext cx="84" cy="36"/>
            </a:xfrm>
            <a:custGeom>
              <a:avLst/>
              <a:gdLst/>
              <a:ahLst/>
              <a:cxnLst>
                <a:cxn ang="0">
                  <a:pos x="0" y="0"/>
                </a:cxn>
                <a:cxn ang="0">
                  <a:pos x="56" y="0"/>
                </a:cxn>
                <a:cxn ang="0">
                  <a:pos x="68" y="20"/>
                </a:cxn>
                <a:cxn ang="0">
                  <a:pos x="84" y="36"/>
                </a:cxn>
                <a:cxn ang="0">
                  <a:pos x="36" y="20"/>
                </a:cxn>
                <a:cxn ang="0">
                  <a:pos x="0" y="0"/>
                </a:cxn>
              </a:cxnLst>
              <a:rect l="0" t="0" r="0" b="0"/>
              <a:pathLst>
                <a:path w="84" h="36">
                  <a:moveTo>
                    <a:pt x="0" y="0"/>
                  </a:moveTo>
                  <a:lnTo>
                    <a:pt x="56" y="0"/>
                  </a:lnTo>
                  <a:lnTo>
                    <a:pt x="68" y="20"/>
                  </a:lnTo>
                  <a:lnTo>
                    <a:pt x="84" y="36"/>
                  </a:lnTo>
                  <a:lnTo>
                    <a:pt x="36" y="20"/>
                  </a:lnTo>
                  <a:lnTo>
                    <a:pt x="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6" name="図形 25"/>
            <p:cNvSpPr/>
            <p:nvPr/>
          </p:nvSpPr>
          <p:spPr bwMode="auto">
            <a:xfrm>
              <a:off x="4904" y="884"/>
              <a:ext cx="104" cy="84"/>
            </a:xfrm>
            <a:custGeom>
              <a:avLst/>
              <a:gdLst/>
              <a:ahLst/>
              <a:cxnLst>
                <a:cxn ang="0">
                  <a:pos x="36" y="12"/>
                </a:cxn>
                <a:cxn ang="0">
                  <a:pos x="36" y="0"/>
                </a:cxn>
                <a:cxn ang="0">
                  <a:pos x="68" y="4"/>
                </a:cxn>
                <a:cxn ang="0">
                  <a:pos x="92" y="16"/>
                </a:cxn>
                <a:cxn ang="0">
                  <a:pos x="104" y="28"/>
                </a:cxn>
                <a:cxn ang="0">
                  <a:pos x="104" y="40"/>
                </a:cxn>
                <a:cxn ang="0">
                  <a:pos x="100" y="60"/>
                </a:cxn>
                <a:cxn ang="0">
                  <a:pos x="100" y="64"/>
                </a:cxn>
                <a:cxn ang="0">
                  <a:pos x="80" y="72"/>
                </a:cxn>
                <a:cxn ang="0">
                  <a:pos x="56" y="84"/>
                </a:cxn>
                <a:cxn ang="0">
                  <a:pos x="0" y="84"/>
                </a:cxn>
                <a:cxn ang="0">
                  <a:pos x="20" y="64"/>
                </a:cxn>
                <a:cxn ang="0">
                  <a:pos x="32" y="40"/>
                </a:cxn>
                <a:cxn ang="0">
                  <a:pos x="36" y="12"/>
                </a:cxn>
              </a:cxnLst>
              <a:rect l="0" t="0" r="0" b="0"/>
              <a:pathLst>
                <a:path w="104" h="84">
                  <a:moveTo>
                    <a:pt x="36" y="12"/>
                  </a:moveTo>
                  <a:lnTo>
                    <a:pt x="36" y="0"/>
                  </a:lnTo>
                  <a:lnTo>
                    <a:pt x="68" y="4"/>
                  </a:lnTo>
                  <a:lnTo>
                    <a:pt x="92" y="16"/>
                  </a:lnTo>
                  <a:lnTo>
                    <a:pt x="104" y="28"/>
                  </a:lnTo>
                  <a:lnTo>
                    <a:pt x="104" y="40"/>
                  </a:lnTo>
                  <a:lnTo>
                    <a:pt x="100" y="60"/>
                  </a:lnTo>
                  <a:lnTo>
                    <a:pt x="100" y="64"/>
                  </a:lnTo>
                  <a:lnTo>
                    <a:pt x="80" y="72"/>
                  </a:lnTo>
                  <a:lnTo>
                    <a:pt x="56" y="84"/>
                  </a:lnTo>
                  <a:lnTo>
                    <a:pt x="0" y="84"/>
                  </a:lnTo>
                  <a:lnTo>
                    <a:pt x="20" y="64"/>
                  </a:lnTo>
                  <a:lnTo>
                    <a:pt x="32" y="40"/>
                  </a:lnTo>
                  <a:lnTo>
                    <a:pt x="36" y="1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7" name="図形 26"/>
            <p:cNvSpPr/>
            <p:nvPr/>
          </p:nvSpPr>
          <p:spPr bwMode="auto">
            <a:xfrm>
              <a:off x="4828" y="864"/>
              <a:ext cx="248" cy="132"/>
            </a:xfrm>
            <a:custGeom>
              <a:avLst/>
              <a:gdLst/>
              <a:ahLst/>
              <a:cxnLst>
                <a:cxn ang="0">
                  <a:pos x="48" y="116"/>
                </a:cxn>
                <a:cxn ang="0">
                  <a:pos x="72" y="108"/>
                </a:cxn>
                <a:cxn ang="0">
                  <a:pos x="124" y="104"/>
                </a:cxn>
                <a:cxn ang="0">
                  <a:pos x="164" y="96"/>
                </a:cxn>
                <a:cxn ang="0">
                  <a:pos x="176" y="84"/>
                </a:cxn>
                <a:cxn ang="0">
                  <a:pos x="180" y="80"/>
                </a:cxn>
                <a:cxn ang="0">
                  <a:pos x="188" y="60"/>
                </a:cxn>
                <a:cxn ang="0">
                  <a:pos x="188" y="48"/>
                </a:cxn>
                <a:cxn ang="0">
                  <a:pos x="168" y="32"/>
                </a:cxn>
                <a:cxn ang="0">
                  <a:pos x="148" y="20"/>
                </a:cxn>
                <a:cxn ang="0">
                  <a:pos x="112" y="12"/>
                </a:cxn>
                <a:cxn ang="0">
                  <a:pos x="112" y="0"/>
                </a:cxn>
                <a:cxn ang="0">
                  <a:pos x="168" y="0"/>
                </a:cxn>
                <a:cxn ang="0">
                  <a:pos x="204" y="12"/>
                </a:cxn>
                <a:cxn ang="0">
                  <a:pos x="236" y="24"/>
                </a:cxn>
                <a:cxn ang="0">
                  <a:pos x="248" y="44"/>
                </a:cxn>
                <a:cxn ang="0">
                  <a:pos x="248" y="60"/>
                </a:cxn>
                <a:cxn ang="0">
                  <a:pos x="240" y="72"/>
                </a:cxn>
                <a:cxn ang="0">
                  <a:pos x="236" y="84"/>
                </a:cxn>
                <a:cxn ang="0">
                  <a:pos x="224" y="96"/>
                </a:cxn>
                <a:cxn ang="0">
                  <a:pos x="200" y="108"/>
                </a:cxn>
                <a:cxn ang="0">
                  <a:pos x="164" y="120"/>
                </a:cxn>
                <a:cxn ang="0">
                  <a:pos x="112" y="128"/>
                </a:cxn>
                <a:cxn ang="0">
                  <a:pos x="52" y="132"/>
                </a:cxn>
                <a:cxn ang="0">
                  <a:pos x="0" y="132"/>
                </a:cxn>
                <a:cxn ang="0">
                  <a:pos x="48" y="116"/>
                </a:cxn>
              </a:cxnLst>
              <a:rect l="0" t="0" r="0" b="0"/>
              <a:pathLst>
                <a:path w="248" h="132">
                  <a:moveTo>
                    <a:pt x="48" y="116"/>
                  </a:moveTo>
                  <a:lnTo>
                    <a:pt x="72" y="108"/>
                  </a:lnTo>
                  <a:lnTo>
                    <a:pt x="124" y="104"/>
                  </a:lnTo>
                  <a:lnTo>
                    <a:pt x="164" y="96"/>
                  </a:lnTo>
                  <a:lnTo>
                    <a:pt x="176" y="84"/>
                  </a:lnTo>
                  <a:lnTo>
                    <a:pt x="180" y="80"/>
                  </a:lnTo>
                  <a:lnTo>
                    <a:pt x="188" y="60"/>
                  </a:lnTo>
                  <a:lnTo>
                    <a:pt x="188" y="48"/>
                  </a:lnTo>
                  <a:lnTo>
                    <a:pt x="168" y="32"/>
                  </a:lnTo>
                  <a:lnTo>
                    <a:pt x="148" y="20"/>
                  </a:lnTo>
                  <a:lnTo>
                    <a:pt x="112" y="12"/>
                  </a:lnTo>
                  <a:lnTo>
                    <a:pt x="112" y="0"/>
                  </a:lnTo>
                  <a:lnTo>
                    <a:pt x="168" y="0"/>
                  </a:lnTo>
                  <a:lnTo>
                    <a:pt x="204" y="12"/>
                  </a:lnTo>
                  <a:lnTo>
                    <a:pt x="236" y="24"/>
                  </a:lnTo>
                  <a:lnTo>
                    <a:pt x="248" y="44"/>
                  </a:lnTo>
                  <a:lnTo>
                    <a:pt x="248" y="60"/>
                  </a:lnTo>
                  <a:lnTo>
                    <a:pt x="240" y="72"/>
                  </a:lnTo>
                  <a:lnTo>
                    <a:pt x="236" y="84"/>
                  </a:lnTo>
                  <a:lnTo>
                    <a:pt x="224" y="96"/>
                  </a:lnTo>
                  <a:lnTo>
                    <a:pt x="200" y="108"/>
                  </a:lnTo>
                  <a:lnTo>
                    <a:pt x="164" y="120"/>
                  </a:lnTo>
                  <a:lnTo>
                    <a:pt x="112" y="128"/>
                  </a:lnTo>
                  <a:lnTo>
                    <a:pt x="52" y="132"/>
                  </a:lnTo>
                  <a:lnTo>
                    <a:pt x="0" y="132"/>
                  </a:lnTo>
                  <a:lnTo>
                    <a:pt x="48"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28" name="図形 27"/>
            <p:cNvSpPr/>
            <p:nvPr/>
          </p:nvSpPr>
          <p:spPr bwMode="auto">
            <a:xfrm>
              <a:off x="4772" y="1056"/>
              <a:ext cx="128" cy="176"/>
            </a:xfrm>
            <a:custGeom>
              <a:avLst/>
              <a:gdLst/>
              <a:ahLst/>
              <a:cxnLst>
                <a:cxn ang="0">
                  <a:pos x="0" y="116"/>
                </a:cxn>
                <a:cxn ang="0">
                  <a:pos x="0" y="100"/>
                </a:cxn>
                <a:cxn ang="0">
                  <a:pos x="8" y="68"/>
                </a:cxn>
                <a:cxn ang="0">
                  <a:pos x="32" y="44"/>
                </a:cxn>
                <a:cxn ang="0">
                  <a:pos x="56" y="24"/>
                </a:cxn>
                <a:cxn ang="0">
                  <a:pos x="84" y="12"/>
                </a:cxn>
                <a:cxn ang="0">
                  <a:pos x="128" y="0"/>
                </a:cxn>
                <a:cxn ang="0">
                  <a:pos x="84" y="32"/>
                </a:cxn>
                <a:cxn ang="0">
                  <a:pos x="60" y="56"/>
                </a:cxn>
                <a:cxn ang="0">
                  <a:pos x="36" y="88"/>
                </a:cxn>
                <a:cxn ang="0">
                  <a:pos x="36" y="112"/>
                </a:cxn>
                <a:cxn ang="0">
                  <a:pos x="48" y="140"/>
                </a:cxn>
                <a:cxn ang="0">
                  <a:pos x="68" y="160"/>
                </a:cxn>
                <a:cxn ang="0">
                  <a:pos x="84" y="176"/>
                </a:cxn>
                <a:cxn ang="0">
                  <a:pos x="36" y="148"/>
                </a:cxn>
                <a:cxn ang="0">
                  <a:pos x="0" y="116"/>
                </a:cxn>
              </a:cxnLst>
              <a:rect l="0" t="0" r="0" b="0"/>
              <a:pathLst>
                <a:path w="128" h="176">
                  <a:moveTo>
                    <a:pt x="0" y="116"/>
                  </a:moveTo>
                  <a:lnTo>
                    <a:pt x="0" y="100"/>
                  </a:lnTo>
                  <a:lnTo>
                    <a:pt x="8" y="68"/>
                  </a:lnTo>
                  <a:lnTo>
                    <a:pt x="32" y="44"/>
                  </a:lnTo>
                  <a:lnTo>
                    <a:pt x="56" y="24"/>
                  </a:lnTo>
                  <a:lnTo>
                    <a:pt x="84" y="12"/>
                  </a:lnTo>
                  <a:lnTo>
                    <a:pt x="128" y="0"/>
                  </a:lnTo>
                  <a:lnTo>
                    <a:pt x="84" y="32"/>
                  </a:lnTo>
                  <a:lnTo>
                    <a:pt x="60" y="56"/>
                  </a:lnTo>
                  <a:lnTo>
                    <a:pt x="36" y="88"/>
                  </a:lnTo>
                  <a:lnTo>
                    <a:pt x="36" y="112"/>
                  </a:lnTo>
                  <a:lnTo>
                    <a:pt x="48" y="140"/>
                  </a:lnTo>
                  <a:lnTo>
                    <a:pt x="68" y="160"/>
                  </a:lnTo>
                  <a:lnTo>
                    <a:pt x="84" y="176"/>
                  </a:lnTo>
                  <a:lnTo>
                    <a:pt x="36" y="148"/>
                  </a:lnTo>
                  <a:lnTo>
                    <a:pt x="0"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0" name="図形 29"/>
            <p:cNvSpPr/>
            <p:nvPr/>
          </p:nvSpPr>
          <p:spPr bwMode="auto">
            <a:xfrm>
              <a:off x="4816" y="820"/>
              <a:ext cx="532" cy="492"/>
            </a:xfrm>
            <a:custGeom>
              <a:avLst/>
              <a:gdLst/>
              <a:ahLst/>
              <a:cxnLst>
                <a:cxn ang="0">
                  <a:pos x="524" y="68"/>
                </a:cxn>
                <a:cxn ang="0">
                  <a:pos x="532" y="80"/>
                </a:cxn>
                <a:cxn ang="0">
                  <a:pos x="524" y="92"/>
                </a:cxn>
                <a:cxn ang="0">
                  <a:pos x="524" y="112"/>
                </a:cxn>
                <a:cxn ang="0">
                  <a:pos x="512" y="128"/>
                </a:cxn>
                <a:cxn ang="0">
                  <a:pos x="488" y="148"/>
                </a:cxn>
                <a:cxn ang="0">
                  <a:pos x="460" y="164"/>
                </a:cxn>
                <a:cxn ang="0">
                  <a:pos x="408" y="184"/>
                </a:cxn>
                <a:cxn ang="0">
                  <a:pos x="356" y="188"/>
                </a:cxn>
                <a:cxn ang="0">
                  <a:pos x="248" y="212"/>
                </a:cxn>
                <a:cxn ang="0">
                  <a:pos x="188" y="236"/>
                </a:cxn>
                <a:cxn ang="0">
                  <a:pos x="136" y="260"/>
                </a:cxn>
                <a:cxn ang="0">
                  <a:pos x="108" y="300"/>
                </a:cxn>
                <a:cxn ang="0">
                  <a:pos x="96" y="316"/>
                </a:cxn>
                <a:cxn ang="0">
                  <a:pos x="88" y="336"/>
                </a:cxn>
                <a:cxn ang="0">
                  <a:pos x="96" y="348"/>
                </a:cxn>
                <a:cxn ang="0">
                  <a:pos x="100" y="364"/>
                </a:cxn>
                <a:cxn ang="0">
                  <a:pos x="112" y="384"/>
                </a:cxn>
                <a:cxn ang="0">
                  <a:pos x="136" y="412"/>
                </a:cxn>
                <a:cxn ang="0">
                  <a:pos x="180" y="436"/>
                </a:cxn>
                <a:cxn ang="0">
                  <a:pos x="236" y="460"/>
                </a:cxn>
                <a:cxn ang="0">
                  <a:pos x="308" y="492"/>
                </a:cxn>
                <a:cxn ang="0">
                  <a:pos x="180" y="460"/>
                </a:cxn>
                <a:cxn ang="0">
                  <a:pos x="84" y="436"/>
                </a:cxn>
                <a:cxn ang="0">
                  <a:pos x="52" y="420"/>
                </a:cxn>
                <a:cxn ang="0">
                  <a:pos x="24" y="396"/>
                </a:cxn>
                <a:cxn ang="0">
                  <a:pos x="4" y="360"/>
                </a:cxn>
                <a:cxn ang="0">
                  <a:pos x="0" y="348"/>
                </a:cxn>
                <a:cxn ang="0">
                  <a:pos x="0" y="328"/>
                </a:cxn>
                <a:cxn ang="0">
                  <a:pos x="4" y="316"/>
                </a:cxn>
                <a:cxn ang="0">
                  <a:pos x="24" y="292"/>
                </a:cxn>
                <a:cxn ang="0">
                  <a:pos x="60" y="256"/>
                </a:cxn>
                <a:cxn ang="0">
                  <a:pos x="88" y="244"/>
                </a:cxn>
                <a:cxn ang="0">
                  <a:pos x="132" y="224"/>
                </a:cxn>
                <a:cxn ang="0">
                  <a:pos x="228" y="200"/>
                </a:cxn>
                <a:cxn ang="0">
                  <a:pos x="308" y="188"/>
                </a:cxn>
                <a:cxn ang="0">
                  <a:pos x="372" y="176"/>
                </a:cxn>
                <a:cxn ang="0">
                  <a:pos x="420" y="164"/>
                </a:cxn>
                <a:cxn ang="0">
                  <a:pos x="460" y="148"/>
                </a:cxn>
                <a:cxn ang="0">
                  <a:pos x="472" y="136"/>
                </a:cxn>
                <a:cxn ang="0">
                  <a:pos x="484" y="116"/>
                </a:cxn>
                <a:cxn ang="0">
                  <a:pos x="484" y="92"/>
                </a:cxn>
                <a:cxn ang="0">
                  <a:pos x="472" y="64"/>
                </a:cxn>
                <a:cxn ang="0">
                  <a:pos x="464" y="52"/>
                </a:cxn>
                <a:cxn ang="0">
                  <a:pos x="440" y="32"/>
                </a:cxn>
                <a:cxn ang="0">
                  <a:pos x="396" y="12"/>
                </a:cxn>
                <a:cxn ang="0">
                  <a:pos x="332" y="0"/>
                </a:cxn>
                <a:cxn ang="0">
                  <a:pos x="380" y="0"/>
                </a:cxn>
                <a:cxn ang="0">
                  <a:pos x="436" y="12"/>
                </a:cxn>
                <a:cxn ang="0">
                  <a:pos x="488" y="32"/>
                </a:cxn>
                <a:cxn ang="0">
                  <a:pos x="512" y="52"/>
                </a:cxn>
                <a:cxn ang="0">
                  <a:pos x="524" y="68"/>
                </a:cxn>
              </a:cxnLst>
              <a:rect l="0" t="0" r="0" b="0"/>
              <a:pathLst>
                <a:path w="532" h="492">
                  <a:moveTo>
                    <a:pt x="524" y="68"/>
                  </a:moveTo>
                  <a:lnTo>
                    <a:pt x="532" y="80"/>
                  </a:lnTo>
                  <a:lnTo>
                    <a:pt x="524" y="92"/>
                  </a:lnTo>
                  <a:lnTo>
                    <a:pt x="524" y="112"/>
                  </a:lnTo>
                  <a:lnTo>
                    <a:pt x="512" y="128"/>
                  </a:lnTo>
                  <a:lnTo>
                    <a:pt x="488" y="148"/>
                  </a:lnTo>
                  <a:lnTo>
                    <a:pt x="460" y="164"/>
                  </a:lnTo>
                  <a:lnTo>
                    <a:pt x="408" y="184"/>
                  </a:lnTo>
                  <a:lnTo>
                    <a:pt x="356" y="188"/>
                  </a:lnTo>
                  <a:lnTo>
                    <a:pt x="248" y="212"/>
                  </a:lnTo>
                  <a:lnTo>
                    <a:pt x="188" y="236"/>
                  </a:lnTo>
                  <a:lnTo>
                    <a:pt x="136" y="260"/>
                  </a:lnTo>
                  <a:lnTo>
                    <a:pt x="108" y="300"/>
                  </a:lnTo>
                  <a:lnTo>
                    <a:pt x="96" y="316"/>
                  </a:lnTo>
                  <a:lnTo>
                    <a:pt x="88" y="336"/>
                  </a:lnTo>
                  <a:lnTo>
                    <a:pt x="96" y="348"/>
                  </a:lnTo>
                  <a:lnTo>
                    <a:pt x="100" y="364"/>
                  </a:lnTo>
                  <a:lnTo>
                    <a:pt x="112" y="384"/>
                  </a:lnTo>
                  <a:lnTo>
                    <a:pt x="136" y="412"/>
                  </a:lnTo>
                  <a:lnTo>
                    <a:pt x="180" y="436"/>
                  </a:lnTo>
                  <a:lnTo>
                    <a:pt x="236" y="460"/>
                  </a:lnTo>
                  <a:lnTo>
                    <a:pt x="308" y="492"/>
                  </a:lnTo>
                  <a:lnTo>
                    <a:pt x="180" y="460"/>
                  </a:lnTo>
                  <a:lnTo>
                    <a:pt x="84" y="436"/>
                  </a:lnTo>
                  <a:lnTo>
                    <a:pt x="52" y="420"/>
                  </a:lnTo>
                  <a:lnTo>
                    <a:pt x="24" y="396"/>
                  </a:lnTo>
                  <a:lnTo>
                    <a:pt x="4" y="360"/>
                  </a:lnTo>
                  <a:lnTo>
                    <a:pt x="0" y="348"/>
                  </a:lnTo>
                  <a:lnTo>
                    <a:pt x="0" y="328"/>
                  </a:lnTo>
                  <a:lnTo>
                    <a:pt x="4" y="316"/>
                  </a:lnTo>
                  <a:lnTo>
                    <a:pt x="24" y="292"/>
                  </a:lnTo>
                  <a:lnTo>
                    <a:pt x="60" y="256"/>
                  </a:lnTo>
                  <a:lnTo>
                    <a:pt x="88" y="244"/>
                  </a:lnTo>
                  <a:lnTo>
                    <a:pt x="132" y="224"/>
                  </a:lnTo>
                  <a:lnTo>
                    <a:pt x="228" y="200"/>
                  </a:lnTo>
                  <a:lnTo>
                    <a:pt x="308" y="188"/>
                  </a:lnTo>
                  <a:lnTo>
                    <a:pt x="372" y="176"/>
                  </a:lnTo>
                  <a:lnTo>
                    <a:pt x="420" y="164"/>
                  </a:lnTo>
                  <a:lnTo>
                    <a:pt x="460" y="148"/>
                  </a:lnTo>
                  <a:lnTo>
                    <a:pt x="472" y="136"/>
                  </a:lnTo>
                  <a:lnTo>
                    <a:pt x="484" y="116"/>
                  </a:lnTo>
                  <a:lnTo>
                    <a:pt x="484" y="92"/>
                  </a:lnTo>
                  <a:lnTo>
                    <a:pt x="472" y="64"/>
                  </a:lnTo>
                  <a:lnTo>
                    <a:pt x="464" y="52"/>
                  </a:lnTo>
                  <a:lnTo>
                    <a:pt x="440" y="32"/>
                  </a:lnTo>
                  <a:lnTo>
                    <a:pt x="396" y="12"/>
                  </a:lnTo>
                  <a:lnTo>
                    <a:pt x="332" y="0"/>
                  </a:lnTo>
                  <a:lnTo>
                    <a:pt x="380" y="0"/>
                  </a:lnTo>
                  <a:lnTo>
                    <a:pt x="436" y="12"/>
                  </a:lnTo>
                  <a:lnTo>
                    <a:pt x="488" y="32"/>
                  </a:lnTo>
                  <a:lnTo>
                    <a:pt x="512" y="52"/>
                  </a:lnTo>
                  <a:lnTo>
                    <a:pt x="524" y="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1" name="図形 30"/>
            <p:cNvSpPr/>
            <p:nvPr/>
          </p:nvSpPr>
          <p:spPr bwMode="auto">
            <a:xfrm>
              <a:off x="4724" y="816"/>
              <a:ext cx="576" cy="352"/>
            </a:xfrm>
            <a:custGeom>
              <a:avLst/>
              <a:gdLst/>
              <a:ahLst/>
              <a:cxnLst>
                <a:cxn ang="0">
                  <a:pos x="576" y="96"/>
                </a:cxn>
                <a:cxn ang="0">
                  <a:pos x="564" y="140"/>
                </a:cxn>
                <a:cxn ang="0">
                  <a:pos x="512" y="168"/>
                </a:cxn>
                <a:cxn ang="0">
                  <a:pos x="400" y="188"/>
                </a:cxn>
                <a:cxn ang="0">
                  <a:pos x="224" y="228"/>
                </a:cxn>
                <a:cxn ang="0">
                  <a:pos x="192" y="236"/>
                </a:cxn>
                <a:cxn ang="0">
                  <a:pos x="108" y="260"/>
                </a:cxn>
                <a:cxn ang="0">
                  <a:pos x="56" y="308"/>
                </a:cxn>
                <a:cxn ang="0">
                  <a:pos x="44" y="352"/>
                </a:cxn>
                <a:cxn ang="0">
                  <a:pos x="20" y="284"/>
                </a:cxn>
                <a:cxn ang="0">
                  <a:pos x="56" y="248"/>
                </a:cxn>
                <a:cxn ang="0">
                  <a:pos x="132" y="216"/>
                </a:cxn>
                <a:cxn ang="0">
                  <a:pos x="356" y="176"/>
                </a:cxn>
                <a:cxn ang="0">
                  <a:pos x="460" y="152"/>
                </a:cxn>
                <a:cxn ang="0">
                  <a:pos x="496" y="120"/>
                </a:cxn>
                <a:cxn ang="0">
                  <a:pos x="500" y="92"/>
                </a:cxn>
                <a:cxn ang="0">
                  <a:pos x="484" y="60"/>
                </a:cxn>
                <a:cxn ang="0">
                  <a:pos x="400" y="24"/>
                </a:cxn>
                <a:cxn ang="0">
                  <a:pos x="260" y="16"/>
                </a:cxn>
                <a:cxn ang="0">
                  <a:pos x="212" y="32"/>
                </a:cxn>
                <a:cxn ang="0">
                  <a:pos x="344" y="24"/>
                </a:cxn>
                <a:cxn ang="0">
                  <a:pos x="440" y="44"/>
                </a:cxn>
                <a:cxn ang="0">
                  <a:pos x="488" y="80"/>
                </a:cxn>
                <a:cxn ang="0">
                  <a:pos x="500" y="104"/>
                </a:cxn>
                <a:cxn ang="0">
                  <a:pos x="484" y="132"/>
                </a:cxn>
                <a:cxn ang="0">
                  <a:pos x="416" y="164"/>
                </a:cxn>
                <a:cxn ang="0">
                  <a:pos x="228" y="188"/>
                </a:cxn>
                <a:cxn ang="0">
                  <a:pos x="92" y="224"/>
                </a:cxn>
                <a:cxn ang="0">
                  <a:pos x="32" y="252"/>
                </a:cxn>
                <a:cxn ang="0">
                  <a:pos x="8" y="304"/>
                </a:cxn>
                <a:cxn ang="0">
                  <a:pos x="12" y="248"/>
                </a:cxn>
                <a:cxn ang="0">
                  <a:pos x="60" y="204"/>
                </a:cxn>
                <a:cxn ang="0">
                  <a:pos x="156" y="188"/>
                </a:cxn>
                <a:cxn ang="0">
                  <a:pos x="272" y="176"/>
                </a:cxn>
                <a:cxn ang="0">
                  <a:pos x="328" y="144"/>
                </a:cxn>
                <a:cxn ang="0">
                  <a:pos x="352" y="120"/>
                </a:cxn>
                <a:cxn ang="0">
                  <a:pos x="352" y="84"/>
                </a:cxn>
                <a:cxn ang="0">
                  <a:pos x="308" y="56"/>
                </a:cxn>
                <a:cxn ang="0">
                  <a:pos x="216" y="44"/>
                </a:cxn>
                <a:cxn ang="0">
                  <a:pos x="304" y="0"/>
                </a:cxn>
                <a:cxn ang="0">
                  <a:pos x="440" y="12"/>
                </a:cxn>
                <a:cxn ang="0">
                  <a:pos x="520" y="36"/>
                </a:cxn>
                <a:cxn ang="0">
                  <a:pos x="556" y="68"/>
                </a:cxn>
              </a:cxnLst>
              <a:rect l="0" t="0" r="0" b="0"/>
              <a:pathLst>
                <a:path w="576" h="352">
                  <a:moveTo>
                    <a:pt x="556" y="68"/>
                  </a:moveTo>
                  <a:lnTo>
                    <a:pt x="576" y="96"/>
                  </a:lnTo>
                  <a:lnTo>
                    <a:pt x="568" y="120"/>
                  </a:lnTo>
                  <a:lnTo>
                    <a:pt x="564" y="140"/>
                  </a:lnTo>
                  <a:lnTo>
                    <a:pt x="544" y="152"/>
                  </a:lnTo>
                  <a:lnTo>
                    <a:pt x="512" y="168"/>
                  </a:lnTo>
                  <a:lnTo>
                    <a:pt x="464" y="180"/>
                  </a:lnTo>
                  <a:lnTo>
                    <a:pt x="400" y="188"/>
                  </a:lnTo>
                  <a:lnTo>
                    <a:pt x="320" y="200"/>
                  </a:lnTo>
                  <a:lnTo>
                    <a:pt x="224" y="228"/>
                  </a:lnTo>
                  <a:lnTo>
                    <a:pt x="216" y="228"/>
                  </a:lnTo>
                  <a:lnTo>
                    <a:pt x="192" y="236"/>
                  </a:lnTo>
                  <a:lnTo>
                    <a:pt x="144" y="248"/>
                  </a:lnTo>
                  <a:lnTo>
                    <a:pt x="108" y="260"/>
                  </a:lnTo>
                  <a:lnTo>
                    <a:pt x="72" y="284"/>
                  </a:lnTo>
                  <a:lnTo>
                    <a:pt x="56" y="308"/>
                  </a:lnTo>
                  <a:lnTo>
                    <a:pt x="44" y="332"/>
                  </a:lnTo>
                  <a:lnTo>
                    <a:pt x="44" y="352"/>
                  </a:lnTo>
                  <a:lnTo>
                    <a:pt x="12" y="308"/>
                  </a:lnTo>
                  <a:lnTo>
                    <a:pt x="20" y="284"/>
                  </a:lnTo>
                  <a:lnTo>
                    <a:pt x="32" y="260"/>
                  </a:lnTo>
                  <a:lnTo>
                    <a:pt x="56" y="248"/>
                  </a:lnTo>
                  <a:lnTo>
                    <a:pt x="92" y="228"/>
                  </a:lnTo>
                  <a:lnTo>
                    <a:pt x="132" y="216"/>
                  </a:lnTo>
                  <a:lnTo>
                    <a:pt x="236" y="192"/>
                  </a:lnTo>
                  <a:lnTo>
                    <a:pt x="356" y="176"/>
                  </a:lnTo>
                  <a:lnTo>
                    <a:pt x="416" y="168"/>
                  </a:lnTo>
                  <a:lnTo>
                    <a:pt x="460" y="152"/>
                  </a:lnTo>
                  <a:lnTo>
                    <a:pt x="484" y="140"/>
                  </a:lnTo>
                  <a:lnTo>
                    <a:pt x="496" y="120"/>
                  </a:lnTo>
                  <a:lnTo>
                    <a:pt x="508" y="104"/>
                  </a:lnTo>
                  <a:lnTo>
                    <a:pt x="500" y="92"/>
                  </a:lnTo>
                  <a:lnTo>
                    <a:pt x="496" y="72"/>
                  </a:lnTo>
                  <a:lnTo>
                    <a:pt x="484" y="60"/>
                  </a:lnTo>
                  <a:lnTo>
                    <a:pt x="448" y="36"/>
                  </a:lnTo>
                  <a:lnTo>
                    <a:pt x="400" y="24"/>
                  </a:lnTo>
                  <a:lnTo>
                    <a:pt x="352" y="16"/>
                  </a:lnTo>
                  <a:lnTo>
                    <a:pt x="260" y="16"/>
                  </a:lnTo>
                  <a:lnTo>
                    <a:pt x="212" y="24"/>
                  </a:lnTo>
                  <a:lnTo>
                    <a:pt x="212" y="32"/>
                  </a:lnTo>
                  <a:lnTo>
                    <a:pt x="252" y="24"/>
                  </a:lnTo>
                  <a:lnTo>
                    <a:pt x="344" y="24"/>
                  </a:lnTo>
                  <a:lnTo>
                    <a:pt x="392" y="32"/>
                  </a:lnTo>
                  <a:lnTo>
                    <a:pt x="440" y="44"/>
                  </a:lnTo>
                  <a:lnTo>
                    <a:pt x="476" y="60"/>
                  </a:lnTo>
                  <a:lnTo>
                    <a:pt x="488" y="80"/>
                  </a:lnTo>
                  <a:lnTo>
                    <a:pt x="500" y="92"/>
                  </a:lnTo>
                  <a:lnTo>
                    <a:pt x="500" y="104"/>
                  </a:lnTo>
                  <a:lnTo>
                    <a:pt x="496" y="120"/>
                  </a:lnTo>
                  <a:lnTo>
                    <a:pt x="484" y="132"/>
                  </a:lnTo>
                  <a:lnTo>
                    <a:pt x="452" y="152"/>
                  </a:lnTo>
                  <a:lnTo>
                    <a:pt x="416" y="164"/>
                  </a:lnTo>
                  <a:lnTo>
                    <a:pt x="356" y="176"/>
                  </a:lnTo>
                  <a:lnTo>
                    <a:pt x="228" y="188"/>
                  </a:lnTo>
                  <a:lnTo>
                    <a:pt x="132" y="212"/>
                  </a:lnTo>
                  <a:lnTo>
                    <a:pt x="92" y="224"/>
                  </a:lnTo>
                  <a:lnTo>
                    <a:pt x="56" y="240"/>
                  </a:lnTo>
                  <a:lnTo>
                    <a:pt x="32" y="252"/>
                  </a:lnTo>
                  <a:lnTo>
                    <a:pt x="20" y="272"/>
                  </a:lnTo>
                  <a:lnTo>
                    <a:pt x="8" y="304"/>
                  </a:lnTo>
                  <a:lnTo>
                    <a:pt x="0" y="276"/>
                  </a:lnTo>
                  <a:lnTo>
                    <a:pt x="12" y="248"/>
                  </a:lnTo>
                  <a:lnTo>
                    <a:pt x="32" y="224"/>
                  </a:lnTo>
                  <a:lnTo>
                    <a:pt x="60" y="204"/>
                  </a:lnTo>
                  <a:lnTo>
                    <a:pt x="96" y="188"/>
                  </a:lnTo>
                  <a:lnTo>
                    <a:pt x="156" y="188"/>
                  </a:lnTo>
                  <a:lnTo>
                    <a:pt x="224" y="180"/>
                  </a:lnTo>
                  <a:lnTo>
                    <a:pt x="272" y="176"/>
                  </a:lnTo>
                  <a:lnTo>
                    <a:pt x="304" y="164"/>
                  </a:lnTo>
                  <a:lnTo>
                    <a:pt x="328" y="144"/>
                  </a:lnTo>
                  <a:lnTo>
                    <a:pt x="344" y="132"/>
                  </a:lnTo>
                  <a:lnTo>
                    <a:pt x="352" y="120"/>
                  </a:lnTo>
                  <a:lnTo>
                    <a:pt x="356" y="108"/>
                  </a:lnTo>
                  <a:lnTo>
                    <a:pt x="352" y="84"/>
                  </a:lnTo>
                  <a:lnTo>
                    <a:pt x="340" y="72"/>
                  </a:lnTo>
                  <a:lnTo>
                    <a:pt x="308" y="56"/>
                  </a:lnTo>
                  <a:lnTo>
                    <a:pt x="272" y="44"/>
                  </a:lnTo>
                  <a:lnTo>
                    <a:pt x="216" y="44"/>
                  </a:lnTo>
                  <a:lnTo>
                    <a:pt x="204" y="4"/>
                  </a:lnTo>
                  <a:lnTo>
                    <a:pt x="304" y="0"/>
                  </a:lnTo>
                  <a:lnTo>
                    <a:pt x="380" y="0"/>
                  </a:lnTo>
                  <a:lnTo>
                    <a:pt x="440" y="12"/>
                  </a:lnTo>
                  <a:lnTo>
                    <a:pt x="488" y="24"/>
                  </a:lnTo>
                  <a:lnTo>
                    <a:pt x="520" y="36"/>
                  </a:lnTo>
                  <a:lnTo>
                    <a:pt x="544" y="56"/>
                  </a:lnTo>
                  <a:lnTo>
                    <a:pt x="556" y="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2" name="図形 31"/>
            <p:cNvSpPr/>
            <p:nvPr/>
          </p:nvSpPr>
          <p:spPr bwMode="auto">
            <a:xfrm>
              <a:off x="5232" y="848"/>
              <a:ext cx="292" cy="196"/>
            </a:xfrm>
            <a:custGeom>
              <a:avLst/>
              <a:gdLst/>
              <a:ahLst/>
              <a:cxnLst>
                <a:cxn ang="0">
                  <a:pos x="116" y="184"/>
                </a:cxn>
                <a:cxn ang="0">
                  <a:pos x="80" y="184"/>
                </a:cxn>
                <a:cxn ang="0">
                  <a:pos x="0" y="196"/>
                </a:cxn>
                <a:cxn ang="0">
                  <a:pos x="12" y="192"/>
                </a:cxn>
                <a:cxn ang="0">
                  <a:pos x="36" y="180"/>
                </a:cxn>
                <a:cxn ang="0">
                  <a:pos x="92" y="172"/>
                </a:cxn>
                <a:cxn ang="0">
                  <a:pos x="156" y="148"/>
                </a:cxn>
                <a:cxn ang="0">
                  <a:pos x="200" y="132"/>
                </a:cxn>
                <a:cxn ang="0">
                  <a:pos x="228" y="108"/>
                </a:cxn>
                <a:cxn ang="0">
                  <a:pos x="240" y="88"/>
                </a:cxn>
                <a:cxn ang="0">
                  <a:pos x="248" y="72"/>
                </a:cxn>
                <a:cxn ang="0">
                  <a:pos x="240" y="60"/>
                </a:cxn>
                <a:cxn ang="0">
                  <a:pos x="236" y="40"/>
                </a:cxn>
                <a:cxn ang="0">
                  <a:pos x="216" y="24"/>
                </a:cxn>
                <a:cxn ang="0">
                  <a:pos x="180" y="0"/>
                </a:cxn>
                <a:cxn ang="0">
                  <a:pos x="216" y="4"/>
                </a:cxn>
                <a:cxn ang="0">
                  <a:pos x="240" y="12"/>
                </a:cxn>
                <a:cxn ang="0">
                  <a:pos x="260" y="28"/>
                </a:cxn>
                <a:cxn ang="0">
                  <a:pos x="280" y="40"/>
                </a:cxn>
                <a:cxn ang="0">
                  <a:pos x="292" y="64"/>
                </a:cxn>
                <a:cxn ang="0">
                  <a:pos x="292" y="76"/>
                </a:cxn>
                <a:cxn ang="0">
                  <a:pos x="292" y="84"/>
                </a:cxn>
                <a:cxn ang="0">
                  <a:pos x="284" y="108"/>
                </a:cxn>
                <a:cxn ang="0">
                  <a:pos x="260" y="132"/>
                </a:cxn>
                <a:cxn ang="0">
                  <a:pos x="228" y="148"/>
                </a:cxn>
                <a:cxn ang="0">
                  <a:pos x="200" y="160"/>
                </a:cxn>
                <a:cxn ang="0">
                  <a:pos x="140" y="180"/>
                </a:cxn>
                <a:cxn ang="0">
                  <a:pos x="116" y="184"/>
                </a:cxn>
              </a:cxnLst>
              <a:rect l="0" t="0" r="0" b="0"/>
              <a:pathLst>
                <a:path w="292" h="196">
                  <a:moveTo>
                    <a:pt x="116" y="184"/>
                  </a:moveTo>
                  <a:lnTo>
                    <a:pt x="80" y="184"/>
                  </a:lnTo>
                  <a:lnTo>
                    <a:pt x="0" y="196"/>
                  </a:lnTo>
                  <a:lnTo>
                    <a:pt x="12" y="192"/>
                  </a:lnTo>
                  <a:lnTo>
                    <a:pt x="36" y="180"/>
                  </a:lnTo>
                  <a:lnTo>
                    <a:pt x="92" y="172"/>
                  </a:lnTo>
                  <a:lnTo>
                    <a:pt x="156" y="148"/>
                  </a:lnTo>
                  <a:lnTo>
                    <a:pt x="200" y="132"/>
                  </a:lnTo>
                  <a:lnTo>
                    <a:pt x="228" y="108"/>
                  </a:lnTo>
                  <a:lnTo>
                    <a:pt x="240" y="88"/>
                  </a:lnTo>
                  <a:lnTo>
                    <a:pt x="248" y="72"/>
                  </a:lnTo>
                  <a:lnTo>
                    <a:pt x="240" y="60"/>
                  </a:lnTo>
                  <a:lnTo>
                    <a:pt x="236" y="40"/>
                  </a:lnTo>
                  <a:lnTo>
                    <a:pt x="216" y="24"/>
                  </a:lnTo>
                  <a:lnTo>
                    <a:pt x="180" y="0"/>
                  </a:lnTo>
                  <a:lnTo>
                    <a:pt x="216" y="4"/>
                  </a:lnTo>
                  <a:lnTo>
                    <a:pt x="240" y="12"/>
                  </a:lnTo>
                  <a:lnTo>
                    <a:pt x="260" y="28"/>
                  </a:lnTo>
                  <a:lnTo>
                    <a:pt x="280" y="40"/>
                  </a:lnTo>
                  <a:lnTo>
                    <a:pt x="292" y="64"/>
                  </a:lnTo>
                  <a:lnTo>
                    <a:pt x="292" y="76"/>
                  </a:lnTo>
                  <a:lnTo>
                    <a:pt x="292" y="84"/>
                  </a:lnTo>
                  <a:lnTo>
                    <a:pt x="284" y="108"/>
                  </a:lnTo>
                  <a:lnTo>
                    <a:pt x="260" y="132"/>
                  </a:lnTo>
                  <a:lnTo>
                    <a:pt x="228" y="148"/>
                  </a:lnTo>
                  <a:lnTo>
                    <a:pt x="200" y="160"/>
                  </a:lnTo>
                  <a:lnTo>
                    <a:pt x="140" y="180"/>
                  </a:lnTo>
                  <a:lnTo>
                    <a:pt x="116" y="1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3" name="図形 32"/>
            <p:cNvSpPr/>
            <p:nvPr/>
          </p:nvSpPr>
          <p:spPr bwMode="auto">
            <a:xfrm>
              <a:off x="5384" y="832"/>
              <a:ext cx="192" cy="196"/>
            </a:xfrm>
            <a:custGeom>
              <a:avLst/>
              <a:gdLst/>
              <a:ahLst/>
              <a:cxnLst>
                <a:cxn ang="0">
                  <a:pos x="192" y="88"/>
                </a:cxn>
                <a:cxn ang="0">
                  <a:pos x="192" y="92"/>
                </a:cxn>
                <a:cxn ang="0">
                  <a:pos x="188" y="112"/>
                </a:cxn>
                <a:cxn ang="0">
                  <a:pos x="176" y="128"/>
                </a:cxn>
                <a:cxn ang="0">
                  <a:pos x="156" y="148"/>
                </a:cxn>
                <a:cxn ang="0">
                  <a:pos x="128" y="164"/>
                </a:cxn>
                <a:cxn ang="0">
                  <a:pos x="72" y="184"/>
                </a:cxn>
                <a:cxn ang="0">
                  <a:pos x="52" y="188"/>
                </a:cxn>
                <a:cxn ang="0">
                  <a:pos x="12" y="196"/>
                </a:cxn>
                <a:cxn ang="0">
                  <a:pos x="48" y="184"/>
                </a:cxn>
                <a:cxn ang="0">
                  <a:pos x="88" y="164"/>
                </a:cxn>
                <a:cxn ang="0">
                  <a:pos x="128" y="136"/>
                </a:cxn>
                <a:cxn ang="0">
                  <a:pos x="140" y="116"/>
                </a:cxn>
                <a:cxn ang="0">
                  <a:pos x="144" y="100"/>
                </a:cxn>
                <a:cxn ang="0">
                  <a:pos x="144" y="92"/>
                </a:cxn>
                <a:cxn ang="0">
                  <a:pos x="144" y="80"/>
                </a:cxn>
                <a:cxn ang="0">
                  <a:pos x="128" y="52"/>
                </a:cxn>
                <a:cxn ang="0">
                  <a:pos x="116" y="40"/>
                </a:cxn>
                <a:cxn ang="0">
                  <a:pos x="88" y="28"/>
                </a:cxn>
                <a:cxn ang="0">
                  <a:pos x="60" y="16"/>
                </a:cxn>
                <a:cxn ang="0">
                  <a:pos x="16" y="8"/>
                </a:cxn>
                <a:cxn ang="0">
                  <a:pos x="0" y="0"/>
                </a:cxn>
                <a:cxn ang="0">
                  <a:pos x="48" y="8"/>
                </a:cxn>
                <a:cxn ang="0">
                  <a:pos x="108" y="20"/>
                </a:cxn>
                <a:cxn ang="0">
                  <a:pos x="132" y="32"/>
                </a:cxn>
                <a:cxn ang="0">
                  <a:pos x="164" y="44"/>
                </a:cxn>
                <a:cxn ang="0">
                  <a:pos x="180" y="64"/>
                </a:cxn>
                <a:cxn ang="0">
                  <a:pos x="192" y="88"/>
                </a:cxn>
              </a:cxnLst>
              <a:rect l="0" t="0" r="0" b="0"/>
              <a:pathLst>
                <a:path w="192" h="196">
                  <a:moveTo>
                    <a:pt x="192" y="88"/>
                  </a:moveTo>
                  <a:lnTo>
                    <a:pt x="192" y="92"/>
                  </a:lnTo>
                  <a:lnTo>
                    <a:pt x="188" y="112"/>
                  </a:lnTo>
                  <a:lnTo>
                    <a:pt x="176" y="128"/>
                  </a:lnTo>
                  <a:lnTo>
                    <a:pt x="156" y="148"/>
                  </a:lnTo>
                  <a:lnTo>
                    <a:pt x="128" y="164"/>
                  </a:lnTo>
                  <a:lnTo>
                    <a:pt x="72" y="184"/>
                  </a:lnTo>
                  <a:lnTo>
                    <a:pt x="52" y="188"/>
                  </a:lnTo>
                  <a:lnTo>
                    <a:pt x="12" y="196"/>
                  </a:lnTo>
                  <a:lnTo>
                    <a:pt x="48" y="184"/>
                  </a:lnTo>
                  <a:lnTo>
                    <a:pt x="88" y="164"/>
                  </a:lnTo>
                  <a:lnTo>
                    <a:pt x="128" y="136"/>
                  </a:lnTo>
                  <a:lnTo>
                    <a:pt x="140" y="116"/>
                  </a:lnTo>
                  <a:lnTo>
                    <a:pt x="144" y="100"/>
                  </a:lnTo>
                  <a:lnTo>
                    <a:pt x="144" y="92"/>
                  </a:lnTo>
                  <a:lnTo>
                    <a:pt x="144" y="80"/>
                  </a:lnTo>
                  <a:lnTo>
                    <a:pt x="128" y="52"/>
                  </a:lnTo>
                  <a:lnTo>
                    <a:pt x="116" y="40"/>
                  </a:lnTo>
                  <a:lnTo>
                    <a:pt x="88" y="28"/>
                  </a:lnTo>
                  <a:lnTo>
                    <a:pt x="60" y="16"/>
                  </a:lnTo>
                  <a:lnTo>
                    <a:pt x="16" y="8"/>
                  </a:lnTo>
                  <a:lnTo>
                    <a:pt x="0" y="0"/>
                  </a:lnTo>
                  <a:lnTo>
                    <a:pt x="48" y="8"/>
                  </a:lnTo>
                  <a:lnTo>
                    <a:pt x="108" y="20"/>
                  </a:lnTo>
                  <a:lnTo>
                    <a:pt x="132" y="32"/>
                  </a:lnTo>
                  <a:lnTo>
                    <a:pt x="164" y="44"/>
                  </a:lnTo>
                  <a:lnTo>
                    <a:pt x="180" y="64"/>
                  </a:lnTo>
                  <a:lnTo>
                    <a:pt x="192" y="8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4" name="図形 33"/>
            <p:cNvSpPr/>
            <p:nvPr/>
          </p:nvSpPr>
          <p:spPr bwMode="auto">
            <a:xfrm>
              <a:off x="4880" y="756"/>
              <a:ext cx="624" cy="580"/>
            </a:xfrm>
            <a:custGeom>
              <a:avLst/>
              <a:gdLst/>
              <a:ahLst/>
              <a:cxnLst>
                <a:cxn ang="0">
                  <a:pos x="408" y="60"/>
                </a:cxn>
                <a:cxn ang="0">
                  <a:pos x="516" y="84"/>
                </a:cxn>
                <a:cxn ang="0">
                  <a:pos x="576" y="128"/>
                </a:cxn>
                <a:cxn ang="0">
                  <a:pos x="592" y="164"/>
                </a:cxn>
                <a:cxn ang="0">
                  <a:pos x="576" y="200"/>
                </a:cxn>
                <a:cxn ang="0">
                  <a:pos x="504" y="240"/>
                </a:cxn>
                <a:cxn ang="0">
                  <a:pos x="396" y="264"/>
                </a:cxn>
                <a:cxn ang="0">
                  <a:pos x="344" y="288"/>
                </a:cxn>
                <a:cxn ang="0">
                  <a:pos x="248" y="320"/>
                </a:cxn>
                <a:cxn ang="0">
                  <a:pos x="172" y="376"/>
                </a:cxn>
                <a:cxn ang="0">
                  <a:pos x="152" y="404"/>
                </a:cxn>
                <a:cxn ang="0">
                  <a:pos x="152" y="428"/>
                </a:cxn>
                <a:cxn ang="0">
                  <a:pos x="196" y="484"/>
                </a:cxn>
                <a:cxn ang="0">
                  <a:pos x="308" y="520"/>
                </a:cxn>
                <a:cxn ang="0">
                  <a:pos x="624" y="580"/>
                </a:cxn>
                <a:cxn ang="0">
                  <a:pos x="420" y="556"/>
                </a:cxn>
                <a:cxn ang="0">
                  <a:pos x="220" y="512"/>
                </a:cxn>
                <a:cxn ang="0">
                  <a:pos x="124" y="460"/>
                </a:cxn>
                <a:cxn ang="0">
                  <a:pos x="92" y="412"/>
                </a:cxn>
                <a:cxn ang="0">
                  <a:pos x="92" y="380"/>
                </a:cxn>
                <a:cxn ang="0">
                  <a:pos x="140" y="332"/>
                </a:cxn>
                <a:cxn ang="0">
                  <a:pos x="212" y="296"/>
                </a:cxn>
                <a:cxn ang="0">
                  <a:pos x="308" y="276"/>
                </a:cxn>
                <a:cxn ang="0">
                  <a:pos x="460" y="228"/>
                </a:cxn>
                <a:cxn ang="0">
                  <a:pos x="496" y="204"/>
                </a:cxn>
                <a:cxn ang="0">
                  <a:pos x="516" y="152"/>
                </a:cxn>
                <a:cxn ang="0">
                  <a:pos x="492" y="120"/>
                </a:cxn>
                <a:cxn ang="0">
                  <a:pos x="408" y="72"/>
                </a:cxn>
                <a:cxn ang="0">
                  <a:pos x="308" y="52"/>
                </a:cxn>
                <a:cxn ang="0">
                  <a:pos x="44" y="52"/>
                </a:cxn>
                <a:cxn ang="0">
                  <a:pos x="0" y="0"/>
                </a:cxn>
                <a:cxn ang="0">
                  <a:pos x="112" y="28"/>
                </a:cxn>
                <a:cxn ang="0">
                  <a:pos x="376" y="60"/>
                </a:cxn>
              </a:cxnLst>
              <a:rect l="0" t="0" r="0" b="0"/>
              <a:pathLst>
                <a:path w="624" h="580">
                  <a:moveTo>
                    <a:pt x="376" y="60"/>
                  </a:moveTo>
                  <a:lnTo>
                    <a:pt x="408" y="60"/>
                  </a:lnTo>
                  <a:lnTo>
                    <a:pt x="472" y="72"/>
                  </a:lnTo>
                  <a:lnTo>
                    <a:pt x="516" y="84"/>
                  </a:lnTo>
                  <a:lnTo>
                    <a:pt x="544" y="104"/>
                  </a:lnTo>
                  <a:lnTo>
                    <a:pt x="576" y="128"/>
                  </a:lnTo>
                  <a:lnTo>
                    <a:pt x="592" y="156"/>
                  </a:lnTo>
                  <a:lnTo>
                    <a:pt x="592" y="164"/>
                  </a:lnTo>
                  <a:lnTo>
                    <a:pt x="588" y="180"/>
                  </a:lnTo>
                  <a:lnTo>
                    <a:pt x="576" y="200"/>
                  </a:lnTo>
                  <a:lnTo>
                    <a:pt x="552" y="216"/>
                  </a:lnTo>
                  <a:lnTo>
                    <a:pt x="504" y="240"/>
                  </a:lnTo>
                  <a:lnTo>
                    <a:pt x="436" y="260"/>
                  </a:lnTo>
                  <a:lnTo>
                    <a:pt x="396" y="264"/>
                  </a:lnTo>
                  <a:lnTo>
                    <a:pt x="364" y="276"/>
                  </a:lnTo>
                  <a:lnTo>
                    <a:pt x="344" y="288"/>
                  </a:lnTo>
                  <a:lnTo>
                    <a:pt x="296" y="300"/>
                  </a:lnTo>
                  <a:lnTo>
                    <a:pt x="248" y="320"/>
                  </a:lnTo>
                  <a:lnTo>
                    <a:pt x="208" y="344"/>
                  </a:lnTo>
                  <a:lnTo>
                    <a:pt x="172" y="376"/>
                  </a:lnTo>
                  <a:lnTo>
                    <a:pt x="160" y="388"/>
                  </a:lnTo>
                  <a:lnTo>
                    <a:pt x="152" y="404"/>
                  </a:lnTo>
                  <a:lnTo>
                    <a:pt x="148" y="416"/>
                  </a:lnTo>
                  <a:lnTo>
                    <a:pt x="152" y="428"/>
                  </a:lnTo>
                  <a:lnTo>
                    <a:pt x="164" y="460"/>
                  </a:lnTo>
                  <a:lnTo>
                    <a:pt x="196" y="484"/>
                  </a:lnTo>
                  <a:lnTo>
                    <a:pt x="244" y="500"/>
                  </a:lnTo>
                  <a:lnTo>
                    <a:pt x="308" y="520"/>
                  </a:lnTo>
                  <a:lnTo>
                    <a:pt x="424" y="544"/>
                  </a:lnTo>
                  <a:lnTo>
                    <a:pt x="624" y="580"/>
                  </a:lnTo>
                  <a:lnTo>
                    <a:pt x="520" y="572"/>
                  </a:lnTo>
                  <a:lnTo>
                    <a:pt x="420" y="556"/>
                  </a:lnTo>
                  <a:lnTo>
                    <a:pt x="304" y="536"/>
                  </a:lnTo>
                  <a:lnTo>
                    <a:pt x="220" y="512"/>
                  </a:lnTo>
                  <a:lnTo>
                    <a:pt x="160" y="484"/>
                  </a:lnTo>
                  <a:lnTo>
                    <a:pt x="124" y="460"/>
                  </a:lnTo>
                  <a:lnTo>
                    <a:pt x="96" y="428"/>
                  </a:lnTo>
                  <a:lnTo>
                    <a:pt x="92" y="412"/>
                  </a:lnTo>
                  <a:lnTo>
                    <a:pt x="92" y="400"/>
                  </a:lnTo>
                  <a:lnTo>
                    <a:pt x="92" y="380"/>
                  </a:lnTo>
                  <a:lnTo>
                    <a:pt x="112" y="348"/>
                  </a:lnTo>
                  <a:lnTo>
                    <a:pt x="140" y="332"/>
                  </a:lnTo>
                  <a:lnTo>
                    <a:pt x="176" y="312"/>
                  </a:lnTo>
                  <a:lnTo>
                    <a:pt x="212" y="296"/>
                  </a:lnTo>
                  <a:lnTo>
                    <a:pt x="280" y="284"/>
                  </a:lnTo>
                  <a:lnTo>
                    <a:pt x="308" y="276"/>
                  </a:lnTo>
                  <a:lnTo>
                    <a:pt x="408" y="252"/>
                  </a:lnTo>
                  <a:lnTo>
                    <a:pt x="460" y="228"/>
                  </a:lnTo>
                  <a:lnTo>
                    <a:pt x="492" y="212"/>
                  </a:lnTo>
                  <a:lnTo>
                    <a:pt x="496" y="204"/>
                  </a:lnTo>
                  <a:lnTo>
                    <a:pt x="516" y="176"/>
                  </a:lnTo>
                  <a:lnTo>
                    <a:pt x="516" y="152"/>
                  </a:lnTo>
                  <a:lnTo>
                    <a:pt x="504" y="132"/>
                  </a:lnTo>
                  <a:lnTo>
                    <a:pt x="492" y="120"/>
                  </a:lnTo>
                  <a:lnTo>
                    <a:pt x="456" y="96"/>
                  </a:lnTo>
                  <a:lnTo>
                    <a:pt x="408" y="72"/>
                  </a:lnTo>
                  <a:lnTo>
                    <a:pt x="364" y="60"/>
                  </a:lnTo>
                  <a:lnTo>
                    <a:pt x="308" y="52"/>
                  </a:lnTo>
                  <a:lnTo>
                    <a:pt x="196" y="48"/>
                  </a:lnTo>
                  <a:lnTo>
                    <a:pt x="44" y="52"/>
                  </a:lnTo>
                  <a:lnTo>
                    <a:pt x="24" y="24"/>
                  </a:lnTo>
                  <a:lnTo>
                    <a:pt x="0" y="0"/>
                  </a:lnTo>
                  <a:lnTo>
                    <a:pt x="36" y="12"/>
                  </a:lnTo>
                  <a:lnTo>
                    <a:pt x="112" y="28"/>
                  </a:lnTo>
                  <a:lnTo>
                    <a:pt x="224" y="48"/>
                  </a:lnTo>
                  <a:lnTo>
                    <a:pt x="376" y="6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5" name="図形 34"/>
            <p:cNvSpPr/>
            <p:nvPr/>
          </p:nvSpPr>
          <p:spPr bwMode="auto">
            <a:xfrm>
              <a:off x="5696" y="768"/>
              <a:ext cx="1" cy="4"/>
            </a:xfrm>
            <a:custGeom>
              <a:avLst/>
              <a:gdLst/>
              <a:ahLst/>
              <a:cxnLst>
                <a:cxn ang="0">
                  <a:pos x="0" y="4"/>
                </a:cxn>
                <a:cxn ang="0">
                  <a:pos x="0" y="0"/>
                </a:cxn>
                <a:cxn ang="0">
                  <a:pos x="0" y="4"/>
                </a:cxn>
              </a:cxnLst>
              <a:rect l="0" t="0" r="0" b="0"/>
              <a:pathLst>
                <a:path h="4">
                  <a:moveTo>
                    <a:pt x="0" y="4"/>
                  </a:moveTo>
                  <a:lnTo>
                    <a:pt x="0" y="0"/>
                  </a:lnTo>
                  <a:lnTo>
                    <a:pt x="0"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6" name="図形 35"/>
            <p:cNvSpPr/>
            <p:nvPr/>
          </p:nvSpPr>
          <p:spPr bwMode="auto">
            <a:xfrm>
              <a:off x="4924" y="472"/>
              <a:ext cx="276" cy="308"/>
            </a:xfrm>
            <a:custGeom>
              <a:avLst/>
              <a:gdLst/>
              <a:ahLst/>
              <a:cxnLst>
                <a:cxn ang="0">
                  <a:pos x="48" y="152"/>
                </a:cxn>
                <a:cxn ang="0">
                  <a:pos x="52" y="176"/>
                </a:cxn>
                <a:cxn ang="0">
                  <a:pos x="68" y="204"/>
                </a:cxn>
                <a:cxn ang="0">
                  <a:pos x="96" y="228"/>
                </a:cxn>
                <a:cxn ang="0">
                  <a:pos x="132" y="240"/>
                </a:cxn>
                <a:cxn ang="0">
                  <a:pos x="204" y="276"/>
                </a:cxn>
                <a:cxn ang="0">
                  <a:pos x="276" y="308"/>
                </a:cxn>
                <a:cxn ang="0">
                  <a:pos x="200" y="284"/>
                </a:cxn>
                <a:cxn ang="0">
                  <a:pos x="104" y="248"/>
                </a:cxn>
                <a:cxn ang="0">
                  <a:pos x="60" y="228"/>
                </a:cxn>
                <a:cxn ang="0">
                  <a:pos x="24" y="204"/>
                </a:cxn>
                <a:cxn ang="0">
                  <a:pos x="0" y="176"/>
                </a:cxn>
                <a:cxn ang="0">
                  <a:pos x="0" y="156"/>
                </a:cxn>
                <a:cxn ang="0">
                  <a:pos x="0" y="140"/>
                </a:cxn>
                <a:cxn ang="0">
                  <a:pos x="4" y="120"/>
                </a:cxn>
                <a:cxn ang="0">
                  <a:pos x="16" y="104"/>
                </a:cxn>
                <a:cxn ang="0">
                  <a:pos x="36" y="76"/>
                </a:cxn>
                <a:cxn ang="0">
                  <a:pos x="68" y="60"/>
                </a:cxn>
                <a:cxn ang="0">
                  <a:pos x="108" y="36"/>
                </a:cxn>
                <a:cxn ang="0">
                  <a:pos x="168" y="16"/>
                </a:cxn>
                <a:cxn ang="0">
                  <a:pos x="240" y="0"/>
                </a:cxn>
                <a:cxn ang="0">
                  <a:pos x="248" y="0"/>
                </a:cxn>
                <a:cxn ang="0">
                  <a:pos x="188" y="16"/>
                </a:cxn>
                <a:cxn ang="0">
                  <a:pos x="140" y="40"/>
                </a:cxn>
                <a:cxn ang="0">
                  <a:pos x="104" y="64"/>
                </a:cxn>
                <a:cxn ang="0">
                  <a:pos x="80" y="92"/>
                </a:cxn>
                <a:cxn ang="0">
                  <a:pos x="60" y="116"/>
                </a:cxn>
                <a:cxn ang="0">
                  <a:pos x="52" y="132"/>
                </a:cxn>
                <a:cxn ang="0">
                  <a:pos x="48" y="152"/>
                </a:cxn>
              </a:cxnLst>
              <a:rect l="0" t="0" r="0" b="0"/>
              <a:pathLst>
                <a:path w="276" h="308">
                  <a:moveTo>
                    <a:pt x="48" y="152"/>
                  </a:moveTo>
                  <a:lnTo>
                    <a:pt x="52" y="176"/>
                  </a:lnTo>
                  <a:lnTo>
                    <a:pt x="68" y="204"/>
                  </a:lnTo>
                  <a:lnTo>
                    <a:pt x="96" y="228"/>
                  </a:lnTo>
                  <a:lnTo>
                    <a:pt x="132" y="240"/>
                  </a:lnTo>
                  <a:lnTo>
                    <a:pt x="204" y="276"/>
                  </a:lnTo>
                  <a:lnTo>
                    <a:pt x="276" y="308"/>
                  </a:lnTo>
                  <a:lnTo>
                    <a:pt x="200" y="284"/>
                  </a:lnTo>
                  <a:lnTo>
                    <a:pt x="104" y="248"/>
                  </a:lnTo>
                  <a:lnTo>
                    <a:pt x="60" y="228"/>
                  </a:lnTo>
                  <a:lnTo>
                    <a:pt x="24" y="204"/>
                  </a:lnTo>
                  <a:lnTo>
                    <a:pt x="0" y="176"/>
                  </a:lnTo>
                  <a:lnTo>
                    <a:pt x="0" y="156"/>
                  </a:lnTo>
                  <a:lnTo>
                    <a:pt x="0" y="140"/>
                  </a:lnTo>
                  <a:lnTo>
                    <a:pt x="4" y="120"/>
                  </a:lnTo>
                  <a:lnTo>
                    <a:pt x="16" y="104"/>
                  </a:lnTo>
                  <a:lnTo>
                    <a:pt x="36" y="76"/>
                  </a:lnTo>
                  <a:lnTo>
                    <a:pt x="68" y="60"/>
                  </a:lnTo>
                  <a:lnTo>
                    <a:pt x="108" y="36"/>
                  </a:lnTo>
                  <a:lnTo>
                    <a:pt x="168" y="16"/>
                  </a:lnTo>
                  <a:lnTo>
                    <a:pt x="240" y="0"/>
                  </a:lnTo>
                  <a:lnTo>
                    <a:pt x="248" y="0"/>
                  </a:lnTo>
                  <a:lnTo>
                    <a:pt x="188" y="16"/>
                  </a:lnTo>
                  <a:lnTo>
                    <a:pt x="140" y="40"/>
                  </a:lnTo>
                  <a:lnTo>
                    <a:pt x="104" y="64"/>
                  </a:lnTo>
                  <a:lnTo>
                    <a:pt x="80" y="92"/>
                  </a:lnTo>
                  <a:lnTo>
                    <a:pt x="60" y="116"/>
                  </a:lnTo>
                  <a:lnTo>
                    <a:pt x="52" y="132"/>
                  </a:lnTo>
                  <a:lnTo>
                    <a:pt x="48" y="1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7" name="図形 36"/>
            <p:cNvSpPr/>
            <p:nvPr/>
          </p:nvSpPr>
          <p:spPr bwMode="auto">
            <a:xfrm>
              <a:off x="5032" y="448"/>
              <a:ext cx="696" cy="360"/>
            </a:xfrm>
            <a:custGeom>
              <a:avLst/>
              <a:gdLst/>
              <a:ahLst/>
              <a:cxnLst>
                <a:cxn ang="0">
                  <a:pos x="164" y="76"/>
                </a:cxn>
                <a:cxn ang="0">
                  <a:pos x="128" y="96"/>
                </a:cxn>
                <a:cxn ang="0">
                  <a:pos x="104" y="116"/>
                </a:cxn>
                <a:cxn ang="0">
                  <a:pos x="84" y="132"/>
                </a:cxn>
                <a:cxn ang="0">
                  <a:pos x="80" y="152"/>
                </a:cxn>
                <a:cxn ang="0">
                  <a:pos x="80" y="180"/>
                </a:cxn>
                <a:cxn ang="0">
                  <a:pos x="92" y="204"/>
                </a:cxn>
                <a:cxn ang="0">
                  <a:pos x="116" y="228"/>
                </a:cxn>
                <a:cxn ang="0">
                  <a:pos x="132" y="248"/>
                </a:cxn>
                <a:cxn ang="0">
                  <a:pos x="164" y="260"/>
                </a:cxn>
                <a:cxn ang="0">
                  <a:pos x="236" y="288"/>
                </a:cxn>
                <a:cxn ang="0">
                  <a:pos x="328" y="308"/>
                </a:cxn>
                <a:cxn ang="0">
                  <a:pos x="424" y="324"/>
                </a:cxn>
                <a:cxn ang="0">
                  <a:pos x="592" y="344"/>
                </a:cxn>
                <a:cxn ang="0">
                  <a:pos x="676" y="344"/>
                </a:cxn>
                <a:cxn ang="0">
                  <a:pos x="688" y="356"/>
                </a:cxn>
                <a:cxn ang="0">
                  <a:pos x="696" y="360"/>
                </a:cxn>
                <a:cxn ang="0">
                  <a:pos x="648" y="360"/>
                </a:cxn>
                <a:cxn ang="0">
                  <a:pos x="544" y="360"/>
                </a:cxn>
                <a:cxn ang="0">
                  <a:pos x="472" y="356"/>
                </a:cxn>
                <a:cxn ang="0">
                  <a:pos x="388" y="344"/>
                </a:cxn>
                <a:cxn ang="0">
                  <a:pos x="292" y="320"/>
                </a:cxn>
                <a:cxn ang="0">
                  <a:pos x="188" y="296"/>
                </a:cxn>
                <a:cxn ang="0">
                  <a:pos x="164" y="284"/>
                </a:cxn>
                <a:cxn ang="0">
                  <a:pos x="108" y="264"/>
                </a:cxn>
                <a:cxn ang="0">
                  <a:pos x="44" y="240"/>
                </a:cxn>
                <a:cxn ang="0">
                  <a:pos x="20" y="216"/>
                </a:cxn>
                <a:cxn ang="0">
                  <a:pos x="8" y="192"/>
                </a:cxn>
                <a:cxn ang="0">
                  <a:pos x="0" y="164"/>
                </a:cxn>
                <a:cxn ang="0">
                  <a:pos x="12" y="132"/>
                </a:cxn>
                <a:cxn ang="0">
                  <a:pos x="24" y="120"/>
                </a:cxn>
                <a:cxn ang="0">
                  <a:pos x="68" y="84"/>
                </a:cxn>
                <a:cxn ang="0">
                  <a:pos x="104" y="60"/>
                </a:cxn>
                <a:cxn ang="0">
                  <a:pos x="152" y="40"/>
                </a:cxn>
                <a:cxn ang="0">
                  <a:pos x="220" y="24"/>
                </a:cxn>
                <a:cxn ang="0">
                  <a:pos x="296" y="12"/>
                </a:cxn>
                <a:cxn ang="0">
                  <a:pos x="436" y="0"/>
                </a:cxn>
                <a:cxn ang="0">
                  <a:pos x="316" y="24"/>
                </a:cxn>
                <a:cxn ang="0">
                  <a:pos x="232" y="48"/>
                </a:cxn>
                <a:cxn ang="0">
                  <a:pos x="164" y="76"/>
                </a:cxn>
              </a:cxnLst>
              <a:rect l="0" t="0" r="0" b="0"/>
              <a:pathLst>
                <a:path w="696" h="360">
                  <a:moveTo>
                    <a:pt x="164" y="76"/>
                  </a:moveTo>
                  <a:lnTo>
                    <a:pt x="128" y="96"/>
                  </a:lnTo>
                  <a:lnTo>
                    <a:pt x="104" y="116"/>
                  </a:lnTo>
                  <a:lnTo>
                    <a:pt x="84" y="132"/>
                  </a:lnTo>
                  <a:lnTo>
                    <a:pt x="80" y="152"/>
                  </a:lnTo>
                  <a:lnTo>
                    <a:pt x="80" y="180"/>
                  </a:lnTo>
                  <a:lnTo>
                    <a:pt x="92" y="204"/>
                  </a:lnTo>
                  <a:lnTo>
                    <a:pt x="116" y="228"/>
                  </a:lnTo>
                  <a:lnTo>
                    <a:pt x="132" y="248"/>
                  </a:lnTo>
                  <a:lnTo>
                    <a:pt x="164" y="260"/>
                  </a:lnTo>
                  <a:lnTo>
                    <a:pt x="236" y="288"/>
                  </a:lnTo>
                  <a:lnTo>
                    <a:pt x="328" y="308"/>
                  </a:lnTo>
                  <a:lnTo>
                    <a:pt x="424" y="324"/>
                  </a:lnTo>
                  <a:lnTo>
                    <a:pt x="592" y="344"/>
                  </a:lnTo>
                  <a:lnTo>
                    <a:pt x="676" y="344"/>
                  </a:lnTo>
                  <a:lnTo>
                    <a:pt x="688" y="356"/>
                  </a:lnTo>
                  <a:lnTo>
                    <a:pt x="696" y="360"/>
                  </a:lnTo>
                  <a:lnTo>
                    <a:pt x="648" y="360"/>
                  </a:lnTo>
                  <a:lnTo>
                    <a:pt x="544" y="360"/>
                  </a:lnTo>
                  <a:lnTo>
                    <a:pt x="472" y="356"/>
                  </a:lnTo>
                  <a:lnTo>
                    <a:pt x="388" y="344"/>
                  </a:lnTo>
                  <a:lnTo>
                    <a:pt x="292" y="320"/>
                  </a:lnTo>
                  <a:lnTo>
                    <a:pt x="188" y="296"/>
                  </a:lnTo>
                  <a:lnTo>
                    <a:pt x="164" y="284"/>
                  </a:lnTo>
                  <a:lnTo>
                    <a:pt x="108" y="264"/>
                  </a:lnTo>
                  <a:lnTo>
                    <a:pt x="44" y="240"/>
                  </a:lnTo>
                  <a:lnTo>
                    <a:pt x="20" y="216"/>
                  </a:lnTo>
                  <a:lnTo>
                    <a:pt x="8" y="192"/>
                  </a:lnTo>
                  <a:lnTo>
                    <a:pt x="0" y="164"/>
                  </a:lnTo>
                  <a:lnTo>
                    <a:pt x="12" y="132"/>
                  </a:lnTo>
                  <a:lnTo>
                    <a:pt x="24" y="120"/>
                  </a:lnTo>
                  <a:lnTo>
                    <a:pt x="68" y="84"/>
                  </a:lnTo>
                  <a:lnTo>
                    <a:pt x="104" y="60"/>
                  </a:lnTo>
                  <a:lnTo>
                    <a:pt x="152" y="40"/>
                  </a:lnTo>
                  <a:lnTo>
                    <a:pt x="220" y="24"/>
                  </a:lnTo>
                  <a:lnTo>
                    <a:pt x="296" y="12"/>
                  </a:lnTo>
                  <a:lnTo>
                    <a:pt x="436" y="0"/>
                  </a:lnTo>
                  <a:lnTo>
                    <a:pt x="316" y="24"/>
                  </a:lnTo>
                  <a:lnTo>
                    <a:pt x="232" y="48"/>
                  </a:lnTo>
                  <a:lnTo>
                    <a:pt x="164" y="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8" name="図形 37"/>
            <p:cNvSpPr/>
            <p:nvPr/>
          </p:nvSpPr>
          <p:spPr bwMode="auto">
            <a:xfrm>
              <a:off x="4772" y="400"/>
              <a:ext cx="840" cy="384"/>
            </a:xfrm>
            <a:custGeom>
              <a:avLst/>
              <a:gdLst/>
              <a:ahLst/>
              <a:cxnLst>
                <a:cxn ang="0">
                  <a:pos x="840" y="0"/>
                </a:cxn>
                <a:cxn ang="0">
                  <a:pos x="828" y="12"/>
                </a:cxn>
                <a:cxn ang="0">
                  <a:pos x="812" y="24"/>
                </a:cxn>
                <a:cxn ang="0">
                  <a:pos x="764" y="36"/>
                </a:cxn>
                <a:cxn ang="0">
                  <a:pos x="700" y="48"/>
                </a:cxn>
                <a:cxn ang="0">
                  <a:pos x="564" y="52"/>
                </a:cxn>
                <a:cxn ang="0">
                  <a:pos x="464" y="60"/>
                </a:cxn>
                <a:cxn ang="0">
                  <a:pos x="392" y="72"/>
                </a:cxn>
                <a:cxn ang="0">
                  <a:pos x="316" y="84"/>
                </a:cxn>
                <a:cxn ang="0">
                  <a:pos x="260" y="100"/>
                </a:cxn>
                <a:cxn ang="0">
                  <a:pos x="212" y="124"/>
                </a:cxn>
                <a:cxn ang="0">
                  <a:pos x="180" y="148"/>
                </a:cxn>
                <a:cxn ang="0">
                  <a:pos x="164" y="168"/>
                </a:cxn>
                <a:cxn ang="0">
                  <a:pos x="152" y="192"/>
                </a:cxn>
                <a:cxn ang="0">
                  <a:pos x="144" y="212"/>
                </a:cxn>
                <a:cxn ang="0">
                  <a:pos x="144" y="228"/>
                </a:cxn>
                <a:cxn ang="0">
                  <a:pos x="152" y="248"/>
                </a:cxn>
                <a:cxn ang="0">
                  <a:pos x="176" y="276"/>
                </a:cxn>
                <a:cxn ang="0">
                  <a:pos x="212" y="300"/>
                </a:cxn>
                <a:cxn ang="0">
                  <a:pos x="256" y="324"/>
                </a:cxn>
                <a:cxn ang="0">
                  <a:pos x="356" y="360"/>
                </a:cxn>
                <a:cxn ang="0">
                  <a:pos x="436" y="384"/>
                </a:cxn>
                <a:cxn ang="0">
                  <a:pos x="292" y="380"/>
                </a:cxn>
                <a:cxn ang="0">
                  <a:pos x="176" y="356"/>
                </a:cxn>
                <a:cxn ang="0">
                  <a:pos x="96" y="324"/>
                </a:cxn>
                <a:cxn ang="0">
                  <a:pos x="48" y="300"/>
                </a:cxn>
                <a:cxn ang="0">
                  <a:pos x="20" y="272"/>
                </a:cxn>
                <a:cxn ang="0">
                  <a:pos x="8" y="248"/>
                </a:cxn>
                <a:cxn ang="0">
                  <a:pos x="0" y="228"/>
                </a:cxn>
                <a:cxn ang="0">
                  <a:pos x="0" y="212"/>
                </a:cxn>
                <a:cxn ang="0">
                  <a:pos x="8" y="192"/>
                </a:cxn>
                <a:cxn ang="0">
                  <a:pos x="20" y="176"/>
                </a:cxn>
                <a:cxn ang="0">
                  <a:pos x="48" y="144"/>
                </a:cxn>
                <a:cxn ang="0">
                  <a:pos x="84" y="120"/>
                </a:cxn>
                <a:cxn ang="0">
                  <a:pos x="128" y="108"/>
                </a:cxn>
                <a:cxn ang="0">
                  <a:pos x="212" y="84"/>
                </a:cxn>
                <a:cxn ang="0">
                  <a:pos x="256" y="76"/>
                </a:cxn>
                <a:cxn ang="0">
                  <a:pos x="268" y="76"/>
                </a:cxn>
                <a:cxn ang="0">
                  <a:pos x="284" y="72"/>
                </a:cxn>
                <a:cxn ang="0">
                  <a:pos x="292" y="72"/>
                </a:cxn>
                <a:cxn ang="0">
                  <a:pos x="292" y="76"/>
                </a:cxn>
                <a:cxn ang="0">
                  <a:pos x="404" y="64"/>
                </a:cxn>
                <a:cxn ang="0">
                  <a:pos x="424" y="60"/>
                </a:cxn>
                <a:cxn ang="0">
                  <a:pos x="528" y="48"/>
                </a:cxn>
                <a:cxn ang="0">
                  <a:pos x="604" y="36"/>
                </a:cxn>
                <a:cxn ang="0">
                  <a:pos x="652" y="24"/>
                </a:cxn>
                <a:cxn ang="0">
                  <a:pos x="664" y="12"/>
                </a:cxn>
                <a:cxn ang="0">
                  <a:pos x="672" y="4"/>
                </a:cxn>
                <a:cxn ang="0">
                  <a:pos x="664" y="0"/>
                </a:cxn>
                <a:cxn ang="0">
                  <a:pos x="840" y="0"/>
                </a:cxn>
              </a:cxnLst>
              <a:rect l="0" t="0" r="0" b="0"/>
              <a:pathLst>
                <a:path w="840" h="384">
                  <a:moveTo>
                    <a:pt x="840" y="0"/>
                  </a:moveTo>
                  <a:lnTo>
                    <a:pt x="828" y="12"/>
                  </a:lnTo>
                  <a:lnTo>
                    <a:pt x="812" y="24"/>
                  </a:lnTo>
                  <a:lnTo>
                    <a:pt x="764" y="36"/>
                  </a:lnTo>
                  <a:lnTo>
                    <a:pt x="700" y="48"/>
                  </a:lnTo>
                  <a:lnTo>
                    <a:pt x="564" y="52"/>
                  </a:lnTo>
                  <a:lnTo>
                    <a:pt x="464" y="60"/>
                  </a:lnTo>
                  <a:lnTo>
                    <a:pt x="392" y="72"/>
                  </a:lnTo>
                  <a:lnTo>
                    <a:pt x="316" y="84"/>
                  </a:lnTo>
                  <a:lnTo>
                    <a:pt x="260" y="100"/>
                  </a:lnTo>
                  <a:lnTo>
                    <a:pt x="212" y="124"/>
                  </a:lnTo>
                  <a:lnTo>
                    <a:pt x="180" y="148"/>
                  </a:lnTo>
                  <a:lnTo>
                    <a:pt x="164" y="168"/>
                  </a:lnTo>
                  <a:lnTo>
                    <a:pt x="152" y="192"/>
                  </a:lnTo>
                  <a:lnTo>
                    <a:pt x="144" y="212"/>
                  </a:lnTo>
                  <a:lnTo>
                    <a:pt x="144" y="228"/>
                  </a:lnTo>
                  <a:lnTo>
                    <a:pt x="152" y="248"/>
                  </a:lnTo>
                  <a:lnTo>
                    <a:pt x="176" y="276"/>
                  </a:lnTo>
                  <a:lnTo>
                    <a:pt x="212" y="300"/>
                  </a:lnTo>
                  <a:lnTo>
                    <a:pt x="256" y="324"/>
                  </a:lnTo>
                  <a:lnTo>
                    <a:pt x="356" y="360"/>
                  </a:lnTo>
                  <a:lnTo>
                    <a:pt x="436" y="384"/>
                  </a:lnTo>
                  <a:lnTo>
                    <a:pt x="292" y="380"/>
                  </a:lnTo>
                  <a:lnTo>
                    <a:pt x="176" y="356"/>
                  </a:lnTo>
                  <a:lnTo>
                    <a:pt x="96" y="324"/>
                  </a:lnTo>
                  <a:lnTo>
                    <a:pt x="48" y="300"/>
                  </a:lnTo>
                  <a:lnTo>
                    <a:pt x="20" y="272"/>
                  </a:lnTo>
                  <a:lnTo>
                    <a:pt x="8" y="248"/>
                  </a:lnTo>
                  <a:lnTo>
                    <a:pt x="0" y="228"/>
                  </a:lnTo>
                  <a:lnTo>
                    <a:pt x="0" y="212"/>
                  </a:lnTo>
                  <a:lnTo>
                    <a:pt x="8" y="192"/>
                  </a:lnTo>
                  <a:lnTo>
                    <a:pt x="20" y="176"/>
                  </a:lnTo>
                  <a:lnTo>
                    <a:pt x="48" y="144"/>
                  </a:lnTo>
                  <a:lnTo>
                    <a:pt x="84" y="120"/>
                  </a:lnTo>
                  <a:lnTo>
                    <a:pt x="128" y="108"/>
                  </a:lnTo>
                  <a:lnTo>
                    <a:pt x="212" y="84"/>
                  </a:lnTo>
                  <a:lnTo>
                    <a:pt x="256" y="76"/>
                  </a:lnTo>
                  <a:lnTo>
                    <a:pt x="268" y="76"/>
                  </a:lnTo>
                  <a:lnTo>
                    <a:pt x="284" y="72"/>
                  </a:lnTo>
                  <a:lnTo>
                    <a:pt x="292" y="72"/>
                  </a:lnTo>
                  <a:lnTo>
                    <a:pt x="292" y="76"/>
                  </a:lnTo>
                  <a:lnTo>
                    <a:pt x="404" y="64"/>
                  </a:lnTo>
                  <a:lnTo>
                    <a:pt x="424" y="60"/>
                  </a:lnTo>
                  <a:lnTo>
                    <a:pt x="528" y="48"/>
                  </a:lnTo>
                  <a:lnTo>
                    <a:pt x="604" y="36"/>
                  </a:lnTo>
                  <a:lnTo>
                    <a:pt x="652" y="24"/>
                  </a:lnTo>
                  <a:lnTo>
                    <a:pt x="664" y="12"/>
                  </a:lnTo>
                  <a:lnTo>
                    <a:pt x="672" y="4"/>
                  </a:lnTo>
                  <a:lnTo>
                    <a:pt x="664" y="0"/>
                  </a:lnTo>
                  <a:lnTo>
                    <a:pt x="84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39" name="図形 38"/>
            <p:cNvSpPr/>
            <p:nvPr/>
          </p:nvSpPr>
          <p:spPr bwMode="auto">
            <a:xfrm>
              <a:off x="5256" y="392"/>
              <a:ext cx="180" cy="56"/>
            </a:xfrm>
            <a:custGeom>
              <a:avLst/>
              <a:gdLst/>
              <a:ahLst/>
              <a:cxnLst>
                <a:cxn ang="0">
                  <a:pos x="176" y="8"/>
                </a:cxn>
                <a:cxn ang="0">
                  <a:pos x="180" y="12"/>
                </a:cxn>
                <a:cxn ang="0">
                  <a:pos x="176" y="20"/>
                </a:cxn>
                <a:cxn ang="0">
                  <a:pos x="152" y="32"/>
                </a:cxn>
                <a:cxn ang="0">
                  <a:pos x="96" y="44"/>
                </a:cxn>
                <a:cxn ang="0">
                  <a:pos x="0" y="56"/>
                </a:cxn>
                <a:cxn ang="0">
                  <a:pos x="68" y="36"/>
                </a:cxn>
                <a:cxn ang="0">
                  <a:pos x="84" y="24"/>
                </a:cxn>
                <a:cxn ang="0">
                  <a:pos x="92" y="12"/>
                </a:cxn>
                <a:cxn ang="0">
                  <a:pos x="92" y="8"/>
                </a:cxn>
                <a:cxn ang="0">
                  <a:pos x="92" y="0"/>
                </a:cxn>
                <a:cxn ang="0">
                  <a:pos x="176" y="8"/>
                </a:cxn>
              </a:cxnLst>
              <a:rect l="0" t="0" r="0" b="0"/>
              <a:pathLst>
                <a:path w="180" h="56">
                  <a:moveTo>
                    <a:pt x="176" y="8"/>
                  </a:moveTo>
                  <a:lnTo>
                    <a:pt x="180" y="12"/>
                  </a:lnTo>
                  <a:lnTo>
                    <a:pt x="176" y="20"/>
                  </a:lnTo>
                  <a:lnTo>
                    <a:pt x="152" y="32"/>
                  </a:lnTo>
                  <a:lnTo>
                    <a:pt x="96" y="44"/>
                  </a:lnTo>
                  <a:lnTo>
                    <a:pt x="0" y="56"/>
                  </a:lnTo>
                  <a:lnTo>
                    <a:pt x="68" y="36"/>
                  </a:lnTo>
                  <a:lnTo>
                    <a:pt x="84" y="24"/>
                  </a:lnTo>
                  <a:lnTo>
                    <a:pt x="92" y="12"/>
                  </a:lnTo>
                  <a:lnTo>
                    <a:pt x="92" y="8"/>
                  </a:lnTo>
                  <a:lnTo>
                    <a:pt x="92" y="0"/>
                  </a:lnTo>
                  <a:lnTo>
                    <a:pt x="176"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0" name="図形 39"/>
            <p:cNvSpPr/>
            <p:nvPr/>
          </p:nvSpPr>
          <p:spPr bwMode="auto">
            <a:xfrm>
              <a:off x="5100" y="388"/>
              <a:ext cx="248" cy="76"/>
            </a:xfrm>
            <a:custGeom>
              <a:avLst/>
              <a:gdLst/>
              <a:ahLst/>
              <a:cxnLst>
                <a:cxn ang="0">
                  <a:pos x="240" y="4"/>
                </a:cxn>
                <a:cxn ang="0">
                  <a:pos x="248" y="16"/>
                </a:cxn>
                <a:cxn ang="0">
                  <a:pos x="236" y="28"/>
                </a:cxn>
                <a:cxn ang="0">
                  <a:pos x="212" y="40"/>
                </a:cxn>
                <a:cxn ang="0">
                  <a:pos x="164" y="60"/>
                </a:cxn>
                <a:cxn ang="0">
                  <a:pos x="76" y="72"/>
                </a:cxn>
                <a:cxn ang="0">
                  <a:pos x="0" y="76"/>
                </a:cxn>
                <a:cxn ang="0">
                  <a:pos x="64" y="72"/>
                </a:cxn>
                <a:cxn ang="0">
                  <a:pos x="112" y="60"/>
                </a:cxn>
                <a:cxn ang="0">
                  <a:pos x="152" y="48"/>
                </a:cxn>
                <a:cxn ang="0">
                  <a:pos x="176" y="36"/>
                </a:cxn>
                <a:cxn ang="0">
                  <a:pos x="188" y="16"/>
                </a:cxn>
                <a:cxn ang="0">
                  <a:pos x="188" y="4"/>
                </a:cxn>
                <a:cxn ang="0">
                  <a:pos x="180" y="0"/>
                </a:cxn>
                <a:cxn ang="0">
                  <a:pos x="240" y="4"/>
                </a:cxn>
              </a:cxnLst>
              <a:rect l="0" t="0" r="0" b="0"/>
              <a:pathLst>
                <a:path w="248" h="76">
                  <a:moveTo>
                    <a:pt x="240" y="4"/>
                  </a:moveTo>
                  <a:lnTo>
                    <a:pt x="248" y="16"/>
                  </a:lnTo>
                  <a:lnTo>
                    <a:pt x="236" y="28"/>
                  </a:lnTo>
                  <a:lnTo>
                    <a:pt x="212" y="40"/>
                  </a:lnTo>
                  <a:lnTo>
                    <a:pt x="164" y="60"/>
                  </a:lnTo>
                  <a:lnTo>
                    <a:pt x="76" y="72"/>
                  </a:lnTo>
                  <a:lnTo>
                    <a:pt x="0" y="76"/>
                  </a:lnTo>
                  <a:lnTo>
                    <a:pt x="64" y="72"/>
                  </a:lnTo>
                  <a:lnTo>
                    <a:pt x="112" y="60"/>
                  </a:lnTo>
                  <a:lnTo>
                    <a:pt x="152" y="48"/>
                  </a:lnTo>
                  <a:lnTo>
                    <a:pt x="176" y="36"/>
                  </a:lnTo>
                  <a:lnTo>
                    <a:pt x="188" y="16"/>
                  </a:lnTo>
                  <a:lnTo>
                    <a:pt x="188" y="4"/>
                  </a:lnTo>
                  <a:lnTo>
                    <a:pt x="180" y="0"/>
                  </a:lnTo>
                  <a:lnTo>
                    <a:pt x="240"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1" name="図形 40"/>
            <p:cNvSpPr/>
            <p:nvPr/>
          </p:nvSpPr>
          <p:spPr bwMode="auto">
            <a:xfrm>
              <a:off x="5092" y="368"/>
              <a:ext cx="188" cy="96"/>
            </a:xfrm>
            <a:custGeom>
              <a:avLst/>
              <a:gdLst/>
              <a:ahLst/>
              <a:cxnLst>
                <a:cxn ang="0">
                  <a:pos x="176" y="20"/>
                </a:cxn>
                <a:cxn ang="0">
                  <a:pos x="188" y="24"/>
                </a:cxn>
                <a:cxn ang="0">
                  <a:pos x="188" y="36"/>
                </a:cxn>
                <a:cxn ang="0">
                  <a:pos x="184" y="48"/>
                </a:cxn>
                <a:cxn ang="0">
                  <a:pos x="164" y="60"/>
                </a:cxn>
                <a:cxn ang="0">
                  <a:pos x="128" y="72"/>
                </a:cxn>
                <a:cxn ang="0">
                  <a:pos x="72" y="84"/>
                </a:cxn>
                <a:cxn ang="0">
                  <a:pos x="0" y="96"/>
                </a:cxn>
                <a:cxn ang="0">
                  <a:pos x="32" y="84"/>
                </a:cxn>
                <a:cxn ang="0">
                  <a:pos x="56" y="72"/>
                </a:cxn>
                <a:cxn ang="0">
                  <a:pos x="80" y="56"/>
                </a:cxn>
                <a:cxn ang="0">
                  <a:pos x="84" y="32"/>
                </a:cxn>
                <a:cxn ang="0">
                  <a:pos x="84" y="20"/>
                </a:cxn>
                <a:cxn ang="0">
                  <a:pos x="80" y="12"/>
                </a:cxn>
                <a:cxn ang="0">
                  <a:pos x="68" y="0"/>
                </a:cxn>
                <a:cxn ang="0">
                  <a:pos x="176" y="20"/>
                </a:cxn>
              </a:cxnLst>
              <a:rect l="0" t="0" r="0" b="0"/>
              <a:pathLst>
                <a:path w="188" h="96">
                  <a:moveTo>
                    <a:pt x="176" y="20"/>
                  </a:moveTo>
                  <a:lnTo>
                    <a:pt x="188" y="24"/>
                  </a:lnTo>
                  <a:lnTo>
                    <a:pt x="188" y="36"/>
                  </a:lnTo>
                  <a:lnTo>
                    <a:pt x="184" y="48"/>
                  </a:lnTo>
                  <a:lnTo>
                    <a:pt x="164" y="60"/>
                  </a:lnTo>
                  <a:lnTo>
                    <a:pt x="128" y="72"/>
                  </a:lnTo>
                  <a:lnTo>
                    <a:pt x="72" y="84"/>
                  </a:lnTo>
                  <a:lnTo>
                    <a:pt x="0" y="96"/>
                  </a:lnTo>
                  <a:lnTo>
                    <a:pt x="32" y="84"/>
                  </a:lnTo>
                  <a:lnTo>
                    <a:pt x="56" y="72"/>
                  </a:lnTo>
                  <a:lnTo>
                    <a:pt x="80" y="56"/>
                  </a:lnTo>
                  <a:lnTo>
                    <a:pt x="84" y="32"/>
                  </a:lnTo>
                  <a:lnTo>
                    <a:pt x="84" y="20"/>
                  </a:lnTo>
                  <a:lnTo>
                    <a:pt x="80" y="12"/>
                  </a:lnTo>
                  <a:lnTo>
                    <a:pt x="68" y="0"/>
                  </a:lnTo>
                  <a:lnTo>
                    <a:pt x="176" y="2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2" name="図形 41"/>
            <p:cNvSpPr/>
            <p:nvPr/>
          </p:nvSpPr>
          <p:spPr bwMode="auto">
            <a:xfrm>
              <a:off x="4544" y="144"/>
              <a:ext cx="188" cy="120"/>
            </a:xfrm>
            <a:custGeom>
              <a:avLst/>
              <a:gdLst/>
              <a:ahLst/>
              <a:cxnLst>
                <a:cxn ang="0">
                  <a:pos x="188" y="0"/>
                </a:cxn>
                <a:cxn ang="0">
                  <a:pos x="148" y="0"/>
                </a:cxn>
                <a:cxn ang="0">
                  <a:pos x="120" y="8"/>
                </a:cxn>
                <a:cxn ang="0">
                  <a:pos x="76" y="32"/>
                </a:cxn>
                <a:cxn ang="0">
                  <a:pos x="52" y="48"/>
                </a:cxn>
                <a:cxn ang="0">
                  <a:pos x="48" y="56"/>
                </a:cxn>
                <a:cxn ang="0">
                  <a:pos x="48" y="72"/>
                </a:cxn>
                <a:cxn ang="0">
                  <a:pos x="48" y="84"/>
                </a:cxn>
                <a:cxn ang="0">
                  <a:pos x="60" y="96"/>
                </a:cxn>
                <a:cxn ang="0">
                  <a:pos x="76" y="108"/>
                </a:cxn>
                <a:cxn ang="0">
                  <a:pos x="112" y="120"/>
                </a:cxn>
                <a:cxn ang="0">
                  <a:pos x="72" y="116"/>
                </a:cxn>
                <a:cxn ang="0">
                  <a:pos x="36" y="104"/>
                </a:cxn>
                <a:cxn ang="0">
                  <a:pos x="16" y="92"/>
                </a:cxn>
                <a:cxn ang="0">
                  <a:pos x="4" y="84"/>
                </a:cxn>
                <a:cxn ang="0">
                  <a:pos x="0" y="60"/>
                </a:cxn>
                <a:cxn ang="0">
                  <a:pos x="4" y="56"/>
                </a:cxn>
                <a:cxn ang="0">
                  <a:pos x="16" y="32"/>
                </a:cxn>
                <a:cxn ang="0">
                  <a:pos x="36" y="20"/>
                </a:cxn>
                <a:cxn ang="0">
                  <a:pos x="88" y="8"/>
                </a:cxn>
                <a:cxn ang="0">
                  <a:pos x="148" y="0"/>
                </a:cxn>
                <a:cxn ang="0">
                  <a:pos x="188" y="0"/>
                </a:cxn>
              </a:cxnLst>
              <a:rect l="0" t="0" r="0" b="0"/>
              <a:pathLst>
                <a:path w="188" h="120">
                  <a:moveTo>
                    <a:pt x="188" y="0"/>
                  </a:moveTo>
                  <a:lnTo>
                    <a:pt x="148" y="0"/>
                  </a:lnTo>
                  <a:lnTo>
                    <a:pt x="120" y="8"/>
                  </a:lnTo>
                  <a:lnTo>
                    <a:pt x="76" y="32"/>
                  </a:lnTo>
                  <a:lnTo>
                    <a:pt x="52" y="48"/>
                  </a:lnTo>
                  <a:lnTo>
                    <a:pt x="48" y="56"/>
                  </a:lnTo>
                  <a:lnTo>
                    <a:pt x="48" y="72"/>
                  </a:lnTo>
                  <a:lnTo>
                    <a:pt x="48" y="84"/>
                  </a:lnTo>
                  <a:lnTo>
                    <a:pt x="60" y="96"/>
                  </a:lnTo>
                  <a:lnTo>
                    <a:pt x="76" y="108"/>
                  </a:lnTo>
                  <a:lnTo>
                    <a:pt x="112" y="120"/>
                  </a:lnTo>
                  <a:lnTo>
                    <a:pt x="72" y="116"/>
                  </a:lnTo>
                  <a:lnTo>
                    <a:pt x="36" y="104"/>
                  </a:lnTo>
                  <a:lnTo>
                    <a:pt x="16" y="92"/>
                  </a:lnTo>
                  <a:lnTo>
                    <a:pt x="4" y="84"/>
                  </a:lnTo>
                  <a:lnTo>
                    <a:pt x="0" y="60"/>
                  </a:lnTo>
                  <a:lnTo>
                    <a:pt x="4" y="56"/>
                  </a:lnTo>
                  <a:lnTo>
                    <a:pt x="16" y="32"/>
                  </a:lnTo>
                  <a:lnTo>
                    <a:pt x="36" y="20"/>
                  </a:lnTo>
                  <a:lnTo>
                    <a:pt x="88" y="8"/>
                  </a:lnTo>
                  <a:lnTo>
                    <a:pt x="148" y="0"/>
                  </a:lnTo>
                  <a:lnTo>
                    <a:pt x="18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3" name="図形 42"/>
            <p:cNvSpPr/>
            <p:nvPr/>
          </p:nvSpPr>
          <p:spPr bwMode="auto">
            <a:xfrm>
              <a:off x="4472" y="140"/>
              <a:ext cx="184" cy="132"/>
            </a:xfrm>
            <a:custGeom>
              <a:avLst/>
              <a:gdLst/>
              <a:ahLst/>
              <a:cxnLst>
                <a:cxn ang="0">
                  <a:pos x="76" y="88"/>
                </a:cxn>
                <a:cxn ang="0">
                  <a:pos x="84" y="96"/>
                </a:cxn>
                <a:cxn ang="0">
                  <a:pos x="100" y="108"/>
                </a:cxn>
                <a:cxn ang="0">
                  <a:pos x="132" y="120"/>
                </a:cxn>
                <a:cxn ang="0">
                  <a:pos x="172" y="132"/>
                </a:cxn>
                <a:cxn ang="0">
                  <a:pos x="124" y="120"/>
                </a:cxn>
                <a:cxn ang="0">
                  <a:pos x="64" y="108"/>
                </a:cxn>
                <a:cxn ang="0">
                  <a:pos x="16" y="88"/>
                </a:cxn>
                <a:cxn ang="0">
                  <a:pos x="4" y="76"/>
                </a:cxn>
                <a:cxn ang="0">
                  <a:pos x="0" y="64"/>
                </a:cxn>
                <a:cxn ang="0">
                  <a:pos x="0" y="60"/>
                </a:cxn>
                <a:cxn ang="0">
                  <a:pos x="12" y="40"/>
                </a:cxn>
                <a:cxn ang="0">
                  <a:pos x="36" y="24"/>
                </a:cxn>
                <a:cxn ang="0">
                  <a:pos x="88" y="12"/>
                </a:cxn>
                <a:cxn ang="0">
                  <a:pos x="120" y="4"/>
                </a:cxn>
                <a:cxn ang="0">
                  <a:pos x="184" y="0"/>
                </a:cxn>
                <a:cxn ang="0">
                  <a:pos x="148" y="4"/>
                </a:cxn>
                <a:cxn ang="0">
                  <a:pos x="112" y="16"/>
                </a:cxn>
                <a:cxn ang="0">
                  <a:pos x="88" y="28"/>
                </a:cxn>
                <a:cxn ang="0">
                  <a:pos x="72" y="52"/>
                </a:cxn>
                <a:cxn ang="0">
                  <a:pos x="72" y="64"/>
                </a:cxn>
                <a:cxn ang="0">
                  <a:pos x="76" y="88"/>
                </a:cxn>
              </a:cxnLst>
              <a:rect l="0" t="0" r="0" b="0"/>
              <a:pathLst>
                <a:path w="184" h="132">
                  <a:moveTo>
                    <a:pt x="76" y="88"/>
                  </a:moveTo>
                  <a:lnTo>
                    <a:pt x="84" y="96"/>
                  </a:lnTo>
                  <a:lnTo>
                    <a:pt x="100" y="108"/>
                  </a:lnTo>
                  <a:lnTo>
                    <a:pt x="132" y="120"/>
                  </a:lnTo>
                  <a:lnTo>
                    <a:pt x="172" y="132"/>
                  </a:lnTo>
                  <a:lnTo>
                    <a:pt x="124" y="120"/>
                  </a:lnTo>
                  <a:lnTo>
                    <a:pt x="64" y="108"/>
                  </a:lnTo>
                  <a:lnTo>
                    <a:pt x="16" y="88"/>
                  </a:lnTo>
                  <a:lnTo>
                    <a:pt x="4" y="76"/>
                  </a:lnTo>
                  <a:lnTo>
                    <a:pt x="0" y="64"/>
                  </a:lnTo>
                  <a:lnTo>
                    <a:pt x="0" y="60"/>
                  </a:lnTo>
                  <a:lnTo>
                    <a:pt x="12" y="40"/>
                  </a:lnTo>
                  <a:lnTo>
                    <a:pt x="36" y="24"/>
                  </a:lnTo>
                  <a:lnTo>
                    <a:pt x="88" y="12"/>
                  </a:lnTo>
                  <a:lnTo>
                    <a:pt x="120" y="4"/>
                  </a:lnTo>
                  <a:lnTo>
                    <a:pt x="184" y="0"/>
                  </a:lnTo>
                  <a:lnTo>
                    <a:pt x="148" y="4"/>
                  </a:lnTo>
                  <a:lnTo>
                    <a:pt x="112" y="16"/>
                  </a:lnTo>
                  <a:lnTo>
                    <a:pt x="88" y="28"/>
                  </a:lnTo>
                  <a:lnTo>
                    <a:pt x="72" y="52"/>
                  </a:lnTo>
                  <a:lnTo>
                    <a:pt x="72" y="64"/>
                  </a:lnTo>
                  <a:lnTo>
                    <a:pt x="76" y="8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4" name="図形 43"/>
            <p:cNvSpPr/>
            <p:nvPr/>
          </p:nvSpPr>
          <p:spPr bwMode="auto">
            <a:xfrm>
              <a:off x="4664" y="140"/>
              <a:ext cx="4" cy="1"/>
            </a:xfrm>
            <a:custGeom>
              <a:avLst/>
              <a:gdLst/>
              <a:ahLst/>
              <a:cxnLst>
                <a:cxn ang="0">
                  <a:pos x="0" y="0"/>
                </a:cxn>
                <a:cxn ang="0">
                  <a:pos x="4" y="0"/>
                </a:cxn>
                <a:cxn ang="0">
                  <a:pos x="0" y="0"/>
                </a:cxn>
              </a:cxnLst>
              <a:rect l="0" t="0" r="0" b="0"/>
              <a:pathLst>
                <a:path w="4">
                  <a:moveTo>
                    <a:pt x="0" y="0"/>
                  </a:moveTo>
                  <a:lnTo>
                    <a:pt x="4" y="0"/>
                  </a:lnTo>
                  <a:lnTo>
                    <a:pt x="0"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5" name="図形 44"/>
            <p:cNvSpPr/>
            <p:nvPr/>
          </p:nvSpPr>
          <p:spPr bwMode="auto">
            <a:xfrm>
              <a:off x="4348" y="128"/>
              <a:ext cx="316" cy="148"/>
            </a:xfrm>
            <a:custGeom>
              <a:avLst/>
              <a:gdLst/>
              <a:ahLst/>
              <a:cxnLst>
                <a:cxn ang="0">
                  <a:pos x="292" y="4"/>
                </a:cxn>
                <a:cxn ang="0">
                  <a:pos x="316" y="4"/>
                </a:cxn>
                <a:cxn ang="0">
                  <a:pos x="316" y="12"/>
                </a:cxn>
                <a:cxn ang="0">
                  <a:pos x="244" y="12"/>
                </a:cxn>
                <a:cxn ang="0">
                  <a:pos x="212" y="16"/>
                </a:cxn>
                <a:cxn ang="0">
                  <a:pos x="184" y="24"/>
                </a:cxn>
                <a:cxn ang="0">
                  <a:pos x="160" y="28"/>
                </a:cxn>
                <a:cxn ang="0">
                  <a:pos x="128" y="52"/>
                </a:cxn>
                <a:cxn ang="0">
                  <a:pos x="124" y="64"/>
                </a:cxn>
                <a:cxn ang="0">
                  <a:pos x="116" y="76"/>
                </a:cxn>
                <a:cxn ang="0">
                  <a:pos x="124" y="88"/>
                </a:cxn>
                <a:cxn ang="0">
                  <a:pos x="136" y="108"/>
                </a:cxn>
                <a:cxn ang="0">
                  <a:pos x="184" y="120"/>
                </a:cxn>
                <a:cxn ang="0">
                  <a:pos x="236" y="136"/>
                </a:cxn>
                <a:cxn ang="0">
                  <a:pos x="292" y="144"/>
                </a:cxn>
                <a:cxn ang="0">
                  <a:pos x="208" y="148"/>
                </a:cxn>
                <a:cxn ang="0">
                  <a:pos x="172" y="148"/>
                </a:cxn>
                <a:cxn ang="0">
                  <a:pos x="148" y="148"/>
                </a:cxn>
                <a:cxn ang="0">
                  <a:pos x="124" y="144"/>
                </a:cxn>
                <a:cxn ang="0">
                  <a:pos x="68" y="124"/>
                </a:cxn>
                <a:cxn ang="0">
                  <a:pos x="20" y="108"/>
                </a:cxn>
                <a:cxn ang="0">
                  <a:pos x="8" y="96"/>
                </a:cxn>
                <a:cxn ang="0">
                  <a:pos x="0" y="76"/>
                </a:cxn>
                <a:cxn ang="0">
                  <a:pos x="0" y="64"/>
                </a:cxn>
                <a:cxn ang="0">
                  <a:pos x="12" y="48"/>
                </a:cxn>
                <a:cxn ang="0">
                  <a:pos x="24" y="28"/>
                </a:cxn>
                <a:cxn ang="0">
                  <a:pos x="48" y="16"/>
                </a:cxn>
                <a:cxn ang="0">
                  <a:pos x="84" y="12"/>
                </a:cxn>
                <a:cxn ang="0">
                  <a:pos x="136" y="0"/>
                </a:cxn>
                <a:cxn ang="0">
                  <a:pos x="172" y="0"/>
                </a:cxn>
                <a:cxn ang="0">
                  <a:pos x="220" y="0"/>
                </a:cxn>
                <a:cxn ang="0">
                  <a:pos x="292" y="4"/>
                </a:cxn>
              </a:cxnLst>
              <a:rect l="0" t="0" r="0" b="0"/>
              <a:pathLst>
                <a:path w="316" h="148">
                  <a:moveTo>
                    <a:pt x="292" y="4"/>
                  </a:moveTo>
                  <a:lnTo>
                    <a:pt x="316" y="4"/>
                  </a:lnTo>
                  <a:lnTo>
                    <a:pt x="316" y="12"/>
                  </a:lnTo>
                  <a:lnTo>
                    <a:pt x="244" y="12"/>
                  </a:lnTo>
                  <a:lnTo>
                    <a:pt x="212" y="16"/>
                  </a:lnTo>
                  <a:lnTo>
                    <a:pt x="184" y="24"/>
                  </a:lnTo>
                  <a:lnTo>
                    <a:pt x="160" y="28"/>
                  </a:lnTo>
                  <a:lnTo>
                    <a:pt x="128" y="52"/>
                  </a:lnTo>
                  <a:lnTo>
                    <a:pt x="124" y="64"/>
                  </a:lnTo>
                  <a:lnTo>
                    <a:pt x="116" y="76"/>
                  </a:lnTo>
                  <a:lnTo>
                    <a:pt x="124" y="88"/>
                  </a:lnTo>
                  <a:lnTo>
                    <a:pt x="136" y="108"/>
                  </a:lnTo>
                  <a:lnTo>
                    <a:pt x="184" y="120"/>
                  </a:lnTo>
                  <a:lnTo>
                    <a:pt x="236" y="136"/>
                  </a:lnTo>
                  <a:lnTo>
                    <a:pt x="292" y="144"/>
                  </a:lnTo>
                  <a:lnTo>
                    <a:pt x="208" y="148"/>
                  </a:lnTo>
                  <a:lnTo>
                    <a:pt x="172" y="148"/>
                  </a:lnTo>
                  <a:lnTo>
                    <a:pt x="148" y="148"/>
                  </a:lnTo>
                  <a:lnTo>
                    <a:pt x="124" y="144"/>
                  </a:lnTo>
                  <a:lnTo>
                    <a:pt x="68" y="124"/>
                  </a:lnTo>
                  <a:lnTo>
                    <a:pt x="20" y="108"/>
                  </a:lnTo>
                  <a:lnTo>
                    <a:pt x="8" y="96"/>
                  </a:lnTo>
                  <a:lnTo>
                    <a:pt x="0" y="76"/>
                  </a:lnTo>
                  <a:lnTo>
                    <a:pt x="0" y="64"/>
                  </a:lnTo>
                  <a:lnTo>
                    <a:pt x="12" y="48"/>
                  </a:lnTo>
                  <a:lnTo>
                    <a:pt x="24" y="28"/>
                  </a:lnTo>
                  <a:lnTo>
                    <a:pt x="48" y="16"/>
                  </a:lnTo>
                  <a:lnTo>
                    <a:pt x="84" y="12"/>
                  </a:lnTo>
                  <a:lnTo>
                    <a:pt x="136" y="0"/>
                  </a:lnTo>
                  <a:lnTo>
                    <a:pt x="172" y="0"/>
                  </a:lnTo>
                  <a:lnTo>
                    <a:pt x="220" y="0"/>
                  </a:lnTo>
                  <a:lnTo>
                    <a:pt x="292" y="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6" name="図形 45"/>
            <p:cNvSpPr/>
            <p:nvPr/>
          </p:nvSpPr>
          <p:spPr bwMode="auto">
            <a:xfrm>
              <a:off x="4272" y="116"/>
              <a:ext cx="288" cy="168"/>
            </a:xfrm>
            <a:custGeom>
              <a:avLst/>
              <a:gdLst/>
              <a:ahLst/>
              <a:cxnLst>
                <a:cxn ang="0">
                  <a:pos x="264" y="0"/>
                </a:cxn>
                <a:cxn ang="0">
                  <a:pos x="284" y="0"/>
                </a:cxn>
                <a:cxn ang="0">
                  <a:pos x="288" y="4"/>
                </a:cxn>
                <a:cxn ang="0">
                  <a:pos x="228" y="4"/>
                </a:cxn>
                <a:cxn ang="0">
                  <a:pos x="212" y="12"/>
                </a:cxn>
                <a:cxn ang="0">
                  <a:pos x="156" y="16"/>
                </a:cxn>
                <a:cxn ang="0">
                  <a:pos x="124" y="28"/>
                </a:cxn>
                <a:cxn ang="0">
                  <a:pos x="100" y="40"/>
                </a:cxn>
                <a:cxn ang="0">
                  <a:pos x="84" y="52"/>
                </a:cxn>
                <a:cxn ang="0">
                  <a:pos x="72" y="76"/>
                </a:cxn>
                <a:cxn ang="0">
                  <a:pos x="72" y="88"/>
                </a:cxn>
                <a:cxn ang="0">
                  <a:pos x="76" y="108"/>
                </a:cxn>
                <a:cxn ang="0">
                  <a:pos x="88" y="120"/>
                </a:cxn>
                <a:cxn ang="0">
                  <a:pos x="144" y="144"/>
                </a:cxn>
                <a:cxn ang="0">
                  <a:pos x="192" y="156"/>
                </a:cxn>
                <a:cxn ang="0">
                  <a:pos x="224" y="160"/>
                </a:cxn>
                <a:cxn ang="0">
                  <a:pos x="228" y="168"/>
                </a:cxn>
                <a:cxn ang="0">
                  <a:pos x="180" y="168"/>
                </a:cxn>
                <a:cxn ang="0">
                  <a:pos x="148" y="160"/>
                </a:cxn>
                <a:cxn ang="0">
                  <a:pos x="88" y="144"/>
                </a:cxn>
                <a:cxn ang="0">
                  <a:pos x="52" y="132"/>
                </a:cxn>
                <a:cxn ang="0">
                  <a:pos x="28" y="120"/>
                </a:cxn>
                <a:cxn ang="0">
                  <a:pos x="4" y="100"/>
                </a:cxn>
                <a:cxn ang="0">
                  <a:pos x="0" y="76"/>
                </a:cxn>
                <a:cxn ang="0">
                  <a:pos x="0" y="64"/>
                </a:cxn>
                <a:cxn ang="0">
                  <a:pos x="16" y="40"/>
                </a:cxn>
                <a:cxn ang="0">
                  <a:pos x="36" y="24"/>
                </a:cxn>
                <a:cxn ang="0">
                  <a:pos x="64" y="12"/>
                </a:cxn>
                <a:cxn ang="0">
                  <a:pos x="108" y="4"/>
                </a:cxn>
                <a:cxn ang="0">
                  <a:pos x="156" y="0"/>
                </a:cxn>
                <a:cxn ang="0">
                  <a:pos x="184" y="0"/>
                </a:cxn>
                <a:cxn ang="0">
                  <a:pos x="264" y="0"/>
                </a:cxn>
              </a:cxnLst>
              <a:rect l="0" t="0" r="0" b="0"/>
              <a:pathLst>
                <a:path w="288" h="168">
                  <a:moveTo>
                    <a:pt x="264" y="0"/>
                  </a:moveTo>
                  <a:lnTo>
                    <a:pt x="284" y="0"/>
                  </a:lnTo>
                  <a:lnTo>
                    <a:pt x="288" y="4"/>
                  </a:lnTo>
                  <a:lnTo>
                    <a:pt x="228" y="4"/>
                  </a:lnTo>
                  <a:lnTo>
                    <a:pt x="212" y="12"/>
                  </a:lnTo>
                  <a:lnTo>
                    <a:pt x="156" y="16"/>
                  </a:lnTo>
                  <a:lnTo>
                    <a:pt x="124" y="28"/>
                  </a:lnTo>
                  <a:lnTo>
                    <a:pt x="100" y="40"/>
                  </a:lnTo>
                  <a:lnTo>
                    <a:pt x="84" y="52"/>
                  </a:lnTo>
                  <a:lnTo>
                    <a:pt x="72" y="76"/>
                  </a:lnTo>
                  <a:lnTo>
                    <a:pt x="72" y="88"/>
                  </a:lnTo>
                  <a:lnTo>
                    <a:pt x="76" y="108"/>
                  </a:lnTo>
                  <a:lnTo>
                    <a:pt x="88" y="120"/>
                  </a:lnTo>
                  <a:lnTo>
                    <a:pt x="144" y="144"/>
                  </a:lnTo>
                  <a:lnTo>
                    <a:pt x="192" y="156"/>
                  </a:lnTo>
                  <a:lnTo>
                    <a:pt x="224" y="160"/>
                  </a:lnTo>
                  <a:lnTo>
                    <a:pt x="228" y="168"/>
                  </a:lnTo>
                  <a:lnTo>
                    <a:pt x="180" y="168"/>
                  </a:lnTo>
                  <a:lnTo>
                    <a:pt x="148" y="160"/>
                  </a:lnTo>
                  <a:lnTo>
                    <a:pt x="88" y="144"/>
                  </a:lnTo>
                  <a:lnTo>
                    <a:pt x="52" y="132"/>
                  </a:lnTo>
                  <a:lnTo>
                    <a:pt x="28" y="120"/>
                  </a:lnTo>
                  <a:lnTo>
                    <a:pt x="4" y="100"/>
                  </a:lnTo>
                  <a:lnTo>
                    <a:pt x="0" y="76"/>
                  </a:lnTo>
                  <a:lnTo>
                    <a:pt x="0" y="64"/>
                  </a:lnTo>
                  <a:lnTo>
                    <a:pt x="16" y="40"/>
                  </a:lnTo>
                  <a:lnTo>
                    <a:pt x="36" y="24"/>
                  </a:lnTo>
                  <a:lnTo>
                    <a:pt x="64" y="12"/>
                  </a:lnTo>
                  <a:lnTo>
                    <a:pt x="108" y="4"/>
                  </a:lnTo>
                  <a:lnTo>
                    <a:pt x="156" y="0"/>
                  </a:lnTo>
                  <a:lnTo>
                    <a:pt x="184" y="0"/>
                  </a:lnTo>
                  <a:lnTo>
                    <a:pt x="264"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7" name="図形 46"/>
            <p:cNvSpPr/>
            <p:nvPr/>
          </p:nvSpPr>
          <p:spPr bwMode="auto">
            <a:xfrm>
              <a:off x="4348" y="284"/>
              <a:ext cx="248" cy="212"/>
            </a:xfrm>
            <a:custGeom>
              <a:avLst/>
              <a:gdLst/>
              <a:ahLst/>
              <a:cxnLst>
                <a:cxn ang="0">
                  <a:pos x="8" y="200"/>
                </a:cxn>
                <a:cxn ang="0">
                  <a:pos x="8" y="192"/>
                </a:cxn>
                <a:cxn ang="0">
                  <a:pos x="104" y="164"/>
                </a:cxn>
                <a:cxn ang="0">
                  <a:pos x="140" y="140"/>
                </a:cxn>
                <a:cxn ang="0">
                  <a:pos x="152" y="120"/>
                </a:cxn>
                <a:cxn ang="0">
                  <a:pos x="160" y="108"/>
                </a:cxn>
                <a:cxn ang="0">
                  <a:pos x="160" y="84"/>
                </a:cxn>
                <a:cxn ang="0">
                  <a:pos x="152" y="68"/>
                </a:cxn>
                <a:cxn ang="0">
                  <a:pos x="140" y="48"/>
                </a:cxn>
                <a:cxn ang="0">
                  <a:pos x="96" y="20"/>
                </a:cxn>
                <a:cxn ang="0">
                  <a:pos x="48" y="0"/>
                </a:cxn>
                <a:cxn ang="0">
                  <a:pos x="84" y="8"/>
                </a:cxn>
                <a:cxn ang="0">
                  <a:pos x="140" y="12"/>
                </a:cxn>
                <a:cxn ang="0">
                  <a:pos x="196" y="32"/>
                </a:cxn>
                <a:cxn ang="0">
                  <a:pos x="220" y="48"/>
                </a:cxn>
                <a:cxn ang="0">
                  <a:pos x="244" y="68"/>
                </a:cxn>
                <a:cxn ang="0">
                  <a:pos x="248" y="84"/>
                </a:cxn>
                <a:cxn ang="0">
                  <a:pos x="248" y="96"/>
                </a:cxn>
                <a:cxn ang="0">
                  <a:pos x="248" y="116"/>
                </a:cxn>
                <a:cxn ang="0">
                  <a:pos x="232" y="140"/>
                </a:cxn>
                <a:cxn ang="0">
                  <a:pos x="200" y="156"/>
                </a:cxn>
                <a:cxn ang="0">
                  <a:pos x="140" y="180"/>
                </a:cxn>
                <a:cxn ang="0">
                  <a:pos x="80" y="200"/>
                </a:cxn>
                <a:cxn ang="0">
                  <a:pos x="0" y="212"/>
                </a:cxn>
                <a:cxn ang="0">
                  <a:pos x="8" y="200"/>
                </a:cxn>
              </a:cxnLst>
              <a:rect l="0" t="0" r="0" b="0"/>
              <a:pathLst>
                <a:path w="248" h="212">
                  <a:moveTo>
                    <a:pt x="8" y="200"/>
                  </a:moveTo>
                  <a:lnTo>
                    <a:pt x="8" y="192"/>
                  </a:lnTo>
                  <a:lnTo>
                    <a:pt x="104" y="164"/>
                  </a:lnTo>
                  <a:lnTo>
                    <a:pt x="140" y="140"/>
                  </a:lnTo>
                  <a:lnTo>
                    <a:pt x="152" y="120"/>
                  </a:lnTo>
                  <a:lnTo>
                    <a:pt x="160" y="108"/>
                  </a:lnTo>
                  <a:lnTo>
                    <a:pt x="160" y="84"/>
                  </a:lnTo>
                  <a:lnTo>
                    <a:pt x="152" y="68"/>
                  </a:lnTo>
                  <a:lnTo>
                    <a:pt x="140" y="48"/>
                  </a:lnTo>
                  <a:lnTo>
                    <a:pt x="96" y="20"/>
                  </a:lnTo>
                  <a:lnTo>
                    <a:pt x="48" y="0"/>
                  </a:lnTo>
                  <a:lnTo>
                    <a:pt x="84" y="8"/>
                  </a:lnTo>
                  <a:lnTo>
                    <a:pt x="140" y="12"/>
                  </a:lnTo>
                  <a:lnTo>
                    <a:pt x="196" y="32"/>
                  </a:lnTo>
                  <a:lnTo>
                    <a:pt x="220" y="48"/>
                  </a:lnTo>
                  <a:lnTo>
                    <a:pt x="244" y="68"/>
                  </a:lnTo>
                  <a:lnTo>
                    <a:pt x="248" y="84"/>
                  </a:lnTo>
                  <a:lnTo>
                    <a:pt x="248" y="96"/>
                  </a:lnTo>
                  <a:lnTo>
                    <a:pt x="248" y="116"/>
                  </a:lnTo>
                  <a:lnTo>
                    <a:pt x="232" y="140"/>
                  </a:lnTo>
                  <a:lnTo>
                    <a:pt x="200" y="156"/>
                  </a:lnTo>
                  <a:lnTo>
                    <a:pt x="140" y="180"/>
                  </a:lnTo>
                  <a:lnTo>
                    <a:pt x="80" y="200"/>
                  </a:lnTo>
                  <a:lnTo>
                    <a:pt x="0" y="212"/>
                  </a:lnTo>
                  <a:lnTo>
                    <a:pt x="8" y="2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8" name="図形 47"/>
            <p:cNvSpPr/>
            <p:nvPr/>
          </p:nvSpPr>
          <p:spPr bwMode="auto">
            <a:xfrm>
              <a:off x="4224" y="96"/>
              <a:ext cx="284" cy="188"/>
            </a:xfrm>
            <a:custGeom>
              <a:avLst/>
              <a:gdLst/>
              <a:ahLst/>
              <a:cxnLst>
                <a:cxn ang="0">
                  <a:pos x="208" y="0"/>
                </a:cxn>
                <a:cxn ang="0">
                  <a:pos x="284" y="12"/>
                </a:cxn>
                <a:cxn ang="0">
                  <a:pos x="220" y="12"/>
                </a:cxn>
                <a:cxn ang="0">
                  <a:pos x="204" y="12"/>
                </a:cxn>
                <a:cxn ang="0">
                  <a:pos x="148" y="20"/>
                </a:cxn>
                <a:cxn ang="0">
                  <a:pos x="112" y="32"/>
                </a:cxn>
                <a:cxn ang="0">
                  <a:pos x="84" y="44"/>
                </a:cxn>
                <a:cxn ang="0">
                  <a:pos x="64" y="56"/>
                </a:cxn>
                <a:cxn ang="0">
                  <a:pos x="40" y="84"/>
                </a:cxn>
                <a:cxn ang="0">
                  <a:pos x="40" y="96"/>
                </a:cxn>
                <a:cxn ang="0">
                  <a:pos x="48" y="116"/>
                </a:cxn>
                <a:cxn ang="0">
                  <a:pos x="64" y="132"/>
                </a:cxn>
                <a:cxn ang="0">
                  <a:pos x="84" y="144"/>
                </a:cxn>
                <a:cxn ang="0">
                  <a:pos x="112" y="156"/>
                </a:cxn>
                <a:cxn ang="0">
                  <a:pos x="168" y="176"/>
                </a:cxn>
                <a:cxn ang="0">
                  <a:pos x="208" y="188"/>
                </a:cxn>
                <a:cxn ang="0">
                  <a:pos x="160" y="188"/>
                </a:cxn>
                <a:cxn ang="0">
                  <a:pos x="156" y="188"/>
                </a:cxn>
                <a:cxn ang="0">
                  <a:pos x="156" y="180"/>
                </a:cxn>
                <a:cxn ang="0">
                  <a:pos x="96" y="168"/>
                </a:cxn>
                <a:cxn ang="0">
                  <a:pos x="48" y="152"/>
                </a:cxn>
                <a:cxn ang="0">
                  <a:pos x="24" y="140"/>
                </a:cxn>
                <a:cxn ang="0">
                  <a:pos x="4" y="120"/>
                </a:cxn>
                <a:cxn ang="0">
                  <a:pos x="0" y="104"/>
                </a:cxn>
                <a:cxn ang="0">
                  <a:pos x="0" y="92"/>
                </a:cxn>
                <a:cxn ang="0">
                  <a:pos x="12" y="60"/>
                </a:cxn>
                <a:cxn ang="0">
                  <a:pos x="40" y="36"/>
                </a:cxn>
                <a:cxn ang="0">
                  <a:pos x="72" y="24"/>
                </a:cxn>
                <a:cxn ang="0">
                  <a:pos x="108" y="12"/>
                </a:cxn>
                <a:cxn ang="0">
                  <a:pos x="180" y="8"/>
                </a:cxn>
                <a:cxn ang="0">
                  <a:pos x="208" y="0"/>
                </a:cxn>
              </a:cxnLst>
              <a:rect l="0" t="0" r="0" b="0"/>
              <a:pathLst>
                <a:path w="284" h="188">
                  <a:moveTo>
                    <a:pt x="208" y="0"/>
                  </a:moveTo>
                  <a:lnTo>
                    <a:pt x="284" y="12"/>
                  </a:lnTo>
                  <a:lnTo>
                    <a:pt x="220" y="12"/>
                  </a:lnTo>
                  <a:lnTo>
                    <a:pt x="204" y="12"/>
                  </a:lnTo>
                  <a:lnTo>
                    <a:pt x="148" y="20"/>
                  </a:lnTo>
                  <a:lnTo>
                    <a:pt x="112" y="32"/>
                  </a:lnTo>
                  <a:lnTo>
                    <a:pt x="84" y="44"/>
                  </a:lnTo>
                  <a:lnTo>
                    <a:pt x="64" y="56"/>
                  </a:lnTo>
                  <a:lnTo>
                    <a:pt x="40" y="84"/>
                  </a:lnTo>
                  <a:lnTo>
                    <a:pt x="40" y="96"/>
                  </a:lnTo>
                  <a:lnTo>
                    <a:pt x="48" y="116"/>
                  </a:lnTo>
                  <a:lnTo>
                    <a:pt x="64" y="132"/>
                  </a:lnTo>
                  <a:lnTo>
                    <a:pt x="84" y="144"/>
                  </a:lnTo>
                  <a:lnTo>
                    <a:pt x="112" y="156"/>
                  </a:lnTo>
                  <a:lnTo>
                    <a:pt x="168" y="176"/>
                  </a:lnTo>
                  <a:lnTo>
                    <a:pt x="208" y="188"/>
                  </a:lnTo>
                  <a:lnTo>
                    <a:pt x="160" y="188"/>
                  </a:lnTo>
                  <a:lnTo>
                    <a:pt x="156" y="188"/>
                  </a:lnTo>
                  <a:lnTo>
                    <a:pt x="156" y="180"/>
                  </a:lnTo>
                  <a:lnTo>
                    <a:pt x="96" y="168"/>
                  </a:lnTo>
                  <a:lnTo>
                    <a:pt x="48" y="152"/>
                  </a:lnTo>
                  <a:lnTo>
                    <a:pt x="24" y="140"/>
                  </a:lnTo>
                  <a:lnTo>
                    <a:pt x="4" y="120"/>
                  </a:lnTo>
                  <a:lnTo>
                    <a:pt x="0" y="104"/>
                  </a:lnTo>
                  <a:lnTo>
                    <a:pt x="0" y="92"/>
                  </a:lnTo>
                  <a:lnTo>
                    <a:pt x="12" y="60"/>
                  </a:lnTo>
                  <a:lnTo>
                    <a:pt x="40" y="36"/>
                  </a:lnTo>
                  <a:lnTo>
                    <a:pt x="72" y="24"/>
                  </a:lnTo>
                  <a:lnTo>
                    <a:pt x="108" y="12"/>
                  </a:lnTo>
                  <a:lnTo>
                    <a:pt x="180" y="8"/>
                  </a:lnTo>
                  <a:lnTo>
                    <a:pt x="20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49" name="図形 48"/>
            <p:cNvSpPr/>
            <p:nvPr/>
          </p:nvSpPr>
          <p:spPr bwMode="auto">
            <a:xfrm>
              <a:off x="4160" y="92"/>
              <a:ext cx="248" cy="180"/>
            </a:xfrm>
            <a:custGeom>
              <a:avLst/>
              <a:gdLst/>
              <a:ahLst/>
              <a:cxnLst>
                <a:cxn ang="0">
                  <a:pos x="196" y="0"/>
                </a:cxn>
                <a:cxn ang="0">
                  <a:pos x="248" y="4"/>
                </a:cxn>
                <a:cxn ang="0">
                  <a:pos x="200" y="4"/>
                </a:cxn>
                <a:cxn ang="0">
                  <a:pos x="140" y="24"/>
                </a:cxn>
                <a:cxn ang="0">
                  <a:pos x="112" y="28"/>
                </a:cxn>
                <a:cxn ang="0">
                  <a:pos x="88" y="48"/>
                </a:cxn>
                <a:cxn ang="0">
                  <a:pos x="68" y="72"/>
                </a:cxn>
                <a:cxn ang="0">
                  <a:pos x="56" y="96"/>
                </a:cxn>
                <a:cxn ang="0">
                  <a:pos x="56" y="108"/>
                </a:cxn>
                <a:cxn ang="0">
                  <a:pos x="64" y="124"/>
                </a:cxn>
                <a:cxn ang="0">
                  <a:pos x="76" y="144"/>
                </a:cxn>
                <a:cxn ang="0">
                  <a:pos x="100" y="148"/>
                </a:cxn>
                <a:cxn ang="0">
                  <a:pos x="128" y="168"/>
                </a:cxn>
                <a:cxn ang="0">
                  <a:pos x="172" y="180"/>
                </a:cxn>
                <a:cxn ang="0">
                  <a:pos x="128" y="180"/>
                </a:cxn>
                <a:cxn ang="0">
                  <a:pos x="80" y="160"/>
                </a:cxn>
                <a:cxn ang="0">
                  <a:pos x="48" y="144"/>
                </a:cxn>
                <a:cxn ang="0">
                  <a:pos x="32" y="132"/>
                </a:cxn>
                <a:cxn ang="0">
                  <a:pos x="24" y="132"/>
                </a:cxn>
                <a:cxn ang="0">
                  <a:pos x="12" y="108"/>
                </a:cxn>
                <a:cxn ang="0">
                  <a:pos x="12" y="100"/>
                </a:cxn>
                <a:cxn ang="0">
                  <a:pos x="0" y="76"/>
                </a:cxn>
                <a:cxn ang="0">
                  <a:pos x="8" y="72"/>
                </a:cxn>
                <a:cxn ang="0">
                  <a:pos x="24" y="48"/>
                </a:cxn>
                <a:cxn ang="0">
                  <a:pos x="48" y="28"/>
                </a:cxn>
                <a:cxn ang="0">
                  <a:pos x="80" y="16"/>
                </a:cxn>
                <a:cxn ang="0">
                  <a:pos x="112" y="12"/>
                </a:cxn>
                <a:cxn ang="0">
                  <a:pos x="172" y="4"/>
                </a:cxn>
                <a:cxn ang="0">
                  <a:pos x="196" y="0"/>
                </a:cxn>
              </a:cxnLst>
              <a:rect l="0" t="0" r="0" b="0"/>
              <a:pathLst>
                <a:path w="248" h="180">
                  <a:moveTo>
                    <a:pt x="196" y="0"/>
                  </a:moveTo>
                  <a:lnTo>
                    <a:pt x="248" y="4"/>
                  </a:lnTo>
                  <a:lnTo>
                    <a:pt x="200" y="4"/>
                  </a:lnTo>
                  <a:lnTo>
                    <a:pt x="140" y="24"/>
                  </a:lnTo>
                  <a:lnTo>
                    <a:pt x="112" y="28"/>
                  </a:lnTo>
                  <a:lnTo>
                    <a:pt x="88" y="48"/>
                  </a:lnTo>
                  <a:lnTo>
                    <a:pt x="68" y="72"/>
                  </a:lnTo>
                  <a:lnTo>
                    <a:pt x="56" y="96"/>
                  </a:lnTo>
                  <a:lnTo>
                    <a:pt x="56" y="108"/>
                  </a:lnTo>
                  <a:lnTo>
                    <a:pt x="64" y="124"/>
                  </a:lnTo>
                  <a:lnTo>
                    <a:pt x="76" y="144"/>
                  </a:lnTo>
                  <a:lnTo>
                    <a:pt x="100" y="148"/>
                  </a:lnTo>
                  <a:lnTo>
                    <a:pt x="128" y="168"/>
                  </a:lnTo>
                  <a:lnTo>
                    <a:pt x="172" y="180"/>
                  </a:lnTo>
                  <a:lnTo>
                    <a:pt x="128" y="180"/>
                  </a:lnTo>
                  <a:lnTo>
                    <a:pt x="80" y="160"/>
                  </a:lnTo>
                  <a:lnTo>
                    <a:pt x="48" y="144"/>
                  </a:lnTo>
                  <a:lnTo>
                    <a:pt x="32" y="132"/>
                  </a:lnTo>
                  <a:lnTo>
                    <a:pt x="24" y="132"/>
                  </a:lnTo>
                  <a:lnTo>
                    <a:pt x="12" y="108"/>
                  </a:lnTo>
                  <a:lnTo>
                    <a:pt x="12" y="100"/>
                  </a:lnTo>
                  <a:lnTo>
                    <a:pt x="0" y="76"/>
                  </a:lnTo>
                  <a:lnTo>
                    <a:pt x="8" y="72"/>
                  </a:lnTo>
                  <a:lnTo>
                    <a:pt x="24" y="48"/>
                  </a:lnTo>
                  <a:lnTo>
                    <a:pt x="48" y="28"/>
                  </a:lnTo>
                  <a:lnTo>
                    <a:pt x="80" y="16"/>
                  </a:lnTo>
                  <a:lnTo>
                    <a:pt x="112" y="12"/>
                  </a:lnTo>
                  <a:lnTo>
                    <a:pt x="172" y="4"/>
                  </a:lnTo>
                  <a:lnTo>
                    <a:pt x="196"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0" name="図形 49"/>
            <p:cNvSpPr/>
            <p:nvPr/>
          </p:nvSpPr>
          <p:spPr bwMode="auto">
            <a:xfrm>
              <a:off x="4184" y="228"/>
              <a:ext cx="88" cy="44"/>
            </a:xfrm>
            <a:custGeom>
              <a:avLst/>
              <a:gdLst/>
              <a:ahLst/>
              <a:cxnLst>
                <a:cxn ang="0">
                  <a:pos x="8" y="0"/>
                </a:cxn>
                <a:cxn ang="0">
                  <a:pos x="32" y="20"/>
                </a:cxn>
                <a:cxn ang="0">
                  <a:pos x="88" y="44"/>
                </a:cxn>
                <a:cxn ang="0">
                  <a:pos x="0" y="36"/>
                </a:cxn>
                <a:cxn ang="0">
                  <a:pos x="8" y="36"/>
                </a:cxn>
                <a:cxn ang="0">
                  <a:pos x="8" y="20"/>
                </a:cxn>
                <a:cxn ang="0">
                  <a:pos x="8" y="0"/>
                </a:cxn>
              </a:cxnLst>
              <a:rect l="0" t="0" r="0" b="0"/>
              <a:pathLst>
                <a:path w="88" h="44">
                  <a:moveTo>
                    <a:pt x="8" y="0"/>
                  </a:moveTo>
                  <a:lnTo>
                    <a:pt x="32" y="20"/>
                  </a:lnTo>
                  <a:lnTo>
                    <a:pt x="88" y="44"/>
                  </a:lnTo>
                  <a:lnTo>
                    <a:pt x="0" y="36"/>
                  </a:lnTo>
                  <a:lnTo>
                    <a:pt x="8" y="36"/>
                  </a:lnTo>
                  <a:lnTo>
                    <a:pt x="8" y="20"/>
                  </a:lnTo>
                  <a:lnTo>
                    <a:pt x="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1" name="図形 50"/>
            <p:cNvSpPr/>
            <p:nvPr/>
          </p:nvSpPr>
          <p:spPr bwMode="auto">
            <a:xfrm>
              <a:off x="4108" y="96"/>
              <a:ext cx="180" cy="92"/>
            </a:xfrm>
            <a:custGeom>
              <a:avLst/>
              <a:gdLst/>
              <a:ahLst/>
              <a:cxnLst>
                <a:cxn ang="0">
                  <a:pos x="12" y="36"/>
                </a:cxn>
                <a:cxn ang="0">
                  <a:pos x="16" y="36"/>
                </a:cxn>
                <a:cxn ang="0">
                  <a:pos x="24" y="32"/>
                </a:cxn>
                <a:cxn ang="0">
                  <a:pos x="52" y="12"/>
                </a:cxn>
                <a:cxn ang="0">
                  <a:pos x="100" y="8"/>
                </a:cxn>
                <a:cxn ang="0">
                  <a:pos x="180" y="0"/>
                </a:cxn>
                <a:cxn ang="0">
                  <a:pos x="144" y="8"/>
                </a:cxn>
                <a:cxn ang="0">
                  <a:pos x="108" y="20"/>
                </a:cxn>
                <a:cxn ang="0">
                  <a:pos x="76" y="36"/>
                </a:cxn>
                <a:cxn ang="0">
                  <a:pos x="52" y="60"/>
                </a:cxn>
                <a:cxn ang="0">
                  <a:pos x="52" y="72"/>
                </a:cxn>
                <a:cxn ang="0">
                  <a:pos x="52" y="92"/>
                </a:cxn>
                <a:cxn ang="0">
                  <a:pos x="28" y="72"/>
                </a:cxn>
                <a:cxn ang="0">
                  <a:pos x="0" y="60"/>
                </a:cxn>
                <a:cxn ang="0">
                  <a:pos x="12" y="36"/>
                </a:cxn>
              </a:cxnLst>
              <a:rect l="0" t="0" r="0" b="0"/>
              <a:pathLst>
                <a:path w="180" h="92">
                  <a:moveTo>
                    <a:pt x="12" y="36"/>
                  </a:moveTo>
                  <a:lnTo>
                    <a:pt x="16" y="36"/>
                  </a:lnTo>
                  <a:lnTo>
                    <a:pt x="24" y="32"/>
                  </a:lnTo>
                  <a:lnTo>
                    <a:pt x="52" y="12"/>
                  </a:lnTo>
                  <a:lnTo>
                    <a:pt x="100" y="8"/>
                  </a:lnTo>
                  <a:lnTo>
                    <a:pt x="180" y="0"/>
                  </a:lnTo>
                  <a:lnTo>
                    <a:pt x="144" y="8"/>
                  </a:lnTo>
                  <a:lnTo>
                    <a:pt x="108" y="20"/>
                  </a:lnTo>
                  <a:lnTo>
                    <a:pt x="76" y="36"/>
                  </a:lnTo>
                  <a:lnTo>
                    <a:pt x="52" y="60"/>
                  </a:lnTo>
                  <a:lnTo>
                    <a:pt x="52" y="72"/>
                  </a:lnTo>
                  <a:lnTo>
                    <a:pt x="52" y="92"/>
                  </a:lnTo>
                  <a:lnTo>
                    <a:pt x="28" y="72"/>
                  </a:lnTo>
                  <a:lnTo>
                    <a:pt x="0" y="60"/>
                  </a:lnTo>
                  <a:lnTo>
                    <a:pt x="12" y="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2" name="図形 51"/>
            <p:cNvSpPr/>
            <p:nvPr/>
          </p:nvSpPr>
          <p:spPr bwMode="auto">
            <a:xfrm>
              <a:off x="4040" y="140"/>
              <a:ext cx="72" cy="12"/>
            </a:xfrm>
            <a:custGeom>
              <a:avLst/>
              <a:gdLst/>
              <a:ahLst/>
              <a:cxnLst>
                <a:cxn ang="0">
                  <a:pos x="8" y="0"/>
                </a:cxn>
                <a:cxn ang="0">
                  <a:pos x="72" y="0"/>
                </a:cxn>
                <a:cxn ang="0">
                  <a:pos x="60" y="12"/>
                </a:cxn>
                <a:cxn ang="0">
                  <a:pos x="0" y="0"/>
                </a:cxn>
                <a:cxn ang="0">
                  <a:pos x="8" y="0"/>
                </a:cxn>
              </a:cxnLst>
              <a:rect l="0" t="0" r="0" b="0"/>
              <a:pathLst>
                <a:path w="72" h="12">
                  <a:moveTo>
                    <a:pt x="8" y="0"/>
                  </a:moveTo>
                  <a:lnTo>
                    <a:pt x="72" y="0"/>
                  </a:lnTo>
                  <a:lnTo>
                    <a:pt x="60" y="12"/>
                  </a:lnTo>
                  <a:lnTo>
                    <a:pt x="0" y="0"/>
                  </a:lnTo>
                  <a:lnTo>
                    <a:pt x="8" y="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3" name="図形 52"/>
            <p:cNvSpPr/>
            <p:nvPr/>
          </p:nvSpPr>
          <p:spPr bwMode="auto">
            <a:xfrm>
              <a:off x="3056" y="264"/>
              <a:ext cx="152" cy="100"/>
            </a:xfrm>
            <a:custGeom>
              <a:avLst/>
              <a:gdLst/>
              <a:ahLst/>
              <a:cxnLst>
                <a:cxn ang="0">
                  <a:pos x="28" y="100"/>
                </a:cxn>
                <a:cxn ang="0">
                  <a:pos x="4" y="76"/>
                </a:cxn>
                <a:cxn ang="0">
                  <a:pos x="0" y="44"/>
                </a:cxn>
                <a:cxn ang="0">
                  <a:pos x="0" y="20"/>
                </a:cxn>
                <a:cxn ang="0">
                  <a:pos x="4" y="0"/>
                </a:cxn>
                <a:cxn ang="0">
                  <a:pos x="52" y="0"/>
                </a:cxn>
                <a:cxn ang="0">
                  <a:pos x="100" y="8"/>
                </a:cxn>
                <a:cxn ang="0">
                  <a:pos x="120" y="12"/>
                </a:cxn>
                <a:cxn ang="0">
                  <a:pos x="140" y="20"/>
                </a:cxn>
                <a:cxn ang="0">
                  <a:pos x="144" y="32"/>
                </a:cxn>
                <a:cxn ang="0">
                  <a:pos x="152" y="44"/>
                </a:cxn>
                <a:cxn ang="0">
                  <a:pos x="144" y="52"/>
                </a:cxn>
                <a:cxn ang="0">
                  <a:pos x="132" y="68"/>
                </a:cxn>
                <a:cxn ang="0">
                  <a:pos x="120" y="80"/>
                </a:cxn>
                <a:cxn ang="0">
                  <a:pos x="96" y="88"/>
                </a:cxn>
                <a:cxn ang="0">
                  <a:pos x="64" y="92"/>
                </a:cxn>
                <a:cxn ang="0">
                  <a:pos x="28" y="100"/>
                </a:cxn>
              </a:cxnLst>
              <a:rect l="0" t="0" r="0" b="0"/>
              <a:pathLst>
                <a:path w="152" h="100">
                  <a:moveTo>
                    <a:pt x="28" y="100"/>
                  </a:moveTo>
                  <a:lnTo>
                    <a:pt x="4" y="76"/>
                  </a:lnTo>
                  <a:lnTo>
                    <a:pt x="0" y="44"/>
                  </a:lnTo>
                  <a:lnTo>
                    <a:pt x="0" y="20"/>
                  </a:lnTo>
                  <a:lnTo>
                    <a:pt x="4" y="0"/>
                  </a:lnTo>
                  <a:lnTo>
                    <a:pt x="52" y="0"/>
                  </a:lnTo>
                  <a:lnTo>
                    <a:pt x="100" y="8"/>
                  </a:lnTo>
                  <a:lnTo>
                    <a:pt x="120" y="12"/>
                  </a:lnTo>
                  <a:lnTo>
                    <a:pt x="140" y="20"/>
                  </a:lnTo>
                  <a:lnTo>
                    <a:pt x="144" y="32"/>
                  </a:lnTo>
                  <a:lnTo>
                    <a:pt x="152" y="44"/>
                  </a:lnTo>
                  <a:lnTo>
                    <a:pt x="144" y="52"/>
                  </a:lnTo>
                  <a:lnTo>
                    <a:pt x="132" y="68"/>
                  </a:lnTo>
                  <a:lnTo>
                    <a:pt x="120" y="80"/>
                  </a:lnTo>
                  <a:lnTo>
                    <a:pt x="96" y="88"/>
                  </a:lnTo>
                  <a:lnTo>
                    <a:pt x="64" y="92"/>
                  </a:lnTo>
                  <a:lnTo>
                    <a:pt x="28" y="1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4" name="図形 53"/>
            <p:cNvSpPr/>
            <p:nvPr/>
          </p:nvSpPr>
          <p:spPr bwMode="auto">
            <a:xfrm>
              <a:off x="3060" y="236"/>
              <a:ext cx="220" cy="144"/>
            </a:xfrm>
            <a:custGeom>
              <a:avLst/>
              <a:gdLst/>
              <a:ahLst/>
              <a:cxnLst>
                <a:cxn ang="0">
                  <a:pos x="48" y="144"/>
                </a:cxn>
                <a:cxn ang="0">
                  <a:pos x="24" y="128"/>
                </a:cxn>
                <a:cxn ang="0">
                  <a:pos x="60" y="128"/>
                </a:cxn>
                <a:cxn ang="0">
                  <a:pos x="96" y="120"/>
                </a:cxn>
                <a:cxn ang="0">
                  <a:pos x="116" y="108"/>
                </a:cxn>
                <a:cxn ang="0">
                  <a:pos x="136" y="104"/>
                </a:cxn>
                <a:cxn ang="0">
                  <a:pos x="148" y="80"/>
                </a:cxn>
                <a:cxn ang="0">
                  <a:pos x="148" y="72"/>
                </a:cxn>
                <a:cxn ang="0">
                  <a:pos x="148" y="56"/>
                </a:cxn>
                <a:cxn ang="0">
                  <a:pos x="140" y="48"/>
                </a:cxn>
                <a:cxn ang="0">
                  <a:pos x="120" y="36"/>
                </a:cxn>
                <a:cxn ang="0">
                  <a:pos x="104" y="28"/>
                </a:cxn>
                <a:cxn ang="0">
                  <a:pos x="56" y="24"/>
                </a:cxn>
                <a:cxn ang="0">
                  <a:pos x="0" y="24"/>
                </a:cxn>
                <a:cxn ang="0">
                  <a:pos x="8" y="0"/>
                </a:cxn>
                <a:cxn ang="0">
                  <a:pos x="8" y="4"/>
                </a:cxn>
                <a:cxn ang="0">
                  <a:pos x="84" y="0"/>
                </a:cxn>
                <a:cxn ang="0">
                  <a:pos x="148" y="4"/>
                </a:cxn>
                <a:cxn ang="0">
                  <a:pos x="176" y="16"/>
                </a:cxn>
                <a:cxn ang="0">
                  <a:pos x="200" y="28"/>
                </a:cxn>
                <a:cxn ang="0">
                  <a:pos x="212" y="40"/>
                </a:cxn>
                <a:cxn ang="0">
                  <a:pos x="220" y="60"/>
                </a:cxn>
                <a:cxn ang="0">
                  <a:pos x="220" y="72"/>
                </a:cxn>
                <a:cxn ang="0">
                  <a:pos x="208" y="96"/>
                </a:cxn>
                <a:cxn ang="0">
                  <a:pos x="200" y="108"/>
                </a:cxn>
                <a:cxn ang="0">
                  <a:pos x="184" y="120"/>
                </a:cxn>
                <a:cxn ang="0">
                  <a:pos x="160" y="132"/>
                </a:cxn>
                <a:cxn ang="0">
                  <a:pos x="136" y="140"/>
                </a:cxn>
                <a:cxn ang="0">
                  <a:pos x="96" y="144"/>
                </a:cxn>
                <a:cxn ang="0">
                  <a:pos x="48" y="144"/>
                </a:cxn>
              </a:cxnLst>
              <a:rect l="0" t="0" r="0" b="0"/>
              <a:pathLst>
                <a:path w="220" h="144">
                  <a:moveTo>
                    <a:pt x="48" y="144"/>
                  </a:moveTo>
                  <a:lnTo>
                    <a:pt x="24" y="128"/>
                  </a:lnTo>
                  <a:lnTo>
                    <a:pt x="60" y="128"/>
                  </a:lnTo>
                  <a:lnTo>
                    <a:pt x="96" y="120"/>
                  </a:lnTo>
                  <a:lnTo>
                    <a:pt x="116" y="108"/>
                  </a:lnTo>
                  <a:lnTo>
                    <a:pt x="136" y="104"/>
                  </a:lnTo>
                  <a:lnTo>
                    <a:pt x="148" y="80"/>
                  </a:lnTo>
                  <a:lnTo>
                    <a:pt x="148" y="72"/>
                  </a:lnTo>
                  <a:lnTo>
                    <a:pt x="148" y="56"/>
                  </a:lnTo>
                  <a:lnTo>
                    <a:pt x="140" y="48"/>
                  </a:lnTo>
                  <a:lnTo>
                    <a:pt x="120" y="36"/>
                  </a:lnTo>
                  <a:lnTo>
                    <a:pt x="104" y="28"/>
                  </a:lnTo>
                  <a:lnTo>
                    <a:pt x="56" y="24"/>
                  </a:lnTo>
                  <a:lnTo>
                    <a:pt x="0" y="24"/>
                  </a:lnTo>
                  <a:lnTo>
                    <a:pt x="8" y="0"/>
                  </a:lnTo>
                  <a:lnTo>
                    <a:pt x="8" y="4"/>
                  </a:lnTo>
                  <a:lnTo>
                    <a:pt x="84" y="0"/>
                  </a:lnTo>
                  <a:lnTo>
                    <a:pt x="148" y="4"/>
                  </a:lnTo>
                  <a:lnTo>
                    <a:pt x="176" y="16"/>
                  </a:lnTo>
                  <a:lnTo>
                    <a:pt x="200" y="28"/>
                  </a:lnTo>
                  <a:lnTo>
                    <a:pt x="212" y="40"/>
                  </a:lnTo>
                  <a:lnTo>
                    <a:pt x="220" y="60"/>
                  </a:lnTo>
                  <a:lnTo>
                    <a:pt x="220" y="72"/>
                  </a:lnTo>
                  <a:lnTo>
                    <a:pt x="208" y="96"/>
                  </a:lnTo>
                  <a:lnTo>
                    <a:pt x="200" y="108"/>
                  </a:lnTo>
                  <a:lnTo>
                    <a:pt x="184" y="120"/>
                  </a:lnTo>
                  <a:lnTo>
                    <a:pt x="160" y="132"/>
                  </a:lnTo>
                  <a:lnTo>
                    <a:pt x="136" y="140"/>
                  </a:lnTo>
                  <a:lnTo>
                    <a:pt x="96" y="144"/>
                  </a:lnTo>
                  <a:lnTo>
                    <a:pt x="48" y="14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5" name="図形 54"/>
            <p:cNvSpPr/>
            <p:nvPr/>
          </p:nvSpPr>
          <p:spPr bwMode="auto">
            <a:xfrm>
              <a:off x="3068" y="224"/>
              <a:ext cx="284" cy="180"/>
            </a:xfrm>
            <a:custGeom>
              <a:avLst/>
              <a:gdLst/>
              <a:ahLst/>
              <a:cxnLst>
                <a:cxn ang="0">
                  <a:pos x="72" y="180"/>
                </a:cxn>
                <a:cxn ang="0">
                  <a:pos x="52" y="168"/>
                </a:cxn>
                <a:cxn ang="0">
                  <a:pos x="40" y="164"/>
                </a:cxn>
                <a:cxn ang="0">
                  <a:pos x="128" y="156"/>
                </a:cxn>
                <a:cxn ang="0">
                  <a:pos x="156" y="152"/>
                </a:cxn>
                <a:cxn ang="0">
                  <a:pos x="176" y="140"/>
                </a:cxn>
                <a:cxn ang="0">
                  <a:pos x="192" y="128"/>
                </a:cxn>
                <a:cxn ang="0">
                  <a:pos x="204" y="108"/>
                </a:cxn>
                <a:cxn ang="0">
                  <a:pos x="212" y="84"/>
                </a:cxn>
                <a:cxn ang="0">
                  <a:pos x="216" y="72"/>
                </a:cxn>
                <a:cxn ang="0">
                  <a:pos x="212" y="52"/>
                </a:cxn>
                <a:cxn ang="0">
                  <a:pos x="192" y="36"/>
                </a:cxn>
                <a:cxn ang="0">
                  <a:pos x="176" y="24"/>
                </a:cxn>
                <a:cxn ang="0">
                  <a:pos x="144" y="16"/>
                </a:cxn>
                <a:cxn ang="0">
                  <a:pos x="84" y="12"/>
                </a:cxn>
                <a:cxn ang="0">
                  <a:pos x="0" y="12"/>
                </a:cxn>
                <a:cxn ang="0">
                  <a:pos x="0" y="12"/>
                </a:cxn>
                <a:cxn ang="0">
                  <a:pos x="4" y="12"/>
                </a:cxn>
                <a:cxn ang="0">
                  <a:pos x="40" y="4"/>
                </a:cxn>
                <a:cxn ang="0">
                  <a:pos x="120" y="0"/>
                </a:cxn>
                <a:cxn ang="0">
                  <a:pos x="168" y="4"/>
                </a:cxn>
                <a:cxn ang="0">
                  <a:pos x="212" y="12"/>
                </a:cxn>
                <a:cxn ang="0">
                  <a:pos x="248" y="24"/>
                </a:cxn>
                <a:cxn ang="0">
                  <a:pos x="276" y="52"/>
                </a:cxn>
                <a:cxn ang="0">
                  <a:pos x="284" y="60"/>
                </a:cxn>
                <a:cxn ang="0">
                  <a:pos x="276" y="92"/>
                </a:cxn>
                <a:cxn ang="0">
                  <a:pos x="272" y="108"/>
                </a:cxn>
                <a:cxn ang="0">
                  <a:pos x="252" y="128"/>
                </a:cxn>
                <a:cxn ang="0">
                  <a:pos x="224" y="140"/>
                </a:cxn>
                <a:cxn ang="0">
                  <a:pos x="192" y="156"/>
                </a:cxn>
                <a:cxn ang="0">
                  <a:pos x="144" y="168"/>
                </a:cxn>
                <a:cxn ang="0">
                  <a:pos x="108" y="176"/>
                </a:cxn>
                <a:cxn ang="0">
                  <a:pos x="72" y="180"/>
                </a:cxn>
              </a:cxnLst>
              <a:rect l="0" t="0" r="0" b="0"/>
              <a:pathLst>
                <a:path w="284" h="180">
                  <a:moveTo>
                    <a:pt x="72" y="180"/>
                  </a:moveTo>
                  <a:lnTo>
                    <a:pt x="52" y="168"/>
                  </a:lnTo>
                  <a:lnTo>
                    <a:pt x="40" y="164"/>
                  </a:lnTo>
                  <a:lnTo>
                    <a:pt x="128" y="156"/>
                  </a:lnTo>
                  <a:lnTo>
                    <a:pt x="156" y="152"/>
                  </a:lnTo>
                  <a:lnTo>
                    <a:pt x="176" y="140"/>
                  </a:lnTo>
                  <a:lnTo>
                    <a:pt x="192" y="128"/>
                  </a:lnTo>
                  <a:lnTo>
                    <a:pt x="204" y="108"/>
                  </a:lnTo>
                  <a:lnTo>
                    <a:pt x="212" y="84"/>
                  </a:lnTo>
                  <a:lnTo>
                    <a:pt x="216" y="72"/>
                  </a:lnTo>
                  <a:lnTo>
                    <a:pt x="212" y="52"/>
                  </a:lnTo>
                  <a:lnTo>
                    <a:pt x="192" y="36"/>
                  </a:lnTo>
                  <a:lnTo>
                    <a:pt x="176" y="24"/>
                  </a:lnTo>
                  <a:lnTo>
                    <a:pt x="144" y="16"/>
                  </a:lnTo>
                  <a:lnTo>
                    <a:pt x="84" y="12"/>
                  </a:lnTo>
                  <a:lnTo>
                    <a:pt x="0" y="12"/>
                  </a:lnTo>
                  <a:lnTo>
                    <a:pt x="0" y="12"/>
                  </a:lnTo>
                  <a:lnTo>
                    <a:pt x="4" y="12"/>
                  </a:lnTo>
                  <a:lnTo>
                    <a:pt x="40" y="4"/>
                  </a:lnTo>
                  <a:lnTo>
                    <a:pt x="120" y="0"/>
                  </a:lnTo>
                  <a:lnTo>
                    <a:pt x="168" y="4"/>
                  </a:lnTo>
                  <a:lnTo>
                    <a:pt x="212" y="12"/>
                  </a:lnTo>
                  <a:lnTo>
                    <a:pt x="248" y="24"/>
                  </a:lnTo>
                  <a:lnTo>
                    <a:pt x="276" y="52"/>
                  </a:lnTo>
                  <a:lnTo>
                    <a:pt x="284" y="60"/>
                  </a:lnTo>
                  <a:lnTo>
                    <a:pt x="276" y="92"/>
                  </a:lnTo>
                  <a:lnTo>
                    <a:pt x="272" y="108"/>
                  </a:lnTo>
                  <a:lnTo>
                    <a:pt x="252" y="128"/>
                  </a:lnTo>
                  <a:lnTo>
                    <a:pt x="224" y="140"/>
                  </a:lnTo>
                  <a:lnTo>
                    <a:pt x="192" y="156"/>
                  </a:lnTo>
                  <a:lnTo>
                    <a:pt x="144" y="168"/>
                  </a:lnTo>
                  <a:lnTo>
                    <a:pt x="108" y="176"/>
                  </a:lnTo>
                  <a:lnTo>
                    <a:pt x="72" y="1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6" name="図形 55"/>
            <p:cNvSpPr/>
            <p:nvPr/>
          </p:nvSpPr>
          <p:spPr bwMode="auto">
            <a:xfrm>
              <a:off x="3072" y="212"/>
              <a:ext cx="356" cy="216"/>
            </a:xfrm>
            <a:custGeom>
              <a:avLst/>
              <a:gdLst/>
              <a:ahLst/>
              <a:cxnLst>
                <a:cxn ang="0">
                  <a:pos x="80" y="192"/>
                </a:cxn>
                <a:cxn ang="0">
                  <a:pos x="108" y="192"/>
                </a:cxn>
                <a:cxn ang="0">
                  <a:pos x="148" y="180"/>
                </a:cxn>
                <a:cxn ang="0">
                  <a:pos x="188" y="168"/>
                </a:cxn>
                <a:cxn ang="0">
                  <a:pos x="224" y="156"/>
                </a:cxn>
                <a:cxn ang="0">
                  <a:pos x="248" y="140"/>
                </a:cxn>
                <a:cxn ang="0">
                  <a:pos x="268" y="120"/>
                </a:cxn>
                <a:cxn ang="0">
                  <a:pos x="280" y="104"/>
                </a:cxn>
                <a:cxn ang="0">
                  <a:pos x="284" y="84"/>
                </a:cxn>
                <a:cxn ang="0">
                  <a:pos x="280" y="72"/>
                </a:cxn>
                <a:cxn ang="0">
                  <a:pos x="280" y="60"/>
                </a:cxn>
                <a:cxn ang="0">
                  <a:pos x="248" y="36"/>
                </a:cxn>
                <a:cxn ang="0">
                  <a:pos x="212" y="24"/>
                </a:cxn>
                <a:cxn ang="0">
                  <a:pos x="172" y="12"/>
                </a:cxn>
                <a:cxn ang="0">
                  <a:pos x="128" y="12"/>
                </a:cxn>
                <a:cxn ang="0">
                  <a:pos x="44" y="12"/>
                </a:cxn>
                <a:cxn ang="0">
                  <a:pos x="0" y="24"/>
                </a:cxn>
                <a:cxn ang="0">
                  <a:pos x="48" y="12"/>
                </a:cxn>
                <a:cxn ang="0">
                  <a:pos x="152" y="0"/>
                </a:cxn>
                <a:cxn ang="0">
                  <a:pos x="212" y="0"/>
                </a:cxn>
                <a:cxn ang="0">
                  <a:pos x="268" y="4"/>
                </a:cxn>
                <a:cxn ang="0">
                  <a:pos x="316" y="24"/>
                </a:cxn>
                <a:cxn ang="0">
                  <a:pos x="332" y="28"/>
                </a:cxn>
                <a:cxn ang="0">
                  <a:pos x="352" y="48"/>
                </a:cxn>
                <a:cxn ang="0">
                  <a:pos x="356" y="64"/>
                </a:cxn>
                <a:cxn ang="0">
                  <a:pos x="356" y="92"/>
                </a:cxn>
                <a:cxn ang="0">
                  <a:pos x="352" y="108"/>
                </a:cxn>
                <a:cxn ang="0">
                  <a:pos x="332" y="132"/>
                </a:cxn>
                <a:cxn ang="0">
                  <a:pos x="316" y="152"/>
                </a:cxn>
                <a:cxn ang="0">
                  <a:pos x="284" y="168"/>
                </a:cxn>
                <a:cxn ang="0">
                  <a:pos x="248" y="188"/>
                </a:cxn>
                <a:cxn ang="0">
                  <a:pos x="200" y="200"/>
                </a:cxn>
                <a:cxn ang="0">
                  <a:pos x="124" y="216"/>
                </a:cxn>
                <a:cxn ang="0">
                  <a:pos x="80" y="192"/>
                </a:cxn>
              </a:cxnLst>
              <a:rect l="0" t="0" r="0" b="0"/>
              <a:pathLst>
                <a:path w="356" h="216">
                  <a:moveTo>
                    <a:pt x="80" y="192"/>
                  </a:moveTo>
                  <a:lnTo>
                    <a:pt x="108" y="192"/>
                  </a:lnTo>
                  <a:lnTo>
                    <a:pt x="148" y="180"/>
                  </a:lnTo>
                  <a:lnTo>
                    <a:pt x="188" y="168"/>
                  </a:lnTo>
                  <a:lnTo>
                    <a:pt x="224" y="156"/>
                  </a:lnTo>
                  <a:lnTo>
                    <a:pt x="248" y="140"/>
                  </a:lnTo>
                  <a:lnTo>
                    <a:pt x="268" y="120"/>
                  </a:lnTo>
                  <a:lnTo>
                    <a:pt x="280" y="104"/>
                  </a:lnTo>
                  <a:lnTo>
                    <a:pt x="284" y="84"/>
                  </a:lnTo>
                  <a:lnTo>
                    <a:pt x="280" y="72"/>
                  </a:lnTo>
                  <a:lnTo>
                    <a:pt x="280" y="60"/>
                  </a:lnTo>
                  <a:lnTo>
                    <a:pt x="248" y="36"/>
                  </a:lnTo>
                  <a:lnTo>
                    <a:pt x="212" y="24"/>
                  </a:lnTo>
                  <a:lnTo>
                    <a:pt x="172" y="12"/>
                  </a:lnTo>
                  <a:lnTo>
                    <a:pt x="128" y="12"/>
                  </a:lnTo>
                  <a:lnTo>
                    <a:pt x="44" y="12"/>
                  </a:lnTo>
                  <a:lnTo>
                    <a:pt x="0" y="24"/>
                  </a:lnTo>
                  <a:lnTo>
                    <a:pt x="48" y="12"/>
                  </a:lnTo>
                  <a:lnTo>
                    <a:pt x="152" y="0"/>
                  </a:lnTo>
                  <a:lnTo>
                    <a:pt x="212" y="0"/>
                  </a:lnTo>
                  <a:lnTo>
                    <a:pt x="268" y="4"/>
                  </a:lnTo>
                  <a:lnTo>
                    <a:pt x="316" y="24"/>
                  </a:lnTo>
                  <a:lnTo>
                    <a:pt x="332" y="28"/>
                  </a:lnTo>
                  <a:lnTo>
                    <a:pt x="352" y="48"/>
                  </a:lnTo>
                  <a:lnTo>
                    <a:pt x="356" y="64"/>
                  </a:lnTo>
                  <a:lnTo>
                    <a:pt x="356" y="92"/>
                  </a:lnTo>
                  <a:lnTo>
                    <a:pt x="352" y="108"/>
                  </a:lnTo>
                  <a:lnTo>
                    <a:pt x="332" y="132"/>
                  </a:lnTo>
                  <a:lnTo>
                    <a:pt x="316" y="152"/>
                  </a:lnTo>
                  <a:lnTo>
                    <a:pt x="284" y="168"/>
                  </a:lnTo>
                  <a:lnTo>
                    <a:pt x="248" y="188"/>
                  </a:lnTo>
                  <a:lnTo>
                    <a:pt x="200" y="200"/>
                  </a:lnTo>
                  <a:lnTo>
                    <a:pt x="124" y="216"/>
                  </a:lnTo>
                  <a:lnTo>
                    <a:pt x="80" y="19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7" name="図形 56"/>
            <p:cNvSpPr/>
            <p:nvPr/>
          </p:nvSpPr>
          <p:spPr bwMode="auto">
            <a:xfrm>
              <a:off x="3208" y="200"/>
              <a:ext cx="324" cy="236"/>
            </a:xfrm>
            <a:custGeom>
              <a:avLst/>
              <a:gdLst/>
              <a:ahLst/>
              <a:cxnLst>
                <a:cxn ang="0">
                  <a:pos x="0" y="228"/>
                </a:cxn>
                <a:cxn ang="0">
                  <a:pos x="72" y="212"/>
                </a:cxn>
                <a:cxn ang="0">
                  <a:pos x="112" y="200"/>
                </a:cxn>
                <a:cxn ang="0">
                  <a:pos x="148" y="188"/>
                </a:cxn>
                <a:cxn ang="0">
                  <a:pos x="180" y="168"/>
                </a:cxn>
                <a:cxn ang="0">
                  <a:pos x="204" y="152"/>
                </a:cxn>
                <a:cxn ang="0">
                  <a:pos x="216" y="128"/>
                </a:cxn>
                <a:cxn ang="0">
                  <a:pos x="220" y="104"/>
                </a:cxn>
                <a:cxn ang="0">
                  <a:pos x="220" y="76"/>
                </a:cxn>
                <a:cxn ang="0">
                  <a:pos x="220" y="60"/>
                </a:cxn>
                <a:cxn ang="0">
                  <a:pos x="192" y="36"/>
                </a:cxn>
                <a:cxn ang="0">
                  <a:pos x="160" y="24"/>
                </a:cxn>
                <a:cxn ang="0">
                  <a:pos x="124" y="12"/>
                </a:cxn>
                <a:cxn ang="0">
                  <a:pos x="84" y="4"/>
                </a:cxn>
                <a:cxn ang="0">
                  <a:pos x="132" y="0"/>
                </a:cxn>
                <a:cxn ang="0">
                  <a:pos x="204" y="4"/>
                </a:cxn>
                <a:cxn ang="0">
                  <a:pos x="252" y="16"/>
                </a:cxn>
                <a:cxn ang="0">
                  <a:pos x="288" y="36"/>
                </a:cxn>
                <a:cxn ang="0">
                  <a:pos x="308" y="48"/>
                </a:cxn>
                <a:cxn ang="0">
                  <a:pos x="320" y="64"/>
                </a:cxn>
                <a:cxn ang="0">
                  <a:pos x="324" y="84"/>
                </a:cxn>
                <a:cxn ang="0">
                  <a:pos x="324" y="96"/>
                </a:cxn>
                <a:cxn ang="0">
                  <a:pos x="320" y="116"/>
                </a:cxn>
                <a:cxn ang="0">
                  <a:pos x="308" y="132"/>
                </a:cxn>
                <a:cxn ang="0">
                  <a:pos x="272" y="156"/>
                </a:cxn>
                <a:cxn ang="0">
                  <a:pos x="220" y="180"/>
                </a:cxn>
                <a:cxn ang="0">
                  <a:pos x="160" y="200"/>
                </a:cxn>
                <a:cxn ang="0">
                  <a:pos x="60" y="224"/>
                </a:cxn>
                <a:cxn ang="0">
                  <a:pos x="12" y="228"/>
                </a:cxn>
                <a:cxn ang="0">
                  <a:pos x="12" y="236"/>
                </a:cxn>
                <a:cxn ang="0">
                  <a:pos x="0" y="228"/>
                </a:cxn>
              </a:cxnLst>
              <a:rect l="0" t="0" r="0" b="0"/>
              <a:pathLst>
                <a:path w="324" h="236">
                  <a:moveTo>
                    <a:pt x="0" y="228"/>
                  </a:moveTo>
                  <a:lnTo>
                    <a:pt x="72" y="212"/>
                  </a:lnTo>
                  <a:lnTo>
                    <a:pt x="112" y="200"/>
                  </a:lnTo>
                  <a:lnTo>
                    <a:pt x="148" y="188"/>
                  </a:lnTo>
                  <a:lnTo>
                    <a:pt x="180" y="168"/>
                  </a:lnTo>
                  <a:lnTo>
                    <a:pt x="204" y="152"/>
                  </a:lnTo>
                  <a:lnTo>
                    <a:pt x="216" y="128"/>
                  </a:lnTo>
                  <a:lnTo>
                    <a:pt x="220" y="104"/>
                  </a:lnTo>
                  <a:lnTo>
                    <a:pt x="220" y="76"/>
                  </a:lnTo>
                  <a:lnTo>
                    <a:pt x="220" y="60"/>
                  </a:lnTo>
                  <a:lnTo>
                    <a:pt x="192" y="36"/>
                  </a:lnTo>
                  <a:lnTo>
                    <a:pt x="160" y="24"/>
                  </a:lnTo>
                  <a:lnTo>
                    <a:pt x="124" y="12"/>
                  </a:lnTo>
                  <a:lnTo>
                    <a:pt x="84" y="4"/>
                  </a:lnTo>
                  <a:lnTo>
                    <a:pt x="132" y="0"/>
                  </a:lnTo>
                  <a:lnTo>
                    <a:pt x="204" y="4"/>
                  </a:lnTo>
                  <a:lnTo>
                    <a:pt x="252" y="16"/>
                  </a:lnTo>
                  <a:lnTo>
                    <a:pt x="288" y="36"/>
                  </a:lnTo>
                  <a:lnTo>
                    <a:pt x="308" y="48"/>
                  </a:lnTo>
                  <a:lnTo>
                    <a:pt x="320" y="64"/>
                  </a:lnTo>
                  <a:lnTo>
                    <a:pt x="324" y="84"/>
                  </a:lnTo>
                  <a:lnTo>
                    <a:pt x="324" y="96"/>
                  </a:lnTo>
                  <a:lnTo>
                    <a:pt x="320" y="116"/>
                  </a:lnTo>
                  <a:lnTo>
                    <a:pt x="308" y="132"/>
                  </a:lnTo>
                  <a:lnTo>
                    <a:pt x="272" y="156"/>
                  </a:lnTo>
                  <a:lnTo>
                    <a:pt x="220" y="180"/>
                  </a:lnTo>
                  <a:lnTo>
                    <a:pt x="160" y="200"/>
                  </a:lnTo>
                  <a:lnTo>
                    <a:pt x="60" y="224"/>
                  </a:lnTo>
                  <a:lnTo>
                    <a:pt x="12" y="228"/>
                  </a:lnTo>
                  <a:lnTo>
                    <a:pt x="12" y="236"/>
                  </a:lnTo>
                  <a:lnTo>
                    <a:pt x="0" y="22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8" name="図形 57"/>
            <p:cNvSpPr/>
            <p:nvPr/>
          </p:nvSpPr>
          <p:spPr bwMode="auto">
            <a:xfrm>
              <a:off x="3220" y="168"/>
              <a:ext cx="440" cy="284"/>
            </a:xfrm>
            <a:custGeom>
              <a:avLst/>
              <a:gdLst/>
              <a:ahLst/>
              <a:cxnLst>
                <a:cxn ang="0">
                  <a:pos x="0" y="268"/>
                </a:cxn>
                <a:cxn ang="0">
                  <a:pos x="64" y="256"/>
                </a:cxn>
                <a:cxn ang="0">
                  <a:pos x="168" y="232"/>
                </a:cxn>
                <a:cxn ang="0">
                  <a:pos x="220" y="212"/>
                </a:cxn>
                <a:cxn ang="0">
                  <a:pos x="272" y="188"/>
                </a:cxn>
                <a:cxn ang="0">
                  <a:pos x="300" y="164"/>
                </a:cxn>
                <a:cxn ang="0">
                  <a:pos x="312" y="148"/>
                </a:cxn>
                <a:cxn ang="0">
                  <a:pos x="320" y="128"/>
                </a:cxn>
                <a:cxn ang="0">
                  <a:pos x="320" y="116"/>
                </a:cxn>
                <a:cxn ang="0">
                  <a:pos x="312" y="96"/>
                </a:cxn>
                <a:cxn ang="0">
                  <a:pos x="300" y="72"/>
                </a:cxn>
                <a:cxn ang="0">
                  <a:pos x="272" y="56"/>
                </a:cxn>
                <a:cxn ang="0">
                  <a:pos x="236" y="44"/>
                </a:cxn>
                <a:cxn ang="0">
                  <a:pos x="180" y="32"/>
                </a:cxn>
                <a:cxn ang="0">
                  <a:pos x="120" y="24"/>
                </a:cxn>
                <a:cxn ang="0">
                  <a:pos x="84" y="32"/>
                </a:cxn>
                <a:cxn ang="0">
                  <a:pos x="156" y="8"/>
                </a:cxn>
                <a:cxn ang="0">
                  <a:pos x="208" y="0"/>
                </a:cxn>
                <a:cxn ang="0">
                  <a:pos x="272" y="0"/>
                </a:cxn>
                <a:cxn ang="0">
                  <a:pos x="272" y="8"/>
                </a:cxn>
                <a:cxn ang="0">
                  <a:pos x="272" y="0"/>
                </a:cxn>
                <a:cxn ang="0">
                  <a:pos x="324" y="12"/>
                </a:cxn>
                <a:cxn ang="0">
                  <a:pos x="380" y="36"/>
                </a:cxn>
                <a:cxn ang="0">
                  <a:pos x="408" y="56"/>
                </a:cxn>
                <a:cxn ang="0">
                  <a:pos x="428" y="68"/>
                </a:cxn>
                <a:cxn ang="0">
                  <a:pos x="440" y="92"/>
                </a:cxn>
                <a:cxn ang="0">
                  <a:pos x="432" y="116"/>
                </a:cxn>
                <a:cxn ang="0">
                  <a:pos x="420" y="148"/>
                </a:cxn>
                <a:cxn ang="0">
                  <a:pos x="392" y="176"/>
                </a:cxn>
                <a:cxn ang="0">
                  <a:pos x="348" y="208"/>
                </a:cxn>
                <a:cxn ang="0">
                  <a:pos x="252" y="236"/>
                </a:cxn>
                <a:cxn ang="0">
                  <a:pos x="160" y="268"/>
                </a:cxn>
                <a:cxn ang="0">
                  <a:pos x="72" y="284"/>
                </a:cxn>
                <a:cxn ang="0">
                  <a:pos x="0" y="268"/>
                </a:cxn>
              </a:cxnLst>
              <a:rect l="0" t="0" r="0" b="0"/>
              <a:pathLst>
                <a:path w="440" h="284">
                  <a:moveTo>
                    <a:pt x="0" y="268"/>
                  </a:moveTo>
                  <a:lnTo>
                    <a:pt x="64" y="256"/>
                  </a:lnTo>
                  <a:lnTo>
                    <a:pt x="168" y="232"/>
                  </a:lnTo>
                  <a:lnTo>
                    <a:pt x="220" y="212"/>
                  </a:lnTo>
                  <a:lnTo>
                    <a:pt x="272" y="188"/>
                  </a:lnTo>
                  <a:lnTo>
                    <a:pt x="300" y="164"/>
                  </a:lnTo>
                  <a:lnTo>
                    <a:pt x="312" y="148"/>
                  </a:lnTo>
                  <a:lnTo>
                    <a:pt x="320" y="128"/>
                  </a:lnTo>
                  <a:lnTo>
                    <a:pt x="320" y="116"/>
                  </a:lnTo>
                  <a:lnTo>
                    <a:pt x="312" y="96"/>
                  </a:lnTo>
                  <a:lnTo>
                    <a:pt x="300" y="72"/>
                  </a:lnTo>
                  <a:lnTo>
                    <a:pt x="272" y="56"/>
                  </a:lnTo>
                  <a:lnTo>
                    <a:pt x="236" y="44"/>
                  </a:lnTo>
                  <a:lnTo>
                    <a:pt x="180" y="32"/>
                  </a:lnTo>
                  <a:lnTo>
                    <a:pt x="120" y="24"/>
                  </a:lnTo>
                  <a:lnTo>
                    <a:pt x="84" y="32"/>
                  </a:lnTo>
                  <a:lnTo>
                    <a:pt x="156" y="8"/>
                  </a:lnTo>
                  <a:lnTo>
                    <a:pt x="208" y="0"/>
                  </a:lnTo>
                  <a:lnTo>
                    <a:pt x="272" y="0"/>
                  </a:lnTo>
                  <a:lnTo>
                    <a:pt x="272" y="8"/>
                  </a:lnTo>
                  <a:lnTo>
                    <a:pt x="272" y="0"/>
                  </a:lnTo>
                  <a:lnTo>
                    <a:pt x="324" y="12"/>
                  </a:lnTo>
                  <a:lnTo>
                    <a:pt x="380" y="36"/>
                  </a:lnTo>
                  <a:lnTo>
                    <a:pt x="408" y="56"/>
                  </a:lnTo>
                  <a:lnTo>
                    <a:pt x="428" y="68"/>
                  </a:lnTo>
                  <a:lnTo>
                    <a:pt x="440" y="92"/>
                  </a:lnTo>
                  <a:lnTo>
                    <a:pt x="432" y="116"/>
                  </a:lnTo>
                  <a:lnTo>
                    <a:pt x="420" y="148"/>
                  </a:lnTo>
                  <a:lnTo>
                    <a:pt x="392" y="176"/>
                  </a:lnTo>
                  <a:lnTo>
                    <a:pt x="348" y="208"/>
                  </a:lnTo>
                  <a:lnTo>
                    <a:pt x="252" y="236"/>
                  </a:lnTo>
                  <a:lnTo>
                    <a:pt x="160" y="268"/>
                  </a:lnTo>
                  <a:lnTo>
                    <a:pt x="72" y="284"/>
                  </a:lnTo>
                  <a:lnTo>
                    <a:pt x="0" y="26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59" name="図形 58"/>
            <p:cNvSpPr/>
            <p:nvPr/>
          </p:nvSpPr>
          <p:spPr bwMode="auto">
            <a:xfrm>
              <a:off x="3304" y="176"/>
              <a:ext cx="452" cy="284"/>
            </a:xfrm>
            <a:custGeom>
              <a:avLst/>
              <a:gdLst/>
              <a:ahLst/>
              <a:cxnLst>
                <a:cxn ang="0">
                  <a:pos x="0" y="276"/>
                </a:cxn>
                <a:cxn ang="0">
                  <a:pos x="88" y="260"/>
                </a:cxn>
                <a:cxn ang="0">
                  <a:pos x="176" y="236"/>
                </a:cxn>
                <a:cxn ang="0">
                  <a:pos x="272" y="200"/>
                </a:cxn>
                <a:cxn ang="0">
                  <a:pos x="312" y="168"/>
                </a:cxn>
                <a:cxn ang="0">
                  <a:pos x="336" y="140"/>
                </a:cxn>
                <a:cxn ang="0">
                  <a:pos x="356" y="108"/>
                </a:cxn>
                <a:cxn ang="0">
                  <a:pos x="356" y="84"/>
                </a:cxn>
                <a:cxn ang="0">
                  <a:pos x="344" y="60"/>
                </a:cxn>
                <a:cxn ang="0">
                  <a:pos x="324" y="40"/>
                </a:cxn>
                <a:cxn ang="0">
                  <a:pos x="296" y="28"/>
                </a:cxn>
                <a:cxn ang="0">
                  <a:pos x="272" y="12"/>
                </a:cxn>
                <a:cxn ang="0">
                  <a:pos x="240" y="0"/>
                </a:cxn>
                <a:cxn ang="0">
                  <a:pos x="276" y="0"/>
                </a:cxn>
                <a:cxn ang="0">
                  <a:pos x="324" y="4"/>
                </a:cxn>
                <a:cxn ang="0">
                  <a:pos x="380" y="24"/>
                </a:cxn>
                <a:cxn ang="0">
                  <a:pos x="404" y="36"/>
                </a:cxn>
                <a:cxn ang="0">
                  <a:pos x="428" y="52"/>
                </a:cxn>
                <a:cxn ang="0">
                  <a:pos x="448" y="76"/>
                </a:cxn>
                <a:cxn ang="0">
                  <a:pos x="452" y="116"/>
                </a:cxn>
                <a:cxn ang="0">
                  <a:pos x="448" y="128"/>
                </a:cxn>
                <a:cxn ang="0">
                  <a:pos x="428" y="152"/>
                </a:cxn>
                <a:cxn ang="0">
                  <a:pos x="412" y="168"/>
                </a:cxn>
                <a:cxn ang="0">
                  <a:pos x="372" y="188"/>
                </a:cxn>
                <a:cxn ang="0">
                  <a:pos x="332" y="204"/>
                </a:cxn>
                <a:cxn ang="0">
                  <a:pos x="264" y="228"/>
                </a:cxn>
                <a:cxn ang="0">
                  <a:pos x="176" y="252"/>
                </a:cxn>
                <a:cxn ang="0">
                  <a:pos x="100" y="272"/>
                </a:cxn>
                <a:cxn ang="0">
                  <a:pos x="40" y="284"/>
                </a:cxn>
                <a:cxn ang="0">
                  <a:pos x="0" y="276"/>
                </a:cxn>
              </a:cxnLst>
              <a:rect l="0" t="0" r="0" b="0"/>
              <a:pathLst>
                <a:path w="452" h="284">
                  <a:moveTo>
                    <a:pt x="0" y="276"/>
                  </a:moveTo>
                  <a:lnTo>
                    <a:pt x="88" y="260"/>
                  </a:lnTo>
                  <a:lnTo>
                    <a:pt x="176" y="236"/>
                  </a:lnTo>
                  <a:lnTo>
                    <a:pt x="272" y="200"/>
                  </a:lnTo>
                  <a:lnTo>
                    <a:pt x="312" y="168"/>
                  </a:lnTo>
                  <a:lnTo>
                    <a:pt x="336" y="140"/>
                  </a:lnTo>
                  <a:lnTo>
                    <a:pt x="356" y="108"/>
                  </a:lnTo>
                  <a:lnTo>
                    <a:pt x="356" y="84"/>
                  </a:lnTo>
                  <a:lnTo>
                    <a:pt x="344" y="60"/>
                  </a:lnTo>
                  <a:lnTo>
                    <a:pt x="324" y="40"/>
                  </a:lnTo>
                  <a:lnTo>
                    <a:pt x="296" y="28"/>
                  </a:lnTo>
                  <a:lnTo>
                    <a:pt x="272" y="12"/>
                  </a:lnTo>
                  <a:lnTo>
                    <a:pt x="240" y="0"/>
                  </a:lnTo>
                  <a:lnTo>
                    <a:pt x="276" y="0"/>
                  </a:lnTo>
                  <a:lnTo>
                    <a:pt x="324" y="4"/>
                  </a:lnTo>
                  <a:lnTo>
                    <a:pt x="380" y="24"/>
                  </a:lnTo>
                  <a:lnTo>
                    <a:pt x="404" y="36"/>
                  </a:lnTo>
                  <a:lnTo>
                    <a:pt x="428" y="52"/>
                  </a:lnTo>
                  <a:lnTo>
                    <a:pt x="448" y="76"/>
                  </a:lnTo>
                  <a:lnTo>
                    <a:pt x="452" y="116"/>
                  </a:lnTo>
                  <a:lnTo>
                    <a:pt x="448" y="128"/>
                  </a:lnTo>
                  <a:lnTo>
                    <a:pt x="428" y="152"/>
                  </a:lnTo>
                  <a:lnTo>
                    <a:pt x="412" y="168"/>
                  </a:lnTo>
                  <a:lnTo>
                    <a:pt x="372" y="188"/>
                  </a:lnTo>
                  <a:lnTo>
                    <a:pt x="332" y="204"/>
                  </a:lnTo>
                  <a:lnTo>
                    <a:pt x="264" y="228"/>
                  </a:lnTo>
                  <a:lnTo>
                    <a:pt x="176" y="252"/>
                  </a:lnTo>
                  <a:lnTo>
                    <a:pt x="100" y="272"/>
                  </a:lnTo>
                  <a:lnTo>
                    <a:pt x="40" y="284"/>
                  </a:lnTo>
                  <a:lnTo>
                    <a:pt x="0" y="2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0" name="図形 59"/>
            <p:cNvSpPr/>
            <p:nvPr/>
          </p:nvSpPr>
          <p:spPr bwMode="auto">
            <a:xfrm>
              <a:off x="3344" y="204"/>
              <a:ext cx="480" cy="260"/>
            </a:xfrm>
            <a:custGeom>
              <a:avLst/>
              <a:gdLst/>
              <a:ahLst/>
              <a:cxnLst>
                <a:cxn ang="0">
                  <a:pos x="236" y="220"/>
                </a:cxn>
                <a:cxn ang="0">
                  <a:pos x="196" y="236"/>
                </a:cxn>
                <a:cxn ang="0">
                  <a:pos x="152" y="248"/>
                </a:cxn>
                <a:cxn ang="0">
                  <a:pos x="104" y="256"/>
                </a:cxn>
                <a:cxn ang="0">
                  <a:pos x="48" y="260"/>
                </a:cxn>
                <a:cxn ang="0">
                  <a:pos x="0" y="256"/>
                </a:cxn>
                <a:cxn ang="0">
                  <a:pos x="60" y="248"/>
                </a:cxn>
                <a:cxn ang="0">
                  <a:pos x="136" y="232"/>
                </a:cxn>
                <a:cxn ang="0">
                  <a:pos x="232" y="200"/>
                </a:cxn>
                <a:cxn ang="0">
                  <a:pos x="292" y="184"/>
                </a:cxn>
                <a:cxn ang="0">
                  <a:pos x="340" y="160"/>
                </a:cxn>
                <a:cxn ang="0">
                  <a:pos x="376" y="140"/>
                </a:cxn>
                <a:cxn ang="0">
                  <a:pos x="396" y="124"/>
                </a:cxn>
                <a:cxn ang="0">
                  <a:pos x="412" y="100"/>
                </a:cxn>
                <a:cxn ang="0">
                  <a:pos x="420" y="88"/>
                </a:cxn>
                <a:cxn ang="0">
                  <a:pos x="412" y="48"/>
                </a:cxn>
                <a:cxn ang="0">
                  <a:pos x="388" y="20"/>
                </a:cxn>
                <a:cxn ang="0">
                  <a:pos x="360" y="0"/>
                </a:cxn>
                <a:cxn ang="0">
                  <a:pos x="408" y="8"/>
                </a:cxn>
                <a:cxn ang="0">
                  <a:pos x="432" y="20"/>
                </a:cxn>
                <a:cxn ang="0">
                  <a:pos x="456" y="32"/>
                </a:cxn>
                <a:cxn ang="0">
                  <a:pos x="472" y="56"/>
                </a:cxn>
                <a:cxn ang="0">
                  <a:pos x="480" y="88"/>
                </a:cxn>
                <a:cxn ang="0">
                  <a:pos x="468" y="104"/>
                </a:cxn>
                <a:cxn ang="0">
                  <a:pos x="424" y="148"/>
                </a:cxn>
                <a:cxn ang="0">
                  <a:pos x="396" y="172"/>
                </a:cxn>
                <a:cxn ang="0">
                  <a:pos x="352" y="196"/>
                </a:cxn>
                <a:cxn ang="0">
                  <a:pos x="304" y="212"/>
                </a:cxn>
                <a:cxn ang="0">
                  <a:pos x="244" y="220"/>
                </a:cxn>
                <a:cxn ang="0">
                  <a:pos x="244" y="224"/>
                </a:cxn>
                <a:cxn ang="0">
                  <a:pos x="236" y="220"/>
                </a:cxn>
              </a:cxnLst>
              <a:rect l="0" t="0" r="0" b="0"/>
              <a:pathLst>
                <a:path w="480" h="260">
                  <a:moveTo>
                    <a:pt x="236" y="220"/>
                  </a:moveTo>
                  <a:lnTo>
                    <a:pt x="196" y="236"/>
                  </a:lnTo>
                  <a:lnTo>
                    <a:pt x="152" y="248"/>
                  </a:lnTo>
                  <a:lnTo>
                    <a:pt x="104" y="256"/>
                  </a:lnTo>
                  <a:lnTo>
                    <a:pt x="48" y="260"/>
                  </a:lnTo>
                  <a:lnTo>
                    <a:pt x="0" y="256"/>
                  </a:lnTo>
                  <a:lnTo>
                    <a:pt x="60" y="248"/>
                  </a:lnTo>
                  <a:lnTo>
                    <a:pt x="136" y="232"/>
                  </a:lnTo>
                  <a:lnTo>
                    <a:pt x="232" y="200"/>
                  </a:lnTo>
                  <a:lnTo>
                    <a:pt x="292" y="184"/>
                  </a:lnTo>
                  <a:lnTo>
                    <a:pt x="340" y="160"/>
                  </a:lnTo>
                  <a:lnTo>
                    <a:pt x="376" y="140"/>
                  </a:lnTo>
                  <a:lnTo>
                    <a:pt x="396" y="124"/>
                  </a:lnTo>
                  <a:lnTo>
                    <a:pt x="412" y="100"/>
                  </a:lnTo>
                  <a:lnTo>
                    <a:pt x="420" y="88"/>
                  </a:lnTo>
                  <a:lnTo>
                    <a:pt x="412" y="48"/>
                  </a:lnTo>
                  <a:lnTo>
                    <a:pt x="388" y="20"/>
                  </a:lnTo>
                  <a:lnTo>
                    <a:pt x="360" y="0"/>
                  </a:lnTo>
                  <a:lnTo>
                    <a:pt x="408" y="8"/>
                  </a:lnTo>
                  <a:lnTo>
                    <a:pt x="432" y="20"/>
                  </a:lnTo>
                  <a:lnTo>
                    <a:pt x="456" y="32"/>
                  </a:lnTo>
                  <a:lnTo>
                    <a:pt x="472" y="56"/>
                  </a:lnTo>
                  <a:lnTo>
                    <a:pt x="480" y="88"/>
                  </a:lnTo>
                  <a:lnTo>
                    <a:pt x="468" y="104"/>
                  </a:lnTo>
                  <a:lnTo>
                    <a:pt x="424" y="148"/>
                  </a:lnTo>
                  <a:lnTo>
                    <a:pt x="396" y="172"/>
                  </a:lnTo>
                  <a:lnTo>
                    <a:pt x="352" y="196"/>
                  </a:lnTo>
                  <a:lnTo>
                    <a:pt x="304" y="212"/>
                  </a:lnTo>
                  <a:lnTo>
                    <a:pt x="244" y="220"/>
                  </a:lnTo>
                  <a:lnTo>
                    <a:pt x="244" y="224"/>
                  </a:lnTo>
                  <a:lnTo>
                    <a:pt x="236" y="22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1" name="図形 60"/>
            <p:cNvSpPr/>
            <p:nvPr/>
          </p:nvSpPr>
          <p:spPr bwMode="auto">
            <a:xfrm>
              <a:off x="3504" y="152"/>
              <a:ext cx="380" cy="276"/>
            </a:xfrm>
            <a:custGeom>
              <a:avLst/>
              <a:gdLst/>
              <a:ahLst/>
              <a:cxnLst>
                <a:cxn ang="0">
                  <a:pos x="88" y="276"/>
                </a:cxn>
                <a:cxn ang="0">
                  <a:pos x="148" y="264"/>
                </a:cxn>
                <a:cxn ang="0">
                  <a:pos x="200" y="248"/>
                </a:cxn>
                <a:cxn ang="0">
                  <a:pos x="236" y="228"/>
                </a:cxn>
                <a:cxn ang="0">
                  <a:pos x="272" y="204"/>
                </a:cxn>
                <a:cxn ang="0">
                  <a:pos x="308" y="156"/>
                </a:cxn>
                <a:cxn ang="0">
                  <a:pos x="324" y="140"/>
                </a:cxn>
                <a:cxn ang="0">
                  <a:pos x="320" y="100"/>
                </a:cxn>
                <a:cxn ang="0">
                  <a:pos x="300" y="84"/>
                </a:cxn>
                <a:cxn ang="0">
                  <a:pos x="272" y="60"/>
                </a:cxn>
                <a:cxn ang="0">
                  <a:pos x="236" y="52"/>
                </a:cxn>
                <a:cxn ang="0">
                  <a:pos x="192" y="48"/>
                </a:cxn>
                <a:cxn ang="0">
                  <a:pos x="136" y="28"/>
                </a:cxn>
                <a:cxn ang="0">
                  <a:pos x="88" y="24"/>
                </a:cxn>
                <a:cxn ang="0">
                  <a:pos x="28" y="24"/>
                </a:cxn>
                <a:cxn ang="0">
                  <a:pos x="0" y="16"/>
                </a:cxn>
                <a:cxn ang="0">
                  <a:pos x="52" y="4"/>
                </a:cxn>
                <a:cxn ang="0">
                  <a:pos x="96" y="0"/>
                </a:cxn>
                <a:cxn ang="0">
                  <a:pos x="136" y="0"/>
                </a:cxn>
                <a:cxn ang="0">
                  <a:pos x="192" y="4"/>
                </a:cxn>
                <a:cxn ang="0">
                  <a:pos x="248" y="16"/>
                </a:cxn>
                <a:cxn ang="0">
                  <a:pos x="300" y="40"/>
                </a:cxn>
                <a:cxn ang="0">
                  <a:pos x="348" y="76"/>
                </a:cxn>
                <a:cxn ang="0">
                  <a:pos x="368" y="88"/>
                </a:cxn>
                <a:cxn ang="0">
                  <a:pos x="372" y="112"/>
                </a:cxn>
                <a:cxn ang="0">
                  <a:pos x="380" y="140"/>
                </a:cxn>
                <a:cxn ang="0">
                  <a:pos x="368" y="164"/>
                </a:cxn>
                <a:cxn ang="0">
                  <a:pos x="344" y="188"/>
                </a:cxn>
                <a:cxn ang="0">
                  <a:pos x="312" y="204"/>
                </a:cxn>
                <a:cxn ang="0">
                  <a:pos x="272" y="228"/>
                </a:cxn>
                <a:cxn ang="0">
                  <a:pos x="216" y="252"/>
                </a:cxn>
                <a:cxn ang="0">
                  <a:pos x="172" y="272"/>
                </a:cxn>
                <a:cxn ang="0">
                  <a:pos x="144" y="276"/>
                </a:cxn>
                <a:cxn ang="0">
                  <a:pos x="88" y="276"/>
                </a:cxn>
              </a:cxnLst>
              <a:rect l="0" t="0" r="0" b="0"/>
              <a:pathLst>
                <a:path w="380" h="276">
                  <a:moveTo>
                    <a:pt x="88" y="276"/>
                  </a:moveTo>
                  <a:lnTo>
                    <a:pt x="148" y="264"/>
                  </a:lnTo>
                  <a:lnTo>
                    <a:pt x="200" y="248"/>
                  </a:lnTo>
                  <a:lnTo>
                    <a:pt x="236" y="228"/>
                  </a:lnTo>
                  <a:lnTo>
                    <a:pt x="272" y="204"/>
                  </a:lnTo>
                  <a:lnTo>
                    <a:pt x="308" y="156"/>
                  </a:lnTo>
                  <a:lnTo>
                    <a:pt x="324" y="140"/>
                  </a:lnTo>
                  <a:lnTo>
                    <a:pt x="320" y="100"/>
                  </a:lnTo>
                  <a:lnTo>
                    <a:pt x="300" y="84"/>
                  </a:lnTo>
                  <a:lnTo>
                    <a:pt x="272" y="60"/>
                  </a:lnTo>
                  <a:lnTo>
                    <a:pt x="236" y="52"/>
                  </a:lnTo>
                  <a:lnTo>
                    <a:pt x="192" y="48"/>
                  </a:lnTo>
                  <a:lnTo>
                    <a:pt x="136" y="28"/>
                  </a:lnTo>
                  <a:lnTo>
                    <a:pt x="88" y="24"/>
                  </a:lnTo>
                  <a:lnTo>
                    <a:pt x="28" y="24"/>
                  </a:lnTo>
                  <a:lnTo>
                    <a:pt x="0" y="16"/>
                  </a:lnTo>
                  <a:lnTo>
                    <a:pt x="52" y="4"/>
                  </a:lnTo>
                  <a:lnTo>
                    <a:pt x="96" y="0"/>
                  </a:lnTo>
                  <a:lnTo>
                    <a:pt x="136" y="0"/>
                  </a:lnTo>
                  <a:lnTo>
                    <a:pt x="192" y="4"/>
                  </a:lnTo>
                  <a:lnTo>
                    <a:pt x="248" y="16"/>
                  </a:lnTo>
                  <a:lnTo>
                    <a:pt x="300" y="40"/>
                  </a:lnTo>
                  <a:lnTo>
                    <a:pt x="348" y="76"/>
                  </a:lnTo>
                  <a:lnTo>
                    <a:pt x="368" y="88"/>
                  </a:lnTo>
                  <a:lnTo>
                    <a:pt x="372" y="112"/>
                  </a:lnTo>
                  <a:lnTo>
                    <a:pt x="380" y="140"/>
                  </a:lnTo>
                  <a:lnTo>
                    <a:pt x="368" y="164"/>
                  </a:lnTo>
                  <a:lnTo>
                    <a:pt x="344" y="188"/>
                  </a:lnTo>
                  <a:lnTo>
                    <a:pt x="312" y="204"/>
                  </a:lnTo>
                  <a:lnTo>
                    <a:pt x="272" y="228"/>
                  </a:lnTo>
                  <a:lnTo>
                    <a:pt x="216" y="252"/>
                  </a:lnTo>
                  <a:lnTo>
                    <a:pt x="172" y="272"/>
                  </a:lnTo>
                  <a:lnTo>
                    <a:pt x="144" y="276"/>
                  </a:lnTo>
                  <a:lnTo>
                    <a:pt x="88" y="27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2" name="図形 61"/>
            <p:cNvSpPr/>
            <p:nvPr/>
          </p:nvSpPr>
          <p:spPr bwMode="auto">
            <a:xfrm>
              <a:off x="3660" y="156"/>
              <a:ext cx="288" cy="280"/>
            </a:xfrm>
            <a:custGeom>
              <a:avLst/>
              <a:gdLst/>
              <a:ahLst/>
              <a:cxnLst>
                <a:cxn ang="0">
                  <a:pos x="60" y="272"/>
                </a:cxn>
                <a:cxn ang="0">
                  <a:pos x="0" y="280"/>
                </a:cxn>
                <a:cxn ang="0">
                  <a:pos x="72" y="248"/>
                </a:cxn>
                <a:cxn ang="0">
                  <a:pos x="116" y="232"/>
                </a:cxn>
                <a:cxn ang="0">
                  <a:pos x="156" y="208"/>
                </a:cxn>
                <a:cxn ang="0">
                  <a:pos x="192" y="184"/>
                </a:cxn>
                <a:cxn ang="0">
                  <a:pos x="216" y="160"/>
                </a:cxn>
                <a:cxn ang="0">
                  <a:pos x="224" y="136"/>
                </a:cxn>
                <a:cxn ang="0">
                  <a:pos x="224" y="108"/>
                </a:cxn>
                <a:cxn ang="0">
                  <a:pos x="216" y="84"/>
                </a:cxn>
                <a:cxn ang="0">
                  <a:pos x="200" y="72"/>
                </a:cxn>
                <a:cxn ang="0">
                  <a:pos x="164" y="44"/>
                </a:cxn>
                <a:cxn ang="0">
                  <a:pos x="128" y="24"/>
                </a:cxn>
                <a:cxn ang="0">
                  <a:pos x="92" y="8"/>
                </a:cxn>
                <a:cxn ang="0">
                  <a:pos x="56" y="0"/>
                </a:cxn>
                <a:cxn ang="0">
                  <a:pos x="92" y="0"/>
                </a:cxn>
                <a:cxn ang="0">
                  <a:pos x="144" y="8"/>
                </a:cxn>
                <a:cxn ang="0">
                  <a:pos x="212" y="32"/>
                </a:cxn>
                <a:cxn ang="0">
                  <a:pos x="240" y="48"/>
                </a:cxn>
                <a:cxn ang="0">
                  <a:pos x="276" y="72"/>
                </a:cxn>
                <a:cxn ang="0">
                  <a:pos x="284" y="84"/>
                </a:cxn>
                <a:cxn ang="0">
                  <a:pos x="288" y="104"/>
                </a:cxn>
                <a:cxn ang="0">
                  <a:pos x="284" y="136"/>
                </a:cxn>
                <a:cxn ang="0">
                  <a:pos x="276" y="152"/>
                </a:cxn>
                <a:cxn ang="0">
                  <a:pos x="260" y="176"/>
                </a:cxn>
                <a:cxn ang="0">
                  <a:pos x="236" y="196"/>
                </a:cxn>
                <a:cxn ang="0">
                  <a:pos x="204" y="208"/>
                </a:cxn>
                <a:cxn ang="0">
                  <a:pos x="152" y="236"/>
                </a:cxn>
                <a:cxn ang="0">
                  <a:pos x="104" y="260"/>
                </a:cxn>
                <a:cxn ang="0">
                  <a:pos x="60" y="272"/>
                </a:cxn>
              </a:cxnLst>
              <a:rect l="0" t="0" r="0" b="0"/>
              <a:pathLst>
                <a:path w="288" h="280">
                  <a:moveTo>
                    <a:pt x="60" y="272"/>
                  </a:moveTo>
                  <a:lnTo>
                    <a:pt x="0" y="280"/>
                  </a:lnTo>
                  <a:lnTo>
                    <a:pt x="72" y="248"/>
                  </a:lnTo>
                  <a:lnTo>
                    <a:pt x="116" y="232"/>
                  </a:lnTo>
                  <a:lnTo>
                    <a:pt x="156" y="208"/>
                  </a:lnTo>
                  <a:lnTo>
                    <a:pt x="192" y="184"/>
                  </a:lnTo>
                  <a:lnTo>
                    <a:pt x="216" y="160"/>
                  </a:lnTo>
                  <a:lnTo>
                    <a:pt x="224" y="136"/>
                  </a:lnTo>
                  <a:lnTo>
                    <a:pt x="224" y="108"/>
                  </a:lnTo>
                  <a:lnTo>
                    <a:pt x="216" y="84"/>
                  </a:lnTo>
                  <a:lnTo>
                    <a:pt x="200" y="72"/>
                  </a:lnTo>
                  <a:lnTo>
                    <a:pt x="164" y="44"/>
                  </a:lnTo>
                  <a:lnTo>
                    <a:pt x="128" y="24"/>
                  </a:lnTo>
                  <a:lnTo>
                    <a:pt x="92" y="8"/>
                  </a:lnTo>
                  <a:lnTo>
                    <a:pt x="56" y="0"/>
                  </a:lnTo>
                  <a:lnTo>
                    <a:pt x="92" y="0"/>
                  </a:lnTo>
                  <a:lnTo>
                    <a:pt x="144" y="8"/>
                  </a:lnTo>
                  <a:lnTo>
                    <a:pt x="212" y="32"/>
                  </a:lnTo>
                  <a:lnTo>
                    <a:pt x="240" y="48"/>
                  </a:lnTo>
                  <a:lnTo>
                    <a:pt x="276" y="72"/>
                  </a:lnTo>
                  <a:lnTo>
                    <a:pt x="284" y="84"/>
                  </a:lnTo>
                  <a:lnTo>
                    <a:pt x="288" y="104"/>
                  </a:lnTo>
                  <a:lnTo>
                    <a:pt x="284" y="136"/>
                  </a:lnTo>
                  <a:lnTo>
                    <a:pt x="276" y="152"/>
                  </a:lnTo>
                  <a:lnTo>
                    <a:pt x="260" y="176"/>
                  </a:lnTo>
                  <a:lnTo>
                    <a:pt x="236" y="196"/>
                  </a:lnTo>
                  <a:lnTo>
                    <a:pt x="204" y="208"/>
                  </a:lnTo>
                  <a:lnTo>
                    <a:pt x="152" y="236"/>
                  </a:lnTo>
                  <a:lnTo>
                    <a:pt x="104" y="260"/>
                  </a:lnTo>
                  <a:lnTo>
                    <a:pt x="60" y="2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3" name="図形 62"/>
            <p:cNvSpPr/>
            <p:nvPr/>
          </p:nvSpPr>
          <p:spPr bwMode="auto">
            <a:xfrm>
              <a:off x="3740" y="144"/>
              <a:ext cx="296" cy="284"/>
            </a:xfrm>
            <a:custGeom>
              <a:avLst/>
              <a:gdLst/>
              <a:ahLst/>
              <a:cxnLst>
                <a:cxn ang="0">
                  <a:pos x="60" y="280"/>
                </a:cxn>
                <a:cxn ang="0">
                  <a:pos x="0" y="284"/>
                </a:cxn>
                <a:cxn ang="0">
                  <a:pos x="84" y="248"/>
                </a:cxn>
                <a:cxn ang="0">
                  <a:pos x="132" y="224"/>
                </a:cxn>
                <a:cxn ang="0">
                  <a:pos x="160" y="208"/>
                </a:cxn>
                <a:cxn ang="0">
                  <a:pos x="184" y="188"/>
                </a:cxn>
                <a:cxn ang="0">
                  <a:pos x="196" y="172"/>
                </a:cxn>
                <a:cxn ang="0">
                  <a:pos x="208" y="148"/>
                </a:cxn>
                <a:cxn ang="0">
                  <a:pos x="208" y="116"/>
                </a:cxn>
                <a:cxn ang="0">
                  <a:pos x="208" y="96"/>
                </a:cxn>
                <a:cxn ang="0">
                  <a:pos x="196" y="80"/>
                </a:cxn>
                <a:cxn ang="0">
                  <a:pos x="148" y="44"/>
                </a:cxn>
                <a:cxn ang="0">
                  <a:pos x="96" y="20"/>
                </a:cxn>
                <a:cxn ang="0">
                  <a:pos x="40" y="12"/>
                </a:cxn>
                <a:cxn ang="0">
                  <a:pos x="0" y="8"/>
                </a:cxn>
                <a:cxn ang="0">
                  <a:pos x="48" y="0"/>
                </a:cxn>
                <a:cxn ang="0">
                  <a:pos x="112" y="0"/>
                </a:cxn>
                <a:cxn ang="0">
                  <a:pos x="148" y="8"/>
                </a:cxn>
                <a:cxn ang="0">
                  <a:pos x="192" y="20"/>
                </a:cxn>
                <a:cxn ang="0">
                  <a:pos x="228" y="36"/>
                </a:cxn>
                <a:cxn ang="0">
                  <a:pos x="272" y="60"/>
                </a:cxn>
                <a:cxn ang="0">
                  <a:pos x="284" y="72"/>
                </a:cxn>
                <a:cxn ang="0">
                  <a:pos x="296" y="92"/>
                </a:cxn>
                <a:cxn ang="0">
                  <a:pos x="296" y="104"/>
                </a:cxn>
                <a:cxn ang="0">
                  <a:pos x="296" y="128"/>
                </a:cxn>
                <a:cxn ang="0">
                  <a:pos x="284" y="148"/>
                </a:cxn>
                <a:cxn ang="0">
                  <a:pos x="260" y="172"/>
                </a:cxn>
                <a:cxn ang="0">
                  <a:pos x="228" y="196"/>
                </a:cxn>
                <a:cxn ang="0">
                  <a:pos x="168" y="232"/>
                </a:cxn>
                <a:cxn ang="0">
                  <a:pos x="112" y="260"/>
                </a:cxn>
                <a:cxn ang="0">
                  <a:pos x="60" y="280"/>
                </a:cxn>
              </a:cxnLst>
              <a:rect l="0" t="0" r="0" b="0"/>
              <a:pathLst>
                <a:path w="296" h="284">
                  <a:moveTo>
                    <a:pt x="60" y="280"/>
                  </a:moveTo>
                  <a:lnTo>
                    <a:pt x="0" y="284"/>
                  </a:lnTo>
                  <a:lnTo>
                    <a:pt x="84" y="248"/>
                  </a:lnTo>
                  <a:lnTo>
                    <a:pt x="132" y="224"/>
                  </a:lnTo>
                  <a:lnTo>
                    <a:pt x="160" y="208"/>
                  </a:lnTo>
                  <a:lnTo>
                    <a:pt x="184" y="188"/>
                  </a:lnTo>
                  <a:lnTo>
                    <a:pt x="196" y="172"/>
                  </a:lnTo>
                  <a:lnTo>
                    <a:pt x="208" y="148"/>
                  </a:lnTo>
                  <a:lnTo>
                    <a:pt x="208" y="116"/>
                  </a:lnTo>
                  <a:lnTo>
                    <a:pt x="208" y="96"/>
                  </a:lnTo>
                  <a:lnTo>
                    <a:pt x="196" y="80"/>
                  </a:lnTo>
                  <a:lnTo>
                    <a:pt x="148" y="44"/>
                  </a:lnTo>
                  <a:lnTo>
                    <a:pt x="96" y="20"/>
                  </a:lnTo>
                  <a:lnTo>
                    <a:pt x="40" y="12"/>
                  </a:lnTo>
                  <a:lnTo>
                    <a:pt x="0" y="8"/>
                  </a:lnTo>
                  <a:lnTo>
                    <a:pt x="48" y="0"/>
                  </a:lnTo>
                  <a:lnTo>
                    <a:pt x="112" y="0"/>
                  </a:lnTo>
                  <a:lnTo>
                    <a:pt x="148" y="8"/>
                  </a:lnTo>
                  <a:lnTo>
                    <a:pt x="192" y="20"/>
                  </a:lnTo>
                  <a:lnTo>
                    <a:pt x="228" y="36"/>
                  </a:lnTo>
                  <a:lnTo>
                    <a:pt x="272" y="60"/>
                  </a:lnTo>
                  <a:lnTo>
                    <a:pt x="284" y="72"/>
                  </a:lnTo>
                  <a:lnTo>
                    <a:pt x="296" y="92"/>
                  </a:lnTo>
                  <a:lnTo>
                    <a:pt x="296" y="104"/>
                  </a:lnTo>
                  <a:lnTo>
                    <a:pt x="296" y="128"/>
                  </a:lnTo>
                  <a:lnTo>
                    <a:pt x="284" y="148"/>
                  </a:lnTo>
                  <a:lnTo>
                    <a:pt x="260" y="172"/>
                  </a:lnTo>
                  <a:lnTo>
                    <a:pt x="228" y="196"/>
                  </a:lnTo>
                  <a:lnTo>
                    <a:pt x="168" y="232"/>
                  </a:lnTo>
                  <a:lnTo>
                    <a:pt x="112" y="260"/>
                  </a:lnTo>
                  <a:lnTo>
                    <a:pt x="60" y="2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4" name="図形 63"/>
            <p:cNvSpPr/>
            <p:nvPr/>
          </p:nvSpPr>
          <p:spPr bwMode="auto">
            <a:xfrm>
              <a:off x="3824" y="140"/>
              <a:ext cx="284" cy="284"/>
            </a:xfrm>
            <a:custGeom>
              <a:avLst/>
              <a:gdLst/>
              <a:ahLst/>
              <a:cxnLst>
                <a:cxn ang="0">
                  <a:pos x="0" y="284"/>
                </a:cxn>
                <a:cxn ang="0">
                  <a:pos x="48" y="260"/>
                </a:cxn>
                <a:cxn ang="0">
                  <a:pos x="96" y="236"/>
                </a:cxn>
                <a:cxn ang="0">
                  <a:pos x="144" y="200"/>
                </a:cxn>
                <a:cxn ang="0">
                  <a:pos x="180" y="176"/>
                </a:cxn>
                <a:cxn ang="0">
                  <a:pos x="200" y="156"/>
                </a:cxn>
                <a:cxn ang="0">
                  <a:pos x="212" y="132"/>
                </a:cxn>
                <a:cxn ang="0">
                  <a:pos x="216" y="108"/>
                </a:cxn>
                <a:cxn ang="0">
                  <a:pos x="212" y="88"/>
                </a:cxn>
                <a:cxn ang="0">
                  <a:pos x="204" y="76"/>
                </a:cxn>
                <a:cxn ang="0">
                  <a:pos x="188" y="60"/>
                </a:cxn>
                <a:cxn ang="0">
                  <a:pos x="144" y="36"/>
                </a:cxn>
                <a:cxn ang="0">
                  <a:pos x="100" y="16"/>
                </a:cxn>
                <a:cxn ang="0">
                  <a:pos x="60" y="4"/>
                </a:cxn>
                <a:cxn ang="0">
                  <a:pos x="16" y="0"/>
                </a:cxn>
                <a:cxn ang="0">
                  <a:pos x="64" y="0"/>
                </a:cxn>
                <a:cxn ang="0">
                  <a:pos x="120" y="4"/>
                </a:cxn>
                <a:cxn ang="0">
                  <a:pos x="180" y="16"/>
                </a:cxn>
                <a:cxn ang="0">
                  <a:pos x="212" y="28"/>
                </a:cxn>
                <a:cxn ang="0">
                  <a:pos x="236" y="48"/>
                </a:cxn>
                <a:cxn ang="0">
                  <a:pos x="260" y="72"/>
                </a:cxn>
                <a:cxn ang="0">
                  <a:pos x="276" y="96"/>
                </a:cxn>
                <a:cxn ang="0">
                  <a:pos x="284" y="120"/>
                </a:cxn>
                <a:cxn ang="0">
                  <a:pos x="284" y="136"/>
                </a:cxn>
                <a:cxn ang="0">
                  <a:pos x="272" y="156"/>
                </a:cxn>
                <a:cxn ang="0">
                  <a:pos x="236" y="192"/>
                </a:cxn>
                <a:cxn ang="0">
                  <a:pos x="168" y="236"/>
                </a:cxn>
                <a:cxn ang="0">
                  <a:pos x="108" y="260"/>
                </a:cxn>
                <a:cxn ang="0">
                  <a:pos x="72" y="276"/>
                </a:cxn>
                <a:cxn ang="0">
                  <a:pos x="0" y="284"/>
                </a:cxn>
              </a:cxnLst>
              <a:rect l="0" t="0" r="0" b="0"/>
              <a:pathLst>
                <a:path w="284" h="284">
                  <a:moveTo>
                    <a:pt x="0" y="284"/>
                  </a:moveTo>
                  <a:lnTo>
                    <a:pt x="48" y="260"/>
                  </a:lnTo>
                  <a:lnTo>
                    <a:pt x="96" y="236"/>
                  </a:lnTo>
                  <a:lnTo>
                    <a:pt x="144" y="200"/>
                  </a:lnTo>
                  <a:lnTo>
                    <a:pt x="180" y="176"/>
                  </a:lnTo>
                  <a:lnTo>
                    <a:pt x="200" y="156"/>
                  </a:lnTo>
                  <a:lnTo>
                    <a:pt x="212" y="132"/>
                  </a:lnTo>
                  <a:lnTo>
                    <a:pt x="216" y="108"/>
                  </a:lnTo>
                  <a:lnTo>
                    <a:pt x="212" y="88"/>
                  </a:lnTo>
                  <a:lnTo>
                    <a:pt x="204" y="76"/>
                  </a:lnTo>
                  <a:lnTo>
                    <a:pt x="188" y="60"/>
                  </a:lnTo>
                  <a:lnTo>
                    <a:pt x="144" y="36"/>
                  </a:lnTo>
                  <a:lnTo>
                    <a:pt x="100" y="16"/>
                  </a:lnTo>
                  <a:lnTo>
                    <a:pt x="60" y="4"/>
                  </a:lnTo>
                  <a:lnTo>
                    <a:pt x="16" y="0"/>
                  </a:lnTo>
                  <a:lnTo>
                    <a:pt x="64" y="0"/>
                  </a:lnTo>
                  <a:lnTo>
                    <a:pt x="120" y="4"/>
                  </a:lnTo>
                  <a:lnTo>
                    <a:pt x="180" y="16"/>
                  </a:lnTo>
                  <a:lnTo>
                    <a:pt x="212" y="28"/>
                  </a:lnTo>
                  <a:lnTo>
                    <a:pt x="236" y="48"/>
                  </a:lnTo>
                  <a:lnTo>
                    <a:pt x="260" y="72"/>
                  </a:lnTo>
                  <a:lnTo>
                    <a:pt x="276" y="96"/>
                  </a:lnTo>
                  <a:lnTo>
                    <a:pt x="284" y="120"/>
                  </a:lnTo>
                  <a:lnTo>
                    <a:pt x="284" y="136"/>
                  </a:lnTo>
                  <a:lnTo>
                    <a:pt x="272" y="156"/>
                  </a:lnTo>
                  <a:lnTo>
                    <a:pt x="236" y="192"/>
                  </a:lnTo>
                  <a:lnTo>
                    <a:pt x="168" y="236"/>
                  </a:lnTo>
                  <a:lnTo>
                    <a:pt x="108" y="260"/>
                  </a:lnTo>
                  <a:lnTo>
                    <a:pt x="72" y="276"/>
                  </a:lnTo>
                  <a:lnTo>
                    <a:pt x="0" y="2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5" name="図形 64"/>
            <p:cNvSpPr/>
            <p:nvPr/>
          </p:nvSpPr>
          <p:spPr bwMode="auto">
            <a:xfrm>
              <a:off x="3924" y="140"/>
              <a:ext cx="260" cy="272"/>
            </a:xfrm>
            <a:custGeom>
              <a:avLst/>
              <a:gdLst/>
              <a:ahLst/>
              <a:cxnLst>
                <a:cxn ang="0">
                  <a:pos x="0" y="272"/>
                </a:cxn>
                <a:cxn ang="0">
                  <a:pos x="88" y="224"/>
                </a:cxn>
                <a:cxn ang="0">
                  <a:pos x="140" y="192"/>
                </a:cxn>
                <a:cxn ang="0">
                  <a:pos x="160" y="180"/>
                </a:cxn>
                <a:cxn ang="0">
                  <a:pos x="176" y="164"/>
                </a:cxn>
                <a:cxn ang="0">
                  <a:pos x="184" y="144"/>
                </a:cxn>
                <a:cxn ang="0">
                  <a:pos x="188" y="120"/>
                </a:cxn>
                <a:cxn ang="0">
                  <a:pos x="184" y="96"/>
                </a:cxn>
                <a:cxn ang="0">
                  <a:pos x="164" y="72"/>
                </a:cxn>
                <a:cxn ang="0">
                  <a:pos x="140" y="40"/>
                </a:cxn>
                <a:cxn ang="0">
                  <a:pos x="112" y="24"/>
                </a:cxn>
                <a:cxn ang="0">
                  <a:pos x="80" y="12"/>
                </a:cxn>
                <a:cxn ang="0">
                  <a:pos x="8" y="0"/>
                </a:cxn>
                <a:cxn ang="0">
                  <a:pos x="80" y="0"/>
                </a:cxn>
                <a:cxn ang="0">
                  <a:pos x="128" y="4"/>
                </a:cxn>
                <a:cxn ang="0">
                  <a:pos x="176" y="16"/>
                </a:cxn>
                <a:cxn ang="0">
                  <a:pos x="212" y="36"/>
                </a:cxn>
                <a:cxn ang="0">
                  <a:pos x="244" y="60"/>
                </a:cxn>
                <a:cxn ang="0">
                  <a:pos x="248" y="64"/>
                </a:cxn>
                <a:cxn ang="0">
                  <a:pos x="260" y="88"/>
                </a:cxn>
                <a:cxn ang="0">
                  <a:pos x="260" y="100"/>
                </a:cxn>
                <a:cxn ang="0">
                  <a:pos x="260" y="124"/>
                </a:cxn>
                <a:cxn ang="0">
                  <a:pos x="256" y="144"/>
                </a:cxn>
                <a:cxn ang="0">
                  <a:pos x="236" y="164"/>
                </a:cxn>
                <a:cxn ang="0">
                  <a:pos x="200" y="192"/>
                </a:cxn>
                <a:cxn ang="0">
                  <a:pos x="124" y="228"/>
                </a:cxn>
                <a:cxn ang="0">
                  <a:pos x="56" y="252"/>
                </a:cxn>
                <a:cxn ang="0">
                  <a:pos x="0" y="272"/>
                </a:cxn>
              </a:cxnLst>
              <a:rect l="0" t="0" r="0" b="0"/>
              <a:pathLst>
                <a:path w="260" h="272">
                  <a:moveTo>
                    <a:pt x="0" y="272"/>
                  </a:moveTo>
                  <a:lnTo>
                    <a:pt x="88" y="224"/>
                  </a:lnTo>
                  <a:lnTo>
                    <a:pt x="140" y="192"/>
                  </a:lnTo>
                  <a:lnTo>
                    <a:pt x="160" y="180"/>
                  </a:lnTo>
                  <a:lnTo>
                    <a:pt x="176" y="164"/>
                  </a:lnTo>
                  <a:lnTo>
                    <a:pt x="184" y="144"/>
                  </a:lnTo>
                  <a:lnTo>
                    <a:pt x="188" y="120"/>
                  </a:lnTo>
                  <a:lnTo>
                    <a:pt x="184" y="96"/>
                  </a:lnTo>
                  <a:lnTo>
                    <a:pt x="164" y="72"/>
                  </a:lnTo>
                  <a:lnTo>
                    <a:pt x="140" y="40"/>
                  </a:lnTo>
                  <a:lnTo>
                    <a:pt x="112" y="24"/>
                  </a:lnTo>
                  <a:lnTo>
                    <a:pt x="80" y="12"/>
                  </a:lnTo>
                  <a:lnTo>
                    <a:pt x="8" y="0"/>
                  </a:lnTo>
                  <a:lnTo>
                    <a:pt x="80" y="0"/>
                  </a:lnTo>
                  <a:lnTo>
                    <a:pt x="128" y="4"/>
                  </a:lnTo>
                  <a:lnTo>
                    <a:pt x="176" y="16"/>
                  </a:lnTo>
                  <a:lnTo>
                    <a:pt x="212" y="36"/>
                  </a:lnTo>
                  <a:lnTo>
                    <a:pt x="244" y="60"/>
                  </a:lnTo>
                  <a:lnTo>
                    <a:pt x="248" y="64"/>
                  </a:lnTo>
                  <a:lnTo>
                    <a:pt x="260" y="88"/>
                  </a:lnTo>
                  <a:lnTo>
                    <a:pt x="260" y="100"/>
                  </a:lnTo>
                  <a:lnTo>
                    <a:pt x="260" y="124"/>
                  </a:lnTo>
                  <a:lnTo>
                    <a:pt x="256" y="144"/>
                  </a:lnTo>
                  <a:lnTo>
                    <a:pt x="236" y="164"/>
                  </a:lnTo>
                  <a:lnTo>
                    <a:pt x="200" y="192"/>
                  </a:lnTo>
                  <a:lnTo>
                    <a:pt x="124" y="228"/>
                  </a:lnTo>
                  <a:lnTo>
                    <a:pt x="56" y="252"/>
                  </a:lnTo>
                  <a:lnTo>
                    <a:pt x="0" y="2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6" name="図形 65"/>
            <p:cNvSpPr/>
            <p:nvPr/>
          </p:nvSpPr>
          <p:spPr bwMode="auto">
            <a:xfrm>
              <a:off x="3976" y="332"/>
              <a:ext cx="248" cy="72"/>
            </a:xfrm>
            <a:custGeom>
              <a:avLst/>
              <a:gdLst/>
              <a:ahLst/>
              <a:cxnLst>
                <a:cxn ang="0">
                  <a:pos x="228" y="72"/>
                </a:cxn>
                <a:cxn ang="0">
                  <a:pos x="148" y="60"/>
                </a:cxn>
                <a:cxn ang="0">
                  <a:pos x="88" y="60"/>
                </a:cxn>
                <a:cxn ang="0">
                  <a:pos x="24" y="68"/>
                </a:cxn>
                <a:cxn ang="0">
                  <a:pos x="0" y="72"/>
                </a:cxn>
                <a:cxn ang="0">
                  <a:pos x="96" y="32"/>
                </a:cxn>
                <a:cxn ang="0">
                  <a:pos x="148" y="0"/>
                </a:cxn>
                <a:cxn ang="0">
                  <a:pos x="156" y="0"/>
                </a:cxn>
                <a:cxn ang="0">
                  <a:pos x="192" y="8"/>
                </a:cxn>
                <a:cxn ang="0">
                  <a:pos x="220" y="12"/>
                </a:cxn>
                <a:cxn ang="0">
                  <a:pos x="240" y="32"/>
                </a:cxn>
                <a:cxn ang="0">
                  <a:pos x="248" y="48"/>
                </a:cxn>
                <a:cxn ang="0">
                  <a:pos x="240" y="68"/>
                </a:cxn>
                <a:cxn ang="0">
                  <a:pos x="232" y="72"/>
                </a:cxn>
                <a:cxn ang="0">
                  <a:pos x="228" y="72"/>
                </a:cxn>
              </a:cxnLst>
              <a:rect l="0" t="0" r="0" b="0"/>
              <a:pathLst>
                <a:path w="248" h="72">
                  <a:moveTo>
                    <a:pt x="228" y="72"/>
                  </a:moveTo>
                  <a:lnTo>
                    <a:pt x="148" y="60"/>
                  </a:lnTo>
                  <a:lnTo>
                    <a:pt x="88" y="60"/>
                  </a:lnTo>
                  <a:lnTo>
                    <a:pt x="24" y="68"/>
                  </a:lnTo>
                  <a:lnTo>
                    <a:pt x="0" y="72"/>
                  </a:lnTo>
                  <a:lnTo>
                    <a:pt x="96" y="32"/>
                  </a:lnTo>
                  <a:lnTo>
                    <a:pt x="148" y="0"/>
                  </a:lnTo>
                  <a:lnTo>
                    <a:pt x="156" y="0"/>
                  </a:lnTo>
                  <a:lnTo>
                    <a:pt x="192" y="8"/>
                  </a:lnTo>
                  <a:lnTo>
                    <a:pt x="220" y="12"/>
                  </a:lnTo>
                  <a:lnTo>
                    <a:pt x="240" y="32"/>
                  </a:lnTo>
                  <a:lnTo>
                    <a:pt x="248" y="48"/>
                  </a:lnTo>
                  <a:lnTo>
                    <a:pt x="240" y="68"/>
                  </a:lnTo>
                  <a:lnTo>
                    <a:pt x="232" y="72"/>
                  </a:lnTo>
                  <a:lnTo>
                    <a:pt x="228" y="7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7" name="図形 66"/>
            <p:cNvSpPr/>
            <p:nvPr/>
          </p:nvSpPr>
          <p:spPr bwMode="auto">
            <a:xfrm>
              <a:off x="4136" y="328"/>
              <a:ext cx="152" cy="88"/>
            </a:xfrm>
            <a:custGeom>
              <a:avLst/>
              <a:gdLst/>
              <a:ahLst/>
              <a:cxnLst>
                <a:cxn ang="0">
                  <a:pos x="72" y="84"/>
                </a:cxn>
                <a:cxn ang="0">
                  <a:pos x="88" y="64"/>
                </a:cxn>
                <a:cxn ang="0">
                  <a:pos x="92" y="52"/>
                </a:cxn>
                <a:cxn ang="0">
                  <a:pos x="92" y="40"/>
                </a:cxn>
                <a:cxn ang="0">
                  <a:pos x="88" y="28"/>
                </a:cxn>
                <a:cxn ang="0">
                  <a:pos x="68" y="16"/>
                </a:cxn>
                <a:cxn ang="0">
                  <a:pos x="44" y="12"/>
                </a:cxn>
                <a:cxn ang="0">
                  <a:pos x="0" y="0"/>
                </a:cxn>
                <a:cxn ang="0">
                  <a:pos x="68" y="4"/>
                </a:cxn>
                <a:cxn ang="0">
                  <a:pos x="116" y="12"/>
                </a:cxn>
                <a:cxn ang="0">
                  <a:pos x="140" y="24"/>
                </a:cxn>
                <a:cxn ang="0">
                  <a:pos x="152" y="36"/>
                </a:cxn>
                <a:cxn ang="0">
                  <a:pos x="152" y="48"/>
                </a:cxn>
                <a:cxn ang="0">
                  <a:pos x="148" y="72"/>
                </a:cxn>
                <a:cxn ang="0">
                  <a:pos x="128" y="84"/>
                </a:cxn>
                <a:cxn ang="0">
                  <a:pos x="104" y="88"/>
                </a:cxn>
                <a:cxn ang="0">
                  <a:pos x="72" y="84"/>
                </a:cxn>
              </a:cxnLst>
              <a:rect l="0" t="0" r="0" b="0"/>
              <a:pathLst>
                <a:path w="152" h="88">
                  <a:moveTo>
                    <a:pt x="72" y="84"/>
                  </a:moveTo>
                  <a:lnTo>
                    <a:pt x="88" y="64"/>
                  </a:lnTo>
                  <a:lnTo>
                    <a:pt x="92" y="52"/>
                  </a:lnTo>
                  <a:lnTo>
                    <a:pt x="92" y="40"/>
                  </a:lnTo>
                  <a:lnTo>
                    <a:pt x="88" y="28"/>
                  </a:lnTo>
                  <a:lnTo>
                    <a:pt x="68" y="16"/>
                  </a:lnTo>
                  <a:lnTo>
                    <a:pt x="44" y="12"/>
                  </a:lnTo>
                  <a:lnTo>
                    <a:pt x="0" y="0"/>
                  </a:lnTo>
                  <a:lnTo>
                    <a:pt x="68" y="4"/>
                  </a:lnTo>
                  <a:lnTo>
                    <a:pt x="116" y="12"/>
                  </a:lnTo>
                  <a:lnTo>
                    <a:pt x="140" y="24"/>
                  </a:lnTo>
                  <a:lnTo>
                    <a:pt x="152" y="36"/>
                  </a:lnTo>
                  <a:lnTo>
                    <a:pt x="152" y="48"/>
                  </a:lnTo>
                  <a:lnTo>
                    <a:pt x="148" y="72"/>
                  </a:lnTo>
                  <a:lnTo>
                    <a:pt x="128" y="84"/>
                  </a:lnTo>
                  <a:lnTo>
                    <a:pt x="104" y="88"/>
                  </a:lnTo>
                  <a:lnTo>
                    <a:pt x="72" y="8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8" name="図形 67"/>
            <p:cNvSpPr/>
            <p:nvPr/>
          </p:nvSpPr>
          <p:spPr bwMode="auto">
            <a:xfrm>
              <a:off x="4144" y="320"/>
              <a:ext cx="216" cy="108"/>
            </a:xfrm>
            <a:custGeom>
              <a:avLst/>
              <a:gdLst/>
              <a:ahLst/>
              <a:cxnLst>
                <a:cxn ang="0">
                  <a:pos x="128" y="108"/>
                </a:cxn>
                <a:cxn ang="0">
                  <a:pos x="104" y="104"/>
                </a:cxn>
                <a:cxn ang="0">
                  <a:pos x="128" y="96"/>
                </a:cxn>
                <a:cxn ang="0">
                  <a:pos x="144" y="80"/>
                </a:cxn>
                <a:cxn ang="0">
                  <a:pos x="152" y="68"/>
                </a:cxn>
                <a:cxn ang="0">
                  <a:pos x="152" y="56"/>
                </a:cxn>
                <a:cxn ang="0">
                  <a:pos x="152" y="44"/>
                </a:cxn>
                <a:cxn ang="0">
                  <a:pos x="132" y="32"/>
                </a:cxn>
                <a:cxn ang="0">
                  <a:pos x="116" y="20"/>
                </a:cxn>
                <a:cxn ang="0">
                  <a:pos x="72" y="8"/>
                </a:cxn>
                <a:cxn ang="0">
                  <a:pos x="28" y="8"/>
                </a:cxn>
                <a:cxn ang="0">
                  <a:pos x="0" y="8"/>
                </a:cxn>
                <a:cxn ang="0">
                  <a:pos x="4" y="0"/>
                </a:cxn>
                <a:cxn ang="0">
                  <a:pos x="36" y="0"/>
                </a:cxn>
                <a:cxn ang="0">
                  <a:pos x="104" y="0"/>
                </a:cxn>
                <a:cxn ang="0">
                  <a:pos x="140" y="8"/>
                </a:cxn>
                <a:cxn ang="0">
                  <a:pos x="168" y="12"/>
                </a:cxn>
                <a:cxn ang="0">
                  <a:pos x="200" y="24"/>
                </a:cxn>
                <a:cxn ang="0">
                  <a:pos x="212" y="44"/>
                </a:cxn>
                <a:cxn ang="0">
                  <a:pos x="216" y="56"/>
                </a:cxn>
                <a:cxn ang="0">
                  <a:pos x="216" y="68"/>
                </a:cxn>
                <a:cxn ang="0">
                  <a:pos x="212" y="80"/>
                </a:cxn>
                <a:cxn ang="0">
                  <a:pos x="200" y="92"/>
                </a:cxn>
                <a:cxn ang="0">
                  <a:pos x="180" y="104"/>
                </a:cxn>
                <a:cxn ang="0">
                  <a:pos x="128" y="108"/>
                </a:cxn>
              </a:cxnLst>
              <a:rect l="0" t="0" r="0" b="0"/>
              <a:pathLst>
                <a:path w="216" h="108">
                  <a:moveTo>
                    <a:pt x="128" y="108"/>
                  </a:moveTo>
                  <a:lnTo>
                    <a:pt x="104" y="104"/>
                  </a:lnTo>
                  <a:lnTo>
                    <a:pt x="128" y="96"/>
                  </a:lnTo>
                  <a:lnTo>
                    <a:pt x="144" y="80"/>
                  </a:lnTo>
                  <a:lnTo>
                    <a:pt x="152" y="68"/>
                  </a:lnTo>
                  <a:lnTo>
                    <a:pt x="152" y="56"/>
                  </a:lnTo>
                  <a:lnTo>
                    <a:pt x="152" y="44"/>
                  </a:lnTo>
                  <a:lnTo>
                    <a:pt x="132" y="32"/>
                  </a:lnTo>
                  <a:lnTo>
                    <a:pt x="116" y="20"/>
                  </a:lnTo>
                  <a:lnTo>
                    <a:pt x="72" y="8"/>
                  </a:lnTo>
                  <a:lnTo>
                    <a:pt x="28" y="8"/>
                  </a:lnTo>
                  <a:lnTo>
                    <a:pt x="0" y="8"/>
                  </a:lnTo>
                  <a:lnTo>
                    <a:pt x="4" y="0"/>
                  </a:lnTo>
                  <a:lnTo>
                    <a:pt x="36" y="0"/>
                  </a:lnTo>
                  <a:lnTo>
                    <a:pt x="104" y="0"/>
                  </a:lnTo>
                  <a:lnTo>
                    <a:pt x="140" y="8"/>
                  </a:lnTo>
                  <a:lnTo>
                    <a:pt x="168" y="12"/>
                  </a:lnTo>
                  <a:lnTo>
                    <a:pt x="200" y="24"/>
                  </a:lnTo>
                  <a:lnTo>
                    <a:pt x="212" y="44"/>
                  </a:lnTo>
                  <a:lnTo>
                    <a:pt x="216" y="56"/>
                  </a:lnTo>
                  <a:lnTo>
                    <a:pt x="216" y="68"/>
                  </a:lnTo>
                  <a:lnTo>
                    <a:pt x="212" y="80"/>
                  </a:lnTo>
                  <a:lnTo>
                    <a:pt x="200" y="92"/>
                  </a:lnTo>
                  <a:lnTo>
                    <a:pt x="180" y="104"/>
                  </a:lnTo>
                  <a:lnTo>
                    <a:pt x="128" y="10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69" name="図形 68"/>
            <p:cNvSpPr/>
            <p:nvPr/>
          </p:nvSpPr>
          <p:spPr bwMode="auto">
            <a:xfrm>
              <a:off x="4156" y="296"/>
              <a:ext cx="296" cy="156"/>
            </a:xfrm>
            <a:custGeom>
              <a:avLst/>
              <a:gdLst/>
              <a:ahLst/>
              <a:cxnLst>
                <a:cxn ang="0">
                  <a:pos x="128" y="140"/>
                </a:cxn>
                <a:cxn ang="0">
                  <a:pos x="176" y="128"/>
                </a:cxn>
                <a:cxn ang="0">
                  <a:pos x="188" y="120"/>
                </a:cxn>
                <a:cxn ang="0">
                  <a:pos x="200" y="108"/>
                </a:cxn>
                <a:cxn ang="0">
                  <a:pos x="204" y="92"/>
                </a:cxn>
                <a:cxn ang="0">
                  <a:pos x="212" y="80"/>
                </a:cxn>
                <a:cxn ang="0">
                  <a:pos x="204" y="68"/>
                </a:cxn>
                <a:cxn ang="0">
                  <a:pos x="192" y="48"/>
                </a:cxn>
                <a:cxn ang="0">
                  <a:pos x="168" y="36"/>
                </a:cxn>
                <a:cxn ang="0">
                  <a:pos x="108" y="20"/>
                </a:cxn>
                <a:cxn ang="0">
                  <a:pos x="40" y="20"/>
                </a:cxn>
                <a:cxn ang="0">
                  <a:pos x="0" y="20"/>
                </a:cxn>
                <a:cxn ang="0">
                  <a:pos x="16" y="0"/>
                </a:cxn>
                <a:cxn ang="0">
                  <a:pos x="16" y="8"/>
                </a:cxn>
                <a:cxn ang="0">
                  <a:pos x="48" y="0"/>
                </a:cxn>
                <a:cxn ang="0">
                  <a:pos x="92" y="0"/>
                </a:cxn>
                <a:cxn ang="0">
                  <a:pos x="152" y="8"/>
                </a:cxn>
                <a:cxn ang="0">
                  <a:pos x="192" y="12"/>
                </a:cxn>
                <a:cxn ang="0">
                  <a:pos x="228" y="24"/>
                </a:cxn>
                <a:cxn ang="0">
                  <a:pos x="252" y="36"/>
                </a:cxn>
                <a:cxn ang="0">
                  <a:pos x="272" y="48"/>
                </a:cxn>
                <a:cxn ang="0">
                  <a:pos x="288" y="68"/>
                </a:cxn>
                <a:cxn ang="0">
                  <a:pos x="296" y="80"/>
                </a:cxn>
                <a:cxn ang="0">
                  <a:pos x="284" y="96"/>
                </a:cxn>
                <a:cxn ang="0">
                  <a:pos x="272" y="116"/>
                </a:cxn>
                <a:cxn ang="0">
                  <a:pos x="228" y="140"/>
                </a:cxn>
                <a:cxn ang="0">
                  <a:pos x="192" y="152"/>
                </a:cxn>
                <a:cxn ang="0">
                  <a:pos x="168" y="156"/>
                </a:cxn>
                <a:cxn ang="0">
                  <a:pos x="128" y="140"/>
                </a:cxn>
              </a:cxnLst>
              <a:rect l="0" t="0" r="0" b="0"/>
              <a:pathLst>
                <a:path w="296" h="156">
                  <a:moveTo>
                    <a:pt x="128" y="140"/>
                  </a:moveTo>
                  <a:lnTo>
                    <a:pt x="176" y="128"/>
                  </a:lnTo>
                  <a:lnTo>
                    <a:pt x="188" y="120"/>
                  </a:lnTo>
                  <a:lnTo>
                    <a:pt x="200" y="108"/>
                  </a:lnTo>
                  <a:lnTo>
                    <a:pt x="204" y="92"/>
                  </a:lnTo>
                  <a:lnTo>
                    <a:pt x="212" y="80"/>
                  </a:lnTo>
                  <a:lnTo>
                    <a:pt x="204" y="68"/>
                  </a:lnTo>
                  <a:lnTo>
                    <a:pt x="192" y="48"/>
                  </a:lnTo>
                  <a:lnTo>
                    <a:pt x="168" y="36"/>
                  </a:lnTo>
                  <a:lnTo>
                    <a:pt x="108" y="20"/>
                  </a:lnTo>
                  <a:lnTo>
                    <a:pt x="40" y="20"/>
                  </a:lnTo>
                  <a:lnTo>
                    <a:pt x="0" y="20"/>
                  </a:lnTo>
                  <a:lnTo>
                    <a:pt x="16" y="0"/>
                  </a:lnTo>
                  <a:lnTo>
                    <a:pt x="16" y="8"/>
                  </a:lnTo>
                  <a:lnTo>
                    <a:pt x="48" y="0"/>
                  </a:lnTo>
                  <a:lnTo>
                    <a:pt x="92" y="0"/>
                  </a:lnTo>
                  <a:lnTo>
                    <a:pt x="152" y="8"/>
                  </a:lnTo>
                  <a:lnTo>
                    <a:pt x="192" y="12"/>
                  </a:lnTo>
                  <a:lnTo>
                    <a:pt x="228" y="24"/>
                  </a:lnTo>
                  <a:lnTo>
                    <a:pt x="252" y="36"/>
                  </a:lnTo>
                  <a:lnTo>
                    <a:pt x="272" y="48"/>
                  </a:lnTo>
                  <a:lnTo>
                    <a:pt x="288" y="68"/>
                  </a:lnTo>
                  <a:lnTo>
                    <a:pt x="296" y="80"/>
                  </a:lnTo>
                  <a:lnTo>
                    <a:pt x="284" y="96"/>
                  </a:lnTo>
                  <a:lnTo>
                    <a:pt x="272" y="116"/>
                  </a:lnTo>
                  <a:lnTo>
                    <a:pt x="228" y="140"/>
                  </a:lnTo>
                  <a:lnTo>
                    <a:pt x="192" y="152"/>
                  </a:lnTo>
                  <a:lnTo>
                    <a:pt x="168" y="156"/>
                  </a:lnTo>
                  <a:lnTo>
                    <a:pt x="128" y="14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0" name="図形 69"/>
            <p:cNvSpPr/>
            <p:nvPr/>
          </p:nvSpPr>
          <p:spPr bwMode="auto">
            <a:xfrm>
              <a:off x="4172" y="272"/>
              <a:ext cx="328" cy="204"/>
            </a:xfrm>
            <a:custGeom>
              <a:avLst/>
              <a:gdLst/>
              <a:ahLst/>
              <a:cxnLst>
                <a:cxn ang="0">
                  <a:pos x="160" y="180"/>
                </a:cxn>
                <a:cxn ang="0">
                  <a:pos x="188" y="176"/>
                </a:cxn>
                <a:cxn ang="0">
                  <a:pos x="224" y="164"/>
                </a:cxn>
                <a:cxn ang="0">
                  <a:pos x="260" y="140"/>
                </a:cxn>
                <a:cxn ang="0">
                  <a:pos x="272" y="120"/>
                </a:cxn>
                <a:cxn ang="0">
                  <a:pos x="284" y="104"/>
                </a:cxn>
                <a:cxn ang="0">
                  <a:pos x="280" y="92"/>
                </a:cxn>
                <a:cxn ang="0">
                  <a:pos x="260" y="68"/>
                </a:cxn>
                <a:cxn ang="0">
                  <a:pos x="244" y="56"/>
                </a:cxn>
                <a:cxn ang="0">
                  <a:pos x="220" y="44"/>
                </a:cxn>
                <a:cxn ang="0">
                  <a:pos x="184" y="32"/>
                </a:cxn>
                <a:cxn ang="0">
                  <a:pos x="136" y="24"/>
                </a:cxn>
                <a:cxn ang="0">
                  <a:pos x="80" y="24"/>
                </a:cxn>
                <a:cxn ang="0">
                  <a:pos x="36" y="20"/>
                </a:cxn>
                <a:cxn ang="0">
                  <a:pos x="0" y="24"/>
                </a:cxn>
                <a:cxn ang="0">
                  <a:pos x="12" y="0"/>
                </a:cxn>
                <a:cxn ang="0">
                  <a:pos x="56" y="0"/>
                </a:cxn>
                <a:cxn ang="0">
                  <a:pos x="104" y="0"/>
                </a:cxn>
                <a:cxn ang="0">
                  <a:pos x="116" y="0"/>
                </a:cxn>
                <a:cxn ang="0">
                  <a:pos x="164" y="12"/>
                </a:cxn>
                <a:cxn ang="0">
                  <a:pos x="164" y="4"/>
                </a:cxn>
                <a:cxn ang="0">
                  <a:pos x="152" y="4"/>
                </a:cxn>
                <a:cxn ang="0">
                  <a:pos x="188" y="12"/>
                </a:cxn>
                <a:cxn ang="0">
                  <a:pos x="232" y="24"/>
                </a:cxn>
                <a:cxn ang="0">
                  <a:pos x="272" y="36"/>
                </a:cxn>
                <a:cxn ang="0">
                  <a:pos x="316" y="68"/>
                </a:cxn>
                <a:cxn ang="0">
                  <a:pos x="328" y="80"/>
                </a:cxn>
                <a:cxn ang="0">
                  <a:pos x="328" y="96"/>
                </a:cxn>
                <a:cxn ang="0">
                  <a:pos x="328" y="120"/>
                </a:cxn>
                <a:cxn ang="0">
                  <a:pos x="324" y="132"/>
                </a:cxn>
                <a:cxn ang="0">
                  <a:pos x="316" y="144"/>
                </a:cxn>
                <a:cxn ang="0">
                  <a:pos x="280" y="168"/>
                </a:cxn>
                <a:cxn ang="0">
                  <a:pos x="176" y="204"/>
                </a:cxn>
                <a:cxn ang="0">
                  <a:pos x="160" y="180"/>
                </a:cxn>
              </a:cxnLst>
              <a:rect l="0" t="0" r="0" b="0"/>
              <a:pathLst>
                <a:path w="328" h="204">
                  <a:moveTo>
                    <a:pt x="160" y="180"/>
                  </a:moveTo>
                  <a:lnTo>
                    <a:pt x="188" y="176"/>
                  </a:lnTo>
                  <a:lnTo>
                    <a:pt x="224" y="164"/>
                  </a:lnTo>
                  <a:lnTo>
                    <a:pt x="260" y="140"/>
                  </a:lnTo>
                  <a:lnTo>
                    <a:pt x="272" y="120"/>
                  </a:lnTo>
                  <a:lnTo>
                    <a:pt x="284" y="104"/>
                  </a:lnTo>
                  <a:lnTo>
                    <a:pt x="280" y="92"/>
                  </a:lnTo>
                  <a:lnTo>
                    <a:pt x="260" y="68"/>
                  </a:lnTo>
                  <a:lnTo>
                    <a:pt x="244" y="56"/>
                  </a:lnTo>
                  <a:lnTo>
                    <a:pt x="220" y="44"/>
                  </a:lnTo>
                  <a:lnTo>
                    <a:pt x="184" y="32"/>
                  </a:lnTo>
                  <a:lnTo>
                    <a:pt x="136" y="24"/>
                  </a:lnTo>
                  <a:lnTo>
                    <a:pt x="80" y="24"/>
                  </a:lnTo>
                  <a:lnTo>
                    <a:pt x="36" y="20"/>
                  </a:lnTo>
                  <a:lnTo>
                    <a:pt x="0" y="24"/>
                  </a:lnTo>
                  <a:lnTo>
                    <a:pt x="12" y="0"/>
                  </a:lnTo>
                  <a:lnTo>
                    <a:pt x="56" y="0"/>
                  </a:lnTo>
                  <a:lnTo>
                    <a:pt x="104" y="0"/>
                  </a:lnTo>
                  <a:lnTo>
                    <a:pt x="116" y="0"/>
                  </a:lnTo>
                  <a:lnTo>
                    <a:pt x="164" y="12"/>
                  </a:lnTo>
                  <a:lnTo>
                    <a:pt x="164" y="4"/>
                  </a:lnTo>
                  <a:lnTo>
                    <a:pt x="152" y="4"/>
                  </a:lnTo>
                  <a:lnTo>
                    <a:pt x="188" y="12"/>
                  </a:lnTo>
                  <a:lnTo>
                    <a:pt x="232" y="24"/>
                  </a:lnTo>
                  <a:lnTo>
                    <a:pt x="272" y="36"/>
                  </a:lnTo>
                  <a:lnTo>
                    <a:pt x="316" y="68"/>
                  </a:lnTo>
                  <a:lnTo>
                    <a:pt x="328" y="80"/>
                  </a:lnTo>
                  <a:lnTo>
                    <a:pt x="328" y="96"/>
                  </a:lnTo>
                  <a:lnTo>
                    <a:pt x="328" y="120"/>
                  </a:lnTo>
                  <a:lnTo>
                    <a:pt x="324" y="132"/>
                  </a:lnTo>
                  <a:lnTo>
                    <a:pt x="316" y="144"/>
                  </a:lnTo>
                  <a:lnTo>
                    <a:pt x="280" y="168"/>
                  </a:lnTo>
                  <a:lnTo>
                    <a:pt x="176" y="204"/>
                  </a:lnTo>
                  <a:lnTo>
                    <a:pt x="160" y="1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1" name="図形 70"/>
            <p:cNvSpPr/>
            <p:nvPr/>
          </p:nvSpPr>
          <p:spPr bwMode="auto">
            <a:xfrm>
              <a:off x="4344" y="284"/>
              <a:ext cx="320" cy="224"/>
            </a:xfrm>
            <a:custGeom>
              <a:avLst/>
              <a:gdLst/>
              <a:ahLst/>
              <a:cxnLst>
                <a:cxn ang="0">
                  <a:pos x="4" y="216"/>
                </a:cxn>
                <a:cxn ang="0">
                  <a:pos x="84" y="204"/>
                </a:cxn>
                <a:cxn ang="0">
                  <a:pos x="144" y="188"/>
                </a:cxn>
                <a:cxn ang="0">
                  <a:pos x="212" y="164"/>
                </a:cxn>
                <a:cxn ang="0">
                  <a:pos x="240" y="144"/>
                </a:cxn>
                <a:cxn ang="0">
                  <a:pos x="260" y="116"/>
                </a:cxn>
                <a:cxn ang="0">
                  <a:pos x="260" y="96"/>
                </a:cxn>
                <a:cxn ang="0">
                  <a:pos x="260" y="80"/>
                </a:cxn>
                <a:cxn ang="0">
                  <a:pos x="248" y="68"/>
                </a:cxn>
                <a:cxn ang="0">
                  <a:pos x="224" y="44"/>
                </a:cxn>
                <a:cxn ang="0">
                  <a:pos x="192" y="24"/>
                </a:cxn>
                <a:cxn ang="0">
                  <a:pos x="156" y="12"/>
                </a:cxn>
                <a:cxn ang="0">
                  <a:pos x="128" y="8"/>
                </a:cxn>
                <a:cxn ang="0">
                  <a:pos x="164" y="0"/>
                </a:cxn>
                <a:cxn ang="0">
                  <a:pos x="212" y="8"/>
                </a:cxn>
                <a:cxn ang="0">
                  <a:pos x="260" y="20"/>
                </a:cxn>
                <a:cxn ang="0">
                  <a:pos x="284" y="32"/>
                </a:cxn>
                <a:cxn ang="0">
                  <a:pos x="300" y="48"/>
                </a:cxn>
                <a:cxn ang="0">
                  <a:pos x="312" y="60"/>
                </a:cxn>
                <a:cxn ang="0">
                  <a:pos x="320" y="72"/>
                </a:cxn>
                <a:cxn ang="0">
                  <a:pos x="320" y="96"/>
                </a:cxn>
                <a:cxn ang="0">
                  <a:pos x="312" y="116"/>
                </a:cxn>
                <a:cxn ang="0">
                  <a:pos x="296" y="132"/>
                </a:cxn>
                <a:cxn ang="0">
                  <a:pos x="272" y="152"/>
                </a:cxn>
                <a:cxn ang="0">
                  <a:pos x="240" y="168"/>
                </a:cxn>
                <a:cxn ang="0">
                  <a:pos x="228" y="176"/>
                </a:cxn>
                <a:cxn ang="0">
                  <a:pos x="180" y="192"/>
                </a:cxn>
                <a:cxn ang="0">
                  <a:pos x="100" y="212"/>
                </a:cxn>
                <a:cxn ang="0">
                  <a:pos x="0" y="224"/>
                </a:cxn>
                <a:cxn ang="0">
                  <a:pos x="4" y="216"/>
                </a:cxn>
              </a:cxnLst>
              <a:rect l="0" t="0" r="0" b="0"/>
              <a:pathLst>
                <a:path w="320" h="224">
                  <a:moveTo>
                    <a:pt x="4" y="216"/>
                  </a:moveTo>
                  <a:lnTo>
                    <a:pt x="84" y="204"/>
                  </a:lnTo>
                  <a:lnTo>
                    <a:pt x="144" y="188"/>
                  </a:lnTo>
                  <a:lnTo>
                    <a:pt x="212" y="164"/>
                  </a:lnTo>
                  <a:lnTo>
                    <a:pt x="240" y="144"/>
                  </a:lnTo>
                  <a:lnTo>
                    <a:pt x="260" y="116"/>
                  </a:lnTo>
                  <a:lnTo>
                    <a:pt x="260" y="96"/>
                  </a:lnTo>
                  <a:lnTo>
                    <a:pt x="260" y="80"/>
                  </a:lnTo>
                  <a:lnTo>
                    <a:pt x="248" y="68"/>
                  </a:lnTo>
                  <a:lnTo>
                    <a:pt x="224" y="44"/>
                  </a:lnTo>
                  <a:lnTo>
                    <a:pt x="192" y="24"/>
                  </a:lnTo>
                  <a:lnTo>
                    <a:pt x="156" y="12"/>
                  </a:lnTo>
                  <a:lnTo>
                    <a:pt x="128" y="8"/>
                  </a:lnTo>
                  <a:lnTo>
                    <a:pt x="164" y="0"/>
                  </a:lnTo>
                  <a:lnTo>
                    <a:pt x="212" y="8"/>
                  </a:lnTo>
                  <a:lnTo>
                    <a:pt x="260" y="20"/>
                  </a:lnTo>
                  <a:lnTo>
                    <a:pt x="284" y="32"/>
                  </a:lnTo>
                  <a:lnTo>
                    <a:pt x="300" y="48"/>
                  </a:lnTo>
                  <a:lnTo>
                    <a:pt x="312" y="60"/>
                  </a:lnTo>
                  <a:lnTo>
                    <a:pt x="320" y="72"/>
                  </a:lnTo>
                  <a:lnTo>
                    <a:pt x="320" y="96"/>
                  </a:lnTo>
                  <a:lnTo>
                    <a:pt x="312" y="116"/>
                  </a:lnTo>
                  <a:lnTo>
                    <a:pt x="296" y="132"/>
                  </a:lnTo>
                  <a:lnTo>
                    <a:pt x="272" y="152"/>
                  </a:lnTo>
                  <a:lnTo>
                    <a:pt x="240" y="168"/>
                  </a:lnTo>
                  <a:lnTo>
                    <a:pt x="228" y="176"/>
                  </a:lnTo>
                  <a:lnTo>
                    <a:pt x="180" y="192"/>
                  </a:lnTo>
                  <a:lnTo>
                    <a:pt x="100" y="212"/>
                  </a:lnTo>
                  <a:lnTo>
                    <a:pt x="0" y="224"/>
                  </a:lnTo>
                  <a:lnTo>
                    <a:pt x="4" y="2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2" name="図形 71"/>
            <p:cNvSpPr/>
            <p:nvPr/>
          </p:nvSpPr>
          <p:spPr bwMode="auto">
            <a:xfrm>
              <a:off x="4288" y="296"/>
              <a:ext cx="528" cy="260"/>
            </a:xfrm>
            <a:custGeom>
              <a:avLst/>
              <a:gdLst/>
              <a:ahLst/>
              <a:cxnLst>
                <a:cxn ang="0">
                  <a:pos x="36" y="224"/>
                </a:cxn>
                <a:cxn ang="0">
                  <a:pos x="56" y="212"/>
                </a:cxn>
                <a:cxn ang="0">
                  <a:pos x="156" y="204"/>
                </a:cxn>
                <a:cxn ang="0">
                  <a:pos x="236" y="188"/>
                </a:cxn>
                <a:cxn ang="0">
                  <a:pos x="284" y="168"/>
                </a:cxn>
                <a:cxn ang="0">
                  <a:pos x="304" y="156"/>
                </a:cxn>
                <a:cxn ang="0">
                  <a:pos x="332" y="140"/>
                </a:cxn>
                <a:cxn ang="0">
                  <a:pos x="356" y="120"/>
                </a:cxn>
                <a:cxn ang="0">
                  <a:pos x="376" y="104"/>
                </a:cxn>
                <a:cxn ang="0">
                  <a:pos x="380" y="84"/>
                </a:cxn>
                <a:cxn ang="0">
                  <a:pos x="376" y="60"/>
                </a:cxn>
                <a:cxn ang="0">
                  <a:pos x="368" y="48"/>
                </a:cxn>
                <a:cxn ang="0">
                  <a:pos x="356" y="32"/>
                </a:cxn>
                <a:cxn ang="0">
                  <a:pos x="340" y="12"/>
                </a:cxn>
                <a:cxn ang="0">
                  <a:pos x="308" y="0"/>
                </a:cxn>
                <a:cxn ang="0">
                  <a:pos x="352" y="0"/>
                </a:cxn>
                <a:cxn ang="0">
                  <a:pos x="388" y="8"/>
                </a:cxn>
                <a:cxn ang="0">
                  <a:pos x="436" y="12"/>
                </a:cxn>
                <a:cxn ang="0">
                  <a:pos x="472" y="24"/>
                </a:cxn>
                <a:cxn ang="0">
                  <a:pos x="504" y="44"/>
                </a:cxn>
                <a:cxn ang="0">
                  <a:pos x="520" y="56"/>
                </a:cxn>
                <a:cxn ang="0">
                  <a:pos x="528" y="72"/>
                </a:cxn>
                <a:cxn ang="0">
                  <a:pos x="520" y="96"/>
                </a:cxn>
                <a:cxn ang="0">
                  <a:pos x="508" y="116"/>
                </a:cxn>
                <a:cxn ang="0">
                  <a:pos x="492" y="132"/>
                </a:cxn>
                <a:cxn ang="0">
                  <a:pos x="460" y="152"/>
                </a:cxn>
                <a:cxn ang="0">
                  <a:pos x="416" y="168"/>
                </a:cxn>
                <a:cxn ang="0">
                  <a:pos x="316" y="200"/>
                </a:cxn>
                <a:cxn ang="0">
                  <a:pos x="188" y="228"/>
                </a:cxn>
                <a:cxn ang="0">
                  <a:pos x="132" y="240"/>
                </a:cxn>
                <a:cxn ang="0">
                  <a:pos x="132" y="236"/>
                </a:cxn>
                <a:cxn ang="0">
                  <a:pos x="108" y="240"/>
                </a:cxn>
                <a:cxn ang="0">
                  <a:pos x="56" y="248"/>
                </a:cxn>
                <a:cxn ang="0">
                  <a:pos x="20" y="252"/>
                </a:cxn>
                <a:cxn ang="0">
                  <a:pos x="0" y="260"/>
                </a:cxn>
                <a:cxn ang="0">
                  <a:pos x="12" y="248"/>
                </a:cxn>
                <a:cxn ang="0">
                  <a:pos x="24" y="236"/>
                </a:cxn>
                <a:cxn ang="0">
                  <a:pos x="36" y="224"/>
                </a:cxn>
              </a:cxnLst>
              <a:rect l="0" t="0" r="0" b="0"/>
              <a:pathLst>
                <a:path w="528" h="260">
                  <a:moveTo>
                    <a:pt x="36" y="224"/>
                  </a:moveTo>
                  <a:lnTo>
                    <a:pt x="56" y="212"/>
                  </a:lnTo>
                  <a:lnTo>
                    <a:pt x="156" y="204"/>
                  </a:lnTo>
                  <a:lnTo>
                    <a:pt x="236" y="188"/>
                  </a:lnTo>
                  <a:lnTo>
                    <a:pt x="284" y="168"/>
                  </a:lnTo>
                  <a:lnTo>
                    <a:pt x="304" y="156"/>
                  </a:lnTo>
                  <a:lnTo>
                    <a:pt x="332" y="140"/>
                  </a:lnTo>
                  <a:lnTo>
                    <a:pt x="356" y="120"/>
                  </a:lnTo>
                  <a:lnTo>
                    <a:pt x="376" y="104"/>
                  </a:lnTo>
                  <a:lnTo>
                    <a:pt x="380" y="84"/>
                  </a:lnTo>
                  <a:lnTo>
                    <a:pt x="376" y="60"/>
                  </a:lnTo>
                  <a:lnTo>
                    <a:pt x="368" y="48"/>
                  </a:lnTo>
                  <a:lnTo>
                    <a:pt x="356" y="32"/>
                  </a:lnTo>
                  <a:lnTo>
                    <a:pt x="340" y="12"/>
                  </a:lnTo>
                  <a:lnTo>
                    <a:pt x="308" y="0"/>
                  </a:lnTo>
                  <a:lnTo>
                    <a:pt x="352" y="0"/>
                  </a:lnTo>
                  <a:lnTo>
                    <a:pt x="388" y="8"/>
                  </a:lnTo>
                  <a:lnTo>
                    <a:pt x="436" y="12"/>
                  </a:lnTo>
                  <a:lnTo>
                    <a:pt x="472" y="24"/>
                  </a:lnTo>
                  <a:lnTo>
                    <a:pt x="504" y="44"/>
                  </a:lnTo>
                  <a:lnTo>
                    <a:pt x="520" y="56"/>
                  </a:lnTo>
                  <a:lnTo>
                    <a:pt x="528" y="72"/>
                  </a:lnTo>
                  <a:lnTo>
                    <a:pt x="520" y="96"/>
                  </a:lnTo>
                  <a:lnTo>
                    <a:pt x="508" y="116"/>
                  </a:lnTo>
                  <a:lnTo>
                    <a:pt x="492" y="132"/>
                  </a:lnTo>
                  <a:lnTo>
                    <a:pt x="460" y="152"/>
                  </a:lnTo>
                  <a:lnTo>
                    <a:pt x="416" y="168"/>
                  </a:lnTo>
                  <a:lnTo>
                    <a:pt x="316" y="200"/>
                  </a:lnTo>
                  <a:lnTo>
                    <a:pt x="188" y="228"/>
                  </a:lnTo>
                  <a:lnTo>
                    <a:pt x="132" y="240"/>
                  </a:lnTo>
                  <a:lnTo>
                    <a:pt x="132" y="236"/>
                  </a:lnTo>
                  <a:lnTo>
                    <a:pt x="108" y="240"/>
                  </a:lnTo>
                  <a:lnTo>
                    <a:pt x="56" y="248"/>
                  </a:lnTo>
                  <a:lnTo>
                    <a:pt x="20" y="252"/>
                  </a:lnTo>
                  <a:lnTo>
                    <a:pt x="0" y="260"/>
                  </a:lnTo>
                  <a:lnTo>
                    <a:pt x="12" y="248"/>
                  </a:lnTo>
                  <a:lnTo>
                    <a:pt x="24" y="236"/>
                  </a:lnTo>
                  <a:lnTo>
                    <a:pt x="36" y="2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3" name="図形 72"/>
            <p:cNvSpPr/>
            <p:nvPr/>
          </p:nvSpPr>
          <p:spPr bwMode="auto">
            <a:xfrm>
              <a:off x="4288" y="544"/>
              <a:ext cx="104" cy="56"/>
            </a:xfrm>
            <a:custGeom>
              <a:avLst/>
              <a:gdLst/>
              <a:ahLst/>
              <a:cxnLst>
                <a:cxn ang="0">
                  <a:pos x="0" y="32"/>
                </a:cxn>
                <a:cxn ang="0">
                  <a:pos x="0" y="20"/>
                </a:cxn>
                <a:cxn ang="0">
                  <a:pos x="12" y="12"/>
                </a:cxn>
                <a:cxn ang="0">
                  <a:pos x="56" y="4"/>
                </a:cxn>
                <a:cxn ang="0">
                  <a:pos x="104" y="0"/>
                </a:cxn>
                <a:cxn ang="0">
                  <a:pos x="60" y="20"/>
                </a:cxn>
                <a:cxn ang="0">
                  <a:pos x="36" y="36"/>
                </a:cxn>
                <a:cxn ang="0">
                  <a:pos x="12" y="56"/>
                </a:cxn>
                <a:cxn ang="0">
                  <a:pos x="8" y="44"/>
                </a:cxn>
                <a:cxn ang="0">
                  <a:pos x="0" y="32"/>
                </a:cxn>
              </a:cxnLst>
              <a:rect l="0" t="0" r="0" b="0"/>
              <a:pathLst>
                <a:path w="104" h="56">
                  <a:moveTo>
                    <a:pt x="0" y="32"/>
                  </a:moveTo>
                  <a:lnTo>
                    <a:pt x="0" y="20"/>
                  </a:lnTo>
                  <a:lnTo>
                    <a:pt x="12" y="12"/>
                  </a:lnTo>
                  <a:lnTo>
                    <a:pt x="56" y="4"/>
                  </a:lnTo>
                  <a:lnTo>
                    <a:pt x="104" y="0"/>
                  </a:lnTo>
                  <a:lnTo>
                    <a:pt x="60" y="20"/>
                  </a:lnTo>
                  <a:lnTo>
                    <a:pt x="36" y="36"/>
                  </a:lnTo>
                  <a:lnTo>
                    <a:pt x="12" y="56"/>
                  </a:lnTo>
                  <a:lnTo>
                    <a:pt x="8" y="44"/>
                  </a:lnTo>
                  <a:lnTo>
                    <a:pt x="0" y="3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4" name="図形 73"/>
            <p:cNvSpPr/>
            <p:nvPr/>
          </p:nvSpPr>
          <p:spPr bwMode="auto">
            <a:xfrm>
              <a:off x="4300" y="276"/>
              <a:ext cx="580" cy="360"/>
            </a:xfrm>
            <a:custGeom>
              <a:avLst/>
              <a:gdLst/>
              <a:ahLst/>
              <a:cxnLst>
                <a:cxn ang="0">
                  <a:pos x="20" y="340"/>
                </a:cxn>
                <a:cxn ang="0">
                  <a:pos x="0" y="328"/>
                </a:cxn>
                <a:cxn ang="0">
                  <a:pos x="12" y="316"/>
                </a:cxn>
                <a:cxn ang="0">
                  <a:pos x="44" y="292"/>
                </a:cxn>
                <a:cxn ang="0">
                  <a:pos x="96" y="272"/>
                </a:cxn>
                <a:cxn ang="0">
                  <a:pos x="176" y="256"/>
                </a:cxn>
                <a:cxn ang="0">
                  <a:pos x="308" y="224"/>
                </a:cxn>
                <a:cxn ang="0">
                  <a:pos x="404" y="196"/>
                </a:cxn>
                <a:cxn ang="0">
                  <a:pos x="448" y="176"/>
                </a:cxn>
                <a:cxn ang="0">
                  <a:pos x="480" y="152"/>
                </a:cxn>
                <a:cxn ang="0">
                  <a:pos x="504" y="136"/>
                </a:cxn>
                <a:cxn ang="0">
                  <a:pos x="516" y="116"/>
                </a:cxn>
                <a:cxn ang="0">
                  <a:pos x="520" y="92"/>
                </a:cxn>
                <a:cxn ang="0">
                  <a:pos x="508" y="76"/>
                </a:cxn>
                <a:cxn ang="0">
                  <a:pos x="492" y="56"/>
                </a:cxn>
                <a:cxn ang="0">
                  <a:pos x="460" y="44"/>
                </a:cxn>
                <a:cxn ang="0">
                  <a:pos x="424" y="32"/>
                </a:cxn>
                <a:cxn ang="0">
                  <a:pos x="376" y="20"/>
                </a:cxn>
                <a:cxn ang="0">
                  <a:pos x="332" y="16"/>
                </a:cxn>
                <a:cxn ang="0">
                  <a:pos x="292" y="20"/>
                </a:cxn>
                <a:cxn ang="0">
                  <a:pos x="224" y="8"/>
                </a:cxn>
                <a:cxn ang="0">
                  <a:pos x="284" y="0"/>
                </a:cxn>
                <a:cxn ang="0">
                  <a:pos x="376" y="0"/>
                </a:cxn>
                <a:cxn ang="0">
                  <a:pos x="424" y="8"/>
                </a:cxn>
                <a:cxn ang="0">
                  <a:pos x="472" y="20"/>
                </a:cxn>
                <a:cxn ang="0">
                  <a:pos x="520" y="40"/>
                </a:cxn>
                <a:cxn ang="0">
                  <a:pos x="556" y="56"/>
                </a:cxn>
                <a:cxn ang="0">
                  <a:pos x="568" y="80"/>
                </a:cxn>
                <a:cxn ang="0">
                  <a:pos x="580" y="100"/>
                </a:cxn>
                <a:cxn ang="0">
                  <a:pos x="580" y="124"/>
                </a:cxn>
                <a:cxn ang="0">
                  <a:pos x="568" y="152"/>
                </a:cxn>
                <a:cxn ang="0">
                  <a:pos x="552" y="176"/>
                </a:cxn>
                <a:cxn ang="0">
                  <a:pos x="508" y="196"/>
                </a:cxn>
                <a:cxn ang="0">
                  <a:pos x="448" y="212"/>
                </a:cxn>
                <a:cxn ang="0">
                  <a:pos x="368" y="236"/>
                </a:cxn>
                <a:cxn ang="0">
                  <a:pos x="292" y="248"/>
                </a:cxn>
                <a:cxn ang="0">
                  <a:pos x="220" y="256"/>
                </a:cxn>
                <a:cxn ang="0">
                  <a:pos x="152" y="268"/>
                </a:cxn>
                <a:cxn ang="0">
                  <a:pos x="96" y="288"/>
                </a:cxn>
                <a:cxn ang="0">
                  <a:pos x="80" y="300"/>
                </a:cxn>
                <a:cxn ang="0">
                  <a:pos x="60" y="316"/>
                </a:cxn>
                <a:cxn ang="0">
                  <a:pos x="56" y="336"/>
                </a:cxn>
                <a:cxn ang="0">
                  <a:pos x="56" y="360"/>
                </a:cxn>
                <a:cxn ang="0">
                  <a:pos x="20" y="340"/>
                </a:cxn>
              </a:cxnLst>
              <a:rect l="0" t="0" r="0" b="0"/>
              <a:pathLst>
                <a:path w="580" h="360">
                  <a:moveTo>
                    <a:pt x="20" y="340"/>
                  </a:moveTo>
                  <a:lnTo>
                    <a:pt x="0" y="328"/>
                  </a:lnTo>
                  <a:lnTo>
                    <a:pt x="12" y="316"/>
                  </a:lnTo>
                  <a:lnTo>
                    <a:pt x="44" y="292"/>
                  </a:lnTo>
                  <a:lnTo>
                    <a:pt x="96" y="272"/>
                  </a:lnTo>
                  <a:lnTo>
                    <a:pt x="176" y="256"/>
                  </a:lnTo>
                  <a:lnTo>
                    <a:pt x="308" y="224"/>
                  </a:lnTo>
                  <a:lnTo>
                    <a:pt x="404" y="196"/>
                  </a:lnTo>
                  <a:lnTo>
                    <a:pt x="448" y="176"/>
                  </a:lnTo>
                  <a:lnTo>
                    <a:pt x="480" y="152"/>
                  </a:lnTo>
                  <a:lnTo>
                    <a:pt x="504" y="136"/>
                  </a:lnTo>
                  <a:lnTo>
                    <a:pt x="516" y="116"/>
                  </a:lnTo>
                  <a:lnTo>
                    <a:pt x="520" y="92"/>
                  </a:lnTo>
                  <a:lnTo>
                    <a:pt x="508" y="76"/>
                  </a:lnTo>
                  <a:lnTo>
                    <a:pt x="492" y="56"/>
                  </a:lnTo>
                  <a:lnTo>
                    <a:pt x="460" y="44"/>
                  </a:lnTo>
                  <a:lnTo>
                    <a:pt x="424" y="32"/>
                  </a:lnTo>
                  <a:lnTo>
                    <a:pt x="376" y="20"/>
                  </a:lnTo>
                  <a:lnTo>
                    <a:pt x="332" y="16"/>
                  </a:lnTo>
                  <a:lnTo>
                    <a:pt x="292" y="20"/>
                  </a:lnTo>
                  <a:lnTo>
                    <a:pt x="224" y="8"/>
                  </a:lnTo>
                  <a:lnTo>
                    <a:pt x="284" y="0"/>
                  </a:lnTo>
                  <a:lnTo>
                    <a:pt x="376" y="0"/>
                  </a:lnTo>
                  <a:lnTo>
                    <a:pt x="424" y="8"/>
                  </a:lnTo>
                  <a:lnTo>
                    <a:pt x="472" y="20"/>
                  </a:lnTo>
                  <a:lnTo>
                    <a:pt x="520" y="40"/>
                  </a:lnTo>
                  <a:lnTo>
                    <a:pt x="556" y="56"/>
                  </a:lnTo>
                  <a:lnTo>
                    <a:pt x="568" y="80"/>
                  </a:lnTo>
                  <a:lnTo>
                    <a:pt x="580" y="100"/>
                  </a:lnTo>
                  <a:lnTo>
                    <a:pt x="580" y="124"/>
                  </a:lnTo>
                  <a:lnTo>
                    <a:pt x="568" y="152"/>
                  </a:lnTo>
                  <a:lnTo>
                    <a:pt x="552" y="176"/>
                  </a:lnTo>
                  <a:lnTo>
                    <a:pt x="508" y="196"/>
                  </a:lnTo>
                  <a:lnTo>
                    <a:pt x="448" y="212"/>
                  </a:lnTo>
                  <a:lnTo>
                    <a:pt x="368" y="236"/>
                  </a:lnTo>
                  <a:lnTo>
                    <a:pt x="292" y="248"/>
                  </a:lnTo>
                  <a:lnTo>
                    <a:pt x="220" y="256"/>
                  </a:lnTo>
                  <a:lnTo>
                    <a:pt x="152" y="268"/>
                  </a:lnTo>
                  <a:lnTo>
                    <a:pt x="96" y="288"/>
                  </a:lnTo>
                  <a:lnTo>
                    <a:pt x="80" y="300"/>
                  </a:lnTo>
                  <a:lnTo>
                    <a:pt x="60" y="316"/>
                  </a:lnTo>
                  <a:lnTo>
                    <a:pt x="56" y="336"/>
                  </a:lnTo>
                  <a:lnTo>
                    <a:pt x="56" y="360"/>
                  </a:lnTo>
                  <a:lnTo>
                    <a:pt x="20" y="34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5" name="図形 74"/>
            <p:cNvSpPr/>
            <p:nvPr/>
          </p:nvSpPr>
          <p:spPr bwMode="auto">
            <a:xfrm>
              <a:off x="4360" y="292"/>
              <a:ext cx="612" cy="360"/>
            </a:xfrm>
            <a:custGeom>
              <a:avLst/>
              <a:gdLst/>
              <a:ahLst/>
              <a:cxnLst>
                <a:cxn ang="0">
                  <a:pos x="0" y="344"/>
                </a:cxn>
                <a:cxn ang="0">
                  <a:pos x="0" y="320"/>
                </a:cxn>
                <a:cxn ang="0">
                  <a:pos x="8" y="300"/>
                </a:cxn>
                <a:cxn ang="0">
                  <a:pos x="20" y="288"/>
                </a:cxn>
                <a:cxn ang="0">
                  <a:pos x="44" y="276"/>
                </a:cxn>
                <a:cxn ang="0">
                  <a:pos x="92" y="256"/>
                </a:cxn>
                <a:cxn ang="0">
                  <a:pos x="160" y="244"/>
                </a:cxn>
                <a:cxn ang="0">
                  <a:pos x="232" y="240"/>
                </a:cxn>
                <a:cxn ang="0">
                  <a:pos x="308" y="220"/>
                </a:cxn>
                <a:cxn ang="0">
                  <a:pos x="396" y="204"/>
                </a:cxn>
                <a:cxn ang="0">
                  <a:pos x="448" y="184"/>
                </a:cxn>
                <a:cxn ang="0">
                  <a:pos x="492" y="160"/>
                </a:cxn>
                <a:cxn ang="0">
                  <a:pos x="516" y="136"/>
                </a:cxn>
                <a:cxn ang="0">
                  <a:pos x="528" y="112"/>
                </a:cxn>
                <a:cxn ang="0">
                  <a:pos x="528" y="84"/>
                </a:cxn>
                <a:cxn ang="0">
                  <a:pos x="516" y="60"/>
                </a:cxn>
                <a:cxn ang="0">
                  <a:pos x="496" y="40"/>
                </a:cxn>
                <a:cxn ang="0">
                  <a:pos x="460" y="16"/>
                </a:cxn>
                <a:cxn ang="0">
                  <a:pos x="412" y="0"/>
                </a:cxn>
                <a:cxn ang="0">
                  <a:pos x="484" y="4"/>
                </a:cxn>
                <a:cxn ang="0">
                  <a:pos x="528" y="12"/>
                </a:cxn>
                <a:cxn ang="0">
                  <a:pos x="564" y="28"/>
                </a:cxn>
                <a:cxn ang="0">
                  <a:pos x="600" y="48"/>
                </a:cxn>
                <a:cxn ang="0">
                  <a:pos x="612" y="60"/>
                </a:cxn>
                <a:cxn ang="0">
                  <a:pos x="612" y="72"/>
                </a:cxn>
                <a:cxn ang="0">
                  <a:pos x="612" y="84"/>
                </a:cxn>
                <a:cxn ang="0">
                  <a:pos x="604" y="100"/>
                </a:cxn>
                <a:cxn ang="0">
                  <a:pos x="580" y="124"/>
                </a:cxn>
                <a:cxn ang="0">
                  <a:pos x="544" y="148"/>
                </a:cxn>
                <a:cxn ang="0">
                  <a:pos x="508" y="168"/>
                </a:cxn>
                <a:cxn ang="0">
                  <a:pos x="460" y="184"/>
                </a:cxn>
                <a:cxn ang="0">
                  <a:pos x="352" y="220"/>
                </a:cxn>
                <a:cxn ang="0">
                  <a:pos x="212" y="252"/>
                </a:cxn>
                <a:cxn ang="0">
                  <a:pos x="124" y="272"/>
                </a:cxn>
                <a:cxn ang="0">
                  <a:pos x="68" y="288"/>
                </a:cxn>
                <a:cxn ang="0">
                  <a:pos x="44" y="308"/>
                </a:cxn>
                <a:cxn ang="0">
                  <a:pos x="36" y="312"/>
                </a:cxn>
                <a:cxn ang="0">
                  <a:pos x="32" y="320"/>
                </a:cxn>
                <a:cxn ang="0">
                  <a:pos x="32" y="332"/>
                </a:cxn>
                <a:cxn ang="0">
                  <a:pos x="36" y="348"/>
                </a:cxn>
                <a:cxn ang="0">
                  <a:pos x="48" y="360"/>
                </a:cxn>
                <a:cxn ang="0">
                  <a:pos x="0" y="344"/>
                </a:cxn>
              </a:cxnLst>
              <a:rect l="0" t="0" r="0" b="0"/>
              <a:pathLst>
                <a:path w="612" h="360">
                  <a:moveTo>
                    <a:pt x="0" y="344"/>
                  </a:moveTo>
                  <a:lnTo>
                    <a:pt x="0" y="320"/>
                  </a:lnTo>
                  <a:lnTo>
                    <a:pt x="8" y="300"/>
                  </a:lnTo>
                  <a:lnTo>
                    <a:pt x="20" y="288"/>
                  </a:lnTo>
                  <a:lnTo>
                    <a:pt x="44" y="276"/>
                  </a:lnTo>
                  <a:lnTo>
                    <a:pt x="92" y="256"/>
                  </a:lnTo>
                  <a:lnTo>
                    <a:pt x="160" y="244"/>
                  </a:lnTo>
                  <a:lnTo>
                    <a:pt x="232" y="240"/>
                  </a:lnTo>
                  <a:lnTo>
                    <a:pt x="308" y="220"/>
                  </a:lnTo>
                  <a:lnTo>
                    <a:pt x="396" y="204"/>
                  </a:lnTo>
                  <a:lnTo>
                    <a:pt x="448" y="184"/>
                  </a:lnTo>
                  <a:lnTo>
                    <a:pt x="492" y="160"/>
                  </a:lnTo>
                  <a:lnTo>
                    <a:pt x="516" y="136"/>
                  </a:lnTo>
                  <a:lnTo>
                    <a:pt x="528" y="112"/>
                  </a:lnTo>
                  <a:lnTo>
                    <a:pt x="528" y="84"/>
                  </a:lnTo>
                  <a:lnTo>
                    <a:pt x="516" y="60"/>
                  </a:lnTo>
                  <a:lnTo>
                    <a:pt x="496" y="40"/>
                  </a:lnTo>
                  <a:lnTo>
                    <a:pt x="460" y="16"/>
                  </a:lnTo>
                  <a:lnTo>
                    <a:pt x="412" y="0"/>
                  </a:lnTo>
                  <a:lnTo>
                    <a:pt x="484" y="4"/>
                  </a:lnTo>
                  <a:lnTo>
                    <a:pt x="528" y="12"/>
                  </a:lnTo>
                  <a:lnTo>
                    <a:pt x="564" y="28"/>
                  </a:lnTo>
                  <a:lnTo>
                    <a:pt x="600" y="48"/>
                  </a:lnTo>
                  <a:lnTo>
                    <a:pt x="612" y="60"/>
                  </a:lnTo>
                  <a:lnTo>
                    <a:pt x="612" y="72"/>
                  </a:lnTo>
                  <a:lnTo>
                    <a:pt x="612" y="84"/>
                  </a:lnTo>
                  <a:lnTo>
                    <a:pt x="604" y="100"/>
                  </a:lnTo>
                  <a:lnTo>
                    <a:pt x="580" y="124"/>
                  </a:lnTo>
                  <a:lnTo>
                    <a:pt x="544" y="148"/>
                  </a:lnTo>
                  <a:lnTo>
                    <a:pt x="508" y="168"/>
                  </a:lnTo>
                  <a:lnTo>
                    <a:pt x="460" y="184"/>
                  </a:lnTo>
                  <a:lnTo>
                    <a:pt x="352" y="220"/>
                  </a:lnTo>
                  <a:lnTo>
                    <a:pt x="212" y="252"/>
                  </a:lnTo>
                  <a:lnTo>
                    <a:pt x="124" y="272"/>
                  </a:lnTo>
                  <a:lnTo>
                    <a:pt x="68" y="288"/>
                  </a:lnTo>
                  <a:lnTo>
                    <a:pt x="44" y="308"/>
                  </a:lnTo>
                  <a:lnTo>
                    <a:pt x="36" y="312"/>
                  </a:lnTo>
                  <a:lnTo>
                    <a:pt x="32" y="320"/>
                  </a:lnTo>
                  <a:lnTo>
                    <a:pt x="32" y="332"/>
                  </a:lnTo>
                  <a:lnTo>
                    <a:pt x="36" y="348"/>
                  </a:lnTo>
                  <a:lnTo>
                    <a:pt x="48" y="360"/>
                  </a:lnTo>
                  <a:lnTo>
                    <a:pt x="0" y="34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6" name="図形 75"/>
            <p:cNvSpPr/>
            <p:nvPr/>
          </p:nvSpPr>
          <p:spPr bwMode="auto">
            <a:xfrm>
              <a:off x="4392" y="296"/>
              <a:ext cx="640" cy="388"/>
            </a:xfrm>
            <a:custGeom>
              <a:avLst/>
              <a:gdLst/>
              <a:ahLst/>
              <a:cxnLst>
                <a:cxn ang="0">
                  <a:pos x="28" y="364"/>
                </a:cxn>
                <a:cxn ang="0">
                  <a:pos x="16" y="352"/>
                </a:cxn>
                <a:cxn ang="0">
                  <a:pos x="4" y="340"/>
                </a:cxn>
                <a:cxn ang="0">
                  <a:pos x="0" y="328"/>
                </a:cxn>
                <a:cxn ang="0">
                  <a:pos x="4" y="308"/>
                </a:cxn>
                <a:cxn ang="0">
                  <a:pos x="12" y="304"/>
                </a:cxn>
                <a:cxn ang="0">
                  <a:pos x="40" y="292"/>
                </a:cxn>
                <a:cxn ang="0">
                  <a:pos x="92" y="272"/>
                </a:cxn>
                <a:cxn ang="0">
                  <a:pos x="180" y="252"/>
                </a:cxn>
                <a:cxn ang="0">
                  <a:pos x="320" y="216"/>
                </a:cxn>
                <a:cxn ang="0">
                  <a:pos x="428" y="188"/>
                </a:cxn>
                <a:cxn ang="0">
                  <a:pos x="476" y="168"/>
                </a:cxn>
                <a:cxn ang="0">
                  <a:pos x="520" y="144"/>
                </a:cxn>
                <a:cxn ang="0">
                  <a:pos x="556" y="120"/>
                </a:cxn>
                <a:cxn ang="0">
                  <a:pos x="572" y="96"/>
                </a:cxn>
                <a:cxn ang="0">
                  <a:pos x="584" y="84"/>
                </a:cxn>
                <a:cxn ang="0">
                  <a:pos x="584" y="68"/>
                </a:cxn>
                <a:cxn ang="0">
                  <a:pos x="580" y="56"/>
                </a:cxn>
                <a:cxn ang="0">
                  <a:pos x="572" y="44"/>
                </a:cxn>
                <a:cxn ang="0">
                  <a:pos x="532" y="20"/>
                </a:cxn>
                <a:cxn ang="0">
                  <a:pos x="520" y="12"/>
                </a:cxn>
                <a:cxn ang="0">
                  <a:pos x="476" y="0"/>
                </a:cxn>
                <a:cxn ang="0">
                  <a:pos x="524" y="8"/>
                </a:cxn>
                <a:cxn ang="0">
                  <a:pos x="572" y="24"/>
                </a:cxn>
                <a:cxn ang="0">
                  <a:pos x="612" y="56"/>
                </a:cxn>
                <a:cxn ang="0">
                  <a:pos x="628" y="72"/>
                </a:cxn>
                <a:cxn ang="0">
                  <a:pos x="640" y="92"/>
                </a:cxn>
                <a:cxn ang="0">
                  <a:pos x="640" y="96"/>
                </a:cxn>
                <a:cxn ang="0">
                  <a:pos x="636" y="116"/>
                </a:cxn>
                <a:cxn ang="0">
                  <a:pos x="616" y="132"/>
                </a:cxn>
                <a:cxn ang="0">
                  <a:pos x="572" y="156"/>
                </a:cxn>
                <a:cxn ang="0">
                  <a:pos x="532" y="176"/>
                </a:cxn>
                <a:cxn ang="0">
                  <a:pos x="488" y="188"/>
                </a:cxn>
                <a:cxn ang="0">
                  <a:pos x="448" y="200"/>
                </a:cxn>
                <a:cxn ang="0">
                  <a:pos x="416" y="204"/>
                </a:cxn>
                <a:cxn ang="0">
                  <a:pos x="352" y="228"/>
                </a:cxn>
                <a:cxn ang="0">
                  <a:pos x="276" y="248"/>
                </a:cxn>
                <a:cxn ang="0">
                  <a:pos x="216" y="260"/>
                </a:cxn>
                <a:cxn ang="0">
                  <a:pos x="188" y="272"/>
                </a:cxn>
                <a:cxn ang="0">
                  <a:pos x="140" y="292"/>
                </a:cxn>
                <a:cxn ang="0">
                  <a:pos x="128" y="304"/>
                </a:cxn>
                <a:cxn ang="0">
                  <a:pos x="120" y="320"/>
                </a:cxn>
                <a:cxn ang="0">
                  <a:pos x="116" y="340"/>
                </a:cxn>
                <a:cxn ang="0">
                  <a:pos x="116" y="356"/>
                </a:cxn>
                <a:cxn ang="0">
                  <a:pos x="128" y="388"/>
                </a:cxn>
                <a:cxn ang="0">
                  <a:pos x="28" y="364"/>
                </a:cxn>
              </a:cxnLst>
              <a:rect l="0" t="0" r="0" b="0"/>
              <a:pathLst>
                <a:path w="640" h="388">
                  <a:moveTo>
                    <a:pt x="28" y="364"/>
                  </a:moveTo>
                  <a:lnTo>
                    <a:pt x="16" y="352"/>
                  </a:lnTo>
                  <a:lnTo>
                    <a:pt x="4" y="340"/>
                  </a:lnTo>
                  <a:lnTo>
                    <a:pt x="0" y="328"/>
                  </a:lnTo>
                  <a:lnTo>
                    <a:pt x="4" y="308"/>
                  </a:lnTo>
                  <a:lnTo>
                    <a:pt x="12" y="304"/>
                  </a:lnTo>
                  <a:lnTo>
                    <a:pt x="40" y="292"/>
                  </a:lnTo>
                  <a:lnTo>
                    <a:pt x="92" y="272"/>
                  </a:lnTo>
                  <a:lnTo>
                    <a:pt x="180" y="252"/>
                  </a:lnTo>
                  <a:lnTo>
                    <a:pt x="320" y="216"/>
                  </a:lnTo>
                  <a:lnTo>
                    <a:pt x="428" y="188"/>
                  </a:lnTo>
                  <a:lnTo>
                    <a:pt x="476" y="168"/>
                  </a:lnTo>
                  <a:lnTo>
                    <a:pt x="520" y="144"/>
                  </a:lnTo>
                  <a:lnTo>
                    <a:pt x="556" y="120"/>
                  </a:lnTo>
                  <a:lnTo>
                    <a:pt x="572" y="96"/>
                  </a:lnTo>
                  <a:lnTo>
                    <a:pt x="584" y="84"/>
                  </a:lnTo>
                  <a:lnTo>
                    <a:pt x="584" y="68"/>
                  </a:lnTo>
                  <a:lnTo>
                    <a:pt x="580" y="56"/>
                  </a:lnTo>
                  <a:lnTo>
                    <a:pt x="572" y="44"/>
                  </a:lnTo>
                  <a:lnTo>
                    <a:pt x="532" y="20"/>
                  </a:lnTo>
                  <a:lnTo>
                    <a:pt x="520" y="12"/>
                  </a:lnTo>
                  <a:lnTo>
                    <a:pt x="476" y="0"/>
                  </a:lnTo>
                  <a:lnTo>
                    <a:pt x="524" y="8"/>
                  </a:lnTo>
                  <a:lnTo>
                    <a:pt x="572" y="24"/>
                  </a:lnTo>
                  <a:lnTo>
                    <a:pt x="612" y="56"/>
                  </a:lnTo>
                  <a:lnTo>
                    <a:pt x="628" y="72"/>
                  </a:lnTo>
                  <a:lnTo>
                    <a:pt x="640" y="92"/>
                  </a:lnTo>
                  <a:lnTo>
                    <a:pt x="640" y="96"/>
                  </a:lnTo>
                  <a:lnTo>
                    <a:pt x="636" y="116"/>
                  </a:lnTo>
                  <a:lnTo>
                    <a:pt x="616" y="132"/>
                  </a:lnTo>
                  <a:lnTo>
                    <a:pt x="572" y="156"/>
                  </a:lnTo>
                  <a:lnTo>
                    <a:pt x="532" y="176"/>
                  </a:lnTo>
                  <a:lnTo>
                    <a:pt x="488" y="188"/>
                  </a:lnTo>
                  <a:lnTo>
                    <a:pt x="448" y="200"/>
                  </a:lnTo>
                  <a:lnTo>
                    <a:pt x="416" y="204"/>
                  </a:lnTo>
                  <a:lnTo>
                    <a:pt x="352" y="228"/>
                  </a:lnTo>
                  <a:lnTo>
                    <a:pt x="276" y="248"/>
                  </a:lnTo>
                  <a:lnTo>
                    <a:pt x="216" y="260"/>
                  </a:lnTo>
                  <a:lnTo>
                    <a:pt x="188" y="272"/>
                  </a:lnTo>
                  <a:lnTo>
                    <a:pt x="140" y="292"/>
                  </a:lnTo>
                  <a:lnTo>
                    <a:pt x="128" y="304"/>
                  </a:lnTo>
                  <a:lnTo>
                    <a:pt x="120" y="320"/>
                  </a:lnTo>
                  <a:lnTo>
                    <a:pt x="116" y="340"/>
                  </a:lnTo>
                  <a:lnTo>
                    <a:pt x="116" y="356"/>
                  </a:lnTo>
                  <a:lnTo>
                    <a:pt x="128" y="388"/>
                  </a:lnTo>
                  <a:lnTo>
                    <a:pt x="28" y="36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7" name="図形 76"/>
            <p:cNvSpPr/>
            <p:nvPr/>
          </p:nvSpPr>
          <p:spPr bwMode="auto">
            <a:xfrm>
              <a:off x="4512" y="548"/>
              <a:ext cx="140" cy="148"/>
            </a:xfrm>
            <a:custGeom>
              <a:avLst/>
              <a:gdLst/>
              <a:ahLst/>
              <a:cxnLst>
                <a:cxn ang="0">
                  <a:pos x="12" y="136"/>
                </a:cxn>
                <a:cxn ang="0">
                  <a:pos x="0" y="112"/>
                </a:cxn>
                <a:cxn ang="0">
                  <a:pos x="0" y="92"/>
                </a:cxn>
                <a:cxn ang="0">
                  <a:pos x="0" y="68"/>
                </a:cxn>
                <a:cxn ang="0">
                  <a:pos x="12" y="56"/>
                </a:cxn>
                <a:cxn ang="0">
                  <a:pos x="24" y="44"/>
                </a:cxn>
                <a:cxn ang="0">
                  <a:pos x="68" y="28"/>
                </a:cxn>
                <a:cxn ang="0">
                  <a:pos x="92" y="16"/>
                </a:cxn>
                <a:cxn ang="0">
                  <a:pos x="140" y="0"/>
                </a:cxn>
                <a:cxn ang="0">
                  <a:pos x="132" y="8"/>
                </a:cxn>
                <a:cxn ang="0">
                  <a:pos x="104" y="20"/>
                </a:cxn>
                <a:cxn ang="0">
                  <a:pos x="80" y="40"/>
                </a:cxn>
                <a:cxn ang="0">
                  <a:pos x="60" y="56"/>
                </a:cxn>
                <a:cxn ang="0">
                  <a:pos x="56" y="76"/>
                </a:cxn>
                <a:cxn ang="0">
                  <a:pos x="56" y="100"/>
                </a:cxn>
                <a:cxn ang="0">
                  <a:pos x="68" y="116"/>
                </a:cxn>
                <a:cxn ang="0">
                  <a:pos x="84" y="148"/>
                </a:cxn>
                <a:cxn ang="0">
                  <a:pos x="12" y="136"/>
                </a:cxn>
              </a:cxnLst>
              <a:rect l="0" t="0" r="0" b="0"/>
              <a:pathLst>
                <a:path w="140" h="148">
                  <a:moveTo>
                    <a:pt x="12" y="136"/>
                  </a:moveTo>
                  <a:lnTo>
                    <a:pt x="0" y="112"/>
                  </a:lnTo>
                  <a:lnTo>
                    <a:pt x="0" y="92"/>
                  </a:lnTo>
                  <a:lnTo>
                    <a:pt x="0" y="68"/>
                  </a:lnTo>
                  <a:lnTo>
                    <a:pt x="12" y="56"/>
                  </a:lnTo>
                  <a:lnTo>
                    <a:pt x="24" y="44"/>
                  </a:lnTo>
                  <a:lnTo>
                    <a:pt x="68" y="28"/>
                  </a:lnTo>
                  <a:lnTo>
                    <a:pt x="92" y="16"/>
                  </a:lnTo>
                  <a:lnTo>
                    <a:pt x="140" y="0"/>
                  </a:lnTo>
                  <a:lnTo>
                    <a:pt x="132" y="8"/>
                  </a:lnTo>
                  <a:lnTo>
                    <a:pt x="104" y="20"/>
                  </a:lnTo>
                  <a:lnTo>
                    <a:pt x="80" y="40"/>
                  </a:lnTo>
                  <a:lnTo>
                    <a:pt x="60" y="56"/>
                  </a:lnTo>
                  <a:lnTo>
                    <a:pt x="56" y="76"/>
                  </a:lnTo>
                  <a:lnTo>
                    <a:pt x="56" y="100"/>
                  </a:lnTo>
                  <a:lnTo>
                    <a:pt x="68" y="116"/>
                  </a:lnTo>
                  <a:lnTo>
                    <a:pt x="84" y="148"/>
                  </a:lnTo>
                  <a:lnTo>
                    <a:pt x="12" y="13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8" name="図形 77"/>
            <p:cNvSpPr/>
            <p:nvPr/>
          </p:nvSpPr>
          <p:spPr bwMode="auto">
            <a:xfrm>
              <a:off x="4572" y="536"/>
              <a:ext cx="144" cy="164"/>
            </a:xfrm>
            <a:custGeom>
              <a:avLst/>
              <a:gdLst/>
              <a:ahLst/>
              <a:cxnLst>
                <a:cxn ang="0">
                  <a:pos x="72" y="164"/>
                </a:cxn>
                <a:cxn ang="0">
                  <a:pos x="36" y="160"/>
                </a:cxn>
                <a:cxn ang="0">
                  <a:pos x="12" y="136"/>
                </a:cxn>
                <a:cxn ang="0">
                  <a:pos x="0" y="112"/>
                </a:cxn>
                <a:cxn ang="0">
                  <a:pos x="0" y="88"/>
                </a:cxn>
                <a:cxn ang="0">
                  <a:pos x="8" y="68"/>
                </a:cxn>
                <a:cxn ang="0">
                  <a:pos x="20" y="52"/>
                </a:cxn>
                <a:cxn ang="0">
                  <a:pos x="44" y="40"/>
                </a:cxn>
                <a:cxn ang="0">
                  <a:pos x="72" y="28"/>
                </a:cxn>
                <a:cxn ang="0">
                  <a:pos x="96" y="12"/>
                </a:cxn>
                <a:cxn ang="0">
                  <a:pos x="144" y="0"/>
                </a:cxn>
                <a:cxn ang="0">
                  <a:pos x="104" y="28"/>
                </a:cxn>
                <a:cxn ang="0">
                  <a:pos x="68" y="56"/>
                </a:cxn>
                <a:cxn ang="0">
                  <a:pos x="56" y="68"/>
                </a:cxn>
                <a:cxn ang="0">
                  <a:pos x="48" y="88"/>
                </a:cxn>
                <a:cxn ang="0">
                  <a:pos x="48" y="104"/>
                </a:cxn>
                <a:cxn ang="0">
                  <a:pos x="56" y="136"/>
                </a:cxn>
                <a:cxn ang="0">
                  <a:pos x="84" y="164"/>
                </a:cxn>
                <a:cxn ang="0">
                  <a:pos x="72" y="164"/>
                </a:cxn>
              </a:cxnLst>
              <a:rect l="0" t="0" r="0" b="0"/>
              <a:pathLst>
                <a:path w="144" h="164">
                  <a:moveTo>
                    <a:pt x="72" y="164"/>
                  </a:moveTo>
                  <a:lnTo>
                    <a:pt x="36" y="160"/>
                  </a:lnTo>
                  <a:lnTo>
                    <a:pt x="12" y="136"/>
                  </a:lnTo>
                  <a:lnTo>
                    <a:pt x="0" y="112"/>
                  </a:lnTo>
                  <a:lnTo>
                    <a:pt x="0" y="88"/>
                  </a:lnTo>
                  <a:lnTo>
                    <a:pt x="8" y="68"/>
                  </a:lnTo>
                  <a:lnTo>
                    <a:pt x="20" y="52"/>
                  </a:lnTo>
                  <a:lnTo>
                    <a:pt x="44" y="40"/>
                  </a:lnTo>
                  <a:lnTo>
                    <a:pt x="72" y="28"/>
                  </a:lnTo>
                  <a:lnTo>
                    <a:pt x="96" y="12"/>
                  </a:lnTo>
                  <a:lnTo>
                    <a:pt x="144" y="0"/>
                  </a:lnTo>
                  <a:lnTo>
                    <a:pt x="104" y="28"/>
                  </a:lnTo>
                  <a:lnTo>
                    <a:pt x="68" y="56"/>
                  </a:lnTo>
                  <a:lnTo>
                    <a:pt x="56" y="68"/>
                  </a:lnTo>
                  <a:lnTo>
                    <a:pt x="48" y="88"/>
                  </a:lnTo>
                  <a:lnTo>
                    <a:pt x="48" y="104"/>
                  </a:lnTo>
                  <a:lnTo>
                    <a:pt x="56" y="136"/>
                  </a:lnTo>
                  <a:lnTo>
                    <a:pt x="84" y="164"/>
                  </a:lnTo>
                  <a:lnTo>
                    <a:pt x="72" y="16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79" name="図形 78"/>
            <p:cNvSpPr/>
            <p:nvPr/>
          </p:nvSpPr>
          <p:spPr bwMode="auto">
            <a:xfrm>
              <a:off x="4620" y="500"/>
              <a:ext cx="212" cy="200"/>
            </a:xfrm>
            <a:custGeom>
              <a:avLst/>
              <a:gdLst/>
              <a:ahLst/>
              <a:cxnLst>
                <a:cxn ang="0">
                  <a:pos x="44" y="200"/>
                </a:cxn>
                <a:cxn ang="0">
                  <a:pos x="12" y="172"/>
                </a:cxn>
                <a:cxn ang="0">
                  <a:pos x="8" y="152"/>
                </a:cxn>
                <a:cxn ang="0">
                  <a:pos x="0" y="140"/>
                </a:cxn>
                <a:cxn ang="0">
                  <a:pos x="8" y="124"/>
                </a:cxn>
                <a:cxn ang="0">
                  <a:pos x="12" y="104"/>
                </a:cxn>
                <a:cxn ang="0">
                  <a:pos x="24" y="92"/>
                </a:cxn>
                <a:cxn ang="0">
                  <a:pos x="68" y="56"/>
                </a:cxn>
                <a:cxn ang="0">
                  <a:pos x="124" y="24"/>
                </a:cxn>
                <a:cxn ang="0">
                  <a:pos x="184" y="8"/>
                </a:cxn>
                <a:cxn ang="0">
                  <a:pos x="212" y="0"/>
                </a:cxn>
                <a:cxn ang="0">
                  <a:pos x="136" y="32"/>
                </a:cxn>
                <a:cxn ang="0">
                  <a:pos x="92" y="56"/>
                </a:cxn>
                <a:cxn ang="0">
                  <a:pos x="68" y="80"/>
                </a:cxn>
                <a:cxn ang="0">
                  <a:pos x="60" y="88"/>
                </a:cxn>
                <a:cxn ang="0">
                  <a:pos x="48" y="112"/>
                </a:cxn>
                <a:cxn ang="0">
                  <a:pos x="48" y="136"/>
                </a:cxn>
                <a:cxn ang="0">
                  <a:pos x="60" y="160"/>
                </a:cxn>
                <a:cxn ang="0">
                  <a:pos x="80" y="176"/>
                </a:cxn>
                <a:cxn ang="0">
                  <a:pos x="104" y="200"/>
                </a:cxn>
                <a:cxn ang="0">
                  <a:pos x="44" y="200"/>
                </a:cxn>
              </a:cxnLst>
              <a:rect l="0" t="0" r="0" b="0"/>
              <a:pathLst>
                <a:path w="212" h="200">
                  <a:moveTo>
                    <a:pt x="44" y="200"/>
                  </a:moveTo>
                  <a:lnTo>
                    <a:pt x="12" y="172"/>
                  </a:lnTo>
                  <a:lnTo>
                    <a:pt x="8" y="152"/>
                  </a:lnTo>
                  <a:lnTo>
                    <a:pt x="0" y="140"/>
                  </a:lnTo>
                  <a:lnTo>
                    <a:pt x="8" y="124"/>
                  </a:lnTo>
                  <a:lnTo>
                    <a:pt x="12" y="104"/>
                  </a:lnTo>
                  <a:lnTo>
                    <a:pt x="24" y="92"/>
                  </a:lnTo>
                  <a:lnTo>
                    <a:pt x="68" y="56"/>
                  </a:lnTo>
                  <a:lnTo>
                    <a:pt x="124" y="24"/>
                  </a:lnTo>
                  <a:lnTo>
                    <a:pt x="184" y="8"/>
                  </a:lnTo>
                  <a:lnTo>
                    <a:pt x="212" y="0"/>
                  </a:lnTo>
                  <a:lnTo>
                    <a:pt x="136" y="32"/>
                  </a:lnTo>
                  <a:lnTo>
                    <a:pt x="92" y="56"/>
                  </a:lnTo>
                  <a:lnTo>
                    <a:pt x="68" y="80"/>
                  </a:lnTo>
                  <a:lnTo>
                    <a:pt x="60" y="88"/>
                  </a:lnTo>
                  <a:lnTo>
                    <a:pt x="48" y="112"/>
                  </a:lnTo>
                  <a:lnTo>
                    <a:pt x="48" y="136"/>
                  </a:lnTo>
                  <a:lnTo>
                    <a:pt x="60" y="160"/>
                  </a:lnTo>
                  <a:lnTo>
                    <a:pt x="80" y="176"/>
                  </a:lnTo>
                  <a:lnTo>
                    <a:pt x="104" y="200"/>
                  </a:lnTo>
                  <a:lnTo>
                    <a:pt x="44" y="2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0" name="図形 79"/>
            <p:cNvSpPr/>
            <p:nvPr/>
          </p:nvSpPr>
          <p:spPr bwMode="auto">
            <a:xfrm>
              <a:off x="4796" y="712"/>
              <a:ext cx="1" cy="8"/>
            </a:xfrm>
            <a:custGeom>
              <a:avLst/>
              <a:gdLst/>
              <a:ahLst/>
              <a:cxnLst>
                <a:cxn ang="0">
                  <a:pos x="0" y="8"/>
                </a:cxn>
                <a:cxn ang="0">
                  <a:pos x="0" y="0"/>
                </a:cxn>
                <a:cxn ang="0">
                  <a:pos x="0" y="8"/>
                </a:cxn>
              </a:cxnLst>
              <a:rect l="0" t="0" r="0" b="0"/>
              <a:pathLst>
                <a:path h="8">
                  <a:moveTo>
                    <a:pt x="0" y="8"/>
                  </a:moveTo>
                  <a:lnTo>
                    <a:pt x="0" y="0"/>
                  </a:lnTo>
                  <a:lnTo>
                    <a:pt x="0" y="8"/>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1" name="図形 80"/>
            <p:cNvSpPr/>
            <p:nvPr/>
          </p:nvSpPr>
          <p:spPr bwMode="auto">
            <a:xfrm>
              <a:off x="4668" y="156"/>
              <a:ext cx="432" cy="556"/>
            </a:xfrm>
            <a:custGeom>
              <a:avLst/>
              <a:gdLst/>
              <a:ahLst/>
              <a:cxnLst>
                <a:cxn ang="0">
                  <a:pos x="424" y="212"/>
                </a:cxn>
                <a:cxn ang="0">
                  <a:pos x="432" y="244"/>
                </a:cxn>
                <a:cxn ang="0">
                  <a:pos x="408" y="280"/>
                </a:cxn>
                <a:cxn ang="0">
                  <a:pos x="348" y="304"/>
                </a:cxn>
                <a:cxn ang="0">
                  <a:pos x="172" y="352"/>
                </a:cxn>
                <a:cxn ang="0">
                  <a:pos x="80" y="400"/>
                </a:cxn>
                <a:cxn ang="0">
                  <a:pos x="44" y="444"/>
                </a:cxn>
                <a:cxn ang="0">
                  <a:pos x="48" y="496"/>
                </a:cxn>
                <a:cxn ang="0">
                  <a:pos x="92" y="540"/>
                </a:cxn>
                <a:cxn ang="0">
                  <a:pos x="100" y="544"/>
                </a:cxn>
                <a:cxn ang="0">
                  <a:pos x="64" y="544"/>
                </a:cxn>
                <a:cxn ang="0">
                  <a:pos x="20" y="504"/>
                </a:cxn>
                <a:cxn ang="0">
                  <a:pos x="8" y="456"/>
                </a:cxn>
                <a:cxn ang="0">
                  <a:pos x="24" y="424"/>
                </a:cxn>
                <a:cxn ang="0">
                  <a:pos x="100" y="376"/>
                </a:cxn>
                <a:cxn ang="0">
                  <a:pos x="188" y="340"/>
                </a:cxn>
                <a:cxn ang="0">
                  <a:pos x="296" y="296"/>
                </a:cxn>
                <a:cxn ang="0">
                  <a:pos x="360" y="256"/>
                </a:cxn>
                <a:cxn ang="0">
                  <a:pos x="364" y="232"/>
                </a:cxn>
                <a:cxn ang="0">
                  <a:pos x="324" y="176"/>
                </a:cxn>
                <a:cxn ang="0">
                  <a:pos x="248" y="148"/>
                </a:cxn>
                <a:cxn ang="0">
                  <a:pos x="152" y="128"/>
                </a:cxn>
                <a:cxn ang="0">
                  <a:pos x="44" y="96"/>
                </a:cxn>
                <a:cxn ang="0">
                  <a:pos x="8" y="80"/>
                </a:cxn>
                <a:cxn ang="0">
                  <a:pos x="0" y="56"/>
                </a:cxn>
                <a:cxn ang="0">
                  <a:pos x="32" y="24"/>
                </a:cxn>
                <a:cxn ang="0">
                  <a:pos x="92" y="8"/>
                </a:cxn>
                <a:cxn ang="0">
                  <a:pos x="196" y="0"/>
                </a:cxn>
                <a:cxn ang="0">
                  <a:pos x="148" y="20"/>
                </a:cxn>
                <a:cxn ang="0">
                  <a:pos x="124" y="44"/>
                </a:cxn>
                <a:cxn ang="0">
                  <a:pos x="124" y="72"/>
                </a:cxn>
                <a:cxn ang="0">
                  <a:pos x="164" y="104"/>
                </a:cxn>
                <a:cxn ang="0">
                  <a:pos x="224" y="120"/>
                </a:cxn>
                <a:cxn ang="0">
                  <a:pos x="336" y="120"/>
                </a:cxn>
                <a:cxn ang="0">
                  <a:pos x="336" y="140"/>
                </a:cxn>
                <a:cxn ang="0">
                  <a:pos x="340" y="164"/>
                </a:cxn>
                <a:cxn ang="0">
                  <a:pos x="412" y="196"/>
                </a:cxn>
              </a:cxnLst>
              <a:rect l="0" t="0" r="0" b="0"/>
              <a:pathLst>
                <a:path w="432" h="556">
                  <a:moveTo>
                    <a:pt x="412" y="196"/>
                  </a:moveTo>
                  <a:lnTo>
                    <a:pt x="424" y="212"/>
                  </a:lnTo>
                  <a:lnTo>
                    <a:pt x="432" y="224"/>
                  </a:lnTo>
                  <a:lnTo>
                    <a:pt x="432" y="244"/>
                  </a:lnTo>
                  <a:lnTo>
                    <a:pt x="424" y="260"/>
                  </a:lnTo>
                  <a:lnTo>
                    <a:pt x="408" y="280"/>
                  </a:lnTo>
                  <a:lnTo>
                    <a:pt x="384" y="292"/>
                  </a:lnTo>
                  <a:lnTo>
                    <a:pt x="348" y="304"/>
                  </a:lnTo>
                  <a:lnTo>
                    <a:pt x="224" y="332"/>
                  </a:lnTo>
                  <a:lnTo>
                    <a:pt x="172" y="352"/>
                  </a:lnTo>
                  <a:lnTo>
                    <a:pt x="124" y="368"/>
                  </a:lnTo>
                  <a:lnTo>
                    <a:pt x="80" y="400"/>
                  </a:lnTo>
                  <a:lnTo>
                    <a:pt x="56" y="420"/>
                  </a:lnTo>
                  <a:lnTo>
                    <a:pt x="44" y="444"/>
                  </a:lnTo>
                  <a:lnTo>
                    <a:pt x="44" y="472"/>
                  </a:lnTo>
                  <a:lnTo>
                    <a:pt x="48" y="496"/>
                  </a:lnTo>
                  <a:lnTo>
                    <a:pt x="68" y="520"/>
                  </a:lnTo>
                  <a:lnTo>
                    <a:pt x="92" y="540"/>
                  </a:lnTo>
                  <a:lnTo>
                    <a:pt x="128" y="556"/>
                  </a:lnTo>
                  <a:lnTo>
                    <a:pt x="100" y="544"/>
                  </a:lnTo>
                  <a:lnTo>
                    <a:pt x="64" y="544"/>
                  </a:lnTo>
                  <a:lnTo>
                    <a:pt x="64" y="544"/>
                  </a:lnTo>
                  <a:lnTo>
                    <a:pt x="36" y="528"/>
                  </a:lnTo>
                  <a:lnTo>
                    <a:pt x="20" y="504"/>
                  </a:lnTo>
                  <a:lnTo>
                    <a:pt x="8" y="472"/>
                  </a:lnTo>
                  <a:lnTo>
                    <a:pt x="8" y="456"/>
                  </a:lnTo>
                  <a:lnTo>
                    <a:pt x="20" y="436"/>
                  </a:lnTo>
                  <a:lnTo>
                    <a:pt x="24" y="424"/>
                  </a:lnTo>
                  <a:lnTo>
                    <a:pt x="48" y="408"/>
                  </a:lnTo>
                  <a:lnTo>
                    <a:pt x="100" y="376"/>
                  </a:lnTo>
                  <a:lnTo>
                    <a:pt x="188" y="344"/>
                  </a:lnTo>
                  <a:lnTo>
                    <a:pt x="188" y="340"/>
                  </a:lnTo>
                  <a:lnTo>
                    <a:pt x="260" y="316"/>
                  </a:lnTo>
                  <a:lnTo>
                    <a:pt x="296" y="296"/>
                  </a:lnTo>
                  <a:lnTo>
                    <a:pt x="340" y="280"/>
                  </a:lnTo>
                  <a:lnTo>
                    <a:pt x="360" y="256"/>
                  </a:lnTo>
                  <a:lnTo>
                    <a:pt x="364" y="236"/>
                  </a:lnTo>
                  <a:lnTo>
                    <a:pt x="364" y="232"/>
                  </a:lnTo>
                  <a:lnTo>
                    <a:pt x="348" y="200"/>
                  </a:lnTo>
                  <a:lnTo>
                    <a:pt x="324" y="176"/>
                  </a:lnTo>
                  <a:lnTo>
                    <a:pt x="284" y="160"/>
                  </a:lnTo>
                  <a:lnTo>
                    <a:pt x="248" y="148"/>
                  </a:lnTo>
                  <a:lnTo>
                    <a:pt x="188" y="136"/>
                  </a:lnTo>
                  <a:lnTo>
                    <a:pt x="152" y="128"/>
                  </a:lnTo>
                  <a:lnTo>
                    <a:pt x="92" y="116"/>
                  </a:lnTo>
                  <a:lnTo>
                    <a:pt x="44" y="96"/>
                  </a:lnTo>
                  <a:lnTo>
                    <a:pt x="24" y="84"/>
                  </a:lnTo>
                  <a:lnTo>
                    <a:pt x="8" y="80"/>
                  </a:lnTo>
                  <a:lnTo>
                    <a:pt x="0" y="68"/>
                  </a:lnTo>
                  <a:lnTo>
                    <a:pt x="0" y="56"/>
                  </a:lnTo>
                  <a:lnTo>
                    <a:pt x="8" y="48"/>
                  </a:lnTo>
                  <a:lnTo>
                    <a:pt x="32" y="24"/>
                  </a:lnTo>
                  <a:lnTo>
                    <a:pt x="56" y="12"/>
                  </a:lnTo>
                  <a:lnTo>
                    <a:pt x="92" y="8"/>
                  </a:lnTo>
                  <a:lnTo>
                    <a:pt x="140" y="0"/>
                  </a:lnTo>
                  <a:lnTo>
                    <a:pt x="196" y="0"/>
                  </a:lnTo>
                  <a:lnTo>
                    <a:pt x="164" y="8"/>
                  </a:lnTo>
                  <a:lnTo>
                    <a:pt x="148" y="20"/>
                  </a:lnTo>
                  <a:lnTo>
                    <a:pt x="128" y="32"/>
                  </a:lnTo>
                  <a:lnTo>
                    <a:pt x="124" y="44"/>
                  </a:lnTo>
                  <a:lnTo>
                    <a:pt x="116" y="60"/>
                  </a:lnTo>
                  <a:lnTo>
                    <a:pt x="124" y="72"/>
                  </a:lnTo>
                  <a:lnTo>
                    <a:pt x="148" y="92"/>
                  </a:lnTo>
                  <a:lnTo>
                    <a:pt x="164" y="104"/>
                  </a:lnTo>
                  <a:lnTo>
                    <a:pt x="188" y="116"/>
                  </a:lnTo>
                  <a:lnTo>
                    <a:pt x="224" y="120"/>
                  </a:lnTo>
                  <a:lnTo>
                    <a:pt x="268" y="128"/>
                  </a:lnTo>
                  <a:lnTo>
                    <a:pt x="336" y="120"/>
                  </a:lnTo>
                  <a:lnTo>
                    <a:pt x="336" y="136"/>
                  </a:lnTo>
                  <a:lnTo>
                    <a:pt x="336" y="140"/>
                  </a:lnTo>
                  <a:lnTo>
                    <a:pt x="336" y="148"/>
                  </a:lnTo>
                  <a:lnTo>
                    <a:pt x="340" y="164"/>
                  </a:lnTo>
                  <a:lnTo>
                    <a:pt x="360" y="176"/>
                  </a:lnTo>
                  <a:lnTo>
                    <a:pt x="412" y="19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dirty="0"/>
            </a:p>
          </p:txBody>
        </p:sp>
        <p:sp>
          <p:nvSpPr>
            <p:cNvPr id="82" name="図形 81"/>
            <p:cNvSpPr/>
            <p:nvPr/>
          </p:nvSpPr>
          <p:spPr bwMode="auto">
            <a:xfrm>
              <a:off x="4792" y="156"/>
              <a:ext cx="212" cy="120"/>
            </a:xfrm>
            <a:custGeom>
              <a:avLst/>
              <a:gdLst/>
              <a:ahLst/>
              <a:cxnLst>
                <a:cxn ang="0">
                  <a:pos x="212" y="116"/>
                </a:cxn>
                <a:cxn ang="0">
                  <a:pos x="144" y="120"/>
                </a:cxn>
                <a:cxn ang="0">
                  <a:pos x="100" y="116"/>
                </a:cxn>
                <a:cxn ang="0">
                  <a:pos x="64" y="108"/>
                </a:cxn>
                <a:cxn ang="0">
                  <a:pos x="48" y="96"/>
                </a:cxn>
                <a:cxn ang="0">
                  <a:pos x="24" y="84"/>
                </a:cxn>
                <a:cxn ang="0">
                  <a:pos x="4" y="72"/>
                </a:cxn>
                <a:cxn ang="0">
                  <a:pos x="0" y="60"/>
                </a:cxn>
                <a:cxn ang="0">
                  <a:pos x="0" y="48"/>
                </a:cxn>
                <a:cxn ang="0">
                  <a:pos x="12" y="32"/>
                </a:cxn>
                <a:cxn ang="0">
                  <a:pos x="28" y="20"/>
                </a:cxn>
                <a:cxn ang="0">
                  <a:pos x="60" y="8"/>
                </a:cxn>
                <a:cxn ang="0">
                  <a:pos x="84" y="0"/>
                </a:cxn>
                <a:cxn ang="0">
                  <a:pos x="144" y="8"/>
                </a:cxn>
                <a:cxn ang="0">
                  <a:pos x="108" y="12"/>
                </a:cxn>
                <a:cxn ang="0">
                  <a:pos x="96" y="12"/>
                </a:cxn>
                <a:cxn ang="0">
                  <a:pos x="64" y="24"/>
                </a:cxn>
                <a:cxn ang="0">
                  <a:pos x="48" y="44"/>
                </a:cxn>
                <a:cxn ang="0">
                  <a:pos x="48" y="60"/>
                </a:cxn>
                <a:cxn ang="0">
                  <a:pos x="52" y="72"/>
                </a:cxn>
                <a:cxn ang="0">
                  <a:pos x="64" y="80"/>
                </a:cxn>
                <a:cxn ang="0">
                  <a:pos x="76" y="92"/>
                </a:cxn>
                <a:cxn ang="0">
                  <a:pos x="132" y="104"/>
                </a:cxn>
                <a:cxn ang="0">
                  <a:pos x="180" y="116"/>
                </a:cxn>
                <a:cxn ang="0">
                  <a:pos x="212" y="116"/>
                </a:cxn>
              </a:cxnLst>
              <a:rect l="0" t="0" r="0" b="0"/>
              <a:pathLst>
                <a:path w="212" h="120">
                  <a:moveTo>
                    <a:pt x="212" y="116"/>
                  </a:moveTo>
                  <a:lnTo>
                    <a:pt x="144" y="120"/>
                  </a:lnTo>
                  <a:lnTo>
                    <a:pt x="100" y="116"/>
                  </a:lnTo>
                  <a:lnTo>
                    <a:pt x="64" y="108"/>
                  </a:lnTo>
                  <a:lnTo>
                    <a:pt x="48" y="96"/>
                  </a:lnTo>
                  <a:lnTo>
                    <a:pt x="24" y="84"/>
                  </a:lnTo>
                  <a:lnTo>
                    <a:pt x="4" y="72"/>
                  </a:lnTo>
                  <a:lnTo>
                    <a:pt x="0" y="60"/>
                  </a:lnTo>
                  <a:lnTo>
                    <a:pt x="0" y="48"/>
                  </a:lnTo>
                  <a:lnTo>
                    <a:pt x="12" y="32"/>
                  </a:lnTo>
                  <a:lnTo>
                    <a:pt x="28" y="20"/>
                  </a:lnTo>
                  <a:lnTo>
                    <a:pt x="60" y="8"/>
                  </a:lnTo>
                  <a:lnTo>
                    <a:pt x="84" y="0"/>
                  </a:lnTo>
                  <a:lnTo>
                    <a:pt x="144" y="8"/>
                  </a:lnTo>
                  <a:lnTo>
                    <a:pt x="108" y="12"/>
                  </a:lnTo>
                  <a:lnTo>
                    <a:pt x="96" y="12"/>
                  </a:lnTo>
                  <a:lnTo>
                    <a:pt x="64" y="24"/>
                  </a:lnTo>
                  <a:lnTo>
                    <a:pt x="48" y="44"/>
                  </a:lnTo>
                  <a:lnTo>
                    <a:pt x="48" y="60"/>
                  </a:lnTo>
                  <a:lnTo>
                    <a:pt x="52" y="72"/>
                  </a:lnTo>
                  <a:lnTo>
                    <a:pt x="64" y="80"/>
                  </a:lnTo>
                  <a:lnTo>
                    <a:pt x="76" y="92"/>
                  </a:lnTo>
                  <a:lnTo>
                    <a:pt x="132" y="104"/>
                  </a:lnTo>
                  <a:lnTo>
                    <a:pt x="180" y="116"/>
                  </a:lnTo>
                  <a:lnTo>
                    <a:pt x="212" y="11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3" name="図形 82"/>
            <p:cNvSpPr/>
            <p:nvPr/>
          </p:nvSpPr>
          <p:spPr bwMode="auto">
            <a:xfrm>
              <a:off x="4844" y="164"/>
              <a:ext cx="172" cy="100"/>
            </a:xfrm>
            <a:custGeom>
              <a:avLst/>
              <a:gdLst/>
              <a:ahLst/>
              <a:cxnLst>
                <a:cxn ang="0">
                  <a:pos x="164" y="100"/>
                </a:cxn>
                <a:cxn ang="0">
                  <a:pos x="84" y="96"/>
                </a:cxn>
                <a:cxn ang="0">
                  <a:pos x="32" y="76"/>
                </a:cxn>
                <a:cxn ang="0">
                  <a:pos x="12" y="72"/>
                </a:cxn>
                <a:cxn ang="0">
                  <a:pos x="8" y="60"/>
                </a:cxn>
                <a:cxn ang="0">
                  <a:pos x="0" y="52"/>
                </a:cxn>
                <a:cxn ang="0">
                  <a:pos x="0" y="36"/>
                </a:cxn>
                <a:cxn ang="0">
                  <a:pos x="12" y="24"/>
                </a:cxn>
                <a:cxn ang="0">
                  <a:pos x="44" y="12"/>
                </a:cxn>
                <a:cxn ang="0">
                  <a:pos x="68" y="4"/>
                </a:cxn>
                <a:cxn ang="0">
                  <a:pos x="116" y="0"/>
                </a:cxn>
                <a:cxn ang="0">
                  <a:pos x="72" y="16"/>
                </a:cxn>
                <a:cxn ang="0">
                  <a:pos x="56" y="28"/>
                </a:cxn>
                <a:cxn ang="0">
                  <a:pos x="48" y="48"/>
                </a:cxn>
                <a:cxn ang="0">
                  <a:pos x="48" y="52"/>
                </a:cxn>
                <a:cxn ang="0">
                  <a:pos x="60" y="72"/>
                </a:cxn>
                <a:cxn ang="0">
                  <a:pos x="96" y="84"/>
                </a:cxn>
                <a:cxn ang="0">
                  <a:pos x="172" y="96"/>
                </a:cxn>
                <a:cxn ang="0">
                  <a:pos x="164" y="100"/>
                </a:cxn>
              </a:cxnLst>
              <a:rect l="0" t="0" r="0" b="0"/>
              <a:pathLst>
                <a:path w="172" h="100">
                  <a:moveTo>
                    <a:pt x="164" y="100"/>
                  </a:moveTo>
                  <a:lnTo>
                    <a:pt x="84" y="96"/>
                  </a:lnTo>
                  <a:lnTo>
                    <a:pt x="32" y="76"/>
                  </a:lnTo>
                  <a:lnTo>
                    <a:pt x="12" y="72"/>
                  </a:lnTo>
                  <a:lnTo>
                    <a:pt x="8" y="60"/>
                  </a:lnTo>
                  <a:lnTo>
                    <a:pt x="0" y="52"/>
                  </a:lnTo>
                  <a:lnTo>
                    <a:pt x="0" y="36"/>
                  </a:lnTo>
                  <a:lnTo>
                    <a:pt x="12" y="24"/>
                  </a:lnTo>
                  <a:lnTo>
                    <a:pt x="44" y="12"/>
                  </a:lnTo>
                  <a:lnTo>
                    <a:pt x="68" y="4"/>
                  </a:lnTo>
                  <a:lnTo>
                    <a:pt x="116" y="0"/>
                  </a:lnTo>
                  <a:lnTo>
                    <a:pt x="72" y="16"/>
                  </a:lnTo>
                  <a:lnTo>
                    <a:pt x="56" y="28"/>
                  </a:lnTo>
                  <a:lnTo>
                    <a:pt x="48" y="48"/>
                  </a:lnTo>
                  <a:lnTo>
                    <a:pt x="48" y="52"/>
                  </a:lnTo>
                  <a:lnTo>
                    <a:pt x="60" y="72"/>
                  </a:lnTo>
                  <a:lnTo>
                    <a:pt x="96" y="84"/>
                  </a:lnTo>
                  <a:lnTo>
                    <a:pt x="172" y="96"/>
                  </a:lnTo>
                  <a:lnTo>
                    <a:pt x="164" y="10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4" name="図形 83"/>
            <p:cNvSpPr/>
            <p:nvPr/>
          </p:nvSpPr>
          <p:spPr bwMode="auto">
            <a:xfrm>
              <a:off x="4892" y="164"/>
              <a:ext cx="140" cy="96"/>
            </a:xfrm>
            <a:custGeom>
              <a:avLst/>
              <a:gdLst/>
              <a:ahLst/>
              <a:cxnLst>
                <a:cxn ang="0">
                  <a:pos x="124" y="96"/>
                </a:cxn>
                <a:cxn ang="0">
                  <a:pos x="128" y="88"/>
                </a:cxn>
                <a:cxn ang="0">
                  <a:pos x="56" y="76"/>
                </a:cxn>
                <a:cxn ang="0">
                  <a:pos x="20" y="64"/>
                </a:cxn>
                <a:cxn ang="0">
                  <a:pos x="8" y="52"/>
                </a:cxn>
                <a:cxn ang="0">
                  <a:pos x="0" y="48"/>
                </a:cxn>
                <a:cxn ang="0">
                  <a:pos x="8" y="36"/>
                </a:cxn>
                <a:cxn ang="0">
                  <a:pos x="20" y="28"/>
                </a:cxn>
                <a:cxn ang="0">
                  <a:pos x="44" y="12"/>
                </a:cxn>
                <a:cxn ang="0">
                  <a:pos x="84" y="4"/>
                </a:cxn>
                <a:cxn ang="0">
                  <a:pos x="84" y="0"/>
                </a:cxn>
                <a:cxn ang="0">
                  <a:pos x="100" y="4"/>
                </a:cxn>
                <a:cxn ang="0">
                  <a:pos x="112" y="4"/>
                </a:cxn>
                <a:cxn ang="0">
                  <a:pos x="72" y="16"/>
                </a:cxn>
                <a:cxn ang="0">
                  <a:pos x="48" y="28"/>
                </a:cxn>
                <a:cxn ang="0">
                  <a:pos x="44" y="36"/>
                </a:cxn>
                <a:cxn ang="0">
                  <a:pos x="36" y="40"/>
                </a:cxn>
                <a:cxn ang="0">
                  <a:pos x="44" y="52"/>
                </a:cxn>
                <a:cxn ang="0">
                  <a:pos x="48" y="60"/>
                </a:cxn>
                <a:cxn ang="0">
                  <a:pos x="80" y="72"/>
                </a:cxn>
                <a:cxn ang="0">
                  <a:pos x="140" y="84"/>
                </a:cxn>
                <a:cxn ang="0">
                  <a:pos x="124" y="96"/>
                </a:cxn>
              </a:cxnLst>
              <a:rect l="0" t="0" r="0" b="0"/>
              <a:pathLst>
                <a:path w="140" h="96">
                  <a:moveTo>
                    <a:pt x="124" y="96"/>
                  </a:moveTo>
                  <a:lnTo>
                    <a:pt x="128" y="88"/>
                  </a:lnTo>
                  <a:lnTo>
                    <a:pt x="56" y="76"/>
                  </a:lnTo>
                  <a:lnTo>
                    <a:pt x="20" y="64"/>
                  </a:lnTo>
                  <a:lnTo>
                    <a:pt x="8" y="52"/>
                  </a:lnTo>
                  <a:lnTo>
                    <a:pt x="0" y="48"/>
                  </a:lnTo>
                  <a:lnTo>
                    <a:pt x="8" y="36"/>
                  </a:lnTo>
                  <a:lnTo>
                    <a:pt x="20" y="28"/>
                  </a:lnTo>
                  <a:lnTo>
                    <a:pt x="44" y="12"/>
                  </a:lnTo>
                  <a:lnTo>
                    <a:pt x="84" y="4"/>
                  </a:lnTo>
                  <a:lnTo>
                    <a:pt x="84" y="0"/>
                  </a:lnTo>
                  <a:lnTo>
                    <a:pt x="100" y="4"/>
                  </a:lnTo>
                  <a:lnTo>
                    <a:pt x="112" y="4"/>
                  </a:lnTo>
                  <a:lnTo>
                    <a:pt x="72" y="16"/>
                  </a:lnTo>
                  <a:lnTo>
                    <a:pt x="48" y="28"/>
                  </a:lnTo>
                  <a:lnTo>
                    <a:pt x="44" y="36"/>
                  </a:lnTo>
                  <a:lnTo>
                    <a:pt x="36" y="40"/>
                  </a:lnTo>
                  <a:lnTo>
                    <a:pt x="44" y="52"/>
                  </a:lnTo>
                  <a:lnTo>
                    <a:pt x="48" y="60"/>
                  </a:lnTo>
                  <a:lnTo>
                    <a:pt x="80" y="72"/>
                  </a:lnTo>
                  <a:lnTo>
                    <a:pt x="140" y="84"/>
                  </a:lnTo>
                  <a:lnTo>
                    <a:pt x="124" y="9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5" name="図形 84"/>
            <p:cNvSpPr/>
            <p:nvPr/>
          </p:nvSpPr>
          <p:spPr bwMode="auto">
            <a:xfrm>
              <a:off x="4936" y="168"/>
              <a:ext cx="276" cy="72"/>
            </a:xfrm>
            <a:custGeom>
              <a:avLst/>
              <a:gdLst/>
              <a:ahLst/>
              <a:cxnLst>
                <a:cxn ang="0">
                  <a:pos x="156" y="56"/>
                </a:cxn>
                <a:cxn ang="0">
                  <a:pos x="104" y="72"/>
                </a:cxn>
                <a:cxn ang="0">
                  <a:pos x="36" y="68"/>
                </a:cxn>
                <a:cxn ang="0">
                  <a:pos x="12" y="56"/>
                </a:cxn>
                <a:cxn ang="0">
                  <a:pos x="4" y="48"/>
                </a:cxn>
                <a:cxn ang="0">
                  <a:pos x="0" y="36"/>
                </a:cxn>
                <a:cxn ang="0">
                  <a:pos x="4" y="32"/>
                </a:cxn>
                <a:cxn ang="0">
                  <a:pos x="12" y="24"/>
                </a:cxn>
                <a:cxn ang="0">
                  <a:pos x="40" y="12"/>
                </a:cxn>
                <a:cxn ang="0">
                  <a:pos x="92" y="0"/>
                </a:cxn>
                <a:cxn ang="0">
                  <a:pos x="164" y="12"/>
                </a:cxn>
                <a:cxn ang="0">
                  <a:pos x="240" y="20"/>
                </a:cxn>
                <a:cxn ang="0">
                  <a:pos x="276" y="24"/>
                </a:cxn>
                <a:cxn ang="0">
                  <a:pos x="188" y="44"/>
                </a:cxn>
                <a:cxn ang="0">
                  <a:pos x="156" y="56"/>
                </a:cxn>
              </a:cxnLst>
              <a:rect l="0" t="0" r="0" b="0"/>
              <a:pathLst>
                <a:path w="276" h="72">
                  <a:moveTo>
                    <a:pt x="156" y="56"/>
                  </a:moveTo>
                  <a:lnTo>
                    <a:pt x="104" y="72"/>
                  </a:lnTo>
                  <a:lnTo>
                    <a:pt x="36" y="68"/>
                  </a:lnTo>
                  <a:lnTo>
                    <a:pt x="12" y="56"/>
                  </a:lnTo>
                  <a:lnTo>
                    <a:pt x="4" y="48"/>
                  </a:lnTo>
                  <a:lnTo>
                    <a:pt x="0" y="36"/>
                  </a:lnTo>
                  <a:lnTo>
                    <a:pt x="4" y="32"/>
                  </a:lnTo>
                  <a:lnTo>
                    <a:pt x="12" y="24"/>
                  </a:lnTo>
                  <a:lnTo>
                    <a:pt x="40" y="12"/>
                  </a:lnTo>
                  <a:lnTo>
                    <a:pt x="92" y="0"/>
                  </a:lnTo>
                  <a:lnTo>
                    <a:pt x="164" y="12"/>
                  </a:lnTo>
                  <a:lnTo>
                    <a:pt x="240" y="20"/>
                  </a:lnTo>
                  <a:lnTo>
                    <a:pt x="276" y="24"/>
                  </a:lnTo>
                  <a:lnTo>
                    <a:pt x="188" y="44"/>
                  </a:lnTo>
                  <a:lnTo>
                    <a:pt x="156" y="56"/>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6" name="図形 85"/>
            <p:cNvSpPr/>
            <p:nvPr/>
          </p:nvSpPr>
          <p:spPr bwMode="auto">
            <a:xfrm>
              <a:off x="5292" y="960"/>
              <a:ext cx="452" cy="344"/>
            </a:xfrm>
            <a:custGeom>
              <a:avLst/>
              <a:gdLst/>
              <a:ahLst/>
              <a:cxnLst>
                <a:cxn ang="0">
                  <a:pos x="244" y="72"/>
                </a:cxn>
                <a:cxn ang="0">
                  <a:pos x="72" y="116"/>
                </a:cxn>
                <a:cxn ang="0">
                  <a:pos x="20" y="144"/>
                </a:cxn>
                <a:cxn ang="0">
                  <a:pos x="0" y="200"/>
                </a:cxn>
                <a:cxn ang="0">
                  <a:pos x="20" y="236"/>
                </a:cxn>
                <a:cxn ang="0">
                  <a:pos x="68" y="280"/>
                </a:cxn>
                <a:cxn ang="0">
                  <a:pos x="164" y="320"/>
                </a:cxn>
                <a:cxn ang="0">
                  <a:pos x="320" y="344"/>
                </a:cxn>
                <a:cxn ang="0">
                  <a:pos x="284" y="332"/>
                </a:cxn>
                <a:cxn ang="0">
                  <a:pos x="152" y="292"/>
                </a:cxn>
                <a:cxn ang="0">
                  <a:pos x="84" y="244"/>
                </a:cxn>
                <a:cxn ang="0">
                  <a:pos x="72" y="212"/>
                </a:cxn>
                <a:cxn ang="0">
                  <a:pos x="96" y="176"/>
                </a:cxn>
                <a:cxn ang="0">
                  <a:pos x="156" y="128"/>
                </a:cxn>
                <a:cxn ang="0">
                  <a:pos x="284" y="84"/>
                </a:cxn>
                <a:cxn ang="0">
                  <a:pos x="452" y="68"/>
                </a:cxn>
                <a:cxn ang="0">
                  <a:pos x="368" y="72"/>
                </a:cxn>
                <a:cxn ang="0">
                  <a:pos x="212" y="104"/>
                </a:cxn>
                <a:cxn ang="0">
                  <a:pos x="120" y="152"/>
                </a:cxn>
                <a:cxn ang="0">
                  <a:pos x="80" y="196"/>
                </a:cxn>
                <a:cxn ang="0">
                  <a:pos x="80" y="236"/>
                </a:cxn>
                <a:cxn ang="0">
                  <a:pos x="120" y="280"/>
                </a:cxn>
                <a:cxn ang="0">
                  <a:pos x="220" y="320"/>
                </a:cxn>
                <a:cxn ang="0">
                  <a:pos x="212" y="328"/>
                </a:cxn>
                <a:cxn ang="0">
                  <a:pos x="104" y="292"/>
                </a:cxn>
                <a:cxn ang="0">
                  <a:pos x="20" y="232"/>
                </a:cxn>
                <a:cxn ang="0">
                  <a:pos x="0" y="200"/>
                </a:cxn>
                <a:cxn ang="0">
                  <a:pos x="24" y="152"/>
                </a:cxn>
                <a:cxn ang="0">
                  <a:pos x="72" y="120"/>
                </a:cxn>
                <a:cxn ang="0">
                  <a:pos x="244" y="80"/>
                </a:cxn>
                <a:cxn ang="0">
                  <a:pos x="388" y="56"/>
                </a:cxn>
                <a:cxn ang="0">
                  <a:pos x="436" y="32"/>
                </a:cxn>
                <a:cxn ang="0">
                  <a:pos x="452" y="0"/>
                </a:cxn>
                <a:cxn ang="0">
                  <a:pos x="436" y="24"/>
                </a:cxn>
                <a:cxn ang="0">
                  <a:pos x="388" y="48"/>
                </a:cxn>
              </a:cxnLst>
              <a:rect l="0" t="0" r="0" b="0"/>
              <a:pathLst>
                <a:path w="452" h="344">
                  <a:moveTo>
                    <a:pt x="352" y="60"/>
                  </a:moveTo>
                  <a:lnTo>
                    <a:pt x="244" y="72"/>
                  </a:lnTo>
                  <a:lnTo>
                    <a:pt x="152" y="92"/>
                  </a:lnTo>
                  <a:lnTo>
                    <a:pt x="72" y="116"/>
                  </a:lnTo>
                  <a:lnTo>
                    <a:pt x="44" y="128"/>
                  </a:lnTo>
                  <a:lnTo>
                    <a:pt x="20" y="144"/>
                  </a:lnTo>
                  <a:lnTo>
                    <a:pt x="0" y="172"/>
                  </a:lnTo>
                  <a:lnTo>
                    <a:pt x="0" y="200"/>
                  </a:lnTo>
                  <a:lnTo>
                    <a:pt x="0" y="220"/>
                  </a:lnTo>
                  <a:lnTo>
                    <a:pt x="20" y="236"/>
                  </a:lnTo>
                  <a:lnTo>
                    <a:pt x="36" y="256"/>
                  </a:lnTo>
                  <a:lnTo>
                    <a:pt x="68" y="280"/>
                  </a:lnTo>
                  <a:lnTo>
                    <a:pt x="108" y="304"/>
                  </a:lnTo>
                  <a:lnTo>
                    <a:pt x="164" y="320"/>
                  </a:lnTo>
                  <a:lnTo>
                    <a:pt x="236" y="332"/>
                  </a:lnTo>
                  <a:lnTo>
                    <a:pt x="320" y="344"/>
                  </a:lnTo>
                  <a:lnTo>
                    <a:pt x="320" y="340"/>
                  </a:lnTo>
                  <a:lnTo>
                    <a:pt x="284" y="332"/>
                  </a:lnTo>
                  <a:lnTo>
                    <a:pt x="192" y="308"/>
                  </a:lnTo>
                  <a:lnTo>
                    <a:pt x="152" y="292"/>
                  </a:lnTo>
                  <a:lnTo>
                    <a:pt x="116" y="268"/>
                  </a:lnTo>
                  <a:lnTo>
                    <a:pt x="84" y="244"/>
                  </a:lnTo>
                  <a:lnTo>
                    <a:pt x="80" y="224"/>
                  </a:lnTo>
                  <a:lnTo>
                    <a:pt x="72" y="212"/>
                  </a:lnTo>
                  <a:lnTo>
                    <a:pt x="84" y="200"/>
                  </a:lnTo>
                  <a:lnTo>
                    <a:pt x="96" y="176"/>
                  </a:lnTo>
                  <a:lnTo>
                    <a:pt x="120" y="152"/>
                  </a:lnTo>
                  <a:lnTo>
                    <a:pt x="156" y="128"/>
                  </a:lnTo>
                  <a:lnTo>
                    <a:pt x="212" y="108"/>
                  </a:lnTo>
                  <a:lnTo>
                    <a:pt x="284" y="84"/>
                  </a:lnTo>
                  <a:lnTo>
                    <a:pt x="368" y="80"/>
                  </a:lnTo>
                  <a:lnTo>
                    <a:pt x="452" y="68"/>
                  </a:lnTo>
                  <a:lnTo>
                    <a:pt x="452" y="60"/>
                  </a:lnTo>
                  <a:lnTo>
                    <a:pt x="368" y="72"/>
                  </a:lnTo>
                  <a:lnTo>
                    <a:pt x="280" y="84"/>
                  </a:lnTo>
                  <a:lnTo>
                    <a:pt x="212" y="104"/>
                  </a:lnTo>
                  <a:lnTo>
                    <a:pt x="156" y="128"/>
                  </a:lnTo>
                  <a:lnTo>
                    <a:pt x="120" y="152"/>
                  </a:lnTo>
                  <a:lnTo>
                    <a:pt x="96" y="176"/>
                  </a:lnTo>
                  <a:lnTo>
                    <a:pt x="80" y="196"/>
                  </a:lnTo>
                  <a:lnTo>
                    <a:pt x="72" y="212"/>
                  </a:lnTo>
                  <a:lnTo>
                    <a:pt x="80" y="236"/>
                  </a:lnTo>
                  <a:lnTo>
                    <a:pt x="96" y="260"/>
                  </a:lnTo>
                  <a:lnTo>
                    <a:pt x="120" y="280"/>
                  </a:lnTo>
                  <a:lnTo>
                    <a:pt x="152" y="296"/>
                  </a:lnTo>
                  <a:lnTo>
                    <a:pt x="220" y="320"/>
                  </a:lnTo>
                  <a:lnTo>
                    <a:pt x="284" y="340"/>
                  </a:lnTo>
                  <a:lnTo>
                    <a:pt x="212" y="328"/>
                  </a:lnTo>
                  <a:lnTo>
                    <a:pt x="152" y="308"/>
                  </a:lnTo>
                  <a:lnTo>
                    <a:pt x="104" y="292"/>
                  </a:lnTo>
                  <a:lnTo>
                    <a:pt x="68" y="272"/>
                  </a:lnTo>
                  <a:lnTo>
                    <a:pt x="20" y="232"/>
                  </a:lnTo>
                  <a:lnTo>
                    <a:pt x="8" y="220"/>
                  </a:lnTo>
                  <a:lnTo>
                    <a:pt x="0" y="200"/>
                  </a:lnTo>
                  <a:lnTo>
                    <a:pt x="8" y="176"/>
                  </a:lnTo>
                  <a:lnTo>
                    <a:pt x="24" y="152"/>
                  </a:lnTo>
                  <a:lnTo>
                    <a:pt x="48" y="132"/>
                  </a:lnTo>
                  <a:lnTo>
                    <a:pt x="72" y="120"/>
                  </a:lnTo>
                  <a:lnTo>
                    <a:pt x="152" y="96"/>
                  </a:lnTo>
                  <a:lnTo>
                    <a:pt x="244" y="80"/>
                  </a:lnTo>
                  <a:lnTo>
                    <a:pt x="352" y="68"/>
                  </a:lnTo>
                  <a:lnTo>
                    <a:pt x="388" y="56"/>
                  </a:lnTo>
                  <a:lnTo>
                    <a:pt x="416" y="44"/>
                  </a:lnTo>
                  <a:lnTo>
                    <a:pt x="436" y="32"/>
                  </a:lnTo>
                  <a:lnTo>
                    <a:pt x="452" y="12"/>
                  </a:lnTo>
                  <a:lnTo>
                    <a:pt x="452" y="0"/>
                  </a:lnTo>
                  <a:lnTo>
                    <a:pt x="452" y="8"/>
                  </a:lnTo>
                  <a:lnTo>
                    <a:pt x="436" y="24"/>
                  </a:lnTo>
                  <a:lnTo>
                    <a:pt x="412" y="44"/>
                  </a:lnTo>
                  <a:lnTo>
                    <a:pt x="388" y="48"/>
                  </a:lnTo>
                  <a:lnTo>
                    <a:pt x="352" y="6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7" name="図形 86"/>
            <p:cNvSpPr/>
            <p:nvPr/>
          </p:nvSpPr>
          <p:spPr bwMode="auto">
            <a:xfrm>
              <a:off x="5696" y="600"/>
              <a:ext cx="48" cy="96"/>
            </a:xfrm>
            <a:custGeom>
              <a:avLst/>
              <a:gdLst/>
              <a:ahLst/>
              <a:cxnLst>
                <a:cxn ang="0">
                  <a:pos x="0" y="52"/>
                </a:cxn>
                <a:cxn ang="0">
                  <a:pos x="8" y="72"/>
                </a:cxn>
                <a:cxn ang="0">
                  <a:pos x="20" y="84"/>
                </a:cxn>
                <a:cxn ang="0">
                  <a:pos x="36" y="88"/>
                </a:cxn>
                <a:cxn ang="0">
                  <a:pos x="48" y="96"/>
                </a:cxn>
                <a:cxn ang="0">
                  <a:pos x="48" y="88"/>
                </a:cxn>
                <a:cxn ang="0">
                  <a:pos x="36" y="88"/>
                </a:cxn>
                <a:cxn ang="0">
                  <a:pos x="24" y="76"/>
                </a:cxn>
                <a:cxn ang="0">
                  <a:pos x="12" y="72"/>
                </a:cxn>
                <a:cxn ang="0">
                  <a:pos x="8" y="52"/>
                </a:cxn>
                <a:cxn ang="0">
                  <a:pos x="12" y="36"/>
                </a:cxn>
                <a:cxn ang="0">
                  <a:pos x="36" y="12"/>
                </a:cxn>
                <a:cxn ang="0">
                  <a:pos x="48" y="4"/>
                </a:cxn>
                <a:cxn ang="0">
                  <a:pos x="48" y="0"/>
                </a:cxn>
                <a:cxn ang="0">
                  <a:pos x="36" y="12"/>
                </a:cxn>
                <a:cxn ang="0">
                  <a:pos x="8" y="36"/>
                </a:cxn>
                <a:cxn ang="0">
                  <a:pos x="0" y="40"/>
                </a:cxn>
                <a:cxn ang="0">
                  <a:pos x="0" y="52"/>
                </a:cxn>
              </a:cxnLst>
              <a:rect l="0" t="0" r="0" b="0"/>
              <a:pathLst>
                <a:path w="48" h="96">
                  <a:moveTo>
                    <a:pt x="0" y="52"/>
                  </a:moveTo>
                  <a:lnTo>
                    <a:pt x="8" y="72"/>
                  </a:lnTo>
                  <a:lnTo>
                    <a:pt x="20" y="84"/>
                  </a:lnTo>
                  <a:lnTo>
                    <a:pt x="36" y="88"/>
                  </a:lnTo>
                  <a:lnTo>
                    <a:pt x="48" y="96"/>
                  </a:lnTo>
                  <a:lnTo>
                    <a:pt x="48" y="88"/>
                  </a:lnTo>
                  <a:lnTo>
                    <a:pt x="36" y="88"/>
                  </a:lnTo>
                  <a:lnTo>
                    <a:pt x="24" y="76"/>
                  </a:lnTo>
                  <a:lnTo>
                    <a:pt x="12" y="72"/>
                  </a:lnTo>
                  <a:lnTo>
                    <a:pt x="8" y="52"/>
                  </a:lnTo>
                  <a:lnTo>
                    <a:pt x="12" y="36"/>
                  </a:lnTo>
                  <a:lnTo>
                    <a:pt x="36" y="12"/>
                  </a:lnTo>
                  <a:lnTo>
                    <a:pt x="48" y="4"/>
                  </a:lnTo>
                  <a:lnTo>
                    <a:pt x="48" y="0"/>
                  </a:lnTo>
                  <a:lnTo>
                    <a:pt x="36" y="12"/>
                  </a:lnTo>
                  <a:lnTo>
                    <a:pt x="8" y="36"/>
                  </a:lnTo>
                  <a:lnTo>
                    <a:pt x="0" y="40"/>
                  </a:lnTo>
                  <a:lnTo>
                    <a:pt x="0" y="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8" name="図形 87"/>
            <p:cNvSpPr/>
            <p:nvPr/>
          </p:nvSpPr>
          <p:spPr bwMode="auto">
            <a:xfrm>
              <a:off x="5560" y="520"/>
              <a:ext cx="184" cy="192"/>
            </a:xfrm>
            <a:custGeom>
              <a:avLst/>
              <a:gdLst/>
              <a:ahLst/>
              <a:cxnLst>
                <a:cxn ang="0">
                  <a:pos x="4" y="80"/>
                </a:cxn>
                <a:cxn ang="0">
                  <a:pos x="0" y="104"/>
                </a:cxn>
                <a:cxn ang="0">
                  <a:pos x="12" y="128"/>
                </a:cxn>
                <a:cxn ang="0">
                  <a:pos x="24" y="140"/>
                </a:cxn>
                <a:cxn ang="0">
                  <a:pos x="40" y="152"/>
                </a:cxn>
                <a:cxn ang="0">
                  <a:pos x="84" y="176"/>
                </a:cxn>
                <a:cxn ang="0">
                  <a:pos x="136" y="180"/>
                </a:cxn>
                <a:cxn ang="0">
                  <a:pos x="184" y="192"/>
                </a:cxn>
                <a:cxn ang="0">
                  <a:pos x="184" y="188"/>
                </a:cxn>
                <a:cxn ang="0">
                  <a:pos x="136" y="180"/>
                </a:cxn>
                <a:cxn ang="0">
                  <a:pos x="84" y="168"/>
                </a:cxn>
                <a:cxn ang="0">
                  <a:pos x="40" y="144"/>
                </a:cxn>
                <a:cxn ang="0">
                  <a:pos x="12" y="120"/>
                </a:cxn>
                <a:cxn ang="0">
                  <a:pos x="4" y="104"/>
                </a:cxn>
                <a:cxn ang="0">
                  <a:pos x="12" y="84"/>
                </a:cxn>
                <a:cxn ang="0">
                  <a:pos x="12" y="72"/>
                </a:cxn>
                <a:cxn ang="0">
                  <a:pos x="36" y="56"/>
                </a:cxn>
                <a:cxn ang="0">
                  <a:pos x="88" y="28"/>
                </a:cxn>
                <a:cxn ang="0">
                  <a:pos x="132" y="16"/>
                </a:cxn>
                <a:cxn ang="0">
                  <a:pos x="184" y="4"/>
                </a:cxn>
                <a:cxn ang="0">
                  <a:pos x="184" y="0"/>
                </a:cxn>
                <a:cxn ang="0">
                  <a:pos x="132" y="12"/>
                </a:cxn>
                <a:cxn ang="0">
                  <a:pos x="88" y="24"/>
                </a:cxn>
                <a:cxn ang="0">
                  <a:pos x="36" y="48"/>
                </a:cxn>
                <a:cxn ang="0">
                  <a:pos x="12" y="72"/>
                </a:cxn>
                <a:cxn ang="0">
                  <a:pos x="4" y="80"/>
                </a:cxn>
              </a:cxnLst>
              <a:rect l="0" t="0" r="0" b="0"/>
              <a:pathLst>
                <a:path w="184" h="192">
                  <a:moveTo>
                    <a:pt x="4" y="80"/>
                  </a:moveTo>
                  <a:lnTo>
                    <a:pt x="0" y="104"/>
                  </a:lnTo>
                  <a:lnTo>
                    <a:pt x="12" y="128"/>
                  </a:lnTo>
                  <a:lnTo>
                    <a:pt x="24" y="140"/>
                  </a:lnTo>
                  <a:lnTo>
                    <a:pt x="40" y="152"/>
                  </a:lnTo>
                  <a:lnTo>
                    <a:pt x="84" y="176"/>
                  </a:lnTo>
                  <a:lnTo>
                    <a:pt x="136" y="180"/>
                  </a:lnTo>
                  <a:lnTo>
                    <a:pt x="184" y="192"/>
                  </a:lnTo>
                  <a:lnTo>
                    <a:pt x="184" y="188"/>
                  </a:lnTo>
                  <a:lnTo>
                    <a:pt x="136" y="180"/>
                  </a:lnTo>
                  <a:lnTo>
                    <a:pt x="84" y="168"/>
                  </a:lnTo>
                  <a:lnTo>
                    <a:pt x="40" y="144"/>
                  </a:lnTo>
                  <a:lnTo>
                    <a:pt x="12" y="120"/>
                  </a:lnTo>
                  <a:lnTo>
                    <a:pt x="4" y="104"/>
                  </a:lnTo>
                  <a:lnTo>
                    <a:pt x="12" y="84"/>
                  </a:lnTo>
                  <a:lnTo>
                    <a:pt x="12" y="72"/>
                  </a:lnTo>
                  <a:lnTo>
                    <a:pt x="36" y="56"/>
                  </a:lnTo>
                  <a:lnTo>
                    <a:pt x="88" y="28"/>
                  </a:lnTo>
                  <a:lnTo>
                    <a:pt x="132" y="16"/>
                  </a:lnTo>
                  <a:lnTo>
                    <a:pt x="184" y="4"/>
                  </a:lnTo>
                  <a:lnTo>
                    <a:pt x="184" y="0"/>
                  </a:lnTo>
                  <a:lnTo>
                    <a:pt x="132" y="12"/>
                  </a:lnTo>
                  <a:lnTo>
                    <a:pt x="88" y="24"/>
                  </a:lnTo>
                  <a:lnTo>
                    <a:pt x="36" y="48"/>
                  </a:lnTo>
                  <a:lnTo>
                    <a:pt x="12" y="72"/>
                  </a:lnTo>
                  <a:lnTo>
                    <a:pt x="4" y="80"/>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89" name="図形 88"/>
            <p:cNvSpPr/>
            <p:nvPr/>
          </p:nvSpPr>
          <p:spPr bwMode="auto">
            <a:xfrm>
              <a:off x="5316" y="464"/>
              <a:ext cx="428" cy="292"/>
            </a:xfrm>
            <a:custGeom>
              <a:avLst/>
              <a:gdLst/>
              <a:ahLst/>
              <a:cxnLst>
                <a:cxn ang="0">
                  <a:pos x="0" y="152"/>
                </a:cxn>
                <a:cxn ang="0">
                  <a:pos x="0" y="176"/>
                </a:cxn>
                <a:cxn ang="0">
                  <a:pos x="12" y="196"/>
                </a:cxn>
                <a:cxn ang="0">
                  <a:pos x="44" y="224"/>
                </a:cxn>
                <a:cxn ang="0">
                  <a:pos x="80" y="236"/>
                </a:cxn>
                <a:cxn ang="0">
                  <a:pos x="128" y="256"/>
                </a:cxn>
                <a:cxn ang="0">
                  <a:pos x="176" y="268"/>
                </a:cxn>
                <a:cxn ang="0">
                  <a:pos x="260" y="284"/>
                </a:cxn>
                <a:cxn ang="0">
                  <a:pos x="304" y="292"/>
                </a:cxn>
                <a:cxn ang="0">
                  <a:pos x="304" y="284"/>
                </a:cxn>
                <a:cxn ang="0">
                  <a:pos x="272" y="280"/>
                </a:cxn>
                <a:cxn ang="0">
                  <a:pos x="196" y="256"/>
                </a:cxn>
                <a:cxn ang="0">
                  <a:pos x="108" y="224"/>
                </a:cxn>
                <a:cxn ang="0">
                  <a:pos x="80" y="200"/>
                </a:cxn>
                <a:cxn ang="0">
                  <a:pos x="56" y="172"/>
                </a:cxn>
                <a:cxn ang="0">
                  <a:pos x="56" y="152"/>
                </a:cxn>
                <a:cxn ang="0">
                  <a:pos x="56" y="136"/>
                </a:cxn>
                <a:cxn ang="0">
                  <a:pos x="72" y="116"/>
                </a:cxn>
                <a:cxn ang="0">
                  <a:pos x="120" y="84"/>
                </a:cxn>
                <a:cxn ang="0">
                  <a:pos x="168" y="60"/>
                </a:cxn>
                <a:cxn ang="0">
                  <a:pos x="224" y="44"/>
                </a:cxn>
                <a:cxn ang="0">
                  <a:pos x="304" y="24"/>
                </a:cxn>
                <a:cxn ang="0">
                  <a:pos x="392" y="8"/>
                </a:cxn>
                <a:cxn ang="0">
                  <a:pos x="428" y="8"/>
                </a:cxn>
                <a:cxn ang="0">
                  <a:pos x="428" y="0"/>
                </a:cxn>
                <a:cxn ang="0">
                  <a:pos x="368" y="8"/>
                </a:cxn>
                <a:cxn ang="0">
                  <a:pos x="248" y="20"/>
                </a:cxn>
                <a:cxn ang="0">
                  <a:pos x="156" y="44"/>
                </a:cxn>
                <a:cxn ang="0">
                  <a:pos x="92" y="68"/>
                </a:cxn>
                <a:cxn ang="0">
                  <a:pos x="48" y="92"/>
                </a:cxn>
                <a:cxn ang="0">
                  <a:pos x="20" y="116"/>
                </a:cxn>
                <a:cxn ang="0">
                  <a:pos x="8" y="136"/>
                </a:cxn>
                <a:cxn ang="0">
                  <a:pos x="0" y="152"/>
                </a:cxn>
              </a:cxnLst>
              <a:rect l="0" t="0" r="0" b="0"/>
              <a:pathLst>
                <a:path w="428" h="292">
                  <a:moveTo>
                    <a:pt x="0" y="152"/>
                  </a:moveTo>
                  <a:lnTo>
                    <a:pt x="0" y="176"/>
                  </a:lnTo>
                  <a:lnTo>
                    <a:pt x="12" y="196"/>
                  </a:lnTo>
                  <a:lnTo>
                    <a:pt x="44" y="224"/>
                  </a:lnTo>
                  <a:lnTo>
                    <a:pt x="80" y="236"/>
                  </a:lnTo>
                  <a:lnTo>
                    <a:pt x="128" y="256"/>
                  </a:lnTo>
                  <a:lnTo>
                    <a:pt x="176" y="268"/>
                  </a:lnTo>
                  <a:lnTo>
                    <a:pt x="260" y="284"/>
                  </a:lnTo>
                  <a:lnTo>
                    <a:pt x="304" y="292"/>
                  </a:lnTo>
                  <a:lnTo>
                    <a:pt x="304" y="284"/>
                  </a:lnTo>
                  <a:lnTo>
                    <a:pt x="272" y="280"/>
                  </a:lnTo>
                  <a:lnTo>
                    <a:pt x="196" y="256"/>
                  </a:lnTo>
                  <a:lnTo>
                    <a:pt x="108" y="224"/>
                  </a:lnTo>
                  <a:lnTo>
                    <a:pt x="80" y="200"/>
                  </a:lnTo>
                  <a:lnTo>
                    <a:pt x="56" y="172"/>
                  </a:lnTo>
                  <a:lnTo>
                    <a:pt x="56" y="152"/>
                  </a:lnTo>
                  <a:lnTo>
                    <a:pt x="56" y="136"/>
                  </a:lnTo>
                  <a:lnTo>
                    <a:pt x="72" y="116"/>
                  </a:lnTo>
                  <a:lnTo>
                    <a:pt x="120" y="84"/>
                  </a:lnTo>
                  <a:lnTo>
                    <a:pt x="168" y="60"/>
                  </a:lnTo>
                  <a:lnTo>
                    <a:pt x="224" y="44"/>
                  </a:lnTo>
                  <a:lnTo>
                    <a:pt x="304" y="24"/>
                  </a:lnTo>
                  <a:lnTo>
                    <a:pt x="392" y="8"/>
                  </a:lnTo>
                  <a:lnTo>
                    <a:pt x="428" y="8"/>
                  </a:lnTo>
                  <a:lnTo>
                    <a:pt x="428" y="0"/>
                  </a:lnTo>
                  <a:lnTo>
                    <a:pt x="368" y="8"/>
                  </a:lnTo>
                  <a:lnTo>
                    <a:pt x="248" y="20"/>
                  </a:lnTo>
                  <a:lnTo>
                    <a:pt x="156" y="44"/>
                  </a:lnTo>
                  <a:lnTo>
                    <a:pt x="92" y="68"/>
                  </a:lnTo>
                  <a:lnTo>
                    <a:pt x="48" y="92"/>
                  </a:lnTo>
                  <a:lnTo>
                    <a:pt x="20" y="116"/>
                  </a:lnTo>
                  <a:lnTo>
                    <a:pt x="8" y="136"/>
                  </a:lnTo>
                  <a:lnTo>
                    <a:pt x="0" y="152"/>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0" name="図形 89"/>
            <p:cNvSpPr/>
            <p:nvPr/>
          </p:nvSpPr>
          <p:spPr bwMode="auto">
            <a:xfrm>
              <a:off x="5324" y="476"/>
              <a:ext cx="324" cy="268"/>
            </a:xfrm>
            <a:custGeom>
              <a:avLst/>
              <a:gdLst/>
              <a:ahLst/>
              <a:cxnLst>
                <a:cxn ang="0">
                  <a:pos x="48" y="124"/>
                </a:cxn>
                <a:cxn ang="0">
                  <a:pos x="40" y="140"/>
                </a:cxn>
                <a:cxn ang="0">
                  <a:pos x="48" y="164"/>
                </a:cxn>
                <a:cxn ang="0">
                  <a:pos x="60" y="184"/>
                </a:cxn>
                <a:cxn ang="0">
                  <a:pos x="84" y="200"/>
                </a:cxn>
                <a:cxn ang="0">
                  <a:pos x="136" y="224"/>
                </a:cxn>
                <a:cxn ang="0">
                  <a:pos x="204" y="256"/>
                </a:cxn>
                <a:cxn ang="0">
                  <a:pos x="260" y="268"/>
                </a:cxn>
                <a:cxn ang="0">
                  <a:pos x="200" y="260"/>
                </a:cxn>
                <a:cxn ang="0">
                  <a:pos x="124" y="236"/>
                </a:cxn>
                <a:cxn ang="0">
                  <a:pos x="52" y="220"/>
                </a:cxn>
                <a:cxn ang="0">
                  <a:pos x="28" y="200"/>
                </a:cxn>
                <a:cxn ang="0">
                  <a:pos x="12" y="184"/>
                </a:cxn>
                <a:cxn ang="0">
                  <a:pos x="0" y="164"/>
                </a:cxn>
                <a:cxn ang="0">
                  <a:pos x="0" y="148"/>
                </a:cxn>
                <a:cxn ang="0">
                  <a:pos x="0" y="140"/>
                </a:cxn>
                <a:cxn ang="0">
                  <a:pos x="4" y="124"/>
                </a:cxn>
                <a:cxn ang="0">
                  <a:pos x="16" y="104"/>
                </a:cxn>
                <a:cxn ang="0">
                  <a:pos x="40" y="88"/>
                </a:cxn>
                <a:cxn ang="0">
                  <a:pos x="76" y="60"/>
                </a:cxn>
                <a:cxn ang="0">
                  <a:pos x="136" y="36"/>
                </a:cxn>
                <a:cxn ang="0">
                  <a:pos x="216" y="20"/>
                </a:cxn>
                <a:cxn ang="0">
                  <a:pos x="324" y="0"/>
                </a:cxn>
                <a:cxn ang="0">
                  <a:pos x="248" y="20"/>
                </a:cxn>
                <a:cxn ang="0">
                  <a:pos x="188" y="36"/>
                </a:cxn>
                <a:cxn ang="0">
                  <a:pos x="136" y="56"/>
                </a:cxn>
                <a:cxn ang="0">
                  <a:pos x="100" y="72"/>
                </a:cxn>
                <a:cxn ang="0">
                  <a:pos x="60" y="104"/>
                </a:cxn>
                <a:cxn ang="0">
                  <a:pos x="48" y="124"/>
                </a:cxn>
              </a:cxnLst>
              <a:rect l="0" t="0" r="0" b="0"/>
              <a:pathLst>
                <a:path w="324" h="268">
                  <a:moveTo>
                    <a:pt x="48" y="124"/>
                  </a:moveTo>
                  <a:lnTo>
                    <a:pt x="40" y="140"/>
                  </a:lnTo>
                  <a:lnTo>
                    <a:pt x="48" y="164"/>
                  </a:lnTo>
                  <a:lnTo>
                    <a:pt x="60" y="184"/>
                  </a:lnTo>
                  <a:lnTo>
                    <a:pt x="84" y="200"/>
                  </a:lnTo>
                  <a:lnTo>
                    <a:pt x="136" y="224"/>
                  </a:lnTo>
                  <a:lnTo>
                    <a:pt x="204" y="256"/>
                  </a:lnTo>
                  <a:lnTo>
                    <a:pt x="260" y="268"/>
                  </a:lnTo>
                  <a:lnTo>
                    <a:pt x="200" y="260"/>
                  </a:lnTo>
                  <a:lnTo>
                    <a:pt x="124" y="236"/>
                  </a:lnTo>
                  <a:lnTo>
                    <a:pt x="52" y="220"/>
                  </a:lnTo>
                  <a:lnTo>
                    <a:pt x="28" y="200"/>
                  </a:lnTo>
                  <a:lnTo>
                    <a:pt x="12" y="184"/>
                  </a:lnTo>
                  <a:lnTo>
                    <a:pt x="0" y="164"/>
                  </a:lnTo>
                  <a:lnTo>
                    <a:pt x="0" y="148"/>
                  </a:lnTo>
                  <a:lnTo>
                    <a:pt x="0" y="140"/>
                  </a:lnTo>
                  <a:lnTo>
                    <a:pt x="4" y="124"/>
                  </a:lnTo>
                  <a:lnTo>
                    <a:pt x="16" y="104"/>
                  </a:lnTo>
                  <a:lnTo>
                    <a:pt x="40" y="88"/>
                  </a:lnTo>
                  <a:lnTo>
                    <a:pt x="76" y="60"/>
                  </a:lnTo>
                  <a:lnTo>
                    <a:pt x="136" y="36"/>
                  </a:lnTo>
                  <a:lnTo>
                    <a:pt x="216" y="20"/>
                  </a:lnTo>
                  <a:lnTo>
                    <a:pt x="324" y="0"/>
                  </a:lnTo>
                  <a:lnTo>
                    <a:pt x="248" y="20"/>
                  </a:lnTo>
                  <a:lnTo>
                    <a:pt x="188" y="36"/>
                  </a:lnTo>
                  <a:lnTo>
                    <a:pt x="136" y="56"/>
                  </a:lnTo>
                  <a:lnTo>
                    <a:pt x="100" y="72"/>
                  </a:lnTo>
                  <a:lnTo>
                    <a:pt x="60" y="104"/>
                  </a:lnTo>
                  <a:lnTo>
                    <a:pt x="48" y="124"/>
                  </a:lnTo>
                  <a:close/>
                </a:path>
              </a:pathLst>
            </a:custGeom>
            <a:noFill/>
            <a:ln w="9525" cap="flat" cmpd="sng" algn="ctr">
              <a:solidFill>
                <a:schemeClr val="bg2">
                  <a:tint val="60000"/>
                  <a:alpha val="48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grpSp>
      <p:grpSp>
        <p:nvGrpSpPr>
          <p:cNvPr id="3" name="グループ化 90"/>
          <p:cNvGrpSpPr/>
          <p:nvPr/>
        </p:nvGrpSpPr>
        <p:grpSpPr bwMode="auto">
          <a:xfrm>
            <a:off x="4765" y="5589626"/>
            <a:ext cx="5067302" cy="1268398"/>
            <a:chOff x="16865" y="4817936"/>
            <a:chExt cx="5067302" cy="1268398"/>
          </a:xfrm>
          <a:noFill/>
        </p:grpSpPr>
        <p:sp>
          <p:nvSpPr>
            <p:cNvPr id="92" name="図形 91"/>
            <p:cNvSpPr/>
            <p:nvPr/>
          </p:nvSpPr>
          <p:spPr bwMode="auto">
            <a:xfrm>
              <a:off x="16865" y="5459197"/>
              <a:ext cx="254515" cy="303681"/>
            </a:xfrm>
            <a:custGeom>
              <a:avLst/>
              <a:gdLst/>
              <a:ahLst/>
              <a:cxnLst>
                <a:cxn ang="0">
                  <a:pos x="159" y="122"/>
                </a:cxn>
                <a:cxn ang="0">
                  <a:pos x="166" y="115"/>
                </a:cxn>
                <a:cxn ang="0">
                  <a:pos x="166" y="100"/>
                </a:cxn>
                <a:cxn ang="0">
                  <a:pos x="166" y="78"/>
                </a:cxn>
                <a:cxn ang="0">
                  <a:pos x="155" y="63"/>
                </a:cxn>
                <a:cxn ang="0">
                  <a:pos x="144" y="48"/>
                </a:cxn>
                <a:cxn ang="0">
                  <a:pos x="111" y="23"/>
                </a:cxn>
                <a:cxn ang="0">
                  <a:pos x="78" y="15"/>
                </a:cxn>
                <a:cxn ang="0">
                  <a:pos x="44" y="4"/>
                </a:cxn>
                <a:cxn ang="0">
                  <a:pos x="0" y="0"/>
                </a:cxn>
                <a:cxn ang="0">
                  <a:pos x="0" y="0"/>
                </a:cxn>
                <a:cxn ang="0">
                  <a:pos x="44" y="8"/>
                </a:cxn>
                <a:cxn ang="0">
                  <a:pos x="78" y="19"/>
                </a:cxn>
                <a:cxn ang="0">
                  <a:pos x="111" y="30"/>
                </a:cxn>
                <a:cxn ang="0">
                  <a:pos x="141" y="52"/>
                </a:cxn>
                <a:cxn ang="0">
                  <a:pos x="155" y="71"/>
                </a:cxn>
                <a:cxn ang="0">
                  <a:pos x="159" y="85"/>
                </a:cxn>
                <a:cxn ang="0">
                  <a:pos x="166" y="100"/>
                </a:cxn>
                <a:cxn ang="0">
                  <a:pos x="159" y="119"/>
                </a:cxn>
                <a:cxn ang="0">
                  <a:pos x="159" y="119"/>
                </a:cxn>
                <a:cxn ang="0">
                  <a:pos x="148" y="141"/>
                </a:cxn>
                <a:cxn ang="0">
                  <a:pos x="133" y="156"/>
                </a:cxn>
                <a:cxn ang="0">
                  <a:pos x="96" y="174"/>
                </a:cxn>
                <a:cxn ang="0">
                  <a:pos x="48" y="193"/>
                </a:cxn>
                <a:cxn ang="0">
                  <a:pos x="0" y="211"/>
                </a:cxn>
                <a:cxn ang="0">
                  <a:pos x="0" y="215"/>
                </a:cxn>
                <a:cxn ang="0">
                  <a:pos x="48" y="200"/>
                </a:cxn>
                <a:cxn ang="0">
                  <a:pos x="100" y="178"/>
                </a:cxn>
                <a:cxn ang="0">
                  <a:pos x="133" y="156"/>
                </a:cxn>
                <a:cxn ang="0">
                  <a:pos x="148" y="141"/>
                </a:cxn>
                <a:cxn ang="0">
                  <a:pos x="155" y="122"/>
                </a:cxn>
              </a:cxnLst>
              <a:rect l="0" t="0" r="0" b="0"/>
              <a:pathLst>
                <a:path w="166" h="215">
                  <a:moveTo>
                    <a:pt x="159" y="122"/>
                  </a:moveTo>
                  <a:lnTo>
                    <a:pt x="166" y="115"/>
                  </a:lnTo>
                  <a:lnTo>
                    <a:pt x="166" y="100"/>
                  </a:lnTo>
                  <a:lnTo>
                    <a:pt x="166" y="78"/>
                  </a:lnTo>
                  <a:lnTo>
                    <a:pt x="155" y="63"/>
                  </a:lnTo>
                  <a:lnTo>
                    <a:pt x="144" y="48"/>
                  </a:lnTo>
                  <a:lnTo>
                    <a:pt x="111" y="23"/>
                  </a:lnTo>
                  <a:lnTo>
                    <a:pt x="78" y="15"/>
                  </a:lnTo>
                  <a:lnTo>
                    <a:pt x="44" y="4"/>
                  </a:lnTo>
                  <a:lnTo>
                    <a:pt x="0" y="0"/>
                  </a:lnTo>
                  <a:lnTo>
                    <a:pt x="0" y="0"/>
                  </a:lnTo>
                  <a:lnTo>
                    <a:pt x="44" y="8"/>
                  </a:lnTo>
                  <a:lnTo>
                    <a:pt x="78" y="19"/>
                  </a:lnTo>
                  <a:lnTo>
                    <a:pt x="111" y="30"/>
                  </a:lnTo>
                  <a:lnTo>
                    <a:pt x="141" y="52"/>
                  </a:lnTo>
                  <a:lnTo>
                    <a:pt x="155" y="71"/>
                  </a:lnTo>
                  <a:lnTo>
                    <a:pt x="159" y="85"/>
                  </a:lnTo>
                  <a:lnTo>
                    <a:pt x="166" y="100"/>
                  </a:lnTo>
                  <a:lnTo>
                    <a:pt x="159" y="119"/>
                  </a:lnTo>
                  <a:lnTo>
                    <a:pt x="159" y="119"/>
                  </a:lnTo>
                  <a:lnTo>
                    <a:pt x="148" y="141"/>
                  </a:lnTo>
                  <a:lnTo>
                    <a:pt x="133" y="156"/>
                  </a:lnTo>
                  <a:lnTo>
                    <a:pt x="96" y="174"/>
                  </a:lnTo>
                  <a:lnTo>
                    <a:pt x="48" y="193"/>
                  </a:lnTo>
                  <a:lnTo>
                    <a:pt x="0" y="211"/>
                  </a:lnTo>
                  <a:lnTo>
                    <a:pt x="0" y="215"/>
                  </a:lnTo>
                  <a:lnTo>
                    <a:pt x="48" y="200"/>
                  </a:lnTo>
                  <a:lnTo>
                    <a:pt x="100" y="178"/>
                  </a:lnTo>
                  <a:lnTo>
                    <a:pt x="133" y="156"/>
                  </a:lnTo>
                  <a:lnTo>
                    <a:pt x="148" y="141"/>
                  </a:lnTo>
                  <a:lnTo>
                    <a:pt x="155" y="122"/>
                  </a:lnTo>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3" name="図形 92"/>
            <p:cNvSpPr/>
            <p:nvPr/>
          </p:nvSpPr>
          <p:spPr bwMode="auto">
            <a:xfrm>
              <a:off x="16865" y="4906922"/>
              <a:ext cx="159455" cy="187859"/>
            </a:xfrm>
            <a:custGeom>
              <a:avLst/>
              <a:gdLst/>
              <a:ahLst/>
              <a:cxnLst>
                <a:cxn ang="0">
                  <a:pos x="104" y="85"/>
                </a:cxn>
                <a:cxn ang="0">
                  <a:pos x="104" y="77"/>
                </a:cxn>
                <a:cxn ang="0">
                  <a:pos x="100" y="62"/>
                </a:cxn>
                <a:cxn ang="0">
                  <a:pos x="96" y="55"/>
                </a:cxn>
                <a:cxn ang="0">
                  <a:pos x="85" y="40"/>
                </a:cxn>
                <a:cxn ang="0">
                  <a:pos x="63" y="22"/>
                </a:cxn>
                <a:cxn ang="0">
                  <a:pos x="41" y="7"/>
                </a:cxn>
                <a:cxn ang="0">
                  <a:pos x="0" y="0"/>
                </a:cxn>
                <a:cxn ang="0">
                  <a:pos x="0" y="3"/>
                </a:cxn>
                <a:cxn ang="0">
                  <a:pos x="41" y="14"/>
                </a:cxn>
                <a:cxn ang="0">
                  <a:pos x="63" y="29"/>
                </a:cxn>
                <a:cxn ang="0">
                  <a:pos x="78" y="40"/>
                </a:cxn>
                <a:cxn ang="0">
                  <a:pos x="89" y="55"/>
                </a:cxn>
                <a:cxn ang="0">
                  <a:pos x="100" y="70"/>
                </a:cxn>
                <a:cxn ang="0">
                  <a:pos x="100" y="77"/>
                </a:cxn>
                <a:cxn ang="0">
                  <a:pos x="100" y="85"/>
                </a:cxn>
                <a:cxn ang="0">
                  <a:pos x="85" y="99"/>
                </a:cxn>
                <a:cxn ang="0">
                  <a:pos x="59" y="114"/>
                </a:cxn>
                <a:cxn ang="0">
                  <a:pos x="0" y="133"/>
                </a:cxn>
                <a:cxn ang="0">
                  <a:pos x="33" y="129"/>
                </a:cxn>
                <a:cxn ang="0">
                  <a:pos x="63" y="114"/>
                </a:cxn>
                <a:cxn ang="0">
                  <a:pos x="85" y="99"/>
                </a:cxn>
                <a:cxn ang="0">
                  <a:pos x="104" y="85"/>
                </a:cxn>
              </a:cxnLst>
              <a:rect l="0" t="0" r="0" b="0"/>
              <a:pathLst>
                <a:path w="104" h="133">
                  <a:moveTo>
                    <a:pt x="104" y="85"/>
                  </a:moveTo>
                  <a:lnTo>
                    <a:pt x="104" y="77"/>
                  </a:lnTo>
                  <a:lnTo>
                    <a:pt x="100" y="62"/>
                  </a:lnTo>
                  <a:lnTo>
                    <a:pt x="96" y="55"/>
                  </a:lnTo>
                  <a:lnTo>
                    <a:pt x="85" y="40"/>
                  </a:lnTo>
                  <a:lnTo>
                    <a:pt x="63" y="22"/>
                  </a:lnTo>
                  <a:lnTo>
                    <a:pt x="41" y="7"/>
                  </a:lnTo>
                  <a:lnTo>
                    <a:pt x="0" y="0"/>
                  </a:lnTo>
                  <a:lnTo>
                    <a:pt x="0" y="3"/>
                  </a:lnTo>
                  <a:lnTo>
                    <a:pt x="41" y="14"/>
                  </a:lnTo>
                  <a:lnTo>
                    <a:pt x="63" y="29"/>
                  </a:lnTo>
                  <a:lnTo>
                    <a:pt x="78" y="40"/>
                  </a:lnTo>
                  <a:lnTo>
                    <a:pt x="89" y="55"/>
                  </a:lnTo>
                  <a:lnTo>
                    <a:pt x="100" y="70"/>
                  </a:lnTo>
                  <a:lnTo>
                    <a:pt x="100" y="77"/>
                  </a:lnTo>
                  <a:lnTo>
                    <a:pt x="100" y="85"/>
                  </a:lnTo>
                  <a:lnTo>
                    <a:pt x="85" y="99"/>
                  </a:lnTo>
                  <a:lnTo>
                    <a:pt x="59" y="114"/>
                  </a:lnTo>
                  <a:lnTo>
                    <a:pt x="0" y="133"/>
                  </a:lnTo>
                  <a:lnTo>
                    <a:pt x="33" y="129"/>
                  </a:lnTo>
                  <a:lnTo>
                    <a:pt x="63" y="114"/>
                  </a:lnTo>
                  <a:lnTo>
                    <a:pt x="85" y="99"/>
                  </a:lnTo>
                  <a:lnTo>
                    <a:pt x="104" y="8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4" name="図形 93"/>
            <p:cNvSpPr/>
            <p:nvPr/>
          </p:nvSpPr>
          <p:spPr bwMode="auto">
            <a:xfrm>
              <a:off x="3842256" y="5919663"/>
              <a:ext cx="317377" cy="166671"/>
            </a:xfrm>
            <a:custGeom>
              <a:avLst/>
              <a:gdLst/>
              <a:ahLst/>
              <a:cxnLst>
                <a:cxn ang="0">
                  <a:pos x="4" y="74"/>
                </a:cxn>
                <a:cxn ang="0">
                  <a:pos x="19" y="59"/>
                </a:cxn>
                <a:cxn ang="0">
                  <a:pos x="45" y="44"/>
                </a:cxn>
                <a:cxn ang="0">
                  <a:pos x="74" y="29"/>
                </a:cxn>
                <a:cxn ang="0">
                  <a:pos x="111" y="18"/>
                </a:cxn>
                <a:cxn ang="0">
                  <a:pos x="174" y="3"/>
                </a:cxn>
                <a:cxn ang="0">
                  <a:pos x="207" y="3"/>
                </a:cxn>
                <a:cxn ang="0">
                  <a:pos x="207" y="0"/>
                </a:cxn>
                <a:cxn ang="0">
                  <a:pos x="170" y="3"/>
                </a:cxn>
                <a:cxn ang="0">
                  <a:pos x="111" y="18"/>
                </a:cxn>
                <a:cxn ang="0">
                  <a:pos x="74" y="29"/>
                </a:cxn>
                <a:cxn ang="0">
                  <a:pos x="41" y="40"/>
                </a:cxn>
                <a:cxn ang="0">
                  <a:pos x="15" y="55"/>
                </a:cxn>
                <a:cxn ang="0">
                  <a:pos x="4" y="74"/>
                </a:cxn>
                <a:cxn ang="0">
                  <a:pos x="0" y="85"/>
                </a:cxn>
                <a:cxn ang="0">
                  <a:pos x="4" y="103"/>
                </a:cxn>
                <a:cxn ang="0">
                  <a:pos x="15" y="118"/>
                </a:cxn>
                <a:cxn ang="0">
                  <a:pos x="19" y="118"/>
                </a:cxn>
                <a:cxn ang="0">
                  <a:pos x="11" y="103"/>
                </a:cxn>
                <a:cxn ang="0">
                  <a:pos x="4" y="85"/>
                </a:cxn>
                <a:cxn ang="0">
                  <a:pos x="4" y="74"/>
                </a:cxn>
              </a:cxnLst>
              <a:rect l="0" t="0" r="0" b="0"/>
              <a:pathLst>
                <a:path w="207" h="118">
                  <a:moveTo>
                    <a:pt x="4" y="74"/>
                  </a:moveTo>
                  <a:lnTo>
                    <a:pt x="19" y="59"/>
                  </a:lnTo>
                  <a:lnTo>
                    <a:pt x="45" y="44"/>
                  </a:lnTo>
                  <a:lnTo>
                    <a:pt x="74" y="29"/>
                  </a:lnTo>
                  <a:lnTo>
                    <a:pt x="111" y="18"/>
                  </a:lnTo>
                  <a:lnTo>
                    <a:pt x="174" y="3"/>
                  </a:lnTo>
                  <a:lnTo>
                    <a:pt x="207" y="3"/>
                  </a:lnTo>
                  <a:lnTo>
                    <a:pt x="207" y="0"/>
                  </a:lnTo>
                  <a:lnTo>
                    <a:pt x="170" y="3"/>
                  </a:lnTo>
                  <a:lnTo>
                    <a:pt x="111" y="18"/>
                  </a:lnTo>
                  <a:lnTo>
                    <a:pt x="74" y="29"/>
                  </a:lnTo>
                  <a:lnTo>
                    <a:pt x="41" y="40"/>
                  </a:lnTo>
                  <a:lnTo>
                    <a:pt x="15" y="55"/>
                  </a:lnTo>
                  <a:lnTo>
                    <a:pt x="4" y="74"/>
                  </a:lnTo>
                  <a:lnTo>
                    <a:pt x="0" y="85"/>
                  </a:lnTo>
                  <a:lnTo>
                    <a:pt x="4" y="103"/>
                  </a:lnTo>
                  <a:lnTo>
                    <a:pt x="15" y="118"/>
                  </a:lnTo>
                  <a:lnTo>
                    <a:pt x="19" y="118"/>
                  </a:lnTo>
                  <a:lnTo>
                    <a:pt x="11" y="103"/>
                  </a:lnTo>
                  <a:lnTo>
                    <a:pt x="4" y="85"/>
                  </a:lnTo>
                  <a:lnTo>
                    <a:pt x="4" y="7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5" name="図形 94"/>
            <p:cNvSpPr/>
            <p:nvPr/>
          </p:nvSpPr>
          <p:spPr bwMode="auto">
            <a:xfrm>
              <a:off x="16865" y="4984607"/>
              <a:ext cx="22998" cy="67799"/>
            </a:xfrm>
            <a:custGeom>
              <a:avLst/>
              <a:gdLst/>
              <a:ahLst/>
              <a:cxnLst>
                <a:cxn ang="0">
                  <a:pos x="15" y="22"/>
                </a:cxn>
                <a:cxn ang="0">
                  <a:pos x="0" y="0"/>
                </a:cxn>
                <a:cxn ang="0">
                  <a:pos x="0" y="4"/>
                </a:cxn>
                <a:cxn ang="0">
                  <a:pos x="7" y="22"/>
                </a:cxn>
                <a:cxn ang="0">
                  <a:pos x="7" y="33"/>
                </a:cxn>
                <a:cxn ang="0">
                  <a:pos x="0" y="44"/>
                </a:cxn>
                <a:cxn ang="0">
                  <a:pos x="0" y="48"/>
                </a:cxn>
                <a:cxn ang="0">
                  <a:pos x="4" y="48"/>
                </a:cxn>
                <a:cxn ang="0">
                  <a:pos x="7" y="33"/>
                </a:cxn>
                <a:cxn ang="0">
                  <a:pos x="15" y="22"/>
                </a:cxn>
              </a:cxnLst>
              <a:rect l="0" t="0" r="0" b="0"/>
              <a:pathLst>
                <a:path w="15" h="48">
                  <a:moveTo>
                    <a:pt x="15" y="22"/>
                  </a:moveTo>
                  <a:lnTo>
                    <a:pt x="0" y="0"/>
                  </a:lnTo>
                  <a:lnTo>
                    <a:pt x="0" y="4"/>
                  </a:lnTo>
                  <a:lnTo>
                    <a:pt x="7" y="22"/>
                  </a:lnTo>
                  <a:lnTo>
                    <a:pt x="7" y="33"/>
                  </a:lnTo>
                  <a:lnTo>
                    <a:pt x="0" y="44"/>
                  </a:lnTo>
                  <a:lnTo>
                    <a:pt x="0" y="48"/>
                  </a:lnTo>
                  <a:lnTo>
                    <a:pt x="4" y="48"/>
                  </a:lnTo>
                  <a:lnTo>
                    <a:pt x="7" y="33"/>
                  </a:lnTo>
                  <a:lnTo>
                    <a:pt x="15" y="22"/>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6" name="図形 95"/>
            <p:cNvSpPr/>
            <p:nvPr/>
          </p:nvSpPr>
          <p:spPr bwMode="auto">
            <a:xfrm>
              <a:off x="16865" y="5470497"/>
              <a:ext cx="159455" cy="261307"/>
            </a:xfrm>
            <a:custGeom>
              <a:avLst/>
              <a:gdLst/>
              <a:ahLst/>
              <a:cxnLst>
                <a:cxn ang="0">
                  <a:pos x="78" y="137"/>
                </a:cxn>
                <a:cxn ang="0">
                  <a:pos x="100" y="107"/>
                </a:cxn>
                <a:cxn ang="0">
                  <a:pos x="104" y="70"/>
                </a:cxn>
                <a:cxn ang="0">
                  <a:pos x="100" y="63"/>
                </a:cxn>
                <a:cxn ang="0">
                  <a:pos x="89" y="44"/>
                </a:cxn>
                <a:cxn ang="0">
                  <a:pos x="56" y="22"/>
                </a:cxn>
                <a:cxn ang="0">
                  <a:pos x="0" y="0"/>
                </a:cxn>
                <a:cxn ang="0">
                  <a:pos x="56" y="26"/>
                </a:cxn>
                <a:cxn ang="0">
                  <a:pos x="85" y="44"/>
                </a:cxn>
                <a:cxn ang="0">
                  <a:pos x="100" y="66"/>
                </a:cxn>
                <a:cxn ang="0">
                  <a:pos x="100" y="70"/>
                </a:cxn>
                <a:cxn ang="0">
                  <a:pos x="96" y="107"/>
                </a:cxn>
                <a:cxn ang="0">
                  <a:pos x="78" y="137"/>
                </a:cxn>
                <a:cxn ang="0">
                  <a:pos x="59" y="151"/>
                </a:cxn>
                <a:cxn ang="0">
                  <a:pos x="44" y="162"/>
                </a:cxn>
                <a:cxn ang="0">
                  <a:pos x="0" y="181"/>
                </a:cxn>
                <a:cxn ang="0">
                  <a:pos x="0" y="185"/>
                </a:cxn>
                <a:cxn ang="0">
                  <a:pos x="44" y="166"/>
                </a:cxn>
                <a:cxn ang="0">
                  <a:pos x="63" y="151"/>
                </a:cxn>
                <a:cxn ang="0">
                  <a:pos x="78" y="137"/>
                </a:cxn>
              </a:cxnLst>
              <a:rect l="0" t="0" r="0" b="0"/>
              <a:pathLst>
                <a:path w="104" h="185">
                  <a:moveTo>
                    <a:pt x="78" y="137"/>
                  </a:moveTo>
                  <a:lnTo>
                    <a:pt x="100" y="107"/>
                  </a:lnTo>
                  <a:lnTo>
                    <a:pt x="104" y="70"/>
                  </a:lnTo>
                  <a:lnTo>
                    <a:pt x="100" y="63"/>
                  </a:lnTo>
                  <a:lnTo>
                    <a:pt x="89" y="44"/>
                  </a:lnTo>
                  <a:lnTo>
                    <a:pt x="56" y="22"/>
                  </a:lnTo>
                  <a:lnTo>
                    <a:pt x="0" y="0"/>
                  </a:lnTo>
                  <a:lnTo>
                    <a:pt x="56" y="26"/>
                  </a:lnTo>
                  <a:lnTo>
                    <a:pt x="85" y="44"/>
                  </a:lnTo>
                  <a:lnTo>
                    <a:pt x="100" y="66"/>
                  </a:lnTo>
                  <a:lnTo>
                    <a:pt x="100" y="70"/>
                  </a:lnTo>
                  <a:lnTo>
                    <a:pt x="96" y="107"/>
                  </a:lnTo>
                  <a:lnTo>
                    <a:pt x="78" y="137"/>
                  </a:lnTo>
                  <a:lnTo>
                    <a:pt x="59" y="151"/>
                  </a:lnTo>
                  <a:lnTo>
                    <a:pt x="44" y="162"/>
                  </a:lnTo>
                  <a:lnTo>
                    <a:pt x="0" y="181"/>
                  </a:lnTo>
                  <a:lnTo>
                    <a:pt x="0" y="185"/>
                  </a:lnTo>
                  <a:lnTo>
                    <a:pt x="44" y="166"/>
                  </a:lnTo>
                  <a:lnTo>
                    <a:pt x="63" y="151"/>
                  </a:lnTo>
                  <a:lnTo>
                    <a:pt x="78" y="13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7" name="図形 96"/>
            <p:cNvSpPr/>
            <p:nvPr/>
          </p:nvSpPr>
          <p:spPr bwMode="auto">
            <a:xfrm>
              <a:off x="16865" y="4817936"/>
              <a:ext cx="5067302" cy="1268398"/>
            </a:xfrm>
            <a:custGeom>
              <a:avLst/>
              <a:gdLst/>
              <a:ahLst/>
              <a:cxnLst>
                <a:cxn ang="0">
                  <a:pos x="2033" y="665"/>
                </a:cxn>
                <a:cxn ang="0">
                  <a:pos x="2103" y="332"/>
                </a:cxn>
                <a:cxn ang="0">
                  <a:pos x="1042" y="192"/>
                </a:cxn>
                <a:cxn ang="0">
                  <a:pos x="987" y="0"/>
                </a:cxn>
                <a:cxn ang="0">
                  <a:pos x="159" y="118"/>
                </a:cxn>
                <a:cxn ang="0">
                  <a:pos x="174" y="22"/>
                </a:cxn>
                <a:cxn ang="0">
                  <a:pos x="314" y="236"/>
                </a:cxn>
                <a:cxn ang="0">
                  <a:pos x="381" y="122"/>
                </a:cxn>
                <a:cxn ang="0">
                  <a:pos x="104" y="266"/>
                </a:cxn>
                <a:cxn ang="0">
                  <a:pos x="621" y="51"/>
                </a:cxn>
                <a:cxn ang="0">
                  <a:pos x="89" y="362"/>
                </a:cxn>
                <a:cxn ang="0">
                  <a:pos x="717" y="628"/>
                </a:cxn>
                <a:cxn ang="0">
                  <a:pos x="185" y="754"/>
                </a:cxn>
                <a:cxn ang="0">
                  <a:pos x="647" y="473"/>
                </a:cxn>
                <a:cxn ang="0">
                  <a:pos x="155" y="454"/>
                </a:cxn>
                <a:cxn ang="0">
                  <a:pos x="148" y="680"/>
                </a:cxn>
                <a:cxn ang="0">
                  <a:pos x="588" y="898"/>
                </a:cxn>
                <a:cxn ang="0">
                  <a:pos x="932" y="772"/>
                </a:cxn>
                <a:cxn ang="0">
                  <a:pos x="813" y="813"/>
                </a:cxn>
                <a:cxn ang="0">
                  <a:pos x="817" y="883"/>
                </a:cxn>
                <a:cxn ang="0">
                  <a:pos x="924" y="806"/>
                </a:cxn>
                <a:cxn ang="0">
                  <a:pos x="1028" y="809"/>
                </a:cxn>
                <a:cxn ang="0">
                  <a:pos x="1150" y="854"/>
                </a:cxn>
                <a:cxn ang="0">
                  <a:pos x="1209" y="865"/>
                </a:cxn>
                <a:cxn ang="0">
                  <a:pos x="1261" y="854"/>
                </a:cxn>
                <a:cxn ang="0">
                  <a:pos x="1309" y="839"/>
                </a:cxn>
                <a:cxn ang="0">
                  <a:pos x="1408" y="783"/>
                </a:cxn>
                <a:cxn ang="0">
                  <a:pos x="1567" y="757"/>
                </a:cxn>
                <a:cxn ang="0">
                  <a:pos x="1586" y="757"/>
                </a:cxn>
                <a:cxn ang="0">
                  <a:pos x="2170" y="595"/>
                </a:cxn>
                <a:cxn ang="0">
                  <a:pos x="2048" y="403"/>
                </a:cxn>
                <a:cxn ang="0">
                  <a:pos x="1490" y="717"/>
                </a:cxn>
                <a:cxn ang="0">
                  <a:pos x="1819" y="547"/>
                </a:cxn>
                <a:cxn ang="0">
                  <a:pos x="1379" y="358"/>
                </a:cxn>
                <a:cxn ang="0">
                  <a:pos x="1597" y="639"/>
                </a:cxn>
                <a:cxn ang="0">
                  <a:pos x="1967" y="547"/>
                </a:cxn>
                <a:cxn ang="0">
                  <a:pos x="1848" y="436"/>
                </a:cxn>
                <a:cxn ang="0">
                  <a:pos x="1386" y="377"/>
                </a:cxn>
                <a:cxn ang="0">
                  <a:pos x="2717" y="547"/>
                </a:cxn>
                <a:cxn ang="0">
                  <a:pos x="2410" y="373"/>
                </a:cxn>
                <a:cxn ang="0">
                  <a:pos x="2499" y="417"/>
                </a:cxn>
                <a:cxn ang="0">
                  <a:pos x="2303" y="617"/>
                </a:cxn>
                <a:cxn ang="0">
                  <a:pos x="2388" y="517"/>
                </a:cxn>
                <a:cxn ang="0">
                  <a:pos x="1911" y="373"/>
                </a:cxn>
                <a:cxn ang="0">
                  <a:pos x="1889" y="743"/>
                </a:cxn>
                <a:cxn ang="0">
                  <a:pos x="1645" y="787"/>
                </a:cxn>
                <a:cxn ang="0">
                  <a:pos x="1671" y="813"/>
                </a:cxn>
                <a:cxn ang="0">
                  <a:pos x="1715" y="857"/>
                </a:cxn>
                <a:cxn ang="0">
                  <a:pos x="1800" y="879"/>
                </a:cxn>
                <a:cxn ang="0">
                  <a:pos x="2022" y="876"/>
                </a:cxn>
                <a:cxn ang="0">
                  <a:pos x="2122" y="798"/>
                </a:cxn>
                <a:cxn ang="0">
                  <a:pos x="2296" y="842"/>
                </a:cxn>
                <a:cxn ang="0">
                  <a:pos x="2366" y="879"/>
                </a:cxn>
                <a:cxn ang="0">
                  <a:pos x="2429" y="854"/>
                </a:cxn>
                <a:cxn ang="0">
                  <a:pos x="2554" y="898"/>
                </a:cxn>
                <a:cxn ang="0">
                  <a:pos x="2606" y="842"/>
                </a:cxn>
                <a:cxn ang="0">
                  <a:pos x="2639" y="879"/>
                </a:cxn>
                <a:cxn ang="0">
                  <a:pos x="2676" y="879"/>
                </a:cxn>
                <a:cxn ang="0">
                  <a:pos x="2976" y="809"/>
                </a:cxn>
                <a:cxn ang="0">
                  <a:pos x="3027" y="824"/>
                </a:cxn>
                <a:cxn ang="0">
                  <a:pos x="3042" y="839"/>
                </a:cxn>
                <a:cxn ang="0">
                  <a:pos x="3264" y="850"/>
                </a:cxn>
                <a:cxn ang="0">
                  <a:pos x="3279" y="879"/>
                </a:cxn>
              </a:cxnLst>
              <a:rect l="0" t="0" r="0" b="0"/>
              <a:pathLst>
                <a:path w="3305" h="898">
                  <a:moveTo>
                    <a:pt x="3209" y="794"/>
                  </a:moveTo>
                  <a:lnTo>
                    <a:pt x="3131" y="780"/>
                  </a:lnTo>
                  <a:lnTo>
                    <a:pt x="3046" y="772"/>
                  </a:lnTo>
                  <a:lnTo>
                    <a:pt x="2928" y="769"/>
                  </a:lnTo>
                  <a:lnTo>
                    <a:pt x="2832" y="769"/>
                  </a:lnTo>
                  <a:lnTo>
                    <a:pt x="2514" y="780"/>
                  </a:lnTo>
                  <a:lnTo>
                    <a:pt x="2325" y="783"/>
                  </a:lnTo>
                  <a:lnTo>
                    <a:pt x="2188" y="787"/>
                  </a:lnTo>
                  <a:lnTo>
                    <a:pt x="2107" y="783"/>
                  </a:lnTo>
                  <a:lnTo>
                    <a:pt x="2092" y="783"/>
                  </a:lnTo>
                  <a:lnTo>
                    <a:pt x="2022" y="780"/>
                  </a:lnTo>
                  <a:lnTo>
                    <a:pt x="1978" y="772"/>
                  </a:lnTo>
                  <a:lnTo>
                    <a:pt x="1937" y="765"/>
                  </a:lnTo>
                  <a:lnTo>
                    <a:pt x="1907" y="754"/>
                  </a:lnTo>
                  <a:lnTo>
                    <a:pt x="1907" y="750"/>
                  </a:lnTo>
                  <a:lnTo>
                    <a:pt x="1904" y="750"/>
                  </a:lnTo>
                  <a:lnTo>
                    <a:pt x="1893" y="739"/>
                  </a:lnTo>
                  <a:lnTo>
                    <a:pt x="1889" y="728"/>
                  </a:lnTo>
                  <a:lnTo>
                    <a:pt x="1889" y="717"/>
                  </a:lnTo>
                  <a:lnTo>
                    <a:pt x="1896" y="713"/>
                  </a:lnTo>
                  <a:lnTo>
                    <a:pt x="1926" y="695"/>
                  </a:lnTo>
                  <a:lnTo>
                    <a:pt x="1989" y="672"/>
                  </a:lnTo>
                  <a:lnTo>
                    <a:pt x="2033" y="665"/>
                  </a:lnTo>
                  <a:lnTo>
                    <a:pt x="2089" y="654"/>
                  </a:lnTo>
                  <a:lnTo>
                    <a:pt x="2199" y="639"/>
                  </a:lnTo>
                  <a:lnTo>
                    <a:pt x="2403" y="613"/>
                  </a:lnTo>
                  <a:lnTo>
                    <a:pt x="2484" y="602"/>
                  </a:lnTo>
                  <a:lnTo>
                    <a:pt x="2565" y="595"/>
                  </a:lnTo>
                  <a:lnTo>
                    <a:pt x="2647" y="576"/>
                  </a:lnTo>
                  <a:lnTo>
                    <a:pt x="2650" y="576"/>
                  </a:lnTo>
                  <a:lnTo>
                    <a:pt x="2710" y="558"/>
                  </a:lnTo>
                  <a:lnTo>
                    <a:pt x="2732" y="547"/>
                  </a:lnTo>
                  <a:lnTo>
                    <a:pt x="2747" y="532"/>
                  </a:lnTo>
                  <a:lnTo>
                    <a:pt x="2765" y="513"/>
                  </a:lnTo>
                  <a:lnTo>
                    <a:pt x="2776" y="488"/>
                  </a:lnTo>
                  <a:lnTo>
                    <a:pt x="2776" y="473"/>
                  </a:lnTo>
                  <a:lnTo>
                    <a:pt x="2776" y="458"/>
                  </a:lnTo>
                  <a:lnTo>
                    <a:pt x="2765" y="447"/>
                  </a:lnTo>
                  <a:lnTo>
                    <a:pt x="2750" y="432"/>
                  </a:lnTo>
                  <a:lnTo>
                    <a:pt x="2732" y="417"/>
                  </a:lnTo>
                  <a:lnTo>
                    <a:pt x="2706" y="406"/>
                  </a:lnTo>
                  <a:lnTo>
                    <a:pt x="2636" y="384"/>
                  </a:lnTo>
                  <a:lnTo>
                    <a:pt x="2547" y="366"/>
                  </a:lnTo>
                  <a:lnTo>
                    <a:pt x="2480" y="362"/>
                  </a:lnTo>
                  <a:lnTo>
                    <a:pt x="2325" y="343"/>
                  </a:lnTo>
                  <a:lnTo>
                    <a:pt x="2103" y="332"/>
                  </a:lnTo>
                  <a:lnTo>
                    <a:pt x="1978" y="332"/>
                  </a:lnTo>
                  <a:lnTo>
                    <a:pt x="1852" y="332"/>
                  </a:lnTo>
                  <a:lnTo>
                    <a:pt x="1700" y="336"/>
                  </a:lnTo>
                  <a:lnTo>
                    <a:pt x="1405" y="347"/>
                  </a:lnTo>
                  <a:lnTo>
                    <a:pt x="1401" y="347"/>
                  </a:lnTo>
                  <a:lnTo>
                    <a:pt x="1305" y="347"/>
                  </a:lnTo>
                  <a:lnTo>
                    <a:pt x="1238" y="347"/>
                  </a:lnTo>
                  <a:lnTo>
                    <a:pt x="1198" y="343"/>
                  </a:lnTo>
                  <a:lnTo>
                    <a:pt x="1113" y="332"/>
                  </a:lnTo>
                  <a:lnTo>
                    <a:pt x="1109" y="332"/>
                  </a:lnTo>
                  <a:lnTo>
                    <a:pt x="1065" y="329"/>
                  </a:lnTo>
                  <a:lnTo>
                    <a:pt x="1013" y="318"/>
                  </a:lnTo>
                  <a:lnTo>
                    <a:pt x="972" y="303"/>
                  </a:lnTo>
                  <a:lnTo>
                    <a:pt x="943" y="288"/>
                  </a:lnTo>
                  <a:lnTo>
                    <a:pt x="939" y="288"/>
                  </a:lnTo>
                  <a:lnTo>
                    <a:pt x="932" y="277"/>
                  </a:lnTo>
                  <a:lnTo>
                    <a:pt x="928" y="266"/>
                  </a:lnTo>
                  <a:lnTo>
                    <a:pt x="928" y="251"/>
                  </a:lnTo>
                  <a:lnTo>
                    <a:pt x="928" y="244"/>
                  </a:lnTo>
                  <a:lnTo>
                    <a:pt x="943" y="225"/>
                  </a:lnTo>
                  <a:lnTo>
                    <a:pt x="972" y="207"/>
                  </a:lnTo>
                  <a:lnTo>
                    <a:pt x="1039" y="192"/>
                  </a:lnTo>
                  <a:lnTo>
                    <a:pt x="1042" y="192"/>
                  </a:lnTo>
                  <a:lnTo>
                    <a:pt x="1113" y="181"/>
                  </a:lnTo>
                  <a:lnTo>
                    <a:pt x="1168" y="181"/>
                  </a:lnTo>
                  <a:lnTo>
                    <a:pt x="1279" y="173"/>
                  </a:lnTo>
                  <a:lnTo>
                    <a:pt x="1294" y="173"/>
                  </a:lnTo>
                  <a:lnTo>
                    <a:pt x="1371" y="155"/>
                  </a:lnTo>
                  <a:lnTo>
                    <a:pt x="1442" y="148"/>
                  </a:lnTo>
                  <a:lnTo>
                    <a:pt x="1497" y="125"/>
                  </a:lnTo>
                  <a:lnTo>
                    <a:pt x="1516" y="118"/>
                  </a:lnTo>
                  <a:lnTo>
                    <a:pt x="1530" y="103"/>
                  </a:lnTo>
                  <a:lnTo>
                    <a:pt x="1542" y="81"/>
                  </a:lnTo>
                  <a:lnTo>
                    <a:pt x="1545" y="66"/>
                  </a:lnTo>
                  <a:lnTo>
                    <a:pt x="1542" y="48"/>
                  </a:lnTo>
                  <a:lnTo>
                    <a:pt x="1530" y="37"/>
                  </a:lnTo>
                  <a:lnTo>
                    <a:pt x="1516" y="26"/>
                  </a:lnTo>
                  <a:lnTo>
                    <a:pt x="1479" y="11"/>
                  </a:lnTo>
                  <a:lnTo>
                    <a:pt x="1427" y="0"/>
                  </a:lnTo>
                  <a:lnTo>
                    <a:pt x="1349" y="0"/>
                  </a:lnTo>
                  <a:lnTo>
                    <a:pt x="1338" y="0"/>
                  </a:lnTo>
                  <a:lnTo>
                    <a:pt x="1323" y="0"/>
                  </a:lnTo>
                  <a:lnTo>
                    <a:pt x="1275" y="0"/>
                  </a:lnTo>
                  <a:lnTo>
                    <a:pt x="1268" y="0"/>
                  </a:lnTo>
                  <a:lnTo>
                    <a:pt x="1002" y="0"/>
                  </a:lnTo>
                  <a:lnTo>
                    <a:pt x="987" y="0"/>
                  </a:lnTo>
                  <a:lnTo>
                    <a:pt x="854" y="0"/>
                  </a:lnTo>
                  <a:lnTo>
                    <a:pt x="843" y="0"/>
                  </a:lnTo>
                  <a:lnTo>
                    <a:pt x="813" y="0"/>
                  </a:lnTo>
                  <a:lnTo>
                    <a:pt x="706" y="0"/>
                  </a:lnTo>
                  <a:lnTo>
                    <a:pt x="691" y="0"/>
                  </a:lnTo>
                  <a:lnTo>
                    <a:pt x="351" y="7"/>
                  </a:lnTo>
                  <a:lnTo>
                    <a:pt x="0" y="7"/>
                  </a:lnTo>
                  <a:lnTo>
                    <a:pt x="0" y="11"/>
                  </a:lnTo>
                  <a:lnTo>
                    <a:pt x="30" y="14"/>
                  </a:lnTo>
                  <a:lnTo>
                    <a:pt x="44" y="26"/>
                  </a:lnTo>
                  <a:lnTo>
                    <a:pt x="48" y="37"/>
                  </a:lnTo>
                  <a:lnTo>
                    <a:pt x="41" y="48"/>
                  </a:lnTo>
                  <a:lnTo>
                    <a:pt x="30" y="51"/>
                  </a:lnTo>
                  <a:lnTo>
                    <a:pt x="19" y="51"/>
                  </a:lnTo>
                  <a:lnTo>
                    <a:pt x="0" y="51"/>
                  </a:lnTo>
                  <a:lnTo>
                    <a:pt x="0" y="55"/>
                  </a:lnTo>
                  <a:lnTo>
                    <a:pt x="44" y="63"/>
                  </a:lnTo>
                  <a:lnTo>
                    <a:pt x="85" y="66"/>
                  </a:lnTo>
                  <a:lnTo>
                    <a:pt x="85" y="70"/>
                  </a:lnTo>
                  <a:lnTo>
                    <a:pt x="89" y="70"/>
                  </a:lnTo>
                  <a:lnTo>
                    <a:pt x="118" y="81"/>
                  </a:lnTo>
                  <a:lnTo>
                    <a:pt x="144" y="96"/>
                  </a:lnTo>
                  <a:lnTo>
                    <a:pt x="159" y="118"/>
                  </a:lnTo>
                  <a:lnTo>
                    <a:pt x="166" y="133"/>
                  </a:lnTo>
                  <a:lnTo>
                    <a:pt x="166" y="151"/>
                  </a:lnTo>
                  <a:lnTo>
                    <a:pt x="155" y="166"/>
                  </a:lnTo>
                  <a:lnTo>
                    <a:pt x="133" y="181"/>
                  </a:lnTo>
                  <a:lnTo>
                    <a:pt x="104" y="196"/>
                  </a:lnTo>
                  <a:lnTo>
                    <a:pt x="70" y="207"/>
                  </a:lnTo>
                  <a:lnTo>
                    <a:pt x="0" y="218"/>
                  </a:lnTo>
                  <a:lnTo>
                    <a:pt x="70" y="210"/>
                  </a:lnTo>
                  <a:lnTo>
                    <a:pt x="104" y="203"/>
                  </a:lnTo>
                  <a:lnTo>
                    <a:pt x="133" y="188"/>
                  </a:lnTo>
                  <a:lnTo>
                    <a:pt x="155" y="173"/>
                  </a:lnTo>
                  <a:lnTo>
                    <a:pt x="166" y="151"/>
                  </a:lnTo>
                  <a:lnTo>
                    <a:pt x="170" y="133"/>
                  </a:lnTo>
                  <a:lnTo>
                    <a:pt x="159" y="111"/>
                  </a:lnTo>
                  <a:lnTo>
                    <a:pt x="148" y="92"/>
                  </a:lnTo>
                  <a:lnTo>
                    <a:pt x="126" y="81"/>
                  </a:lnTo>
                  <a:lnTo>
                    <a:pt x="104" y="70"/>
                  </a:lnTo>
                  <a:lnTo>
                    <a:pt x="159" y="63"/>
                  </a:lnTo>
                  <a:lnTo>
                    <a:pt x="185" y="55"/>
                  </a:lnTo>
                  <a:lnTo>
                    <a:pt x="189" y="51"/>
                  </a:lnTo>
                  <a:lnTo>
                    <a:pt x="196" y="40"/>
                  </a:lnTo>
                  <a:lnTo>
                    <a:pt x="196" y="33"/>
                  </a:lnTo>
                  <a:lnTo>
                    <a:pt x="174" y="22"/>
                  </a:lnTo>
                  <a:lnTo>
                    <a:pt x="141" y="7"/>
                  </a:lnTo>
                  <a:lnTo>
                    <a:pt x="351" y="11"/>
                  </a:lnTo>
                  <a:lnTo>
                    <a:pt x="385" y="7"/>
                  </a:lnTo>
                  <a:lnTo>
                    <a:pt x="385" y="11"/>
                  </a:lnTo>
                  <a:lnTo>
                    <a:pt x="414" y="14"/>
                  </a:lnTo>
                  <a:lnTo>
                    <a:pt x="425" y="26"/>
                  </a:lnTo>
                  <a:lnTo>
                    <a:pt x="414" y="37"/>
                  </a:lnTo>
                  <a:lnTo>
                    <a:pt x="396" y="40"/>
                  </a:lnTo>
                  <a:lnTo>
                    <a:pt x="377" y="48"/>
                  </a:lnTo>
                  <a:lnTo>
                    <a:pt x="336" y="48"/>
                  </a:lnTo>
                  <a:lnTo>
                    <a:pt x="285" y="51"/>
                  </a:lnTo>
                  <a:lnTo>
                    <a:pt x="281" y="51"/>
                  </a:lnTo>
                  <a:lnTo>
                    <a:pt x="311" y="63"/>
                  </a:lnTo>
                  <a:lnTo>
                    <a:pt x="336" y="70"/>
                  </a:lnTo>
                  <a:lnTo>
                    <a:pt x="377" y="96"/>
                  </a:lnTo>
                  <a:lnTo>
                    <a:pt x="396" y="118"/>
                  </a:lnTo>
                  <a:lnTo>
                    <a:pt x="407" y="125"/>
                  </a:lnTo>
                  <a:lnTo>
                    <a:pt x="410" y="148"/>
                  </a:lnTo>
                  <a:lnTo>
                    <a:pt x="399" y="173"/>
                  </a:lnTo>
                  <a:lnTo>
                    <a:pt x="392" y="188"/>
                  </a:lnTo>
                  <a:lnTo>
                    <a:pt x="381" y="203"/>
                  </a:lnTo>
                  <a:lnTo>
                    <a:pt x="351" y="221"/>
                  </a:lnTo>
                  <a:lnTo>
                    <a:pt x="314" y="236"/>
                  </a:lnTo>
                  <a:lnTo>
                    <a:pt x="274" y="244"/>
                  </a:lnTo>
                  <a:lnTo>
                    <a:pt x="311" y="233"/>
                  </a:lnTo>
                  <a:lnTo>
                    <a:pt x="340" y="218"/>
                  </a:lnTo>
                  <a:lnTo>
                    <a:pt x="362" y="203"/>
                  </a:lnTo>
                  <a:lnTo>
                    <a:pt x="377" y="181"/>
                  </a:lnTo>
                  <a:lnTo>
                    <a:pt x="392" y="151"/>
                  </a:lnTo>
                  <a:lnTo>
                    <a:pt x="396" y="148"/>
                  </a:lnTo>
                  <a:lnTo>
                    <a:pt x="385" y="122"/>
                  </a:lnTo>
                  <a:lnTo>
                    <a:pt x="366" y="96"/>
                  </a:lnTo>
                  <a:lnTo>
                    <a:pt x="344" y="81"/>
                  </a:lnTo>
                  <a:lnTo>
                    <a:pt x="322" y="66"/>
                  </a:lnTo>
                  <a:lnTo>
                    <a:pt x="274" y="51"/>
                  </a:lnTo>
                  <a:lnTo>
                    <a:pt x="251" y="48"/>
                  </a:lnTo>
                  <a:lnTo>
                    <a:pt x="229" y="40"/>
                  </a:lnTo>
                  <a:lnTo>
                    <a:pt x="196" y="48"/>
                  </a:lnTo>
                  <a:lnTo>
                    <a:pt x="200" y="48"/>
                  </a:lnTo>
                  <a:lnTo>
                    <a:pt x="229" y="48"/>
                  </a:lnTo>
                  <a:lnTo>
                    <a:pt x="251" y="51"/>
                  </a:lnTo>
                  <a:lnTo>
                    <a:pt x="270" y="55"/>
                  </a:lnTo>
                  <a:lnTo>
                    <a:pt x="314" y="70"/>
                  </a:lnTo>
                  <a:lnTo>
                    <a:pt x="340" y="81"/>
                  </a:lnTo>
                  <a:lnTo>
                    <a:pt x="366" y="103"/>
                  </a:lnTo>
                  <a:lnTo>
                    <a:pt x="381" y="122"/>
                  </a:lnTo>
                  <a:lnTo>
                    <a:pt x="392" y="148"/>
                  </a:lnTo>
                  <a:lnTo>
                    <a:pt x="385" y="151"/>
                  </a:lnTo>
                  <a:lnTo>
                    <a:pt x="370" y="181"/>
                  </a:lnTo>
                  <a:lnTo>
                    <a:pt x="355" y="203"/>
                  </a:lnTo>
                  <a:lnTo>
                    <a:pt x="329" y="218"/>
                  </a:lnTo>
                  <a:lnTo>
                    <a:pt x="296" y="233"/>
                  </a:lnTo>
                  <a:lnTo>
                    <a:pt x="255" y="244"/>
                  </a:lnTo>
                  <a:lnTo>
                    <a:pt x="255" y="247"/>
                  </a:lnTo>
                  <a:lnTo>
                    <a:pt x="104" y="266"/>
                  </a:lnTo>
                  <a:lnTo>
                    <a:pt x="74" y="273"/>
                  </a:lnTo>
                  <a:lnTo>
                    <a:pt x="74" y="266"/>
                  </a:lnTo>
                  <a:lnTo>
                    <a:pt x="44" y="273"/>
                  </a:lnTo>
                  <a:lnTo>
                    <a:pt x="0" y="277"/>
                  </a:lnTo>
                  <a:lnTo>
                    <a:pt x="0" y="281"/>
                  </a:lnTo>
                  <a:lnTo>
                    <a:pt x="44" y="277"/>
                  </a:lnTo>
                  <a:lnTo>
                    <a:pt x="56" y="273"/>
                  </a:lnTo>
                  <a:lnTo>
                    <a:pt x="26" y="281"/>
                  </a:lnTo>
                  <a:lnTo>
                    <a:pt x="0" y="295"/>
                  </a:lnTo>
                  <a:lnTo>
                    <a:pt x="0" y="303"/>
                  </a:lnTo>
                  <a:lnTo>
                    <a:pt x="4" y="303"/>
                  </a:lnTo>
                  <a:lnTo>
                    <a:pt x="4" y="295"/>
                  </a:lnTo>
                  <a:lnTo>
                    <a:pt x="48" y="281"/>
                  </a:lnTo>
                  <a:lnTo>
                    <a:pt x="104" y="266"/>
                  </a:lnTo>
                  <a:lnTo>
                    <a:pt x="470" y="221"/>
                  </a:lnTo>
                  <a:lnTo>
                    <a:pt x="507" y="218"/>
                  </a:lnTo>
                  <a:lnTo>
                    <a:pt x="510" y="218"/>
                  </a:lnTo>
                  <a:lnTo>
                    <a:pt x="547" y="207"/>
                  </a:lnTo>
                  <a:lnTo>
                    <a:pt x="588" y="192"/>
                  </a:lnTo>
                  <a:lnTo>
                    <a:pt x="606" y="181"/>
                  </a:lnTo>
                  <a:lnTo>
                    <a:pt x="617" y="166"/>
                  </a:lnTo>
                  <a:lnTo>
                    <a:pt x="628" y="151"/>
                  </a:lnTo>
                  <a:lnTo>
                    <a:pt x="628" y="140"/>
                  </a:lnTo>
                  <a:lnTo>
                    <a:pt x="632" y="133"/>
                  </a:lnTo>
                  <a:lnTo>
                    <a:pt x="628" y="118"/>
                  </a:lnTo>
                  <a:lnTo>
                    <a:pt x="617" y="103"/>
                  </a:lnTo>
                  <a:lnTo>
                    <a:pt x="603" y="85"/>
                  </a:lnTo>
                  <a:lnTo>
                    <a:pt x="566" y="66"/>
                  </a:lnTo>
                  <a:lnTo>
                    <a:pt x="518" y="55"/>
                  </a:lnTo>
                  <a:lnTo>
                    <a:pt x="447" y="48"/>
                  </a:lnTo>
                  <a:lnTo>
                    <a:pt x="451" y="48"/>
                  </a:lnTo>
                  <a:lnTo>
                    <a:pt x="477" y="40"/>
                  </a:lnTo>
                  <a:lnTo>
                    <a:pt x="477" y="48"/>
                  </a:lnTo>
                  <a:lnTo>
                    <a:pt x="484" y="40"/>
                  </a:lnTo>
                  <a:lnTo>
                    <a:pt x="525" y="40"/>
                  </a:lnTo>
                  <a:lnTo>
                    <a:pt x="580" y="40"/>
                  </a:lnTo>
                  <a:lnTo>
                    <a:pt x="621" y="51"/>
                  </a:lnTo>
                  <a:lnTo>
                    <a:pt x="658" y="66"/>
                  </a:lnTo>
                  <a:lnTo>
                    <a:pt x="677" y="77"/>
                  </a:lnTo>
                  <a:lnTo>
                    <a:pt x="688" y="92"/>
                  </a:lnTo>
                  <a:lnTo>
                    <a:pt x="699" y="103"/>
                  </a:lnTo>
                  <a:lnTo>
                    <a:pt x="706" y="118"/>
                  </a:lnTo>
                  <a:lnTo>
                    <a:pt x="702" y="148"/>
                  </a:lnTo>
                  <a:lnTo>
                    <a:pt x="688" y="166"/>
                  </a:lnTo>
                  <a:lnTo>
                    <a:pt x="673" y="188"/>
                  </a:lnTo>
                  <a:lnTo>
                    <a:pt x="636" y="207"/>
                  </a:lnTo>
                  <a:lnTo>
                    <a:pt x="595" y="218"/>
                  </a:lnTo>
                  <a:lnTo>
                    <a:pt x="558" y="225"/>
                  </a:lnTo>
                  <a:lnTo>
                    <a:pt x="484" y="236"/>
                  </a:lnTo>
                  <a:lnTo>
                    <a:pt x="455" y="236"/>
                  </a:lnTo>
                  <a:lnTo>
                    <a:pt x="381" y="244"/>
                  </a:lnTo>
                  <a:lnTo>
                    <a:pt x="311" y="258"/>
                  </a:lnTo>
                  <a:lnTo>
                    <a:pt x="255" y="258"/>
                  </a:lnTo>
                  <a:lnTo>
                    <a:pt x="185" y="273"/>
                  </a:lnTo>
                  <a:lnTo>
                    <a:pt x="141" y="288"/>
                  </a:lnTo>
                  <a:lnTo>
                    <a:pt x="111" y="306"/>
                  </a:lnTo>
                  <a:lnTo>
                    <a:pt x="96" y="321"/>
                  </a:lnTo>
                  <a:lnTo>
                    <a:pt x="89" y="336"/>
                  </a:lnTo>
                  <a:lnTo>
                    <a:pt x="89" y="351"/>
                  </a:lnTo>
                  <a:lnTo>
                    <a:pt x="89" y="362"/>
                  </a:lnTo>
                  <a:lnTo>
                    <a:pt x="100" y="377"/>
                  </a:lnTo>
                  <a:lnTo>
                    <a:pt x="111" y="392"/>
                  </a:lnTo>
                  <a:lnTo>
                    <a:pt x="133" y="406"/>
                  </a:lnTo>
                  <a:lnTo>
                    <a:pt x="159" y="417"/>
                  </a:lnTo>
                  <a:lnTo>
                    <a:pt x="218" y="436"/>
                  </a:lnTo>
                  <a:lnTo>
                    <a:pt x="296" y="447"/>
                  </a:lnTo>
                  <a:lnTo>
                    <a:pt x="433" y="458"/>
                  </a:lnTo>
                  <a:lnTo>
                    <a:pt x="495" y="462"/>
                  </a:lnTo>
                  <a:lnTo>
                    <a:pt x="521" y="462"/>
                  </a:lnTo>
                  <a:lnTo>
                    <a:pt x="702" y="477"/>
                  </a:lnTo>
                  <a:lnTo>
                    <a:pt x="743" y="484"/>
                  </a:lnTo>
                  <a:lnTo>
                    <a:pt x="776" y="491"/>
                  </a:lnTo>
                  <a:lnTo>
                    <a:pt x="854" y="513"/>
                  </a:lnTo>
                  <a:lnTo>
                    <a:pt x="887" y="528"/>
                  </a:lnTo>
                  <a:lnTo>
                    <a:pt x="909" y="539"/>
                  </a:lnTo>
                  <a:lnTo>
                    <a:pt x="917" y="547"/>
                  </a:lnTo>
                  <a:lnTo>
                    <a:pt x="924" y="558"/>
                  </a:lnTo>
                  <a:lnTo>
                    <a:pt x="917" y="573"/>
                  </a:lnTo>
                  <a:lnTo>
                    <a:pt x="902" y="584"/>
                  </a:lnTo>
                  <a:lnTo>
                    <a:pt x="876" y="595"/>
                  </a:lnTo>
                  <a:lnTo>
                    <a:pt x="799" y="617"/>
                  </a:lnTo>
                  <a:lnTo>
                    <a:pt x="728" y="628"/>
                  </a:lnTo>
                  <a:lnTo>
                    <a:pt x="717" y="628"/>
                  </a:lnTo>
                  <a:lnTo>
                    <a:pt x="658" y="632"/>
                  </a:lnTo>
                  <a:lnTo>
                    <a:pt x="628" y="639"/>
                  </a:lnTo>
                  <a:lnTo>
                    <a:pt x="462" y="658"/>
                  </a:lnTo>
                  <a:lnTo>
                    <a:pt x="385" y="672"/>
                  </a:lnTo>
                  <a:lnTo>
                    <a:pt x="325" y="687"/>
                  </a:lnTo>
                  <a:lnTo>
                    <a:pt x="285" y="702"/>
                  </a:lnTo>
                  <a:lnTo>
                    <a:pt x="259" y="717"/>
                  </a:lnTo>
                  <a:lnTo>
                    <a:pt x="244" y="735"/>
                  </a:lnTo>
                  <a:lnTo>
                    <a:pt x="240" y="754"/>
                  </a:lnTo>
                  <a:lnTo>
                    <a:pt x="240" y="757"/>
                  </a:lnTo>
                  <a:lnTo>
                    <a:pt x="251" y="772"/>
                  </a:lnTo>
                  <a:lnTo>
                    <a:pt x="266" y="794"/>
                  </a:lnTo>
                  <a:lnTo>
                    <a:pt x="292" y="809"/>
                  </a:lnTo>
                  <a:lnTo>
                    <a:pt x="322" y="824"/>
                  </a:lnTo>
                  <a:lnTo>
                    <a:pt x="385" y="839"/>
                  </a:lnTo>
                  <a:lnTo>
                    <a:pt x="447" y="850"/>
                  </a:lnTo>
                  <a:lnTo>
                    <a:pt x="381" y="842"/>
                  </a:lnTo>
                  <a:lnTo>
                    <a:pt x="292" y="824"/>
                  </a:lnTo>
                  <a:lnTo>
                    <a:pt x="251" y="813"/>
                  </a:lnTo>
                  <a:lnTo>
                    <a:pt x="214" y="794"/>
                  </a:lnTo>
                  <a:lnTo>
                    <a:pt x="196" y="772"/>
                  </a:lnTo>
                  <a:lnTo>
                    <a:pt x="185" y="757"/>
                  </a:lnTo>
                  <a:lnTo>
                    <a:pt x="185" y="754"/>
                  </a:lnTo>
                  <a:lnTo>
                    <a:pt x="185" y="743"/>
                  </a:lnTo>
                  <a:lnTo>
                    <a:pt x="189" y="728"/>
                  </a:lnTo>
                  <a:lnTo>
                    <a:pt x="200" y="717"/>
                  </a:lnTo>
                  <a:lnTo>
                    <a:pt x="218" y="702"/>
                  </a:lnTo>
                  <a:lnTo>
                    <a:pt x="244" y="687"/>
                  </a:lnTo>
                  <a:lnTo>
                    <a:pt x="281" y="680"/>
                  </a:lnTo>
                  <a:lnTo>
                    <a:pt x="329" y="669"/>
                  </a:lnTo>
                  <a:lnTo>
                    <a:pt x="425" y="658"/>
                  </a:lnTo>
                  <a:lnTo>
                    <a:pt x="592" y="632"/>
                  </a:lnTo>
                  <a:lnTo>
                    <a:pt x="628" y="628"/>
                  </a:lnTo>
                  <a:lnTo>
                    <a:pt x="699" y="617"/>
                  </a:lnTo>
                  <a:lnTo>
                    <a:pt x="776" y="602"/>
                  </a:lnTo>
                  <a:lnTo>
                    <a:pt x="806" y="587"/>
                  </a:lnTo>
                  <a:lnTo>
                    <a:pt x="824" y="573"/>
                  </a:lnTo>
                  <a:lnTo>
                    <a:pt x="828" y="562"/>
                  </a:lnTo>
                  <a:lnTo>
                    <a:pt x="828" y="554"/>
                  </a:lnTo>
                  <a:lnTo>
                    <a:pt x="824" y="539"/>
                  </a:lnTo>
                  <a:lnTo>
                    <a:pt x="817" y="525"/>
                  </a:lnTo>
                  <a:lnTo>
                    <a:pt x="791" y="506"/>
                  </a:lnTo>
                  <a:lnTo>
                    <a:pt x="758" y="491"/>
                  </a:lnTo>
                  <a:lnTo>
                    <a:pt x="714" y="488"/>
                  </a:lnTo>
                  <a:lnTo>
                    <a:pt x="677" y="477"/>
                  </a:lnTo>
                  <a:lnTo>
                    <a:pt x="647" y="473"/>
                  </a:lnTo>
                  <a:lnTo>
                    <a:pt x="610" y="473"/>
                  </a:lnTo>
                  <a:lnTo>
                    <a:pt x="562" y="469"/>
                  </a:lnTo>
                  <a:lnTo>
                    <a:pt x="425" y="469"/>
                  </a:lnTo>
                  <a:lnTo>
                    <a:pt x="336" y="469"/>
                  </a:lnTo>
                  <a:lnTo>
                    <a:pt x="300" y="462"/>
                  </a:lnTo>
                  <a:lnTo>
                    <a:pt x="240" y="458"/>
                  </a:lnTo>
                  <a:lnTo>
                    <a:pt x="144" y="443"/>
                  </a:lnTo>
                  <a:lnTo>
                    <a:pt x="63" y="421"/>
                  </a:lnTo>
                  <a:lnTo>
                    <a:pt x="30" y="406"/>
                  </a:lnTo>
                  <a:lnTo>
                    <a:pt x="0" y="392"/>
                  </a:lnTo>
                  <a:lnTo>
                    <a:pt x="0" y="399"/>
                  </a:lnTo>
                  <a:lnTo>
                    <a:pt x="41" y="417"/>
                  </a:lnTo>
                  <a:lnTo>
                    <a:pt x="89" y="432"/>
                  </a:lnTo>
                  <a:lnTo>
                    <a:pt x="189" y="454"/>
                  </a:lnTo>
                  <a:lnTo>
                    <a:pt x="100" y="447"/>
                  </a:lnTo>
                  <a:lnTo>
                    <a:pt x="48" y="432"/>
                  </a:lnTo>
                  <a:lnTo>
                    <a:pt x="0" y="417"/>
                  </a:lnTo>
                  <a:lnTo>
                    <a:pt x="0" y="421"/>
                  </a:lnTo>
                  <a:lnTo>
                    <a:pt x="59" y="443"/>
                  </a:lnTo>
                  <a:lnTo>
                    <a:pt x="0" y="428"/>
                  </a:lnTo>
                  <a:lnTo>
                    <a:pt x="0" y="432"/>
                  </a:lnTo>
                  <a:lnTo>
                    <a:pt x="74" y="447"/>
                  </a:lnTo>
                  <a:lnTo>
                    <a:pt x="155" y="454"/>
                  </a:lnTo>
                  <a:lnTo>
                    <a:pt x="96" y="454"/>
                  </a:lnTo>
                  <a:lnTo>
                    <a:pt x="0" y="443"/>
                  </a:lnTo>
                  <a:lnTo>
                    <a:pt x="41" y="454"/>
                  </a:lnTo>
                  <a:lnTo>
                    <a:pt x="0" y="447"/>
                  </a:lnTo>
                  <a:lnTo>
                    <a:pt x="0" y="454"/>
                  </a:lnTo>
                  <a:lnTo>
                    <a:pt x="48" y="454"/>
                  </a:lnTo>
                  <a:lnTo>
                    <a:pt x="111" y="462"/>
                  </a:lnTo>
                  <a:lnTo>
                    <a:pt x="144" y="473"/>
                  </a:lnTo>
                  <a:lnTo>
                    <a:pt x="181" y="488"/>
                  </a:lnTo>
                  <a:lnTo>
                    <a:pt x="203" y="502"/>
                  </a:lnTo>
                  <a:lnTo>
                    <a:pt x="229" y="528"/>
                  </a:lnTo>
                  <a:lnTo>
                    <a:pt x="237" y="543"/>
                  </a:lnTo>
                  <a:lnTo>
                    <a:pt x="237" y="562"/>
                  </a:lnTo>
                  <a:lnTo>
                    <a:pt x="229" y="576"/>
                  </a:lnTo>
                  <a:lnTo>
                    <a:pt x="211" y="602"/>
                  </a:lnTo>
                  <a:lnTo>
                    <a:pt x="181" y="624"/>
                  </a:lnTo>
                  <a:lnTo>
                    <a:pt x="118" y="643"/>
                  </a:lnTo>
                  <a:lnTo>
                    <a:pt x="63" y="658"/>
                  </a:lnTo>
                  <a:lnTo>
                    <a:pt x="0" y="669"/>
                  </a:lnTo>
                  <a:lnTo>
                    <a:pt x="0" y="680"/>
                  </a:lnTo>
                  <a:lnTo>
                    <a:pt x="85" y="672"/>
                  </a:lnTo>
                  <a:lnTo>
                    <a:pt x="155" y="672"/>
                  </a:lnTo>
                  <a:lnTo>
                    <a:pt x="148" y="680"/>
                  </a:lnTo>
                  <a:lnTo>
                    <a:pt x="63" y="680"/>
                  </a:lnTo>
                  <a:lnTo>
                    <a:pt x="26" y="684"/>
                  </a:lnTo>
                  <a:lnTo>
                    <a:pt x="0" y="684"/>
                  </a:lnTo>
                  <a:lnTo>
                    <a:pt x="0" y="687"/>
                  </a:lnTo>
                  <a:lnTo>
                    <a:pt x="26" y="687"/>
                  </a:lnTo>
                  <a:lnTo>
                    <a:pt x="59" y="684"/>
                  </a:lnTo>
                  <a:lnTo>
                    <a:pt x="141" y="680"/>
                  </a:lnTo>
                  <a:lnTo>
                    <a:pt x="89" y="702"/>
                  </a:lnTo>
                  <a:lnTo>
                    <a:pt x="63" y="724"/>
                  </a:lnTo>
                  <a:lnTo>
                    <a:pt x="48" y="739"/>
                  </a:lnTo>
                  <a:lnTo>
                    <a:pt x="44" y="750"/>
                  </a:lnTo>
                  <a:lnTo>
                    <a:pt x="44" y="757"/>
                  </a:lnTo>
                  <a:lnTo>
                    <a:pt x="56" y="765"/>
                  </a:lnTo>
                  <a:lnTo>
                    <a:pt x="74" y="783"/>
                  </a:lnTo>
                  <a:lnTo>
                    <a:pt x="104" y="798"/>
                  </a:lnTo>
                  <a:lnTo>
                    <a:pt x="141" y="820"/>
                  </a:lnTo>
                  <a:lnTo>
                    <a:pt x="211" y="839"/>
                  </a:lnTo>
                  <a:lnTo>
                    <a:pt x="244" y="850"/>
                  </a:lnTo>
                  <a:lnTo>
                    <a:pt x="325" y="868"/>
                  </a:lnTo>
                  <a:lnTo>
                    <a:pt x="421" y="879"/>
                  </a:lnTo>
                  <a:lnTo>
                    <a:pt x="518" y="883"/>
                  </a:lnTo>
                  <a:lnTo>
                    <a:pt x="603" y="891"/>
                  </a:lnTo>
                  <a:lnTo>
                    <a:pt x="588" y="898"/>
                  </a:lnTo>
                  <a:lnTo>
                    <a:pt x="592" y="898"/>
                  </a:lnTo>
                  <a:lnTo>
                    <a:pt x="606" y="891"/>
                  </a:lnTo>
                  <a:lnTo>
                    <a:pt x="610" y="891"/>
                  </a:lnTo>
                  <a:lnTo>
                    <a:pt x="628" y="898"/>
                  </a:lnTo>
                  <a:lnTo>
                    <a:pt x="636" y="898"/>
                  </a:lnTo>
                  <a:lnTo>
                    <a:pt x="617" y="891"/>
                  </a:lnTo>
                  <a:lnTo>
                    <a:pt x="665" y="891"/>
                  </a:lnTo>
                  <a:lnTo>
                    <a:pt x="665" y="883"/>
                  </a:lnTo>
                  <a:lnTo>
                    <a:pt x="673" y="898"/>
                  </a:lnTo>
                  <a:lnTo>
                    <a:pt x="677" y="898"/>
                  </a:lnTo>
                  <a:lnTo>
                    <a:pt x="673" y="891"/>
                  </a:lnTo>
                  <a:lnTo>
                    <a:pt x="673" y="876"/>
                  </a:lnTo>
                  <a:lnTo>
                    <a:pt x="677" y="857"/>
                  </a:lnTo>
                  <a:lnTo>
                    <a:pt x="680" y="839"/>
                  </a:lnTo>
                  <a:lnTo>
                    <a:pt x="714" y="824"/>
                  </a:lnTo>
                  <a:lnTo>
                    <a:pt x="747" y="809"/>
                  </a:lnTo>
                  <a:lnTo>
                    <a:pt x="773" y="806"/>
                  </a:lnTo>
                  <a:lnTo>
                    <a:pt x="832" y="783"/>
                  </a:lnTo>
                  <a:lnTo>
                    <a:pt x="839" y="787"/>
                  </a:lnTo>
                  <a:lnTo>
                    <a:pt x="843" y="783"/>
                  </a:lnTo>
                  <a:lnTo>
                    <a:pt x="876" y="780"/>
                  </a:lnTo>
                  <a:lnTo>
                    <a:pt x="884" y="780"/>
                  </a:lnTo>
                  <a:lnTo>
                    <a:pt x="932" y="772"/>
                  </a:lnTo>
                  <a:lnTo>
                    <a:pt x="998" y="780"/>
                  </a:lnTo>
                  <a:lnTo>
                    <a:pt x="939" y="783"/>
                  </a:lnTo>
                  <a:lnTo>
                    <a:pt x="932" y="783"/>
                  </a:lnTo>
                  <a:lnTo>
                    <a:pt x="924" y="783"/>
                  </a:lnTo>
                  <a:lnTo>
                    <a:pt x="887" y="787"/>
                  </a:lnTo>
                  <a:lnTo>
                    <a:pt x="817" y="806"/>
                  </a:lnTo>
                  <a:lnTo>
                    <a:pt x="784" y="813"/>
                  </a:lnTo>
                  <a:lnTo>
                    <a:pt x="747" y="828"/>
                  </a:lnTo>
                  <a:lnTo>
                    <a:pt x="717" y="850"/>
                  </a:lnTo>
                  <a:lnTo>
                    <a:pt x="706" y="865"/>
                  </a:lnTo>
                  <a:lnTo>
                    <a:pt x="702" y="876"/>
                  </a:lnTo>
                  <a:lnTo>
                    <a:pt x="702" y="883"/>
                  </a:lnTo>
                  <a:lnTo>
                    <a:pt x="714" y="898"/>
                  </a:lnTo>
                  <a:lnTo>
                    <a:pt x="717" y="898"/>
                  </a:lnTo>
                  <a:lnTo>
                    <a:pt x="706" y="883"/>
                  </a:lnTo>
                  <a:lnTo>
                    <a:pt x="706" y="876"/>
                  </a:lnTo>
                  <a:lnTo>
                    <a:pt x="714" y="857"/>
                  </a:lnTo>
                  <a:lnTo>
                    <a:pt x="728" y="842"/>
                  </a:lnTo>
                  <a:lnTo>
                    <a:pt x="769" y="824"/>
                  </a:lnTo>
                  <a:lnTo>
                    <a:pt x="817" y="806"/>
                  </a:lnTo>
                  <a:lnTo>
                    <a:pt x="861" y="794"/>
                  </a:lnTo>
                  <a:lnTo>
                    <a:pt x="832" y="806"/>
                  </a:lnTo>
                  <a:lnTo>
                    <a:pt x="813" y="813"/>
                  </a:lnTo>
                  <a:lnTo>
                    <a:pt x="776" y="839"/>
                  </a:lnTo>
                  <a:lnTo>
                    <a:pt x="769" y="857"/>
                  </a:lnTo>
                  <a:lnTo>
                    <a:pt x="762" y="868"/>
                  </a:lnTo>
                  <a:lnTo>
                    <a:pt x="769" y="883"/>
                  </a:lnTo>
                  <a:lnTo>
                    <a:pt x="776" y="898"/>
                  </a:lnTo>
                  <a:lnTo>
                    <a:pt x="784" y="898"/>
                  </a:lnTo>
                  <a:lnTo>
                    <a:pt x="773" y="883"/>
                  </a:lnTo>
                  <a:lnTo>
                    <a:pt x="769" y="868"/>
                  </a:lnTo>
                  <a:lnTo>
                    <a:pt x="773" y="857"/>
                  </a:lnTo>
                  <a:lnTo>
                    <a:pt x="791" y="835"/>
                  </a:lnTo>
                  <a:lnTo>
                    <a:pt x="806" y="820"/>
                  </a:lnTo>
                  <a:lnTo>
                    <a:pt x="832" y="809"/>
                  </a:lnTo>
                  <a:lnTo>
                    <a:pt x="869" y="798"/>
                  </a:lnTo>
                  <a:lnTo>
                    <a:pt x="917" y="787"/>
                  </a:lnTo>
                  <a:lnTo>
                    <a:pt x="887" y="798"/>
                  </a:lnTo>
                  <a:lnTo>
                    <a:pt x="858" y="813"/>
                  </a:lnTo>
                  <a:lnTo>
                    <a:pt x="832" y="835"/>
                  </a:lnTo>
                  <a:lnTo>
                    <a:pt x="817" y="857"/>
                  </a:lnTo>
                  <a:lnTo>
                    <a:pt x="817" y="865"/>
                  </a:lnTo>
                  <a:lnTo>
                    <a:pt x="817" y="883"/>
                  </a:lnTo>
                  <a:lnTo>
                    <a:pt x="828" y="898"/>
                  </a:lnTo>
                  <a:lnTo>
                    <a:pt x="832" y="898"/>
                  </a:lnTo>
                  <a:lnTo>
                    <a:pt x="817" y="883"/>
                  </a:lnTo>
                  <a:lnTo>
                    <a:pt x="817" y="868"/>
                  </a:lnTo>
                  <a:lnTo>
                    <a:pt x="817" y="857"/>
                  </a:lnTo>
                  <a:lnTo>
                    <a:pt x="832" y="839"/>
                  </a:lnTo>
                  <a:lnTo>
                    <a:pt x="847" y="824"/>
                  </a:lnTo>
                  <a:lnTo>
                    <a:pt x="872" y="809"/>
                  </a:lnTo>
                  <a:lnTo>
                    <a:pt x="898" y="798"/>
                  </a:lnTo>
                  <a:lnTo>
                    <a:pt x="943" y="787"/>
                  </a:lnTo>
                  <a:lnTo>
                    <a:pt x="983" y="783"/>
                  </a:lnTo>
                  <a:lnTo>
                    <a:pt x="943" y="794"/>
                  </a:lnTo>
                  <a:lnTo>
                    <a:pt x="917" y="806"/>
                  </a:lnTo>
                  <a:lnTo>
                    <a:pt x="898" y="820"/>
                  </a:lnTo>
                  <a:lnTo>
                    <a:pt x="884" y="828"/>
                  </a:lnTo>
                  <a:lnTo>
                    <a:pt x="872" y="854"/>
                  </a:lnTo>
                  <a:lnTo>
                    <a:pt x="872" y="865"/>
                  </a:lnTo>
                  <a:lnTo>
                    <a:pt x="876" y="879"/>
                  </a:lnTo>
                  <a:lnTo>
                    <a:pt x="895" y="898"/>
                  </a:lnTo>
                  <a:lnTo>
                    <a:pt x="898" y="898"/>
                  </a:lnTo>
                  <a:lnTo>
                    <a:pt x="884" y="879"/>
                  </a:lnTo>
                  <a:lnTo>
                    <a:pt x="876" y="865"/>
                  </a:lnTo>
                  <a:lnTo>
                    <a:pt x="876" y="854"/>
                  </a:lnTo>
                  <a:lnTo>
                    <a:pt x="887" y="828"/>
                  </a:lnTo>
                  <a:lnTo>
                    <a:pt x="902" y="820"/>
                  </a:lnTo>
                  <a:lnTo>
                    <a:pt x="924" y="806"/>
                  </a:lnTo>
                  <a:lnTo>
                    <a:pt x="946" y="794"/>
                  </a:lnTo>
                  <a:lnTo>
                    <a:pt x="987" y="783"/>
                  </a:lnTo>
                  <a:lnTo>
                    <a:pt x="1028" y="780"/>
                  </a:lnTo>
                  <a:lnTo>
                    <a:pt x="1054" y="780"/>
                  </a:lnTo>
                  <a:lnTo>
                    <a:pt x="1002" y="794"/>
                  </a:lnTo>
                  <a:lnTo>
                    <a:pt x="965" y="813"/>
                  </a:lnTo>
                  <a:lnTo>
                    <a:pt x="932" y="839"/>
                  </a:lnTo>
                  <a:lnTo>
                    <a:pt x="924" y="850"/>
                  </a:lnTo>
                  <a:lnTo>
                    <a:pt x="917" y="865"/>
                  </a:lnTo>
                  <a:lnTo>
                    <a:pt x="924" y="876"/>
                  </a:lnTo>
                  <a:lnTo>
                    <a:pt x="939" y="898"/>
                  </a:lnTo>
                  <a:lnTo>
                    <a:pt x="943" y="898"/>
                  </a:lnTo>
                  <a:lnTo>
                    <a:pt x="928" y="876"/>
                  </a:lnTo>
                  <a:lnTo>
                    <a:pt x="924" y="865"/>
                  </a:lnTo>
                  <a:lnTo>
                    <a:pt x="928" y="850"/>
                  </a:lnTo>
                  <a:lnTo>
                    <a:pt x="943" y="828"/>
                  </a:lnTo>
                  <a:lnTo>
                    <a:pt x="969" y="813"/>
                  </a:lnTo>
                  <a:lnTo>
                    <a:pt x="994" y="806"/>
                  </a:lnTo>
                  <a:lnTo>
                    <a:pt x="1054" y="783"/>
                  </a:lnTo>
                  <a:lnTo>
                    <a:pt x="1109" y="772"/>
                  </a:lnTo>
                  <a:lnTo>
                    <a:pt x="1079" y="783"/>
                  </a:lnTo>
                  <a:lnTo>
                    <a:pt x="1050" y="794"/>
                  </a:lnTo>
                  <a:lnTo>
                    <a:pt x="1028" y="809"/>
                  </a:lnTo>
                  <a:lnTo>
                    <a:pt x="1009" y="828"/>
                  </a:lnTo>
                  <a:lnTo>
                    <a:pt x="998" y="842"/>
                  </a:lnTo>
                  <a:lnTo>
                    <a:pt x="994" y="857"/>
                  </a:lnTo>
                  <a:lnTo>
                    <a:pt x="994" y="879"/>
                  </a:lnTo>
                  <a:lnTo>
                    <a:pt x="1009" y="898"/>
                  </a:lnTo>
                  <a:lnTo>
                    <a:pt x="1013" y="898"/>
                  </a:lnTo>
                  <a:lnTo>
                    <a:pt x="998" y="876"/>
                  </a:lnTo>
                  <a:lnTo>
                    <a:pt x="998" y="857"/>
                  </a:lnTo>
                  <a:lnTo>
                    <a:pt x="1002" y="842"/>
                  </a:lnTo>
                  <a:lnTo>
                    <a:pt x="1013" y="835"/>
                  </a:lnTo>
                  <a:lnTo>
                    <a:pt x="1035" y="809"/>
                  </a:lnTo>
                  <a:lnTo>
                    <a:pt x="1065" y="794"/>
                  </a:lnTo>
                  <a:lnTo>
                    <a:pt x="1105" y="780"/>
                  </a:lnTo>
                  <a:lnTo>
                    <a:pt x="1139" y="769"/>
                  </a:lnTo>
                  <a:lnTo>
                    <a:pt x="1205" y="765"/>
                  </a:lnTo>
                  <a:lnTo>
                    <a:pt x="1235" y="765"/>
                  </a:lnTo>
                  <a:lnTo>
                    <a:pt x="1238" y="765"/>
                  </a:lnTo>
                  <a:lnTo>
                    <a:pt x="1209" y="772"/>
                  </a:lnTo>
                  <a:lnTo>
                    <a:pt x="1183" y="787"/>
                  </a:lnTo>
                  <a:lnTo>
                    <a:pt x="1161" y="806"/>
                  </a:lnTo>
                  <a:lnTo>
                    <a:pt x="1142" y="828"/>
                  </a:lnTo>
                  <a:lnTo>
                    <a:pt x="1142" y="842"/>
                  </a:lnTo>
                  <a:lnTo>
                    <a:pt x="1150" y="854"/>
                  </a:lnTo>
                  <a:lnTo>
                    <a:pt x="1161" y="876"/>
                  </a:lnTo>
                  <a:lnTo>
                    <a:pt x="1183" y="898"/>
                  </a:lnTo>
                  <a:lnTo>
                    <a:pt x="1190" y="898"/>
                  </a:lnTo>
                  <a:lnTo>
                    <a:pt x="1161" y="868"/>
                  </a:lnTo>
                  <a:lnTo>
                    <a:pt x="1153" y="854"/>
                  </a:lnTo>
                  <a:lnTo>
                    <a:pt x="1150" y="842"/>
                  </a:lnTo>
                  <a:lnTo>
                    <a:pt x="1150" y="828"/>
                  </a:lnTo>
                  <a:lnTo>
                    <a:pt x="1153" y="820"/>
                  </a:lnTo>
                  <a:lnTo>
                    <a:pt x="1164" y="806"/>
                  </a:lnTo>
                  <a:lnTo>
                    <a:pt x="1194" y="783"/>
                  </a:lnTo>
                  <a:lnTo>
                    <a:pt x="1224" y="772"/>
                  </a:lnTo>
                  <a:lnTo>
                    <a:pt x="1253" y="765"/>
                  </a:lnTo>
                  <a:lnTo>
                    <a:pt x="1261" y="765"/>
                  </a:lnTo>
                  <a:lnTo>
                    <a:pt x="1279" y="757"/>
                  </a:lnTo>
                  <a:lnTo>
                    <a:pt x="1286" y="757"/>
                  </a:lnTo>
                  <a:lnTo>
                    <a:pt x="1290" y="757"/>
                  </a:lnTo>
                  <a:lnTo>
                    <a:pt x="1305" y="757"/>
                  </a:lnTo>
                  <a:lnTo>
                    <a:pt x="1249" y="780"/>
                  </a:lnTo>
                  <a:lnTo>
                    <a:pt x="1224" y="794"/>
                  </a:lnTo>
                  <a:lnTo>
                    <a:pt x="1209" y="813"/>
                  </a:lnTo>
                  <a:lnTo>
                    <a:pt x="1205" y="828"/>
                  </a:lnTo>
                  <a:lnTo>
                    <a:pt x="1205" y="842"/>
                  </a:lnTo>
                  <a:lnTo>
                    <a:pt x="1209" y="865"/>
                  </a:lnTo>
                  <a:lnTo>
                    <a:pt x="1224" y="879"/>
                  </a:lnTo>
                  <a:lnTo>
                    <a:pt x="1249" y="898"/>
                  </a:lnTo>
                  <a:lnTo>
                    <a:pt x="1261" y="898"/>
                  </a:lnTo>
                  <a:lnTo>
                    <a:pt x="1231" y="879"/>
                  </a:lnTo>
                  <a:lnTo>
                    <a:pt x="1213" y="857"/>
                  </a:lnTo>
                  <a:lnTo>
                    <a:pt x="1209" y="842"/>
                  </a:lnTo>
                  <a:lnTo>
                    <a:pt x="1205" y="828"/>
                  </a:lnTo>
                  <a:lnTo>
                    <a:pt x="1209" y="813"/>
                  </a:lnTo>
                  <a:lnTo>
                    <a:pt x="1220" y="806"/>
                  </a:lnTo>
                  <a:lnTo>
                    <a:pt x="1235" y="787"/>
                  </a:lnTo>
                  <a:lnTo>
                    <a:pt x="1268" y="772"/>
                  </a:lnTo>
                  <a:lnTo>
                    <a:pt x="1323" y="757"/>
                  </a:lnTo>
                  <a:lnTo>
                    <a:pt x="1331" y="757"/>
                  </a:lnTo>
                  <a:lnTo>
                    <a:pt x="1335" y="757"/>
                  </a:lnTo>
                  <a:lnTo>
                    <a:pt x="1357" y="750"/>
                  </a:lnTo>
                  <a:lnTo>
                    <a:pt x="1427" y="743"/>
                  </a:lnTo>
                  <a:lnTo>
                    <a:pt x="1375" y="754"/>
                  </a:lnTo>
                  <a:lnTo>
                    <a:pt x="1338" y="765"/>
                  </a:lnTo>
                  <a:lnTo>
                    <a:pt x="1305" y="783"/>
                  </a:lnTo>
                  <a:lnTo>
                    <a:pt x="1290" y="794"/>
                  </a:lnTo>
                  <a:lnTo>
                    <a:pt x="1275" y="809"/>
                  </a:lnTo>
                  <a:lnTo>
                    <a:pt x="1261" y="835"/>
                  </a:lnTo>
                  <a:lnTo>
                    <a:pt x="1261" y="854"/>
                  </a:lnTo>
                  <a:lnTo>
                    <a:pt x="1264" y="857"/>
                  </a:lnTo>
                  <a:lnTo>
                    <a:pt x="1279" y="879"/>
                  </a:lnTo>
                  <a:lnTo>
                    <a:pt x="1309" y="898"/>
                  </a:lnTo>
                  <a:lnTo>
                    <a:pt x="1316" y="898"/>
                  </a:lnTo>
                  <a:lnTo>
                    <a:pt x="1286" y="879"/>
                  </a:lnTo>
                  <a:lnTo>
                    <a:pt x="1264" y="857"/>
                  </a:lnTo>
                  <a:lnTo>
                    <a:pt x="1264" y="850"/>
                  </a:lnTo>
                  <a:lnTo>
                    <a:pt x="1264" y="835"/>
                  </a:lnTo>
                  <a:lnTo>
                    <a:pt x="1279" y="809"/>
                  </a:lnTo>
                  <a:lnTo>
                    <a:pt x="1290" y="798"/>
                  </a:lnTo>
                  <a:lnTo>
                    <a:pt x="1309" y="787"/>
                  </a:lnTo>
                  <a:lnTo>
                    <a:pt x="1357" y="765"/>
                  </a:lnTo>
                  <a:lnTo>
                    <a:pt x="1401" y="750"/>
                  </a:lnTo>
                  <a:lnTo>
                    <a:pt x="1464" y="739"/>
                  </a:lnTo>
                  <a:lnTo>
                    <a:pt x="1505" y="735"/>
                  </a:lnTo>
                  <a:lnTo>
                    <a:pt x="1534" y="735"/>
                  </a:lnTo>
                  <a:lnTo>
                    <a:pt x="1486" y="743"/>
                  </a:lnTo>
                  <a:lnTo>
                    <a:pt x="1431" y="757"/>
                  </a:lnTo>
                  <a:lnTo>
                    <a:pt x="1371" y="772"/>
                  </a:lnTo>
                  <a:lnTo>
                    <a:pt x="1346" y="787"/>
                  </a:lnTo>
                  <a:lnTo>
                    <a:pt x="1323" y="809"/>
                  </a:lnTo>
                  <a:lnTo>
                    <a:pt x="1320" y="820"/>
                  </a:lnTo>
                  <a:lnTo>
                    <a:pt x="1309" y="839"/>
                  </a:lnTo>
                  <a:lnTo>
                    <a:pt x="1316" y="850"/>
                  </a:lnTo>
                  <a:lnTo>
                    <a:pt x="1320" y="857"/>
                  </a:lnTo>
                  <a:lnTo>
                    <a:pt x="1331" y="876"/>
                  </a:lnTo>
                  <a:lnTo>
                    <a:pt x="1364" y="898"/>
                  </a:lnTo>
                  <a:lnTo>
                    <a:pt x="1375" y="898"/>
                  </a:lnTo>
                  <a:lnTo>
                    <a:pt x="1364" y="894"/>
                  </a:lnTo>
                  <a:lnTo>
                    <a:pt x="1331" y="876"/>
                  </a:lnTo>
                  <a:lnTo>
                    <a:pt x="1320" y="857"/>
                  </a:lnTo>
                  <a:lnTo>
                    <a:pt x="1316" y="850"/>
                  </a:lnTo>
                  <a:lnTo>
                    <a:pt x="1316" y="835"/>
                  </a:lnTo>
                  <a:lnTo>
                    <a:pt x="1320" y="824"/>
                  </a:lnTo>
                  <a:lnTo>
                    <a:pt x="1323" y="813"/>
                  </a:lnTo>
                  <a:lnTo>
                    <a:pt x="1357" y="787"/>
                  </a:lnTo>
                  <a:lnTo>
                    <a:pt x="1390" y="769"/>
                  </a:lnTo>
                  <a:lnTo>
                    <a:pt x="1431" y="757"/>
                  </a:lnTo>
                  <a:lnTo>
                    <a:pt x="1471" y="750"/>
                  </a:lnTo>
                  <a:lnTo>
                    <a:pt x="1542" y="739"/>
                  </a:lnTo>
                  <a:lnTo>
                    <a:pt x="1571" y="735"/>
                  </a:lnTo>
                  <a:lnTo>
                    <a:pt x="1623" y="735"/>
                  </a:lnTo>
                  <a:lnTo>
                    <a:pt x="1527" y="750"/>
                  </a:lnTo>
                  <a:lnTo>
                    <a:pt x="1486" y="757"/>
                  </a:lnTo>
                  <a:lnTo>
                    <a:pt x="1445" y="769"/>
                  </a:lnTo>
                  <a:lnTo>
                    <a:pt x="1408" y="783"/>
                  </a:lnTo>
                  <a:lnTo>
                    <a:pt x="1390" y="798"/>
                  </a:lnTo>
                  <a:lnTo>
                    <a:pt x="1375" y="809"/>
                  </a:lnTo>
                  <a:lnTo>
                    <a:pt x="1364" y="835"/>
                  </a:lnTo>
                  <a:lnTo>
                    <a:pt x="1364" y="842"/>
                  </a:lnTo>
                  <a:lnTo>
                    <a:pt x="1371" y="857"/>
                  </a:lnTo>
                  <a:lnTo>
                    <a:pt x="1379" y="876"/>
                  </a:lnTo>
                  <a:lnTo>
                    <a:pt x="1416" y="898"/>
                  </a:lnTo>
                  <a:lnTo>
                    <a:pt x="1427" y="898"/>
                  </a:lnTo>
                  <a:lnTo>
                    <a:pt x="1386" y="876"/>
                  </a:lnTo>
                  <a:lnTo>
                    <a:pt x="1371" y="857"/>
                  </a:lnTo>
                  <a:lnTo>
                    <a:pt x="1371" y="842"/>
                  </a:lnTo>
                  <a:lnTo>
                    <a:pt x="1371" y="835"/>
                  </a:lnTo>
                  <a:lnTo>
                    <a:pt x="1379" y="813"/>
                  </a:lnTo>
                  <a:lnTo>
                    <a:pt x="1394" y="798"/>
                  </a:lnTo>
                  <a:lnTo>
                    <a:pt x="1416" y="783"/>
                  </a:lnTo>
                  <a:lnTo>
                    <a:pt x="1445" y="769"/>
                  </a:lnTo>
                  <a:lnTo>
                    <a:pt x="1486" y="757"/>
                  </a:lnTo>
                  <a:lnTo>
                    <a:pt x="1567" y="743"/>
                  </a:lnTo>
                  <a:lnTo>
                    <a:pt x="1645" y="735"/>
                  </a:lnTo>
                  <a:lnTo>
                    <a:pt x="1737" y="728"/>
                  </a:lnTo>
                  <a:lnTo>
                    <a:pt x="1756" y="735"/>
                  </a:lnTo>
                  <a:lnTo>
                    <a:pt x="1638" y="743"/>
                  </a:lnTo>
                  <a:lnTo>
                    <a:pt x="1567" y="757"/>
                  </a:lnTo>
                  <a:lnTo>
                    <a:pt x="1534" y="765"/>
                  </a:lnTo>
                  <a:lnTo>
                    <a:pt x="1512" y="772"/>
                  </a:lnTo>
                  <a:lnTo>
                    <a:pt x="1471" y="794"/>
                  </a:lnTo>
                  <a:lnTo>
                    <a:pt x="1445" y="820"/>
                  </a:lnTo>
                  <a:lnTo>
                    <a:pt x="1442" y="828"/>
                  </a:lnTo>
                  <a:lnTo>
                    <a:pt x="1434" y="842"/>
                  </a:lnTo>
                  <a:lnTo>
                    <a:pt x="1442" y="857"/>
                  </a:lnTo>
                  <a:lnTo>
                    <a:pt x="1449" y="868"/>
                  </a:lnTo>
                  <a:lnTo>
                    <a:pt x="1464" y="883"/>
                  </a:lnTo>
                  <a:lnTo>
                    <a:pt x="1490" y="894"/>
                  </a:lnTo>
                  <a:lnTo>
                    <a:pt x="1497" y="898"/>
                  </a:lnTo>
                  <a:lnTo>
                    <a:pt x="1505" y="898"/>
                  </a:lnTo>
                  <a:lnTo>
                    <a:pt x="1490" y="894"/>
                  </a:lnTo>
                  <a:lnTo>
                    <a:pt x="1471" y="879"/>
                  </a:lnTo>
                  <a:lnTo>
                    <a:pt x="1449" y="868"/>
                  </a:lnTo>
                  <a:lnTo>
                    <a:pt x="1442" y="857"/>
                  </a:lnTo>
                  <a:lnTo>
                    <a:pt x="1442" y="842"/>
                  </a:lnTo>
                  <a:lnTo>
                    <a:pt x="1442" y="828"/>
                  </a:lnTo>
                  <a:lnTo>
                    <a:pt x="1449" y="820"/>
                  </a:lnTo>
                  <a:lnTo>
                    <a:pt x="1475" y="798"/>
                  </a:lnTo>
                  <a:lnTo>
                    <a:pt x="1512" y="780"/>
                  </a:lnTo>
                  <a:lnTo>
                    <a:pt x="1545" y="765"/>
                  </a:lnTo>
                  <a:lnTo>
                    <a:pt x="1586" y="757"/>
                  </a:lnTo>
                  <a:lnTo>
                    <a:pt x="1671" y="743"/>
                  </a:lnTo>
                  <a:lnTo>
                    <a:pt x="1782" y="735"/>
                  </a:lnTo>
                  <a:lnTo>
                    <a:pt x="1882" y="739"/>
                  </a:lnTo>
                  <a:lnTo>
                    <a:pt x="1882" y="735"/>
                  </a:lnTo>
                  <a:lnTo>
                    <a:pt x="1797" y="728"/>
                  </a:lnTo>
                  <a:lnTo>
                    <a:pt x="1737" y="728"/>
                  </a:lnTo>
                  <a:lnTo>
                    <a:pt x="1652" y="728"/>
                  </a:lnTo>
                  <a:lnTo>
                    <a:pt x="1567" y="728"/>
                  </a:lnTo>
                  <a:lnTo>
                    <a:pt x="1560" y="728"/>
                  </a:lnTo>
                  <a:lnTo>
                    <a:pt x="1519" y="724"/>
                  </a:lnTo>
                  <a:lnTo>
                    <a:pt x="1501" y="717"/>
                  </a:lnTo>
                  <a:lnTo>
                    <a:pt x="1490" y="709"/>
                  </a:lnTo>
                  <a:lnTo>
                    <a:pt x="1497" y="702"/>
                  </a:lnTo>
                  <a:lnTo>
                    <a:pt x="1505" y="695"/>
                  </a:lnTo>
                  <a:lnTo>
                    <a:pt x="1582" y="680"/>
                  </a:lnTo>
                  <a:lnTo>
                    <a:pt x="1675" y="672"/>
                  </a:lnTo>
                  <a:lnTo>
                    <a:pt x="1822" y="669"/>
                  </a:lnTo>
                  <a:lnTo>
                    <a:pt x="1882" y="665"/>
                  </a:lnTo>
                  <a:lnTo>
                    <a:pt x="1941" y="658"/>
                  </a:lnTo>
                  <a:lnTo>
                    <a:pt x="2007" y="647"/>
                  </a:lnTo>
                  <a:lnTo>
                    <a:pt x="2077" y="632"/>
                  </a:lnTo>
                  <a:lnTo>
                    <a:pt x="2144" y="610"/>
                  </a:lnTo>
                  <a:lnTo>
                    <a:pt x="2170" y="595"/>
                  </a:lnTo>
                  <a:lnTo>
                    <a:pt x="2188" y="576"/>
                  </a:lnTo>
                  <a:lnTo>
                    <a:pt x="2207" y="558"/>
                  </a:lnTo>
                  <a:lnTo>
                    <a:pt x="2218" y="539"/>
                  </a:lnTo>
                  <a:lnTo>
                    <a:pt x="2225" y="525"/>
                  </a:lnTo>
                  <a:lnTo>
                    <a:pt x="2225" y="502"/>
                  </a:lnTo>
                  <a:lnTo>
                    <a:pt x="2214" y="477"/>
                  </a:lnTo>
                  <a:lnTo>
                    <a:pt x="2203" y="462"/>
                  </a:lnTo>
                  <a:lnTo>
                    <a:pt x="2188" y="454"/>
                  </a:lnTo>
                  <a:lnTo>
                    <a:pt x="2170" y="436"/>
                  </a:lnTo>
                  <a:lnTo>
                    <a:pt x="2137" y="421"/>
                  </a:lnTo>
                  <a:lnTo>
                    <a:pt x="2100" y="414"/>
                  </a:lnTo>
                  <a:lnTo>
                    <a:pt x="2048" y="399"/>
                  </a:lnTo>
                  <a:lnTo>
                    <a:pt x="1992" y="388"/>
                  </a:lnTo>
                  <a:lnTo>
                    <a:pt x="1922" y="377"/>
                  </a:lnTo>
                  <a:lnTo>
                    <a:pt x="1863" y="373"/>
                  </a:lnTo>
                  <a:lnTo>
                    <a:pt x="1782" y="373"/>
                  </a:lnTo>
                  <a:lnTo>
                    <a:pt x="1652" y="366"/>
                  </a:lnTo>
                  <a:lnTo>
                    <a:pt x="1652" y="373"/>
                  </a:lnTo>
                  <a:lnTo>
                    <a:pt x="1782" y="373"/>
                  </a:lnTo>
                  <a:lnTo>
                    <a:pt x="1863" y="377"/>
                  </a:lnTo>
                  <a:lnTo>
                    <a:pt x="1922" y="384"/>
                  </a:lnTo>
                  <a:lnTo>
                    <a:pt x="1992" y="392"/>
                  </a:lnTo>
                  <a:lnTo>
                    <a:pt x="2048" y="403"/>
                  </a:lnTo>
                  <a:lnTo>
                    <a:pt x="2100" y="414"/>
                  </a:lnTo>
                  <a:lnTo>
                    <a:pt x="2133" y="428"/>
                  </a:lnTo>
                  <a:lnTo>
                    <a:pt x="2163" y="443"/>
                  </a:lnTo>
                  <a:lnTo>
                    <a:pt x="2185" y="454"/>
                  </a:lnTo>
                  <a:lnTo>
                    <a:pt x="2203" y="469"/>
                  </a:lnTo>
                  <a:lnTo>
                    <a:pt x="2214" y="484"/>
                  </a:lnTo>
                  <a:lnTo>
                    <a:pt x="2218" y="502"/>
                  </a:lnTo>
                  <a:lnTo>
                    <a:pt x="2218" y="525"/>
                  </a:lnTo>
                  <a:lnTo>
                    <a:pt x="2214" y="539"/>
                  </a:lnTo>
                  <a:lnTo>
                    <a:pt x="2203" y="558"/>
                  </a:lnTo>
                  <a:lnTo>
                    <a:pt x="2188" y="576"/>
                  </a:lnTo>
                  <a:lnTo>
                    <a:pt x="2163" y="595"/>
                  </a:lnTo>
                  <a:lnTo>
                    <a:pt x="2137" y="610"/>
                  </a:lnTo>
                  <a:lnTo>
                    <a:pt x="2074" y="628"/>
                  </a:lnTo>
                  <a:lnTo>
                    <a:pt x="2004" y="643"/>
                  </a:lnTo>
                  <a:lnTo>
                    <a:pt x="1878" y="658"/>
                  </a:lnTo>
                  <a:lnTo>
                    <a:pt x="1822" y="665"/>
                  </a:lnTo>
                  <a:lnTo>
                    <a:pt x="1675" y="669"/>
                  </a:lnTo>
                  <a:lnTo>
                    <a:pt x="1575" y="680"/>
                  </a:lnTo>
                  <a:lnTo>
                    <a:pt x="1505" y="687"/>
                  </a:lnTo>
                  <a:lnTo>
                    <a:pt x="1490" y="698"/>
                  </a:lnTo>
                  <a:lnTo>
                    <a:pt x="1486" y="709"/>
                  </a:lnTo>
                  <a:lnTo>
                    <a:pt x="1490" y="717"/>
                  </a:lnTo>
                  <a:lnTo>
                    <a:pt x="1505" y="724"/>
                  </a:lnTo>
                  <a:lnTo>
                    <a:pt x="1534" y="728"/>
                  </a:lnTo>
                  <a:lnTo>
                    <a:pt x="1501" y="735"/>
                  </a:lnTo>
                  <a:lnTo>
                    <a:pt x="1464" y="735"/>
                  </a:lnTo>
                  <a:lnTo>
                    <a:pt x="1394" y="739"/>
                  </a:lnTo>
                  <a:lnTo>
                    <a:pt x="1320" y="724"/>
                  </a:lnTo>
                  <a:lnTo>
                    <a:pt x="1286" y="709"/>
                  </a:lnTo>
                  <a:lnTo>
                    <a:pt x="1275" y="702"/>
                  </a:lnTo>
                  <a:lnTo>
                    <a:pt x="1275" y="695"/>
                  </a:lnTo>
                  <a:lnTo>
                    <a:pt x="1275" y="687"/>
                  </a:lnTo>
                  <a:lnTo>
                    <a:pt x="1279" y="672"/>
                  </a:lnTo>
                  <a:lnTo>
                    <a:pt x="1286" y="665"/>
                  </a:lnTo>
                  <a:lnTo>
                    <a:pt x="1305" y="658"/>
                  </a:lnTo>
                  <a:lnTo>
                    <a:pt x="1331" y="647"/>
                  </a:lnTo>
                  <a:lnTo>
                    <a:pt x="1364" y="639"/>
                  </a:lnTo>
                  <a:lnTo>
                    <a:pt x="1527" y="624"/>
                  </a:lnTo>
                  <a:lnTo>
                    <a:pt x="1567" y="624"/>
                  </a:lnTo>
                  <a:lnTo>
                    <a:pt x="1656" y="617"/>
                  </a:lnTo>
                  <a:lnTo>
                    <a:pt x="1708" y="610"/>
                  </a:lnTo>
                  <a:lnTo>
                    <a:pt x="1752" y="599"/>
                  </a:lnTo>
                  <a:lnTo>
                    <a:pt x="1793" y="576"/>
                  </a:lnTo>
                  <a:lnTo>
                    <a:pt x="1808" y="562"/>
                  </a:lnTo>
                  <a:lnTo>
                    <a:pt x="1819" y="547"/>
                  </a:lnTo>
                  <a:lnTo>
                    <a:pt x="1822" y="532"/>
                  </a:lnTo>
                  <a:lnTo>
                    <a:pt x="1822" y="517"/>
                  </a:lnTo>
                  <a:lnTo>
                    <a:pt x="1811" y="499"/>
                  </a:lnTo>
                  <a:lnTo>
                    <a:pt x="1808" y="488"/>
                  </a:lnTo>
                  <a:lnTo>
                    <a:pt x="1793" y="473"/>
                  </a:lnTo>
                  <a:lnTo>
                    <a:pt x="1767" y="462"/>
                  </a:lnTo>
                  <a:lnTo>
                    <a:pt x="1741" y="454"/>
                  </a:lnTo>
                  <a:lnTo>
                    <a:pt x="1700" y="447"/>
                  </a:lnTo>
                  <a:lnTo>
                    <a:pt x="1652" y="436"/>
                  </a:lnTo>
                  <a:lnTo>
                    <a:pt x="1597" y="432"/>
                  </a:lnTo>
                  <a:lnTo>
                    <a:pt x="1527" y="428"/>
                  </a:lnTo>
                  <a:lnTo>
                    <a:pt x="1512" y="428"/>
                  </a:lnTo>
                  <a:lnTo>
                    <a:pt x="1471" y="421"/>
                  </a:lnTo>
                  <a:lnTo>
                    <a:pt x="1427" y="417"/>
                  </a:lnTo>
                  <a:lnTo>
                    <a:pt x="1375" y="403"/>
                  </a:lnTo>
                  <a:lnTo>
                    <a:pt x="1338" y="388"/>
                  </a:lnTo>
                  <a:lnTo>
                    <a:pt x="1335" y="384"/>
                  </a:lnTo>
                  <a:lnTo>
                    <a:pt x="1331" y="377"/>
                  </a:lnTo>
                  <a:lnTo>
                    <a:pt x="1335" y="366"/>
                  </a:lnTo>
                  <a:lnTo>
                    <a:pt x="1338" y="358"/>
                  </a:lnTo>
                  <a:lnTo>
                    <a:pt x="1349" y="351"/>
                  </a:lnTo>
                  <a:lnTo>
                    <a:pt x="1390" y="351"/>
                  </a:lnTo>
                  <a:lnTo>
                    <a:pt x="1379" y="358"/>
                  </a:lnTo>
                  <a:lnTo>
                    <a:pt x="1375" y="366"/>
                  </a:lnTo>
                  <a:lnTo>
                    <a:pt x="1379" y="373"/>
                  </a:lnTo>
                  <a:lnTo>
                    <a:pt x="1386" y="384"/>
                  </a:lnTo>
                  <a:lnTo>
                    <a:pt x="1420" y="392"/>
                  </a:lnTo>
                  <a:lnTo>
                    <a:pt x="1431" y="399"/>
                  </a:lnTo>
                  <a:lnTo>
                    <a:pt x="1460" y="406"/>
                  </a:lnTo>
                  <a:lnTo>
                    <a:pt x="1516" y="417"/>
                  </a:lnTo>
                  <a:lnTo>
                    <a:pt x="1604" y="421"/>
                  </a:lnTo>
                  <a:lnTo>
                    <a:pt x="1615" y="421"/>
                  </a:lnTo>
                  <a:lnTo>
                    <a:pt x="1741" y="432"/>
                  </a:lnTo>
                  <a:lnTo>
                    <a:pt x="1808" y="454"/>
                  </a:lnTo>
                  <a:lnTo>
                    <a:pt x="1852" y="462"/>
                  </a:lnTo>
                  <a:lnTo>
                    <a:pt x="1878" y="484"/>
                  </a:lnTo>
                  <a:lnTo>
                    <a:pt x="1893" y="502"/>
                  </a:lnTo>
                  <a:lnTo>
                    <a:pt x="1896" y="517"/>
                  </a:lnTo>
                  <a:lnTo>
                    <a:pt x="1896" y="528"/>
                  </a:lnTo>
                  <a:lnTo>
                    <a:pt x="1893" y="539"/>
                  </a:lnTo>
                  <a:lnTo>
                    <a:pt x="1878" y="554"/>
                  </a:lnTo>
                  <a:lnTo>
                    <a:pt x="1856" y="569"/>
                  </a:lnTo>
                  <a:lnTo>
                    <a:pt x="1811" y="587"/>
                  </a:lnTo>
                  <a:lnTo>
                    <a:pt x="1756" y="610"/>
                  </a:lnTo>
                  <a:lnTo>
                    <a:pt x="1697" y="624"/>
                  </a:lnTo>
                  <a:lnTo>
                    <a:pt x="1597" y="639"/>
                  </a:lnTo>
                  <a:lnTo>
                    <a:pt x="1553" y="643"/>
                  </a:lnTo>
                  <a:lnTo>
                    <a:pt x="1553" y="647"/>
                  </a:lnTo>
                  <a:lnTo>
                    <a:pt x="1601" y="643"/>
                  </a:lnTo>
                  <a:lnTo>
                    <a:pt x="1700" y="624"/>
                  </a:lnTo>
                  <a:lnTo>
                    <a:pt x="1763" y="613"/>
                  </a:lnTo>
                  <a:lnTo>
                    <a:pt x="1819" y="595"/>
                  </a:lnTo>
                  <a:lnTo>
                    <a:pt x="1863" y="569"/>
                  </a:lnTo>
                  <a:lnTo>
                    <a:pt x="1878" y="558"/>
                  </a:lnTo>
                  <a:lnTo>
                    <a:pt x="1893" y="543"/>
                  </a:lnTo>
                  <a:lnTo>
                    <a:pt x="1896" y="528"/>
                  </a:lnTo>
                  <a:lnTo>
                    <a:pt x="1896" y="517"/>
                  </a:lnTo>
                  <a:lnTo>
                    <a:pt x="1896" y="499"/>
                  </a:lnTo>
                  <a:lnTo>
                    <a:pt x="1882" y="484"/>
                  </a:lnTo>
                  <a:lnTo>
                    <a:pt x="1863" y="462"/>
                  </a:lnTo>
                  <a:lnTo>
                    <a:pt x="1822" y="454"/>
                  </a:lnTo>
                  <a:lnTo>
                    <a:pt x="1767" y="436"/>
                  </a:lnTo>
                  <a:lnTo>
                    <a:pt x="1848" y="443"/>
                  </a:lnTo>
                  <a:lnTo>
                    <a:pt x="1904" y="454"/>
                  </a:lnTo>
                  <a:lnTo>
                    <a:pt x="1941" y="469"/>
                  </a:lnTo>
                  <a:lnTo>
                    <a:pt x="1967" y="488"/>
                  </a:lnTo>
                  <a:lnTo>
                    <a:pt x="1981" y="506"/>
                  </a:lnTo>
                  <a:lnTo>
                    <a:pt x="1978" y="528"/>
                  </a:lnTo>
                  <a:lnTo>
                    <a:pt x="1967" y="547"/>
                  </a:lnTo>
                  <a:lnTo>
                    <a:pt x="1952" y="569"/>
                  </a:lnTo>
                  <a:lnTo>
                    <a:pt x="1919" y="587"/>
                  </a:lnTo>
                  <a:lnTo>
                    <a:pt x="1878" y="610"/>
                  </a:lnTo>
                  <a:lnTo>
                    <a:pt x="1837" y="624"/>
                  </a:lnTo>
                  <a:lnTo>
                    <a:pt x="1800" y="632"/>
                  </a:lnTo>
                  <a:lnTo>
                    <a:pt x="1745" y="639"/>
                  </a:lnTo>
                  <a:lnTo>
                    <a:pt x="1726" y="643"/>
                  </a:lnTo>
                  <a:lnTo>
                    <a:pt x="1771" y="643"/>
                  </a:lnTo>
                  <a:lnTo>
                    <a:pt x="1819" y="639"/>
                  </a:lnTo>
                  <a:lnTo>
                    <a:pt x="1907" y="628"/>
                  </a:lnTo>
                  <a:lnTo>
                    <a:pt x="1959" y="613"/>
                  </a:lnTo>
                  <a:lnTo>
                    <a:pt x="2007" y="595"/>
                  </a:lnTo>
                  <a:lnTo>
                    <a:pt x="2037" y="569"/>
                  </a:lnTo>
                  <a:lnTo>
                    <a:pt x="2052" y="554"/>
                  </a:lnTo>
                  <a:lnTo>
                    <a:pt x="2059" y="539"/>
                  </a:lnTo>
                  <a:lnTo>
                    <a:pt x="2059" y="525"/>
                  </a:lnTo>
                  <a:lnTo>
                    <a:pt x="2052" y="513"/>
                  </a:lnTo>
                  <a:lnTo>
                    <a:pt x="2044" y="491"/>
                  </a:lnTo>
                  <a:lnTo>
                    <a:pt x="2022" y="477"/>
                  </a:lnTo>
                  <a:lnTo>
                    <a:pt x="1981" y="458"/>
                  </a:lnTo>
                  <a:lnTo>
                    <a:pt x="1933" y="447"/>
                  </a:lnTo>
                  <a:lnTo>
                    <a:pt x="1852" y="436"/>
                  </a:lnTo>
                  <a:lnTo>
                    <a:pt x="1848" y="436"/>
                  </a:lnTo>
                  <a:lnTo>
                    <a:pt x="1841" y="436"/>
                  </a:lnTo>
                  <a:lnTo>
                    <a:pt x="1656" y="421"/>
                  </a:lnTo>
                  <a:lnTo>
                    <a:pt x="1545" y="406"/>
                  </a:lnTo>
                  <a:lnTo>
                    <a:pt x="1505" y="403"/>
                  </a:lnTo>
                  <a:lnTo>
                    <a:pt x="1479" y="392"/>
                  </a:lnTo>
                  <a:lnTo>
                    <a:pt x="1456" y="384"/>
                  </a:lnTo>
                  <a:lnTo>
                    <a:pt x="1442" y="373"/>
                  </a:lnTo>
                  <a:lnTo>
                    <a:pt x="1434" y="366"/>
                  </a:lnTo>
                  <a:lnTo>
                    <a:pt x="1442" y="351"/>
                  </a:lnTo>
                  <a:lnTo>
                    <a:pt x="1434" y="351"/>
                  </a:lnTo>
                  <a:lnTo>
                    <a:pt x="1431" y="358"/>
                  </a:lnTo>
                  <a:lnTo>
                    <a:pt x="1431" y="366"/>
                  </a:lnTo>
                  <a:lnTo>
                    <a:pt x="1442" y="377"/>
                  </a:lnTo>
                  <a:lnTo>
                    <a:pt x="1456" y="388"/>
                  </a:lnTo>
                  <a:lnTo>
                    <a:pt x="1479" y="399"/>
                  </a:lnTo>
                  <a:lnTo>
                    <a:pt x="1530" y="406"/>
                  </a:lnTo>
                  <a:lnTo>
                    <a:pt x="1612" y="421"/>
                  </a:lnTo>
                  <a:lnTo>
                    <a:pt x="1604" y="421"/>
                  </a:lnTo>
                  <a:lnTo>
                    <a:pt x="1516" y="417"/>
                  </a:lnTo>
                  <a:lnTo>
                    <a:pt x="1460" y="406"/>
                  </a:lnTo>
                  <a:lnTo>
                    <a:pt x="1431" y="399"/>
                  </a:lnTo>
                  <a:lnTo>
                    <a:pt x="1420" y="392"/>
                  </a:lnTo>
                  <a:lnTo>
                    <a:pt x="1386" y="377"/>
                  </a:lnTo>
                  <a:lnTo>
                    <a:pt x="1379" y="366"/>
                  </a:lnTo>
                  <a:lnTo>
                    <a:pt x="1390" y="358"/>
                  </a:lnTo>
                  <a:lnTo>
                    <a:pt x="1401" y="351"/>
                  </a:lnTo>
                  <a:lnTo>
                    <a:pt x="1693" y="343"/>
                  </a:lnTo>
                  <a:lnTo>
                    <a:pt x="1852" y="336"/>
                  </a:lnTo>
                  <a:lnTo>
                    <a:pt x="1978" y="332"/>
                  </a:lnTo>
                  <a:lnTo>
                    <a:pt x="2103" y="336"/>
                  </a:lnTo>
                  <a:lnTo>
                    <a:pt x="2325" y="347"/>
                  </a:lnTo>
                  <a:lnTo>
                    <a:pt x="2480" y="362"/>
                  </a:lnTo>
                  <a:lnTo>
                    <a:pt x="2547" y="373"/>
                  </a:lnTo>
                  <a:lnTo>
                    <a:pt x="2650" y="392"/>
                  </a:lnTo>
                  <a:lnTo>
                    <a:pt x="2687" y="403"/>
                  </a:lnTo>
                  <a:lnTo>
                    <a:pt x="2717" y="417"/>
                  </a:lnTo>
                  <a:lnTo>
                    <a:pt x="2739" y="428"/>
                  </a:lnTo>
                  <a:lnTo>
                    <a:pt x="2758" y="443"/>
                  </a:lnTo>
                  <a:lnTo>
                    <a:pt x="2765" y="454"/>
                  </a:lnTo>
                  <a:lnTo>
                    <a:pt x="2772" y="462"/>
                  </a:lnTo>
                  <a:lnTo>
                    <a:pt x="2772" y="473"/>
                  </a:lnTo>
                  <a:lnTo>
                    <a:pt x="2772" y="488"/>
                  </a:lnTo>
                  <a:lnTo>
                    <a:pt x="2761" y="506"/>
                  </a:lnTo>
                  <a:lnTo>
                    <a:pt x="2747" y="532"/>
                  </a:lnTo>
                  <a:lnTo>
                    <a:pt x="2735" y="543"/>
                  </a:lnTo>
                  <a:lnTo>
                    <a:pt x="2717" y="547"/>
                  </a:lnTo>
                  <a:lnTo>
                    <a:pt x="2669" y="569"/>
                  </a:lnTo>
                  <a:lnTo>
                    <a:pt x="2695" y="554"/>
                  </a:lnTo>
                  <a:lnTo>
                    <a:pt x="2717" y="532"/>
                  </a:lnTo>
                  <a:lnTo>
                    <a:pt x="2732" y="517"/>
                  </a:lnTo>
                  <a:lnTo>
                    <a:pt x="2735" y="502"/>
                  </a:lnTo>
                  <a:lnTo>
                    <a:pt x="2747" y="477"/>
                  </a:lnTo>
                  <a:lnTo>
                    <a:pt x="2747" y="469"/>
                  </a:lnTo>
                  <a:lnTo>
                    <a:pt x="2735" y="454"/>
                  </a:lnTo>
                  <a:lnTo>
                    <a:pt x="2724" y="447"/>
                  </a:lnTo>
                  <a:lnTo>
                    <a:pt x="2702" y="421"/>
                  </a:lnTo>
                  <a:lnTo>
                    <a:pt x="2662" y="406"/>
                  </a:lnTo>
                  <a:lnTo>
                    <a:pt x="2621" y="392"/>
                  </a:lnTo>
                  <a:lnTo>
                    <a:pt x="2547" y="377"/>
                  </a:lnTo>
                  <a:lnTo>
                    <a:pt x="2510" y="373"/>
                  </a:lnTo>
                  <a:lnTo>
                    <a:pt x="2510" y="377"/>
                  </a:lnTo>
                  <a:lnTo>
                    <a:pt x="2455" y="366"/>
                  </a:lnTo>
                  <a:lnTo>
                    <a:pt x="2384" y="358"/>
                  </a:lnTo>
                  <a:lnTo>
                    <a:pt x="2384" y="362"/>
                  </a:lnTo>
                  <a:lnTo>
                    <a:pt x="2270" y="351"/>
                  </a:lnTo>
                  <a:lnTo>
                    <a:pt x="2214" y="347"/>
                  </a:lnTo>
                  <a:lnTo>
                    <a:pt x="2214" y="351"/>
                  </a:lnTo>
                  <a:lnTo>
                    <a:pt x="2273" y="351"/>
                  </a:lnTo>
                  <a:lnTo>
                    <a:pt x="2410" y="373"/>
                  </a:lnTo>
                  <a:lnTo>
                    <a:pt x="2480" y="388"/>
                  </a:lnTo>
                  <a:lnTo>
                    <a:pt x="2551" y="406"/>
                  </a:lnTo>
                  <a:lnTo>
                    <a:pt x="2610" y="436"/>
                  </a:lnTo>
                  <a:lnTo>
                    <a:pt x="2636" y="454"/>
                  </a:lnTo>
                  <a:lnTo>
                    <a:pt x="2650" y="469"/>
                  </a:lnTo>
                  <a:lnTo>
                    <a:pt x="2654" y="484"/>
                  </a:lnTo>
                  <a:lnTo>
                    <a:pt x="2654" y="499"/>
                  </a:lnTo>
                  <a:lnTo>
                    <a:pt x="2647" y="517"/>
                  </a:lnTo>
                  <a:lnTo>
                    <a:pt x="2632" y="543"/>
                  </a:lnTo>
                  <a:lnTo>
                    <a:pt x="2606" y="562"/>
                  </a:lnTo>
                  <a:lnTo>
                    <a:pt x="2569" y="576"/>
                  </a:lnTo>
                  <a:lnTo>
                    <a:pt x="2525" y="595"/>
                  </a:lnTo>
                  <a:lnTo>
                    <a:pt x="2440" y="610"/>
                  </a:lnTo>
                  <a:lnTo>
                    <a:pt x="2473" y="587"/>
                  </a:lnTo>
                  <a:lnTo>
                    <a:pt x="2521" y="562"/>
                  </a:lnTo>
                  <a:lnTo>
                    <a:pt x="2540" y="543"/>
                  </a:lnTo>
                  <a:lnTo>
                    <a:pt x="2554" y="525"/>
                  </a:lnTo>
                  <a:lnTo>
                    <a:pt x="2565" y="499"/>
                  </a:lnTo>
                  <a:lnTo>
                    <a:pt x="2565" y="469"/>
                  </a:lnTo>
                  <a:lnTo>
                    <a:pt x="2554" y="458"/>
                  </a:lnTo>
                  <a:lnTo>
                    <a:pt x="2547" y="447"/>
                  </a:lnTo>
                  <a:lnTo>
                    <a:pt x="2525" y="432"/>
                  </a:lnTo>
                  <a:lnTo>
                    <a:pt x="2499" y="417"/>
                  </a:lnTo>
                  <a:lnTo>
                    <a:pt x="2466" y="403"/>
                  </a:lnTo>
                  <a:lnTo>
                    <a:pt x="2410" y="392"/>
                  </a:lnTo>
                  <a:lnTo>
                    <a:pt x="2344" y="384"/>
                  </a:lnTo>
                  <a:lnTo>
                    <a:pt x="2273" y="373"/>
                  </a:lnTo>
                  <a:lnTo>
                    <a:pt x="2214" y="366"/>
                  </a:lnTo>
                  <a:lnTo>
                    <a:pt x="2148" y="362"/>
                  </a:lnTo>
                  <a:lnTo>
                    <a:pt x="2148" y="366"/>
                  </a:lnTo>
                  <a:lnTo>
                    <a:pt x="2203" y="373"/>
                  </a:lnTo>
                  <a:lnTo>
                    <a:pt x="2325" y="384"/>
                  </a:lnTo>
                  <a:lnTo>
                    <a:pt x="2388" y="399"/>
                  </a:lnTo>
                  <a:lnTo>
                    <a:pt x="2451" y="417"/>
                  </a:lnTo>
                  <a:lnTo>
                    <a:pt x="2473" y="432"/>
                  </a:lnTo>
                  <a:lnTo>
                    <a:pt x="2495" y="447"/>
                  </a:lnTo>
                  <a:lnTo>
                    <a:pt x="2510" y="458"/>
                  </a:lnTo>
                  <a:lnTo>
                    <a:pt x="2525" y="477"/>
                  </a:lnTo>
                  <a:lnTo>
                    <a:pt x="2525" y="491"/>
                  </a:lnTo>
                  <a:lnTo>
                    <a:pt x="2514" y="525"/>
                  </a:lnTo>
                  <a:lnTo>
                    <a:pt x="2506" y="543"/>
                  </a:lnTo>
                  <a:lnTo>
                    <a:pt x="2484" y="562"/>
                  </a:lnTo>
                  <a:lnTo>
                    <a:pt x="2466" y="587"/>
                  </a:lnTo>
                  <a:lnTo>
                    <a:pt x="2425" y="610"/>
                  </a:lnTo>
                  <a:lnTo>
                    <a:pt x="2403" y="610"/>
                  </a:lnTo>
                  <a:lnTo>
                    <a:pt x="2303" y="617"/>
                  </a:lnTo>
                  <a:lnTo>
                    <a:pt x="2351" y="602"/>
                  </a:lnTo>
                  <a:lnTo>
                    <a:pt x="2384" y="584"/>
                  </a:lnTo>
                  <a:lnTo>
                    <a:pt x="2410" y="562"/>
                  </a:lnTo>
                  <a:lnTo>
                    <a:pt x="2429" y="539"/>
                  </a:lnTo>
                  <a:lnTo>
                    <a:pt x="2436" y="513"/>
                  </a:lnTo>
                  <a:lnTo>
                    <a:pt x="2440" y="491"/>
                  </a:lnTo>
                  <a:lnTo>
                    <a:pt x="2436" y="477"/>
                  </a:lnTo>
                  <a:lnTo>
                    <a:pt x="2421" y="458"/>
                  </a:lnTo>
                  <a:lnTo>
                    <a:pt x="2399" y="447"/>
                  </a:lnTo>
                  <a:lnTo>
                    <a:pt x="2344" y="421"/>
                  </a:lnTo>
                  <a:lnTo>
                    <a:pt x="2277" y="399"/>
                  </a:lnTo>
                  <a:lnTo>
                    <a:pt x="2203" y="384"/>
                  </a:lnTo>
                  <a:lnTo>
                    <a:pt x="2066" y="366"/>
                  </a:lnTo>
                  <a:lnTo>
                    <a:pt x="2004" y="362"/>
                  </a:lnTo>
                  <a:lnTo>
                    <a:pt x="2004" y="366"/>
                  </a:lnTo>
                  <a:lnTo>
                    <a:pt x="2118" y="384"/>
                  </a:lnTo>
                  <a:lnTo>
                    <a:pt x="2207" y="403"/>
                  </a:lnTo>
                  <a:lnTo>
                    <a:pt x="2277" y="421"/>
                  </a:lnTo>
                  <a:lnTo>
                    <a:pt x="2325" y="443"/>
                  </a:lnTo>
                  <a:lnTo>
                    <a:pt x="2355" y="454"/>
                  </a:lnTo>
                  <a:lnTo>
                    <a:pt x="2373" y="469"/>
                  </a:lnTo>
                  <a:lnTo>
                    <a:pt x="2384" y="484"/>
                  </a:lnTo>
                  <a:lnTo>
                    <a:pt x="2388" y="517"/>
                  </a:lnTo>
                  <a:lnTo>
                    <a:pt x="2384" y="543"/>
                  </a:lnTo>
                  <a:lnTo>
                    <a:pt x="2370" y="569"/>
                  </a:lnTo>
                  <a:lnTo>
                    <a:pt x="2351" y="587"/>
                  </a:lnTo>
                  <a:lnTo>
                    <a:pt x="2310" y="613"/>
                  </a:lnTo>
                  <a:lnTo>
                    <a:pt x="2296" y="617"/>
                  </a:lnTo>
                  <a:lnTo>
                    <a:pt x="2296" y="624"/>
                  </a:lnTo>
                  <a:lnTo>
                    <a:pt x="2159" y="639"/>
                  </a:lnTo>
                  <a:lnTo>
                    <a:pt x="2207" y="617"/>
                  </a:lnTo>
                  <a:lnTo>
                    <a:pt x="2244" y="595"/>
                  </a:lnTo>
                  <a:lnTo>
                    <a:pt x="2270" y="569"/>
                  </a:lnTo>
                  <a:lnTo>
                    <a:pt x="2284" y="543"/>
                  </a:lnTo>
                  <a:lnTo>
                    <a:pt x="2288" y="525"/>
                  </a:lnTo>
                  <a:lnTo>
                    <a:pt x="2296" y="506"/>
                  </a:lnTo>
                  <a:lnTo>
                    <a:pt x="2288" y="488"/>
                  </a:lnTo>
                  <a:lnTo>
                    <a:pt x="2284" y="473"/>
                  </a:lnTo>
                  <a:lnTo>
                    <a:pt x="2273" y="454"/>
                  </a:lnTo>
                  <a:lnTo>
                    <a:pt x="2255" y="443"/>
                  </a:lnTo>
                  <a:lnTo>
                    <a:pt x="2229" y="432"/>
                  </a:lnTo>
                  <a:lnTo>
                    <a:pt x="2174" y="406"/>
                  </a:lnTo>
                  <a:lnTo>
                    <a:pt x="2103" y="392"/>
                  </a:lnTo>
                  <a:lnTo>
                    <a:pt x="1978" y="373"/>
                  </a:lnTo>
                  <a:lnTo>
                    <a:pt x="1919" y="366"/>
                  </a:lnTo>
                  <a:lnTo>
                    <a:pt x="1911" y="373"/>
                  </a:lnTo>
                  <a:lnTo>
                    <a:pt x="1974" y="377"/>
                  </a:lnTo>
                  <a:lnTo>
                    <a:pt x="2100" y="399"/>
                  </a:lnTo>
                  <a:lnTo>
                    <a:pt x="2163" y="414"/>
                  </a:lnTo>
                  <a:lnTo>
                    <a:pt x="2225" y="432"/>
                  </a:lnTo>
                  <a:lnTo>
                    <a:pt x="2248" y="447"/>
                  </a:lnTo>
                  <a:lnTo>
                    <a:pt x="2270" y="458"/>
                  </a:lnTo>
                  <a:lnTo>
                    <a:pt x="2284" y="473"/>
                  </a:lnTo>
                  <a:lnTo>
                    <a:pt x="2288" y="488"/>
                  </a:lnTo>
                  <a:lnTo>
                    <a:pt x="2288" y="506"/>
                  </a:lnTo>
                  <a:lnTo>
                    <a:pt x="2284" y="525"/>
                  </a:lnTo>
                  <a:lnTo>
                    <a:pt x="2277" y="547"/>
                  </a:lnTo>
                  <a:lnTo>
                    <a:pt x="2262" y="573"/>
                  </a:lnTo>
                  <a:lnTo>
                    <a:pt x="2233" y="599"/>
                  </a:lnTo>
                  <a:lnTo>
                    <a:pt x="2199" y="617"/>
                  </a:lnTo>
                  <a:lnTo>
                    <a:pt x="2144" y="643"/>
                  </a:lnTo>
                  <a:lnTo>
                    <a:pt x="2089" y="647"/>
                  </a:lnTo>
                  <a:lnTo>
                    <a:pt x="2033" y="658"/>
                  </a:lnTo>
                  <a:lnTo>
                    <a:pt x="1989" y="669"/>
                  </a:lnTo>
                  <a:lnTo>
                    <a:pt x="1922" y="695"/>
                  </a:lnTo>
                  <a:lnTo>
                    <a:pt x="1893" y="709"/>
                  </a:lnTo>
                  <a:lnTo>
                    <a:pt x="1889" y="717"/>
                  </a:lnTo>
                  <a:lnTo>
                    <a:pt x="1882" y="728"/>
                  </a:lnTo>
                  <a:lnTo>
                    <a:pt x="1889" y="743"/>
                  </a:lnTo>
                  <a:lnTo>
                    <a:pt x="1893" y="750"/>
                  </a:lnTo>
                  <a:lnTo>
                    <a:pt x="1863" y="750"/>
                  </a:lnTo>
                  <a:lnTo>
                    <a:pt x="1778" y="757"/>
                  </a:lnTo>
                  <a:lnTo>
                    <a:pt x="1715" y="765"/>
                  </a:lnTo>
                  <a:lnTo>
                    <a:pt x="1671" y="772"/>
                  </a:lnTo>
                  <a:lnTo>
                    <a:pt x="1641" y="783"/>
                  </a:lnTo>
                  <a:lnTo>
                    <a:pt x="1623" y="794"/>
                  </a:lnTo>
                  <a:lnTo>
                    <a:pt x="1604" y="809"/>
                  </a:lnTo>
                  <a:lnTo>
                    <a:pt x="1597" y="824"/>
                  </a:lnTo>
                  <a:lnTo>
                    <a:pt x="1597" y="839"/>
                  </a:lnTo>
                  <a:lnTo>
                    <a:pt x="1597" y="854"/>
                  </a:lnTo>
                  <a:lnTo>
                    <a:pt x="1601" y="857"/>
                  </a:lnTo>
                  <a:lnTo>
                    <a:pt x="1623" y="879"/>
                  </a:lnTo>
                  <a:lnTo>
                    <a:pt x="1660" y="898"/>
                  </a:lnTo>
                  <a:lnTo>
                    <a:pt x="1671" y="898"/>
                  </a:lnTo>
                  <a:lnTo>
                    <a:pt x="1627" y="879"/>
                  </a:lnTo>
                  <a:lnTo>
                    <a:pt x="1604" y="857"/>
                  </a:lnTo>
                  <a:lnTo>
                    <a:pt x="1601" y="850"/>
                  </a:lnTo>
                  <a:lnTo>
                    <a:pt x="1597" y="839"/>
                  </a:lnTo>
                  <a:lnTo>
                    <a:pt x="1601" y="824"/>
                  </a:lnTo>
                  <a:lnTo>
                    <a:pt x="1612" y="809"/>
                  </a:lnTo>
                  <a:lnTo>
                    <a:pt x="1627" y="798"/>
                  </a:lnTo>
                  <a:lnTo>
                    <a:pt x="1645" y="787"/>
                  </a:lnTo>
                  <a:lnTo>
                    <a:pt x="1671" y="780"/>
                  </a:lnTo>
                  <a:lnTo>
                    <a:pt x="1715" y="769"/>
                  </a:lnTo>
                  <a:lnTo>
                    <a:pt x="1778" y="757"/>
                  </a:lnTo>
                  <a:lnTo>
                    <a:pt x="1863" y="754"/>
                  </a:lnTo>
                  <a:lnTo>
                    <a:pt x="1896" y="754"/>
                  </a:lnTo>
                  <a:lnTo>
                    <a:pt x="1919" y="757"/>
                  </a:lnTo>
                  <a:lnTo>
                    <a:pt x="1878" y="757"/>
                  </a:lnTo>
                  <a:lnTo>
                    <a:pt x="1811" y="765"/>
                  </a:lnTo>
                  <a:lnTo>
                    <a:pt x="1737" y="780"/>
                  </a:lnTo>
                  <a:lnTo>
                    <a:pt x="1708" y="787"/>
                  </a:lnTo>
                  <a:lnTo>
                    <a:pt x="1682" y="798"/>
                  </a:lnTo>
                  <a:lnTo>
                    <a:pt x="1671" y="813"/>
                  </a:lnTo>
                  <a:lnTo>
                    <a:pt x="1660" y="828"/>
                  </a:lnTo>
                  <a:lnTo>
                    <a:pt x="1656" y="842"/>
                  </a:lnTo>
                  <a:lnTo>
                    <a:pt x="1667" y="865"/>
                  </a:lnTo>
                  <a:lnTo>
                    <a:pt x="1686" y="883"/>
                  </a:lnTo>
                  <a:lnTo>
                    <a:pt x="1712" y="898"/>
                  </a:lnTo>
                  <a:lnTo>
                    <a:pt x="1723" y="898"/>
                  </a:lnTo>
                  <a:lnTo>
                    <a:pt x="1686" y="883"/>
                  </a:lnTo>
                  <a:lnTo>
                    <a:pt x="1667" y="865"/>
                  </a:lnTo>
                  <a:lnTo>
                    <a:pt x="1660" y="842"/>
                  </a:lnTo>
                  <a:lnTo>
                    <a:pt x="1667" y="828"/>
                  </a:lnTo>
                  <a:lnTo>
                    <a:pt x="1671" y="813"/>
                  </a:lnTo>
                  <a:lnTo>
                    <a:pt x="1686" y="806"/>
                  </a:lnTo>
                  <a:lnTo>
                    <a:pt x="1712" y="787"/>
                  </a:lnTo>
                  <a:lnTo>
                    <a:pt x="1745" y="780"/>
                  </a:lnTo>
                  <a:lnTo>
                    <a:pt x="1822" y="769"/>
                  </a:lnTo>
                  <a:lnTo>
                    <a:pt x="1893" y="765"/>
                  </a:lnTo>
                  <a:lnTo>
                    <a:pt x="1922" y="765"/>
                  </a:lnTo>
                  <a:lnTo>
                    <a:pt x="1922" y="757"/>
                  </a:lnTo>
                  <a:lnTo>
                    <a:pt x="1963" y="772"/>
                  </a:lnTo>
                  <a:lnTo>
                    <a:pt x="1870" y="772"/>
                  </a:lnTo>
                  <a:lnTo>
                    <a:pt x="1837" y="772"/>
                  </a:lnTo>
                  <a:lnTo>
                    <a:pt x="1797" y="780"/>
                  </a:lnTo>
                  <a:lnTo>
                    <a:pt x="1767" y="787"/>
                  </a:lnTo>
                  <a:lnTo>
                    <a:pt x="1730" y="809"/>
                  </a:lnTo>
                  <a:lnTo>
                    <a:pt x="1715" y="824"/>
                  </a:lnTo>
                  <a:lnTo>
                    <a:pt x="1712" y="835"/>
                  </a:lnTo>
                  <a:lnTo>
                    <a:pt x="1712" y="850"/>
                  </a:lnTo>
                  <a:lnTo>
                    <a:pt x="1715" y="865"/>
                  </a:lnTo>
                  <a:lnTo>
                    <a:pt x="1737" y="883"/>
                  </a:lnTo>
                  <a:lnTo>
                    <a:pt x="1771" y="898"/>
                  </a:lnTo>
                  <a:lnTo>
                    <a:pt x="1782" y="898"/>
                  </a:lnTo>
                  <a:lnTo>
                    <a:pt x="1741" y="879"/>
                  </a:lnTo>
                  <a:lnTo>
                    <a:pt x="1730" y="868"/>
                  </a:lnTo>
                  <a:lnTo>
                    <a:pt x="1715" y="857"/>
                  </a:lnTo>
                  <a:lnTo>
                    <a:pt x="1712" y="850"/>
                  </a:lnTo>
                  <a:lnTo>
                    <a:pt x="1715" y="835"/>
                  </a:lnTo>
                  <a:lnTo>
                    <a:pt x="1715" y="828"/>
                  </a:lnTo>
                  <a:lnTo>
                    <a:pt x="1737" y="809"/>
                  </a:lnTo>
                  <a:lnTo>
                    <a:pt x="1771" y="794"/>
                  </a:lnTo>
                  <a:lnTo>
                    <a:pt x="1797" y="783"/>
                  </a:lnTo>
                  <a:lnTo>
                    <a:pt x="1837" y="780"/>
                  </a:lnTo>
                  <a:lnTo>
                    <a:pt x="1878" y="772"/>
                  </a:lnTo>
                  <a:lnTo>
                    <a:pt x="1978" y="780"/>
                  </a:lnTo>
                  <a:lnTo>
                    <a:pt x="1922" y="780"/>
                  </a:lnTo>
                  <a:lnTo>
                    <a:pt x="1852" y="787"/>
                  </a:lnTo>
                  <a:lnTo>
                    <a:pt x="1822" y="798"/>
                  </a:lnTo>
                  <a:lnTo>
                    <a:pt x="1793" y="809"/>
                  </a:lnTo>
                  <a:lnTo>
                    <a:pt x="1771" y="824"/>
                  </a:lnTo>
                  <a:lnTo>
                    <a:pt x="1763" y="839"/>
                  </a:lnTo>
                  <a:lnTo>
                    <a:pt x="1763" y="842"/>
                  </a:lnTo>
                  <a:lnTo>
                    <a:pt x="1767" y="857"/>
                  </a:lnTo>
                  <a:lnTo>
                    <a:pt x="1778" y="865"/>
                  </a:lnTo>
                  <a:lnTo>
                    <a:pt x="1785" y="879"/>
                  </a:lnTo>
                  <a:lnTo>
                    <a:pt x="1811" y="891"/>
                  </a:lnTo>
                  <a:lnTo>
                    <a:pt x="1837" y="898"/>
                  </a:lnTo>
                  <a:lnTo>
                    <a:pt x="1852" y="898"/>
                  </a:lnTo>
                  <a:lnTo>
                    <a:pt x="1800" y="879"/>
                  </a:lnTo>
                  <a:lnTo>
                    <a:pt x="1778" y="857"/>
                  </a:lnTo>
                  <a:lnTo>
                    <a:pt x="1767" y="842"/>
                  </a:lnTo>
                  <a:lnTo>
                    <a:pt x="1767" y="839"/>
                  </a:lnTo>
                  <a:lnTo>
                    <a:pt x="1771" y="828"/>
                  </a:lnTo>
                  <a:lnTo>
                    <a:pt x="1782" y="820"/>
                  </a:lnTo>
                  <a:lnTo>
                    <a:pt x="1808" y="809"/>
                  </a:lnTo>
                  <a:lnTo>
                    <a:pt x="1848" y="798"/>
                  </a:lnTo>
                  <a:lnTo>
                    <a:pt x="1889" y="787"/>
                  </a:lnTo>
                  <a:lnTo>
                    <a:pt x="1963" y="783"/>
                  </a:lnTo>
                  <a:lnTo>
                    <a:pt x="1996" y="780"/>
                  </a:lnTo>
                  <a:lnTo>
                    <a:pt x="2018" y="783"/>
                  </a:lnTo>
                  <a:lnTo>
                    <a:pt x="2074" y="787"/>
                  </a:lnTo>
                  <a:lnTo>
                    <a:pt x="2037" y="798"/>
                  </a:lnTo>
                  <a:lnTo>
                    <a:pt x="2018" y="820"/>
                  </a:lnTo>
                  <a:lnTo>
                    <a:pt x="2007" y="835"/>
                  </a:lnTo>
                  <a:lnTo>
                    <a:pt x="2007" y="839"/>
                  </a:lnTo>
                  <a:lnTo>
                    <a:pt x="2007" y="857"/>
                  </a:lnTo>
                  <a:lnTo>
                    <a:pt x="2018" y="876"/>
                  </a:lnTo>
                  <a:lnTo>
                    <a:pt x="2029" y="891"/>
                  </a:lnTo>
                  <a:lnTo>
                    <a:pt x="2044" y="898"/>
                  </a:lnTo>
                  <a:lnTo>
                    <a:pt x="2052" y="898"/>
                  </a:lnTo>
                  <a:lnTo>
                    <a:pt x="2037" y="891"/>
                  </a:lnTo>
                  <a:lnTo>
                    <a:pt x="2022" y="876"/>
                  </a:lnTo>
                  <a:lnTo>
                    <a:pt x="2011" y="857"/>
                  </a:lnTo>
                  <a:lnTo>
                    <a:pt x="2007" y="839"/>
                  </a:lnTo>
                  <a:lnTo>
                    <a:pt x="2011" y="835"/>
                  </a:lnTo>
                  <a:lnTo>
                    <a:pt x="2029" y="820"/>
                  </a:lnTo>
                  <a:lnTo>
                    <a:pt x="2052" y="798"/>
                  </a:lnTo>
                  <a:lnTo>
                    <a:pt x="2074" y="794"/>
                  </a:lnTo>
                  <a:lnTo>
                    <a:pt x="2092" y="787"/>
                  </a:lnTo>
                  <a:lnTo>
                    <a:pt x="2137" y="787"/>
                  </a:lnTo>
                  <a:lnTo>
                    <a:pt x="2103" y="806"/>
                  </a:lnTo>
                  <a:lnTo>
                    <a:pt x="2085" y="813"/>
                  </a:lnTo>
                  <a:lnTo>
                    <a:pt x="2074" y="828"/>
                  </a:lnTo>
                  <a:lnTo>
                    <a:pt x="2063" y="842"/>
                  </a:lnTo>
                  <a:lnTo>
                    <a:pt x="2066" y="857"/>
                  </a:lnTo>
                  <a:lnTo>
                    <a:pt x="2074" y="876"/>
                  </a:lnTo>
                  <a:lnTo>
                    <a:pt x="2103" y="898"/>
                  </a:lnTo>
                  <a:lnTo>
                    <a:pt x="2107" y="898"/>
                  </a:lnTo>
                  <a:lnTo>
                    <a:pt x="2089" y="883"/>
                  </a:lnTo>
                  <a:lnTo>
                    <a:pt x="2077" y="868"/>
                  </a:lnTo>
                  <a:lnTo>
                    <a:pt x="2066" y="857"/>
                  </a:lnTo>
                  <a:lnTo>
                    <a:pt x="2066" y="842"/>
                  </a:lnTo>
                  <a:lnTo>
                    <a:pt x="2074" y="828"/>
                  </a:lnTo>
                  <a:lnTo>
                    <a:pt x="2100" y="809"/>
                  </a:lnTo>
                  <a:lnTo>
                    <a:pt x="2122" y="798"/>
                  </a:lnTo>
                  <a:lnTo>
                    <a:pt x="2159" y="787"/>
                  </a:lnTo>
                  <a:lnTo>
                    <a:pt x="2188" y="787"/>
                  </a:lnTo>
                  <a:lnTo>
                    <a:pt x="2296" y="787"/>
                  </a:lnTo>
                  <a:lnTo>
                    <a:pt x="2255" y="806"/>
                  </a:lnTo>
                  <a:lnTo>
                    <a:pt x="2240" y="813"/>
                  </a:lnTo>
                  <a:lnTo>
                    <a:pt x="2225" y="835"/>
                  </a:lnTo>
                  <a:lnTo>
                    <a:pt x="2225" y="850"/>
                  </a:lnTo>
                  <a:lnTo>
                    <a:pt x="2233" y="868"/>
                  </a:lnTo>
                  <a:lnTo>
                    <a:pt x="2270" y="898"/>
                  </a:lnTo>
                  <a:lnTo>
                    <a:pt x="2277" y="898"/>
                  </a:lnTo>
                  <a:lnTo>
                    <a:pt x="2248" y="879"/>
                  </a:lnTo>
                  <a:lnTo>
                    <a:pt x="2240" y="868"/>
                  </a:lnTo>
                  <a:lnTo>
                    <a:pt x="2229" y="850"/>
                  </a:lnTo>
                  <a:lnTo>
                    <a:pt x="2229" y="835"/>
                  </a:lnTo>
                  <a:lnTo>
                    <a:pt x="2233" y="824"/>
                  </a:lnTo>
                  <a:lnTo>
                    <a:pt x="2244" y="813"/>
                  </a:lnTo>
                  <a:lnTo>
                    <a:pt x="2270" y="798"/>
                  </a:lnTo>
                  <a:lnTo>
                    <a:pt x="2303" y="787"/>
                  </a:lnTo>
                  <a:lnTo>
                    <a:pt x="2325" y="787"/>
                  </a:lnTo>
                  <a:lnTo>
                    <a:pt x="2381" y="787"/>
                  </a:lnTo>
                  <a:lnTo>
                    <a:pt x="2329" y="809"/>
                  </a:lnTo>
                  <a:lnTo>
                    <a:pt x="2303" y="824"/>
                  </a:lnTo>
                  <a:lnTo>
                    <a:pt x="2296" y="842"/>
                  </a:lnTo>
                  <a:lnTo>
                    <a:pt x="2296" y="857"/>
                  </a:lnTo>
                  <a:lnTo>
                    <a:pt x="2296" y="868"/>
                  </a:lnTo>
                  <a:lnTo>
                    <a:pt x="2303" y="879"/>
                  </a:lnTo>
                  <a:lnTo>
                    <a:pt x="2325" y="898"/>
                  </a:lnTo>
                  <a:lnTo>
                    <a:pt x="2329" y="898"/>
                  </a:lnTo>
                  <a:lnTo>
                    <a:pt x="2303" y="876"/>
                  </a:lnTo>
                  <a:lnTo>
                    <a:pt x="2299" y="868"/>
                  </a:lnTo>
                  <a:lnTo>
                    <a:pt x="2296" y="857"/>
                  </a:lnTo>
                  <a:lnTo>
                    <a:pt x="2296" y="842"/>
                  </a:lnTo>
                  <a:lnTo>
                    <a:pt x="2310" y="828"/>
                  </a:lnTo>
                  <a:lnTo>
                    <a:pt x="2329" y="813"/>
                  </a:lnTo>
                  <a:lnTo>
                    <a:pt x="2355" y="798"/>
                  </a:lnTo>
                  <a:lnTo>
                    <a:pt x="2395" y="787"/>
                  </a:lnTo>
                  <a:lnTo>
                    <a:pt x="2451" y="783"/>
                  </a:lnTo>
                  <a:lnTo>
                    <a:pt x="2395" y="809"/>
                  </a:lnTo>
                  <a:lnTo>
                    <a:pt x="2370" y="824"/>
                  </a:lnTo>
                  <a:lnTo>
                    <a:pt x="2358" y="835"/>
                  </a:lnTo>
                  <a:lnTo>
                    <a:pt x="2351" y="850"/>
                  </a:lnTo>
                  <a:lnTo>
                    <a:pt x="2351" y="865"/>
                  </a:lnTo>
                  <a:lnTo>
                    <a:pt x="2358" y="883"/>
                  </a:lnTo>
                  <a:lnTo>
                    <a:pt x="2381" y="898"/>
                  </a:lnTo>
                  <a:lnTo>
                    <a:pt x="2388" y="898"/>
                  </a:lnTo>
                  <a:lnTo>
                    <a:pt x="2366" y="879"/>
                  </a:lnTo>
                  <a:lnTo>
                    <a:pt x="2355" y="865"/>
                  </a:lnTo>
                  <a:lnTo>
                    <a:pt x="2355" y="850"/>
                  </a:lnTo>
                  <a:lnTo>
                    <a:pt x="2366" y="835"/>
                  </a:lnTo>
                  <a:lnTo>
                    <a:pt x="2381" y="824"/>
                  </a:lnTo>
                  <a:lnTo>
                    <a:pt x="2414" y="806"/>
                  </a:lnTo>
                  <a:lnTo>
                    <a:pt x="2466" y="783"/>
                  </a:lnTo>
                  <a:lnTo>
                    <a:pt x="2514" y="783"/>
                  </a:lnTo>
                  <a:lnTo>
                    <a:pt x="2580" y="783"/>
                  </a:lnTo>
                  <a:lnTo>
                    <a:pt x="2536" y="794"/>
                  </a:lnTo>
                  <a:lnTo>
                    <a:pt x="2506" y="806"/>
                  </a:lnTo>
                  <a:lnTo>
                    <a:pt x="2480" y="813"/>
                  </a:lnTo>
                  <a:lnTo>
                    <a:pt x="2443" y="835"/>
                  </a:lnTo>
                  <a:lnTo>
                    <a:pt x="2436" y="842"/>
                  </a:lnTo>
                  <a:lnTo>
                    <a:pt x="2429" y="854"/>
                  </a:lnTo>
                  <a:lnTo>
                    <a:pt x="2425" y="868"/>
                  </a:lnTo>
                  <a:lnTo>
                    <a:pt x="2429" y="879"/>
                  </a:lnTo>
                  <a:lnTo>
                    <a:pt x="2436" y="891"/>
                  </a:lnTo>
                  <a:lnTo>
                    <a:pt x="2443" y="898"/>
                  </a:lnTo>
                  <a:lnTo>
                    <a:pt x="2451" y="898"/>
                  </a:lnTo>
                  <a:lnTo>
                    <a:pt x="2440" y="883"/>
                  </a:lnTo>
                  <a:lnTo>
                    <a:pt x="2436" y="879"/>
                  </a:lnTo>
                  <a:lnTo>
                    <a:pt x="2429" y="868"/>
                  </a:lnTo>
                  <a:lnTo>
                    <a:pt x="2429" y="854"/>
                  </a:lnTo>
                  <a:lnTo>
                    <a:pt x="2436" y="842"/>
                  </a:lnTo>
                  <a:lnTo>
                    <a:pt x="2443" y="835"/>
                  </a:lnTo>
                  <a:lnTo>
                    <a:pt x="2480" y="820"/>
                  </a:lnTo>
                  <a:lnTo>
                    <a:pt x="2510" y="806"/>
                  </a:lnTo>
                  <a:lnTo>
                    <a:pt x="2551" y="794"/>
                  </a:lnTo>
                  <a:lnTo>
                    <a:pt x="2606" y="783"/>
                  </a:lnTo>
                  <a:lnTo>
                    <a:pt x="2606" y="780"/>
                  </a:lnTo>
                  <a:lnTo>
                    <a:pt x="2928" y="772"/>
                  </a:lnTo>
                  <a:lnTo>
                    <a:pt x="2991" y="772"/>
                  </a:lnTo>
                  <a:lnTo>
                    <a:pt x="2987" y="772"/>
                  </a:lnTo>
                  <a:lnTo>
                    <a:pt x="2917" y="772"/>
                  </a:lnTo>
                  <a:lnTo>
                    <a:pt x="2872" y="780"/>
                  </a:lnTo>
                  <a:lnTo>
                    <a:pt x="2872" y="772"/>
                  </a:lnTo>
                  <a:lnTo>
                    <a:pt x="2765" y="783"/>
                  </a:lnTo>
                  <a:lnTo>
                    <a:pt x="2687" y="798"/>
                  </a:lnTo>
                  <a:lnTo>
                    <a:pt x="2636" y="809"/>
                  </a:lnTo>
                  <a:lnTo>
                    <a:pt x="2617" y="813"/>
                  </a:lnTo>
                  <a:lnTo>
                    <a:pt x="2577" y="835"/>
                  </a:lnTo>
                  <a:lnTo>
                    <a:pt x="2562" y="842"/>
                  </a:lnTo>
                  <a:lnTo>
                    <a:pt x="2551" y="857"/>
                  </a:lnTo>
                  <a:lnTo>
                    <a:pt x="2547" y="879"/>
                  </a:lnTo>
                  <a:lnTo>
                    <a:pt x="2547" y="883"/>
                  </a:lnTo>
                  <a:lnTo>
                    <a:pt x="2554" y="898"/>
                  </a:lnTo>
                  <a:lnTo>
                    <a:pt x="2562" y="898"/>
                  </a:lnTo>
                  <a:lnTo>
                    <a:pt x="2551" y="883"/>
                  </a:lnTo>
                  <a:lnTo>
                    <a:pt x="2551" y="879"/>
                  </a:lnTo>
                  <a:lnTo>
                    <a:pt x="2554" y="857"/>
                  </a:lnTo>
                  <a:lnTo>
                    <a:pt x="2562" y="842"/>
                  </a:lnTo>
                  <a:lnTo>
                    <a:pt x="2577" y="835"/>
                  </a:lnTo>
                  <a:lnTo>
                    <a:pt x="2617" y="820"/>
                  </a:lnTo>
                  <a:lnTo>
                    <a:pt x="2676" y="806"/>
                  </a:lnTo>
                  <a:lnTo>
                    <a:pt x="2747" y="787"/>
                  </a:lnTo>
                  <a:lnTo>
                    <a:pt x="2835" y="780"/>
                  </a:lnTo>
                  <a:lnTo>
                    <a:pt x="2739" y="794"/>
                  </a:lnTo>
                  <a:lnTo>
                    <a:pt x="2680" y="806"/>
                  </a:lnTo>
                  <a:lnTo>
                    <a:pt x="2639" y="820"/>
                  </a:lnTo>
                  <a:lnTo>
                    <a:pt x="2599" y="839"/>
                  </a:lnTo>
                  <a:lnTo>
                    <a:pt x="2591" y="854"/>
                  </a:lnTo>
                  <a:lnTo>
                    <a:pt x="2584" y="865"/>
                  </a:lnTo>
                  <a:lnTo>
                    <a:pt x="2591" y="883"/>
                  </a:lnTo>
                  <a:lnTo>
                    <a:pt x="2595" y="898"/>
                  </a:lnTo>
                  <a:lnTo>
                    <a:pt x="2599" y="898"/>
                  </a:lnTo>
                  <a:lnTo>
                    <a:pt x="2595" y="883"/>
                  </a:lnTo>
                  <a:lnTo>
                    <a:pt x="2591" y="865"/>
                  </a:lnTo>
                  <a:lnTo>
                    <a:pt x="2595" y="854"/>
                  </a:lnTo>
                  <a:lnTo>
                    <a:pt x="2606" y="842"/>
                  </a:lnTo>
                  <a:lnTo>
                    <a:pt x="2639" y="824"/>
                  </a:lnTo>
                  <a:lnTo>
                    <a:pt x="2654" y="820"/>
                  </a:lnTo>
                  <a:lnTo>
                    <a:pt x="2702" y="806"/>
                  </a:lnTo>
                  <a:lnTo>
                    <a:pt x="2787" y="787"/>
                  </a:lnTo>
                  <a:lnTo>
                    <a:pt x="2917" y="780"/>
                  </a:lnTo>
                  <a:lnTo>
                    <a:pt x="2987" y="780"/>
                  </a:lnTo>
                  <a:lnTo>
                    <a:pt x="3016" y="772"/>
                  </a:lnTo>
                  <a:lnTo>
                    <a:pt x="3098" y="780"/>
                  </a:lnTo>
                  <a:lnTo>
                    <a:pt x="3157" y="787"/>
                  </a:lnTo>
                  <a:lnTo>
                    <a:pt x="3201" y="798"/>
                  </a:lnTo>
                  <a:lnTo>
                    <a:pt x="3223" y="809"/>
                  </a:lnTo>
                  <a:lnTo>
                    <a:pt x="3153" y="798"/>
                  </a:lnTo>
                  <a:lnTo>
                    <a:pt x="3101" y="794"/>
                  </a:lnTo>
                  <a:lnTo>
                    <a:pt x="3053" y="798"/>
                  </a:lnTo>
                  <a:lnTo>
                    <a:pt x="3053" y="794"/>
                  </a:lnTo>
                  <a:lnTo>
                    <a:pt x="3002" y="794"/>
                  </a:lnTo>
                  <a:lnTo>
                    <a:pt x="2898" y="794"/>
                  </a:lnTo>
                  <a:lnTo>
                    <a:pt x="2780" y="806"/>
                  </a:lnTo>
                  <a:lnTo>
                    <a:pt x="2732" y="813"/>
                  </a:lnTo>
                  <a:lnTo>
                    <a:pt x="2695" y="828"/>
                  </a:lnTo>
                  <a:lnTo>
                    <a:pt x="2665" y="850"/>
                  </a:lnTo>
                  <a:lnTo>
                    <a:pt x="2647" y="865"/>
                  </a:lnTo>
                  <a:lnTo>
                    <a:pt x="2639" y="879"/>
                  </a:lnTo>
                  <a:lnTo>
                    <a:pt x="2639" y="891"/>
                  </a:lnTo>
                  <a:lnTo>
                    <a:pt x="2639" y="898"/>
                  </a:lnTo>
                  <a:lnTo>
                    <a:pt x="2647" y="898"/>
                  </a:lnTo>
                  <a:lnTo>
                    <a:pt x="2639" y="891"/>
                  </a:lnTo>
                  <a:lnTo>
                    <a:pt x="2647" y="879"/>
                  </a:lnTo>
                  <a:lnTo>
                    <a:pt x="2650" y="868"/>
                  </a:lnTo>
                  <a:lnTo>
                    <a:pt x="2669" y="850"/>
                  </a:lnTo>
                  <a:lnTo>
                    <a:pt x="2695" y="835"/>
                  </a:lnTo>
                  <a:lnTo>
                    <a:pt x="2732" y="820"/>
                  </a:lnTo>
                  <a:lnTo>
                    <a:pt x="2776" y="809"/>
                  </a:lnTo>
                  <a:lnTo>
                    <a:pt x="2876" y="798"/>
                  </a:lnTo>
                  <a:lnTo>
                    <a:pt x="2976" y="798"/>
                  </a:lnTo>
                  <a:lnTo>
                    <a:pt x="3042" y="798"/>
                  </a:lnTo>
                  <a:lnTo>
                    <a:pt x="2972" y="806"/>
                  </a:lnTo>
                  <a:lnTo>
                    <a:pt x="2920" y="820"/>
                  </a:lnTo>
                  <a:lnTo>
                    <a:pt x="2920" y="813"/>
                  </a:lnTo>
                  <a:lnTo>
                    <a:pt x="2850" y="820"/>
                  </a:lnTo>
                  <a:lnTo>
                    <a:pt x="2802" y="820"/>
                  </a:lnTo>
                  <a:lnTo>
                    <a:pt x="2761" y="824"/>
                  </a:lnTo>
                  <a:lnTo>
                    <a:pt x="2732" y="835"/>
                  </a:lnTo>
                  <a:lnTo>
                    <a:pt x="2706" y="850"/>
                  </a:lnTo>
                  <a:lnTo>
                    <a:pt x="2680" y="868"/>
                  </a:lnTo>
                  <a:lnTo>
                    <a:pt x="2676" y="879"/>
                  </a:lnTo>
                  <a:lnTo>
                    <a:pt x="2676" y="898"/>
                  </a:lnTo>
                  <a:lnTo>
                    <a:pt x="2680" y="898"/>
                  </a:lnTo>
                  <a:lnTo>
                    <a:pt x="2680" y="883"/>
                  </a:lnTo>
                  <a:lnTo>
                    <a:pt x="2687" y="876"/>
                  </a:lnTo>
                  <a:lnTo>
                    <a:pt x="2710" y="850"/>
                  </a:lnTo>
                  <a:lnTo>
                    <a:pt x="2732" y="839"/>
                  </a:lnTo>
                  <a:lnTo>
                    <a:pt x="2761" y="828"/>
                  </a:lnTo>
                  <a:lnTo>
                    <a:pt x="2802" y="824"/>
                  </a:lnTo>
                  <a:lnTo>
                    <a:pt x="2850" y="820"/>
                  </a:lnTo>
                  <a:lnTo>
                    <a:pt x="2913" y="820"/>
                  </a:lnTo>
                  <a:lnTo>
                    <a:pt x="2865" y="842"/>
                  </a:lnTo>
                  <a:lnTo>
                    <a:pt x="2835" y="865"/>
                  </a:lnTo>
                  <a:lnTo>
                    <a:pt x="2828" y="883"/>
                  </a:lnTo>
                  <a:lnTo>
                    <a:pt x="2820" y="894"/>
                  </a:lnTo>
                  <a:lnTo>
                    <a:pt x="2820" y="898"/>
                  </a:lnTo>
                  <a:lnTo>
                    <a:pt x="2828" y="898"/>
                  </a:lnTo>
                  <a:lnTo>
                    <a:pt x="2828" y="894"/>
                  </a:lnTo>
                  <a:lnTo>
                    <a:pt x="2832" y="879"/>
                  </a:lnTo>
                  <a:lnTo>
                    <a:pt x="2843" y="865"/>
                  </a:lnTo>
                  <a:lnTo>
                    <a:pt x="2861" y="850"/>
                  </a:lnTo>
                  <a:lnTo>
                    <a:pt x="2887" y="835"/>
                  </a:lnTo>
                  <a:lnTo>
                    <a:pt x="2928" y="820"/>
                  </a:lnTo>
                  <a:lnTo>
                    <a:pt x="2976" y="809"/>
                  </a:lnTo>
                  <a:lnTo>
                    <a:pt x="3046" y="798"/>
                  </a:lnTo>
                  <a:lnTo>
                    <a:pt x="3094" y="798"/>
                  </a:lnTo>
                  <a:lnTo>
                    <a:pt x="3149" y="798"/>
                  </a:lnTo>
                  <a:lnTo>
                    <a:pt x="3227" y="813"/>
                  </a:lnTo>
                  <a:lnTo>
                    <a:pt x="3227" y="809"/>
                  </a:lnTo>
                  <a:lnTo>
                    <a:pt x="3249" y="824"/>
                  </a:lnTo>
                  <a:lnTo>
                    <a:pt x="3209" y="820"/>
                  </a:lnTo>
                  <a:lnTo>
                    <a:pt x="3194" y="820"/>
                  </a:lnTo>
                  <a:lnTo>
                    <a:pt x="3098" y="813"/>
                  </a:lnTo>
                  <a:lnTo>
                    <a:pt x="3024" y="820"/>
                  </a:lnTo>
                  <a:lnTo>
                    <a:pt x="2972" y="835"/>
                  </a:lnTo>
                  <a:lnTo>
                    <a:pt x="2931" y="842"/>
                  </a:lnTo>
                  <a:lnTo>
                    <a:pt x="2905" y="857"/>
                  </a:lnTo>
                  <a:lnTo>
                    <a:pt x="2891" y="876"/>
                  </a:lnTo>
                  <a:lnTo>
                    <a:pt x="2883" y="891"/>
                  </a:lnTo>
                  <a:lnTo>
                    <a:pt x="2883" y="898"/>
                  </a:lnTo>
                  <a:lnTo>
                    <a:pt x="2887" y="898"/>
                  </a:lnTo>
                  <a:lnTo>
                    <a:pt x="2887" y="891"/>
                  </a:lnTo>
                  <a:lnTo>
                    <a:pt x="2898" y="879"/>
                  </a:lnTo>
                  <a:lnTo>
                    <a:pt x="2913" y="865"/>
                  </a:lnTo>
                  <a:lnTo>
                    <a:pt x="2935" y="850"/>
                  </a:lnTo>
                  <a:lnTo>
                    <a:pt x="2972" y="835"/>
                  </a:lnTo>
                  <a:lnTo>
                    <a:pt x="3027" y="824"/>
                  </a:lnTo>
                  <a:lnTo>
                    <a:pt x="3098" y="820"/>
                  </a:lnTo>
                  <a:lnTo>
                    <a:pt x="3194" y="824"/>
                  </a:lnTo>
                  <a:lnTo>
                    <a:pt x="3212" y="824"/>
                  </a:lnTo>
                  <a:lnTo>
                    <a:pt x="3238" y="824"/>
                  </a:lnTo>
                  <a:lnTo>
                    <a:pt x="3257" y="828"/>
                  </a:lnTo>
                  <a:lnTo>
                    <a:pt x="3264" y="835"/>
                  </a:lnTo>
                  <a:lnTo>
                    <a:pt x="3201" y="828"/>
                  </a:lnTo>
                  <a:lnTo>
                    <a:pt x="3172" y="828"/>
                  </a:lnTo>
                  <a:lnTo>
                    <a:pt x="3098" y="828"/>
                  </a:lnTo>
                  <a:lnTo>
                    <a:pt x="3042" y="835"/>
                  </a:lnTo>
                  <a:lnTo>
                    <a:pt x="2998" y="842"/>
                  </a:lnTo>
                  <a:lnTo>
                    <a:pt x="2972" y="854"/>
                  </a:lnTo>
                  <a:lnTo>
                    <a:pt x="2954" y="865"/>
                  </a:lnTo>
                  <a:lnTo>
                    <a:pt x="2942" y="876"/>
                  </a:lnTo>
                  <a:lnTo>
                    <a:pt x="2935" y="891"/>
                  </a:lnTo>
                  <a:lnTo>
                    <a:pt x="2935" y="898"/>
                  </a:lnTo>
                  <a:lnTo>
                    <a:pt x="2942" y="898"/>
                  </a:lnTo>
                  <a:lnTo>
                    <a:pt x="2942" y="891"/>
                  </a:lnTo>
                  <a:lnTo>
                    <a:pt x="2946" y="879"/>
                  </a:lnTo>
                  <a:lnTo>
                    <a:pt x="2957" y="868"/>
                  </a:lnTo>
                  <a:lnTo>
                    <a:pt x="2972" y="857"/>
                  </a:lnTo>
                  <a:lnTo>
                    <a:pt x="3002" y="842"/>
                  </a:lnTo>
                  <a:lnTo>
                    <a:pt x="3042" y="839"/>
                  </a:lnTo>
                  <a:lnTo>
                    <a:pt x="3101" y="835"/>
                  </a:lnTo>
                  <a:lnTo>
                    <a:pt x="3179" y="835"/>
                  </a:lnTo>
                  <a:lnTo>
                    <a:pt x="3201" y="835"/>
                  </a:lnTo>
                  <a:lnTo>
                    <a:pt x="3268" y="839"/>
                  </a:lnTo>
                  <a:lnTo>
                    <a:pt x="3271" y="842"/>
                  </a:lnTo>
                  <a:lnTo>
                    <a:pt x="3194" y="839"/>
                  </a:lnTo>
                  <a:lnTo>
                    <a:pt x="3127" y="842"/>
                  </a:lnTo>
                  <a:lnTo>
                    <a:pt x="3083" y="850"/>
                  </a:lnTo>
                  <a:lnTo>
                    <a:pt x="3046" y="865"/>
                  </a:lnTo>
                  <a:lnTo>
                    <a:pt x="3027" y="876"/>
                  </a:lnTo>
                  <a:lnTo>
                    <a:pt x="3016" y="883"/>
                  </a:lnTo>
                  <a:lnTo>
                    <a:pt x="3005" y="898"/>
                  </a:lnTo>
                  <a:lnTo>
                    <a:pt x="3013" y="898"/>
                  </a:lnTo>
                  <a:lnTo>
                    <a:pt x="3024" y="883"/>
                  </a:lnTo>
                  <a:lnTo>
                    <a:pt x="3039" y="876"/>
                  </a:lnTo>
                  <a:lnTo>
                    <a:pt x="3057" y="865"/>
                  </a:lnTo>
                  <a:lnTo>
                    <a:pt x="3094" y="854"/>
                  </a:lnTo>
                  <a:lnTo>
                    <a:pt x="3138" y="842"/>
                  </a:lnTo>
                  <a:lnTo>
                    <a:pt x="3198" y="842"/>
                  </a:lnTo>
                  <a:lnTo>
                    <a:pt x="3279" y="850"/>
                  </a:lnTo>
                  <a:lnTo>
                    <a:pt x="3279" y="842"/>
                  </a:lnTo>
                  <a:lnTo>
                    <a:pt x="3290" y="854"/>
                  </a:lnTo>
                  <a:lnTo>
                    <a:pt x="3264" y="850"/>
                  </a:lnTo>
                  <a:lnTo>
                    <a:pt x="3249" y="850"/>
                  </a:lnTo>
                  <a:lnTo>
                    <a:pt x="3194" y="850"/>
                  </a:lnTo>
                  <a:lnTo>
                    <a:pt x="3153" y="854"/>
                  </a:lnTo>
                  <a:lnTo>
                    <a:pt x="3124" y="857"/>
                  </a:lnTo>
                  <a:lnTo>
                    <a:pt x="3101" y="868"/>
                  </a:lnTo>
                  <a:lnTo>
                    <a:pt x="3087" y="879"/>
                  </a:lnTo>
                  <a:lnTo>
                    <a:pt x="3083" y="891"/>
                  </a:lnTo>
                  <a:lnTo>
                    <a:pt x="3079" y="898"/>
                  </a:lnTo>
                  <a:lnTo>
                    <a:pt x="3083" y="898"/>
                  </a:lnTo>
                  <a:lnTo>
                    <a:pt x="3083" y="891"/>
                  </a:lnTo>
                  <a:lnTo>
                    <a:pt x="3094" y="879"/>
                  </a:lnTo>
                  <a:lnTo>
                    <a:pt x="3101" y="868"/>
                  </a:lnTo>
                  <a:lnTo>
                    <a:pt x="3124" y="865"/>
                  </a:lnTo>
                  <a:lnTo>
                    <a:pt x="3153" y="854"/>
                  </a:lnTo>
                  <a:lnTo>
                    <a:pt x="3194" y="850"/>
                  </a:lnTo>
                  <a:lnTo>
                    <a:pt x="3249" y="854"/>
                  </a:lnTo>
                  <a:lnTo>
                    <a:pt x="3264" y="854"/>
                  </a:lnTo>
                  <a:lnTo>
                    <a:pt x="3290" y="865"/>
                  </a:lnTo>
                  <a:lnTo>
                    <a:pt x="3290" y="857"/>
                  </a:lnTo>
                  <a:lnTo>
                    <a:pt x="3297" y="876"/>
                  </a:lnTo>
                  <a:lnTo>
                    <a:pt x="3297" y="891"/>
                  </a:lnTo>
                  <a:lnTo>
                    <a:pt x="3290" y="883"/>
                  </a:lnTo>
                  <a:lnTo>
                    <a:pt x="3279" y="879"/>
                  </a:lnTo>
                  <a:lnTo>
                    <a:pt x="3268" y="876"/>
                  </a:lnTo>
                  <a:lnTo>
                    <a:pt x="3212" y="868"/>
                  </a:lnTo>
                  <a:lnTo>
                    <a:pt x="3172" y="879"/>
                  </a:lnTo>
                  <a:lnTo>
                    <a:pt x="3153" y="891"/>
                  </a:lnTo>
                  <a:lnTo>
                    <a:pt x="3138" y="898"/>
                  </a:lnTo>
                  <a:lnTo>
                    <a:pt x="3142" y="898"/>
                  </a:lnTo>
                  <a:lnTo>
                    <a:pt x="3157" y="891"/>
                  </a:lnTo>
                  <a:lnTo>
                    <a:pt x="3183" y="879"/>
                  </a:lnTo>
                  <a:lnTo>
                    <a:pt x="3220" y="876"/>
                  </a:lnTo>
                  <a:lnTo>
                    <a:pt x="3264" y="879"/>
                  </a:lnTo>
                  <a:lnTo>
                    <a:pt x="3283" y="883"/>
                  </a:lnTo>
                  <a:lnTo>
                    <a:pt x="3294" y="891"/>
                  </a:lnTo>
                  <a:lnTo>
                    <a:pt x="3297" y="894"/>
                  </a:lnTo>
                  <a:lnTo>
                    <a:pt x="3297" y="898"/>
                  </a:lnTo>
                  <a:lnTo>
                    <a:pt x="3305" y="898"/>
                  </a:lnTo>
                  <a:lnTo>
                    <a:pt x="3305" y="891"/>
                  </a:lnTo>
                  <a:lnTo>
                    <a:pt x="3297" y="865"/>
                  </a:lnTo>
                  <a:lnTo>
                    <a:pt x="3279" y="842"/>
                  </a:lnTo>
                  <a:lnTo>
                    <a:pt x="3249" y="820"/>
                  </a:lnTo>
                  <a:lnTo>
                    <a:pt x="3209" y="79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8" name="図形 97"/>
            <p:cNvSpPr/>
            <p:nvPr/>
          </p:nvSpPr>
          <p:spPr bwMode="auto">
            <a:xfrm>
              <a:off x="27598" y="4827823"/>
              <a:ext cx="165588" cy="79098"/>
            </a:xfrm>
            <a:custGeom>
              <a:avLst/>
              <a:gdLst/>
              <a:ahLst/>
              <a:cxnLst>
                <a:cxn ang="0">
                  <a:pos x="52" y="56"/>
                </a:cxn>
                <a:cxn ang="0">
                  <a:pos x="23" y="48"/>
                </a:cxn>
                <a:cxn ang="0">
                  <a:pos x="34" y="44"/>
                </a:cxn>
                <a:cxn ang="0">
                  <a:pos x="41" y="30"/>
                </a:cxn>
                <a:cxn ang="0">
                  <a:pos x="41" y="19"/>
                </a:cxn>
                <a:cxn ang="0">
                  <a:pos x="26" y="7"/>
                </a:cxn>
                <a:cxn ang="0">
                  <a:pos x="0" y="0"/>
                </a:cxn>
                <a:cxn ang="0">
                  <a:pos x="49" y="0"/>
                </a:cxn>
                <a:cxn ang="0">
                  <a:pos x="71" y="7"/>
                </a:cxn>
                <a:cxn ang="0">
                  <a:pos x="93" y="15"/>
                </a:cxn>
                <a:cxn ang="0">
                  <a:pos x="108" y="26"/>
                </a:cxn>
                <a:cxn ang="0">
                  <a:pos x="104" y="41"/>
                </a:cxn>
                <a:cxn ang="0">
                  <a:pos x="97" y="44"/>
                </a:cxn>
                <a:cxn ang="0">
                  <a:pos x="82" y="48"/>
                </a:cxn>
                <a:cxn ang="0">
                  <a:pos x="52" y="56"/>
                </a:cxn>
              </a:cxnLst>
              <a:rect l="0" t="0" r="0" b="0"/>
              <a:pathLst>
                <a:path w="108" h="56">
                  <a:moveTo>
                    <a:pt x="52" y="56"/>
                  </a:moveTo>
                  <a:lnTo>
                    <a:pt x="23" y="48"/>
                  </a:lnTo>
                  <a:lnTo>
                    <a:pt x="34" y="44"/>
                  </a:lnTo>
                  <a:lnTo>
                    <a:pt x="41" y="30"/>
                  </a:lnTo>
                  <a:lnTo>
                    <a:pt x="41" y="19"/>
                  </a:lnTo>
                  <a:lnTo>
                    <a:pt x="26" y="7"/>
                  </a:lnTo>
                  <a:lnTo>
                    <a:pt x="0" y="0"/>
                  </a:lnTo>
                  <a:lnTo>
                    <a:pt x="49" y="0"/>
                  </a:lnTo>
                  <a:lnTo>
                    <a:pt x="71" y="7"/>
                  </a:lnTo>
                  <a:lnTo>
                    <a:pt x="93" y="15"/>
                  </a:lnTo>
                  <a:lnTo>
                    <a:pt x="108" y="26"/>
                  </a:lnTo>
                  <a:lnTo>
                    <a:pt x="104" y="41"/>
                  </a:lnTo>
                  <a:lnTo>
                    <a:pt x="97" y="44"/>
                  </a:lnTo>
                  <a:lnTo>
                    <a:pt x="82" y="48"/>
                  </a:lnTo>
                  <a:lnTo>
                    <a:pt x="52" y="5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99" name="図形 98"/>
            <p:cNvSpPr/>
            <p:nvPr/>
          </p:nvSpPr>
          <p:spPr bwMode="auto">
            <a:xfrm>
              <a:off x="130324" y="4827823"/>
              <a:ext cx="187053" cy="83336"/>
            </a:xfrm>
            <a:custGeom>
              <a:avLst/>
              <a:gdLst/>
              <a:ahLst/>
              <a:cxnLst>
                <a:cxn ang="0">
                  <a:pos x="115" y="26"/>
                </a:cxn>
                <a:cxn ang="0">
                  <a:pos x="122" y="33"/>
                </a:cxn>
                <a:cxn ang="0">
                  <a:pos x="115" y="41"/>
                </a:cxn>
                <a:cxn ang="0">
                  <a:pos x="107" y="44"/>
                </a:cxn>
                <a:cxn ang="0">
                  <a:pos x="74" y="56"/>
                </a:cxn>
                <a:cxn ang="0">
                  <a:pos x="15" y="59"/>
                </a:cxn>
                <a:cxn ang="0">
                  <a:pos x="4" y="56"/>
                </a:cxn>
                <a:cxn ang="0">
                  <a:pos x="26" y="48"/>
                </a:cxn>
                <a:cxn ang="0">
                  <a:pos x="37" y="44"/>
                </a:cxn>
                <a:cxn ang="0">
                  <a:pos x="41" y="41"/>
                </a:cxn>
                <a:cxn ang="0">
                  <a:pos x="44" y="33"/>
                </a:cxn>
                <a:cxn ang="0">
                  <a:pos x="41" y="26"/>
                </a:cxn>
                <a:cxn ang="0">
                  <a:pos x="37" y="19"/>
                </a:cxn>
                <a:cxn ang="0">
                  <a:pos x="26" y="7"/>
                </a:cxn>
                <a:cxn ang="0">
                  <a:pos x="0" y="0"/>
                </a:cxn>
                <a:cxn ang="0">
                  <a:pos x="44" y="0"/>
                </a:cxn>
                <a:cxn ang="0">
                  <a:pos x="44" y="4"/>
                </a:cxn>
                <a:cxn ang="0">
                  <a:pos x="96" y="15"/>
                </a:cxn>
                <a:cxn ang="0">
                  <a:pos x="115" y="26"/>
                </a:cxn>
              </a:cxnLst>
              <a:rect l="0" t="0" r="0" b="0"/>
              <a:pathLst>
                <a:path w="122" h="59">
                  <a:moveTo>
                    <a:pt x="115" y="26"/>
                  </a:moveTo>
                  <a:lnTo>
                    <a:pt x="122" y="33"/>
                  </a:lnTo>
                  <a:lnTo>
                    <a:pt x="115" y="41"/>
                  </a:lnTo>
                  <a:lnTo>
                    <a:pt x="107" y="44"/>
                  </a:lnTo>
                  <a:lnTo>
                    <a:pt x="74" y="56"/>
                  </a:lnTo>
                  <a:lnTo>
                    <a:pt x="15" y="59"/>
                  </a:lnTo>
                  <a:lnTo>
                    <a:pt x="4" y="56"/>
                  </a:lnTo>
                  <a:lnTo>
                    <a:pt x="26" y="48"/>
                  </a:lnTo>
                  <a:lnTo>
                    <a:pt x="37" y="44"/>
                  </a:lnTo>
                  <a:lnTo>
                    <a:pt x="41" y="41"/>
                  </a:lnTo>
                  <a:lnTo>
                    <a:pt x="44" y="33"/>
                  </a:lnTo>
                  <a:lnTo>
                    <a:pt x="41" y="26"/>
                  </a:lnTo>
                  <a:lnTo>
                    <a:pt x="37" y="19"/>
                  </a:lnTo>
                  <a:lnTo>
                    <a:pt x="26" y="7"/>
                  </a:lnTo>
                  <a:lnTo>
                    <a:pt x="0" y="0"/>
                  </a:lnTo>
                  <a:lnTo>
                    <a:pt x="44" y="0"/>
                  </a:lnTo>
                  <a:lnTo>
                    <a:pt x="44" y="4"/>
                  </a:lnTo>
                  <a:lnTo>
                    <a:pt x="96" y="15"/>
                  </a:lnTo>
                  <a:lnTo>
                    <a:pt x="115" y="2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0" name="図形 99"/>
            <p:cNvSpPr/>
            <p:nvPr/>
          </p:nvSpPr>
          <p:spPr bwMode="auto">
            <a:xfrm>
              <a:off x="1847533" y="5308063"/>
              <a:ext cx="390972" cy="120060"/>
            </a:xfrm>
            <a:custGeom>
              <a:avLst/>
              <a:gdLst/>
              <a:ahLst/>
              <a:cxnLst>
                <a:cxn ang="0">
                  <a:pos x="100" y="4"/>
                </a:cxn>
                <a:cxn ang="0">
                  <a:pos x="81" y="15"/>
                </a:cxn>
                <a:cxn ang="0">
                  <a:pos x="74" y="26"/>
                </a:cxn>
                <a:cxn ang="0">
                  <a:pos x="70" y="37"/>
                </a:cxn>
                <a:cxn ang="0">
                  <a:pos x="74" y="41"/>
                </a:cxn>
                <a:cxn ang="0">
                  <a:pos x="81" y="52"/>
                </a:cxn>
                <a:cxn ang="0">
                  <a:pos x="115" y="59"/>
                </a:cxn>
                <a:cxn ang="0">
                  <a:pos x="155" y="70"/>
                </a:cxn>
                <a:cxn ang="0">
                  <a:pos x="200" y="81"/>
                </a:cxn>
                <a:cxn ang="0">
                  <a:pos x="255" y="85"/>
                </a:cxn>
                <a:cxn ang="0">
                  <a:pos x="181" y="85"/>
                </a:cxn>
                <a:cxn ang="0">
                  <a:pos x="100" y="81"/>
                </a:cxn>
                <a:cxn ang="0">
                  <a:pos x="67" y="74"/>
                </a:cxn>
                <a:cxn ang="0">
                  <a:pos x="37" y="67"/>
                </a:cxn>
                <a:cxn ang="0">
                  <a:pos x="11" y="52"/>
                </a:cxn>
                <a:cxn ang="0">
                  <a:pos x="0" y="37"/>
                </a:cxn>
                <a:cxn ang="0">
                  <a:pos x="0" y="30"/>
                </a:cxn>
                <a:cxn ang="0">
                  <a:pos x="0" y="19"/>
                </a:cxn>
                <a:cxn ang="0">
                  <a:pos x="11" y="11"/>
                </a:cxn>
                <a:cxn ang="0">
                  <a:pos x="30" y="4"/>
                </a:cxn>
                <a:cxn ang="0">
                  <a:pos x="30" y="0"/>
                </a:cxn>
                <a:cxn ang="0">
                  <a:pos x="100" y="4"/>
                </a:cxn>
              </a:cxnLst>
              <a:rect l="0" t="0" r="0" b="0"/>
              <a:pathLst>
                <a:path w="255" h="85">
                  <a:moveTo>
                    <a:pt x="100" y="4"/>
                  </a:moveTo>
                  <a:lnTo>
                    <a:pt x="81" y="15"/>
                  </a:lnTo>
                  <a:lnTo>
                    <a:pt x="74" y="26"/>
                  </a:lnTo>
                  <a:lnTo>
                    <a:pt x="70" y="37"/>
                  </a:lnTo>
                  <a:lnTo>
                    <a:pt x="74" y="41"/>
                  </a:lnTo>
                  <a:lnTo>
                    <a:pt x="81" y="52"/>
                  </a:lnTo>
                  <a:lnTo>
                    <a:pt x="115" y="59"/>
                  </a:lnTo>
                  <a:lnTo>
                    <a:pt x="155" y="70"/>
                  </a:lnTo>
                  <a:lnTo>
                    <a:pt x="200" y="81"/>
                  </a:lnTo>
                  <a:lnTo>
                    <a:pt x="255" y="85"/>
                  </a:lnTo>
                  <a:lnTo>
                    <a:pt x="181" y="85"/>
                  </a:lnTo>
                  <a:lnTo>
                    <a:pt x="100" y="81"/>
                  </a:lnTo>
                  <a:lnTo>
                    <a:pt x="67" y="74"/>
                  </a:lnTo>
                  <a:lnTo>
                    <a:pt x="37" y="67"/>
                  </a:lnTo>
                  <a:lnTo>
                    <a:pt x="11" y="52"/>
                  </a:lnTo>
                  <a:lnTo>
                    <a:pt x="0" y="37"/>
                  </a:lnTo>
                  <a:lnTo>
                    <a:pt x="0" y="30"/>
                  </a:lnTo>
                  <a:lnTo>
                    <a:pt x="0" y="19"/>
                  </a:lnTo>
                  <a:lnTo>
                    <a:pt x="11" y="11"/>
                  </a:lnTo>
                  <a:lnTo>
                    <a:pt x="30" y="4"/>
                  </a:lnTo>
                  <a:lnTo>
                    <a:pt x="30" y="0"/>
                  </a:lnTo>
                  <a:lnTo>
                    <a:pt x="100" y="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1" name="図形 100"/>
            <p:cNvSpPr/>
            <p:nvPr/>
          </p:nvSpPr>
          <p:spPr bwMode="auto">
            <a:xfrm>
              <a:off x="1649747" y="5292526"/>
              <a:ext cx="288246" cy="151134"/>
            </a:xfrm>
            <a:custGeom>
              <a:avLst/>
              <a:gdLst/>
              <a:ahLst/>
              <a:cxnLst>
                <a:cxn ang="0">
                  <a:pos x="88" y="7"/>
                </a:cxn>
                <a:cxn ang="0">
                  <a:pos x="63" y="15"/>
                </a:cxn>
                <a:cxn ang="0">
                  <a:pos x="55" y="26"/>
                </a:cxn>
                <a:cxn ang="0">
                  <a:pos x="44" y="37"/>
                </a:cxn>
                <a:cxn ang="0">
                  <a:pos x="48" y="56"/>
                </a:cxn>
                <a:cxn ang="0">
                  <a:pos x="63" y="70"/>
                </a:cxn>
                <a:cxn ang="0">
                  <a:pos x="88" y="85"/>
                </a:cxn>
                <a:cxn ang="0">
                  <a:pos x="129" y="96"/>
                </a:cxn>
                <a:cxn ang="0">
                  <a:pos x="188" y="107"/>
                </a:cxn>
                <a:cxn ang="0">
                  <a:pos x="96" y="107"/>
                </a:cxn>
                <a:cxn ang="0">
                  <a:pos x="59" y="96"/>
                </a:cxn>
                <a:cxn ang="0">
                  <a:pos x="40" y="92"/>
                </a:cxn>
                <a:cxn ang="0">
                  <a:pos x="29" y="81"/>
                </a:cxn>
                <a:cxn ang="0">
                  <a:pos x="26" y="78"/>
                </a:cxn>
                <a:cxn ang="0">
                  <a:pos x="3" y="56"/>
                </a:cxn>
                <a:cxn ang="0">
                  <a:pos x="0" y="41"/>
                </a:cxn>
                <a:cxn ang="0">
                  <a:pos x="3" y="26"/>
                </a:cxn>
                <a:cxn ang="0">
                  <a:pos x="18" y="15"/>
                </a:cxn>
                <a:cxn ang="0">
                  <a:pos x="44" y="0"/>
                </a:cxn>
                <a:cxn ang="0">
                  <a:pos x="88" y="7"/>
                </a:cxn>
              </a:cxnLst>
              <a:rect l="0" t="0" r="0" b="0"/>
              <a:pathLst>
                <a:path w="188" h="107">
                  <a:moveTo>
                    <a:pt x="88" y="7"/>
                  </a:moveTo>
                  <a:lnTo>
                    <a:pt x="63" y="15"/>
                  </a:lnTo>
                  <a:lnTo>
                    <a:pt x="55" y="26"/>
                  </a:lnTo>
                  <a:lnTo>
                    <a:pt x="44" y="37"/>
                  </a:lnTo>
                  <a:lnTo>
                    <a:pt x="48" y="56"/>
                  </a:lnTo>
                  <a:lnTo>
                    <a:pt x="63" y="70"/>
                  </a:lnTo>
                  <a:lnTo>
                    <a:pt x="88" y="85"/>
                  </a:lnTo>
                  <a:lnTo>
                    <a:pt x="129" y="96"/>
                  </a:lnTo>
                  <a:lnTo>
                    <a:pt x="188" y="107"/>
                  </a:lnTo>
                  <a:lnTo>
                    <a:pt x="96" y="107"/>
                  </a:lnTo>
                  <a:lnTo>
                    <a:pt x="59" y="96"/>
                  </a:lnTo>
                  <a:lnTo>
                    <a:pt x="40" y="92"/>
                  </a:lnTo>
                  <a:lnTo>
                    <a:pt x="29" y="81"/>
                  </a:lnTo>
                  <a:lnTo>
                    <a:pt x="26" y="78"/>
                  </a:lnTo>
                  <a:lnTo>
                    <a:pt x="3" y="56"/>
                  </a:lnTo>
                  <a:lnTo>
                    <a:pt x="0" y="41"/>
                  </a:lnTo>
                  <a:lnTo>
                    <a:pt x="3" y="26"/>
                  </a:lnTo>
                  <a:lnTo>
                    <a:pt x="18" y="15"/>
                  </a:lnTo>
                  <a:lnTo>
                    <a:pt x="44" y="0"/>
                  </a:lnTo>
                  <a:lnTo>
                    <a:pt x="88" y="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2" name="図形 101"/>
            <p:cNvSpPr/>
            <p:nvPr/>
          </p:nvSpPr>
          <p:spPr bwMode="auto">
            <a:xfrm>
              <a:off x="1162183" y="5188003"/>
              <a:ext cx="617889" cy="255657"/>
            </a:xfrm>
            <a:custGeom>
              <a:avLst/>
              <a:gdLst/>
              <a:ahLst/>
              <a:cxnLst>
                <a:cxn ang="0">
                  <a:pos x="44" y="81"/>
                </a:cxn>
                <a:cxn ang="0">
                  <a:pos x="52" y="89"/>
                </a:cxn>
                <a:cxn ang="0">
                  <a:pos x="55" y="104"/>
                </a:cxn>
                <a:cxn ang="0">
                  <a:pos x="70" y="122"/>
                </a:cxn>
                <a:cxn ang="0">
                  <a:pos x="100" y="137"/>
                </a:cxn>
                <a:cxn ang="0">
                  <a:pos x="129" y="144"/>
                </a:cxn>
                <a:cxn ang="0">
                  <a:pos x="192" y="159"/>
                </a:cxn>
                <a:cxn ang="0">
                  <a:pos x="222" y="166"/>
                </a:cxn>
                <a:cxn ang="0">
                  <a:pos x="225" y="166"/>
                </a:cxn>
                <a:cxn ang="0">
                  <a:pos x="288" y="170"/>
                </a:cxn>
                <a:cxn ang="0">
                  <a:pos x="381" y="174"/>
                </a:cxn>
                <a:cxn ang="0">
                  <a:pos x="403" y="181"/>
                </a:cxn>
                <a:cxn ang="0">
                  <a:pos x="392" y="181"/>
                </a:cxn>
                <a:cxn ang="0">
                  <a:pos x="303" y="174"/>
                </a:cxn>
                <a:cxn ang="0">
                  <a:pos x="218" y="170"/>
                </a:cxn>
                <a:cxn ang="0">
                  <a:pos x="125" y="155"/>
                </a:cxn>
                <a:cxn ang="0">
                  <a:pos x="70" y="141"/>
                </a:cxn>
                <a:cxn ang="0">
                  <a:pos x="29" y="122"/>
                </a:cxn>
                <a:cxn ang="0">
                  <a:pos x="11" y="111"/>
                </a:cxn>
                <a:cxn ang="0">
                  <a:pos x="0" y="96"/>
                </a:cxn>
                <a:cxn ang="0">
                  <a:pos x="0" y="74"/>
                </a:cxn>
                <a:cxn ang="0">
                  <a:pos x="15" y="56"/>
                </a:cxn>
                <a:cxn ang="0">
                  <a:pos x="22" y="44"/>
                </a:cxn>
                <a:cxn ang="0">
                  <a:pos x="44" y="30"/>
                </a:cxn>
                <a:cxn ang="0">
                  <a:pos x="66" y="19"/>
                </a:cxn>
                <a:cxn ang="0">
                  <a:pos x="92" y="11"/>
                </a:cxn>
                <a:cxn ang="0">
                  <a:pos x="129" y="4"/>
                </a:cxn>
                <a:cxn ang="0">
                  <a:pos x="177" y="0"/>
                </a:cxn>
                <a:cxn ang="0">
                  <a:pos x="177" y="11"/>
                </a:cxn>
                <a:cxn ang="0">
                  <a:pos x="140" y="11"/>
                </a:cxn>
                <a:cxn ang="0">
                  <a:pos x="107" y="19"/>
                </a:cxn>
                <a:cxn ang="0">
                  <a:pos x="81" y="30"/>
                </a:cxn>
                <a:cxn ang="0">
                  <a:pos x="66" y="44"/>
                </a:cxn>
                <a:cxn ang="0">
                  <a:pos x="55" y="56"/>
                </a:cxn>
                <a:cxn ang="0">
                  <a:pos x="52" y="70"/>
                </a:cxn>
                <a:cxn ang="0">
                  <a:pos x="44" y="81"/>
                </a:cxn>
              </a:cxnLst>
              <a:rect l="0" t="0" r="0" b="0"/>
              <a:pathLst>
                <a:path w="403" h="181">
                  <a:moveTo>
                    <a:pt x="44" y="81"/>
                  </a:moveTo>
                  <a:lnTo>
                    <a:pt x="52" y="89"/>
                  </a:lnTo>
                  <a:lnTo>
                    <a:pt x="55" y="104"/>
                  </a:lnTo>
                  <a:lnTo>
                    <a:pt x="70" y="122"/>
                  </a:lnTo>
                  <a:lnTo>
                    <a:pt x="100" y="137"/>
                  </a:lnTo>
                  <a:lnTo>
                    <a:pt x="129" y="144"/>
                  </a:lnTo>
                  <a:lnTo>
                    <a:pt x="192" y="159"/>
                  </a:lnTo>
                  <a:lnTo>
                    <a:pt x="222" y="166"/>
                  </a:lnTo>
                  <a:lnTo>
                    <a:pt x="225" y="166"/>
                  </a:lnTo>
                  <a:lnTo>
                    <a:pt x="288" y="170"/>
                  </a:lnTo>
                  <a:lnTo>
                    <a:pt x="381" y="174"/>
                  </a:lnTo>
                  <a:lnTo>
                    <a:pt x="403" y="181"/>
                  </a:lnTo>
                  <a:lnTo>
                    <a:pt x="392" y="181"/>
                  </a:lnTo>
                  <a:lnTo>
                    <a:pt x="303" y="174"/>
                  </a:lnTo>
                  <a:lnTo>
                    <a:pt x="218" y="170"/>
                  </a:lnTo>
                  <a:lnTo>
                    <a:pt x="125" y="155"/>
                  </a:lnTo>
                  <a:lnTo>
                    <a:pt x="70" y="141"/>
                  </a:lnTo>
                  <a:lnTo>
                    <a:pt x="29" y="122"/>
                  </a:lnTo>
                  <a:lnTo>
                    <a:pt x="11" y="111"/>
                  </a:lnTo>
                  <a:lnTo>
                    <a:pt x="0" y="96"/>
                  </a:lnTo>
                  <a:lnTo>
                    <a:pt x="0" y="74"/>
                  </a:lnTo>
                  <a:lnTo>
                    <a:pt x="15" y="56"/>
                  </a:lnTo>
                  <a:lnTo>
                    <a:pt x="22" y="44"/>
                  </a:lnTo>
                  <a:lnTo>
                    <a:pt x="44" y="30"/>
                  </a:lnTo>
                  <a:lnTo>
                    <a:pt x="66" y="19"/>
                  </a:lnTo>
                  <a:lnTo>
                    <a:pt x="92" y="11"/>
                  </a:lnTo>
                  <a:lnTo>
                    <a:pt x="129" y="4"/>
                  </a:lnTo>
                  <a:lnTo>
                    <a:pt x="177" y="0"/>
                  </a:lnTo>
                  <a:lnTo>
                    <a:pt x="177" y="11"/>
                  </a:lnTo>
                  <a:lnTo>
                    <a:pt x="140" y="11"/>
                  </a:lnTo>
                  <a:lnTo>
                    <a:pt x="107" y="19"/>
                  </a:lnTo>
                  <a:lnTo>
                    <a:pt x="81" y="30"/>
                  </a:lnTo>
                  <a:lnTo>
                    <a:pt x="66" y="44"/>
                  </a:lnTo>
                  <a:lnTo>
                    <a:pt x="55" y="56"/>
                  </a:lnTo>
                  <a:lnTo>
                    <a:pt x="52" y="70"/>
                  </a:lnTo>
                  <a:lnTo>
                    <a:pt x="44" y="81"/>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3" name="図形 102"/>
            <p:cNvSpPr/>
            <p:nvPr/>
          </p:nvSpPr>
          <p:spPr bwMode="auto">
            <a:xfrm>
              <a:off x="1416698" y="5250152"/>
              <a:ext cx="294379" cy="152547"/>
            </a:xfrm>
            <a:custGeom>
              <a:avLst/>
              <a:gdLst/>
              <a:ahLst/>
              <a:cxnLst>
                <a:cxn ang="0">
                  <a:pos x="192" y="30"/>
                </a:cxn>
                <a:cxn ang="0">
                  <a:pos x="159" y="45"/>
                </a:cxn>
                <a:cxn ang="0">
                  <a:pos x="152" y="56"/>
                </a:cxn>
                <a:cxn ang="0">
                  <a:pos x="144" y="71"/>
                </a:cxn>
                <a:cxn ang="0">
                  <a:pos x="152" y="86"/>
                </a:cxn>
                <a:cxn ang="0">
                  <a:pos x="166" y="108"/>
                </a:cxn>
                <a:cxn ang="0">
                  <a:pos x="67" y="82"/>
                </a:cxn>
                <a:cxn ang="0">
                  <a:pos x="41" y="78"/>
                </a:cxn>
                <a:cxn ang="0">
                  <a:pos x="11" y="60"/>
                </a:cxn>
                <a:cxn ang="0">
                  <a:pos x="0" y="52"/>
                </a:cxn>
                <a:cxn ang="0">
                  <a:pos x="0" y="41"/>
                </a:cxn>
                <a:cxn ang="0">
                  <a:pos x="4" y="37"/>
                </a:cxn>
                <a:cxn ang="0">
                  <a:pos x="11" y="26"/>
                </a:cxn>
                <a:cxn ang="0">
                  <a:pos x="30" y="15"/>
                </a:cxn>
                <a:cxn ang="0">
                  <a:pos x="59" y="8"/>
                </a:cxn>
                <a:cxn ang="0">
                  <a:pos x="59" y="0"/>
                </a:cxn>
                <a:cxn ang="0">
                  <a:pos x="122" y="23"/>
                </a:cxn>
                <a:cxn ang="0">
                  <a:pos x="192" y="30"/>
                </a:cxn>
              </a:cxnLst>
              <a:rect l="0" t="0" r="0" b="0"/>
              <a:pathLst>
                <a:path w="192" h="108">
                  <a:moveTo>
                    <a:pt x="192" y="30"/>
                  </a:moveTo>
                  <a:lnTo>
                    <a:pt x="159" y="45"/>
                  </a:lnTo>
                  <a:lnTo>
                    <a:pt x="152" y="56"/>
                  </a:lnTo>
                  <a:lnTo>
                    <a:pt x="144" y="71"/>
                  </a:lnTo>
                  <a:lnTo>
                    <a:pt x="152" y="86"/>
                  </a:lnTo>
                  <a:lnTo>
                    <a:pt x="166" y="108"/>
                  </a:lnTo>
                  <a:lnTo>
                    <a:pt x="67" y="82"/>
                  </a:lnTo>
                  <a:lnTo>
                    <a:pt x="41" y="78"/>
                  </a:lnTo>
                  <a:lnTo>
                    <a:pt x="11" y="60"/>
                  </a:lnTo>
                  <a:lnTo>
                    <a:pt x="0" y="52"/>
                  </a:lnTo>
                  <a:lnTo>
                    <a:pt x="0" y="41"/>
                  </a:lnTo>
                  <a:lnTo>
                    <a:pt x="4" y="37"/>
                  </a:lnTo>
                  <a:lnTo>
                    <a:pt x="11" y="26"/>
                  </a:lnTo>
                  <a:lnTo>
                    <a:pt x="30" y="15"/>
                  </a:lnTo>
                  <a:lnTo>
                    <a:pt x="59" y="8"/>
                  </a:lnTo>
                  <a:lnTo>
                    <a:pt x="59" y="0"/>
                  </a:lnTo>
                  <a:lnTo>
                    <a:pt x="122" y="23"/>
                  </a:lnTo>
                  <a:lnTo>
                    <a:pt x="192" y="3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4" name="図形 103"/>
            <p:cNvSpPr/>
            <p:nvPr/>
          </p:nvSpPr>
          <p:spPr bwMode="auto">
            <a:xfrm>
              <a:off x="1332370" y="5245914"/>
              <a:ext cx="384839" cy="176559"/>
            </a:xfrm>
            <a:custGeom>
              <a:avLst/>
              <a:gdLst/>
              <a:ahLst/>
              <a:cxnLst>
                <a:cxn ang="0">
                  <a:pos x="99" y="0"/>
                </a:cxn>
                <a:cxn ang="0">
                  <a:pos x="114" y="3"/>
                </a:cxn>
                <a:cxn ang="0">
                  <a:pos x="81" y="18"/>
                </a:cxn>
                <a:cxn ang="0">
                  <a:pos x="59" y="29"/>
                </a:cxn>
                <a:cxn ang="0">
                  <a:pos x="51" y="44"/>
                </a:cxn>
                <a:cxn ang="0">
                  <a:pos x="55" y="55"/>
                </a:cxn>
                <a:cxn ang="0">
                  <a:pos x="59" y="63"/>
                </a:cxn>
                <a:cxn ang="0">
                  <a:pos x="96" y="85"/>
                </a:cxn>
                <a:cxn ang="0">
                  <a:pos x="122" y="89"/>
                </a:cxn>
                <a:cxn ang="0">
                  <a:pos x="225" y="114"/>
                </a:cxn>
                <a:cxn ang="0">
                  <a:pos x="233" y="118"/>
                </a:cxn>
                <a:cxn ang="0">
                  <a:pos x="251" y="125"/>
                </a:cxn>
                <a:cxn ang="0">
                  <a:pos x="196" y="118"/>
                </a:cxn>
                <a:cxn ang="0">
                  <a:pos x="125" y="111"/>
                </a:cxn>
                <a:cxn ang="0">
                  <a:pos x="55" y="96"/>
                </a:cxn>
                <a:cxn ang="0">
                  <a:pos x="26" y="81"/>
                </a:cxn>
                <a:cxn ang="0">
                  <a:pos x="11" y="70"/>
                </a:cxn>
                <a:cxn ang="0">
                  <a:pos x="0" y="48"/>
                </a:cxn>
                <a:cxn ang="0">
                  <a:pos x="3" y="44"/>
                </a:cxn>
                <a:cxn ang="0">
                  <a:pos x="18" y="26"/>
                </a:cxn>
                <a:cxn ang="0">
                  <a:pos x="29" y="15"/>
                </a:cxn>
                <a:cxn ang="0">
                  <a:pos x="51" y="11"/>
                </a:cxn>
                <a:cxn ang="0">
                  <a:pos x="70" y="3"/>
                </a:cxn>
                <a:cxn ang="0">
                  <a:pos x="99" y="0"/>
                </a:cxn>
              </a:cxnLst>
              <a:rect l="0" t="0" r="0" b="0"/>
              <a:pathLst>
                <a:path w="251" h="125">
                  <a:moveTo>
                    <a:pt x="99" y="0"/>
                  </a:moveTo>
                  <a:lnTo>
                    <a:pt x="114" y="3"/>
                  </a:lnTo>
                  <a:lnTo>
                    <a:pt x="81" y="18"/>
                  </a:lnTo>
                  <a:lnTo>
                    <a:pt x="59" y="29"/>
                  </a:lnTo>
                  <a:lnTo>
                    <a:pt x="51" y="44"/>
                  </a:lnTo>
                  <a:lnTo>
                    <a:pt x="55" y="55"/>
                  </a:lnTo>
                  <a:lnTo>
                    <a:pt x="59" y="63"/>
                  </a:lnTo>
                  <a:lnTo>
                    <a:pt x="96" y="85"/>
                  </a:lnTo>
                  <a:lnTo>
                    <a:pt x="122" y="89"/>
                  </a:lnTo>
                  <a:lnTo>
                    <a:pt x="225" y="114"/>
                  </a:lnTo>
                  <a:lnTo>
                    <a:pt x="233" y="118"/>
                  </a:lnTo>
                  <a:lnTo>
                    <a:pt x="251" y="125"/>
                  </a:lnTo>
                  <a:lnTo>
                    <a:pt x="196" y="118"/>
                  </a:lnTo>
                  <a:lnTo>
                    <a:pt x="125" y="111"/>
                  </a:lnTo>
                  <a:lnTo>
                    <a:pt x="55" y="96"/>
                  </a:lnTo>
                  <a:lnTo>
                    <a:pt x="26" y="81"/>
                  </a:lnTo>
                  <a:lnTo>
                    <a:pt x="11" y="70"/>
                  </a:lnTo>
                  <a:lnTo>
                    <a:pt x="0" y="48"/>
                  </a:lnTo>
                  <a:lnTo>
                    <a:pt x="3" y="44"/>
                  </a:lnTo>
                  <a:lnTo>
                    <a:pt x="18" y="26"/>
                  </a:lnTo>
                  <a:lnTo>
                    <a:pt x="29" y="15"/>
                  </a:lnTo>
                  <a:lnTo>
                    <a:pt x="51" y="11"/>
                  </a:lnTo>
                  <a:lnTo>
                    <a:pt x="70" y="3"/>
                  </a:lnTo>
                  <a:lnTo>
                    <a:pt x="99"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5" name="図形 104"/>
            <p:cNvSpPr/>
            <p:nvPr/>
          </p:nvSpPr>
          <p:spPr bwMode="auto">
            <a:xfrm>
              <a:off x="1280241" y="5224727"/>
              <a:ext cx="459967" cy="209046"/>
            </a:xfrm>
            <a:custGeom>
              <a:avLst/>
              <a:gdLst/>
              <a:ahLst/>
              <a:cxnLst>
                <a:cxn ang="0">
                  <a:pos x="115" y="0"/>
                </a:cxn>
                <a:cxn ang="0">
                  <a:pos x="130" y="7"/>
                </a:cxn>
                <a:cxn ang="0">
                  <a:pos x="100" y="15"/>
                </a:cxn>
                <a:cxn ang="0">
                  <a:pos x="78" y="18"/>
                </a:cxn>
                <a:cxn ang="0">
                  <a:pos x="60" y="30"/>
                </a:cxn>
                <a:cxn ang="0">
                  <a:pos x="48" y="41"/>
                </a:cxn>
                <a:cxn ang="0">
                  <a:pos x="34" y="59"/>
                </a:cxn>
                <a:cxn ang="0">
                  <a:pos x="34" y="63"/>
                </a:cxn>
                <a:cxn ang="0">
                  <a:pos x="34" y="74"/>
                </a:cxn>
                <a:cxn ang="0">
                  <a:pos x="37" y="85"/>
                </a:cxn>
                <a:cxn ang="0">
                  <a:pos x="60" y="100"/>
                </a:cxn>
                <a:cxn ang="0">
                  <a:pos x="93" y="115"/>
                </a:cxn>
                <a:cxn ang="0">
                  <a:pos x="178" y="133"/>
                </a:cxn>
                <a:cxn ang="0">
                  <a:pos x="255" y="144"/>
                </a:cxn>
                <a:cxn ang="0">
                  <a:pos x="289" y="144"/>
                </a:cxn>
                <a:cxn ang="0">
                  <a:pos x="300" y="148"/>
                </a:cxn>
                <a:cxn ang="0">
                  <a:pos x="204" y="140"/>
                </a:cxn>
                <a:cxn ang="0">
                  <a:pos x="148" y="133"/>
                </a:cxn>
                <a:cxn ang="0">
                  <a:pos x="100" y="126"/>
                </a:cxn>
                <a:cxn ang="0">
                  <a:pos x="63" y="115"/>
                </a:cxn>
                <a:cxn ang="0">
                  <a:pos x="19" y="89"/>
                </a:cxn>
                <a:cxn ang="0">
                  <a:pos x="4" y="74"/>
                </a:cxn>
                <a:cxn ang="0">
                  <a:pos x="0" y="63"/>
                </a:cxn>
                <a:cxn ang="0">
                  <a:pos x="4" y="44"/>
                </a:cxn>
                <a:cxn ang="0">
                  <a:pos x="15" y="30"/>
                </a:cxn>
                <a:cxn ang="0">
                  <a:pos x="37" y="15"/>
                </a:cxn>
                <a:cxn ang="0">
                  <a:pos x="71" y="4"/>
                </a:cxn>
                <a:cxn ang="0">
                  <a:pos x="115" y="0"/>
                </a:cxn>
              </a:cxnLst>
              <a:rect l="0" t="0" r="0" b="0"/>
              <a:pathLst>
                <a:path w="300" h="148">
                  <a:moveTo>
                    <a:pt x="115" y="0"/>
                  </a:moveTo>
                  <a:lnTo>
                    <a:pt x="130" y="7"/>
                  </a:lnTo>
                  <a:lnTo>
                    <a:pt x="100" y="15"/>
                  </a:lnTo>
                  <a:lnTo>
                    <a:pt x="78" y="18"/>
                  </a:lnTo>
                  <a:lnTo>
                    <a:pt x="60" y="30"/>
                  </a:lnTo>
                  <a:lnTo>
                    <a:pt x="48" y="41"/>
                  </a:lnTo>
                  <a:lnTo>
                    <a:pt x="34" y="59"/>
                  </a:lnTo>
                  <a:lnTo>
                    <a:pt x="34" y="63"/>
                  </a:lnTo>
                  <a:lnTo>
                    <a:pt x="34" y="74"/>
                  </a:lnTo>
                  <a:lnTo>
                    <a:pt x="37" y="85"/>
                  </a:lnTo>
                  <a:lnTo>
                    <a:pt x="60" y="100"/>
                  </a:lnTo>
                  <a:lnTo>
                    <a:pt x="93" y="115"/>
                  </a:lnTo>
                  <a:lnTo>
                    <a:pt x="178" y="133"/>
                  </a:lnTo>
                  <a:lnTo>
                    <a:pt x="255" y="144"/>
                  </a:lnTo>
                  <a:lnTo>
                    <a:pt x="289" y="144"/>
                  </a:lnTo>
                  <a:lnTo>
                    <a:pt x="300" y="148"/>
                  </a:lnTo>
                  <a:lnTo>
                    <a:pt x="204" y="140"/>
                  </a:lnTo>
                  <a:lnTo>
                    <a:pt x="148" y="133"/>
                  </a:lnTo>
                  <a:lnTo>
                    <a:pt x="100" y="126"/>
                  </a:lnTo>
                  <a:lnTo>
                    <a:pt x="63" y="115"/>
                  </a:lnTo>
                  <a:lnTo>
                    <a:pt x="19" y="89"/>
                  </a:lnTo>
                  <a:lnTo>
                    <a:pt x="4" y="74"/>
                  </a:lnTo>
                  <a:lnTo>
                    <a:pt x="0" y="63"/>
                  </a:lnTo>
                  <a:lnTo>
                    <a:pt x="4" y="44"/>
                  </a:lnTo>
                  <a:lnTo>
                    <a:pt x="15" y="30"/>
                  </a:lnTo>
                  <a:lnTo>
                    <a:pt x="37" y="15"/>
                  </a:lnTo>
                  <a:lnTo>
                    <a:pt x="71" y="4"/>
                  </a:lnTo>
                  <a:lnTo>
                    <a:pt x="115"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6" name="図形 105"/>
            <p:cNvSpPr/>
            <p:nvPr/>
          </p:nvSpPr>
          <p:spPr bwMode="auto">
            <a:xfrm>
              <a:off x="1241910" y="5203540"/>
              <a:ext cx="225384" cy="209046"/>
            </a:xfrm>
            <a:custGeom>
              <a:avLst/>
              <a:gdLst/>
              <a:ahLst/>
              <a:cxnLst>
                <a:cxn ang="0">
                  <a:pos x="129" y="0"/>
                </a:cxn>
                <a:cxn ang="0">
                  <a:pos x="133" y="8"/>
                </a:cxn>
                <a:cxn ang="0">
                  <a:pos x="133" y="15"/>
                </a:cxn>
                <a:cxn ang="0">
                  <a:pos x="88" y="15"/>
                </a:cxn>
                <a:cxn ang="0">
                  <a:pos x="59" y="22"/>
                </a:cxn>
                <a:cxn ang="0">
                  <a:pos x="33" y="41"/>
                </a:cxn>
                <a:cxn ang="0">
                  <a:pos x="25" y="59"/>
                </a:cxn>
                <a:cxn ang="0">
                  <a:pos x="18" y="78"/>
                </a:cxn>
                <a:cxn ang="0">
                  <a:pos x="25" y="89"/>
                </a:cxn>
                <a:cxn ang="0">
                  <a:pos x="40" y="104"/>
                </a:cxn>
                <a:cxn ang="0">
                  <a:pos x="77" y="126"/>
                </a:cxn>
                <a:cxn ang="0">
                  <a:pos x="147" y="148"/>
                </a:cxn>
                <a:cxn ang="0">
                  <a:pos x="110" y="141"/>
                </a:cxn>
                <a:cxn ang="0">
                  <a:pos x="55" y="126"/>
                </a:cxn>
                <a:cxn ang="0">
                  <a:pos x="33" y="115"/>
                </a:cxn>
                <a:cxn ang="0">
                  <a:pos x="18" y="100"/>
                </a:cxn>
                <a:cxn ang="0">
                  <a:pos x="3" y="85"/>
                </a:cxn>
                <a:cxn ang="0">
                  <a:pos x="0" y="70"/>
                </a:cxn>
                <a:cxn ang="0">
                  <a:pos x="3" y="59"/>
                </a:cxn>
                <a:cxn ang="0">
                  <a:pos x="7" y="48"/>
                </a:cxn>
                <a:cxn ang="0">
                  <a:pos x="14" y="33"/>
                </a:cxn>
                <a:cxn ang="0">
                  <a:pos x="25" y="22"/>
                </a:cxn>
                <a:cxn ang="0">
                  <a:pos x="48" y="15"/>
                </a:cxn>
                <a:cxn ang="0">
                  <a:pos x="85" y="4"/>
                </a:cxn>
                <a:cxn ang="0">
                  <a:pos x="129" y="0"/>
                </a:cxn>
              </a:cxnLst>
              <a:rect l="0" t="0" r="0" b="0"/>
              <a:pathLst>
                <a:path w="147" h="148">
                  <a:moveTo>
                    <a:pt x="129" y="0"/>
                  </a:moveTo>
                  <a:lnTo>
                    <a:pt x="133" y="8"/>
                  </a:lnTo>
                  <a:lnTo>
                    <a:pt x="133" y="15"/>
                  </a:lnTo>
                  <a:lnTo>
                    <a:pt x="88" y="15"/>
                  </a:lnTo>
                  <a:lnTo>
                    <a:pt x="59" y="22"/>
                  </a:lnTo>
                  <a:lnTo>
                    <a:pt x="33" y="41"/>
                  </a:lnTo>
                  <a:lnTo>
                    <a:pt x="25" y="59"/>
                  </a:lnTo>
                  <a:lnTo>
                    <a:pt x="18" y="78"/>
                  </a:lnTo>
                  <a:lnTo>
                    <a:pt x="25" y="89"/>
                  </a:lnTo>
                  <a:lnTo>
                    <a:pt x="40" y="104"/>
                  </a:lnTo>
                  <a:lnTo>
                    <a:pt x="77" y="126"/>
                  </a:lnTo>
                  <a:lnTo>
                    <a:pt x="147" y="148"/>
                  </a:lnTo>
                  <a:lnTo>
                    <a:pt x="110" y="141"/>
                  </a:lnTo>
                  <a:lnTo>
                    <a:pt x="55" y="126"/>
                  </a:lnTo>
                  <a:lnTo>
                    <a:pt x="33" y="115"/>
                  </a:lnTo>
                  <a:lnTo>
                    <a:pt x="18" y="100"/>
                  </a:lnTo>
                  <a:lnTo>
                    <a:pt x="3" y="85"/>
                  </a:lnTo>
                  <a:lnTo>
                    <a:pt x="0" y="70"/>
                  </a:lnTo>
                  <a:lnTo>
                    <a:pt x="3" y="59"/>
                  </a:lnTo>
                  <a:lnTo>
                    <a:pt x="7" y="48"/>
                  </a:lnTo>
                  <a:lnTo>
                    <a:pt x="14" y="33"/>
                  </a:lnTo>
                  <a:lnTo>
                    <a:pt x="25" y="22"/>
                  </a:lnTo>
                  <a:lnTo>
                    <a:pt x="48" y="15"/>
                  </a:lnTo>
                  <a:lnTo>
                    <a:pt x="85" y="4"/>
                  </a:lnTo>
                  <a:lnTo>
                    <a:pt x="129"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7" name="図形 106"/>
            <p:cNvSpPr/>
            <p:nvPr/>
          </p:nvSpPr>
          <p:spPr bwMode="auto">
            <a:xfrm>
              <a:off x="2175643" y="4827823"/>
              <a:ext cx="205452" cy="199158"/>
            </a:xfrm>
            <a:custGeom>
              <a:avLst/>
              <a:gdLst/>
              <a:ahLst/>
              <a:cxnLst>
                <a:cxn ang="0">
                  <a:pos x="126" y="41"/>
                </a:cxn>
                <a:cxn ang="0">
                  <a:pos x="134" y="59"/>
                </a:cxn>
                <a:cxn ang="0">
                  <a:pos x="126" y="74"/>
                </a:cxn>
                <a:cxn ang="0">
                  <a:pos x="119" y="89"/>
                </a:cxn>
                <a:cxn ang="0">
                  <a:pos x="104" y="111"/>
                </a:cxn>
                <a:cxn ang="0">
                  <a:pos x="71" y="118"/>
                </a:cxn>
                <a:cxn ang="0">
                  <a:pos x="0" y="141"/>
                </a:cxn>
                <a:cxn ang="0">
                  <a:pos x="52" y="126"/>
                </a:cxn>
                <a:cxn ang="0">
                  <a:pos x="71" y="111"/>
                </a:cxn>
                <a:cxn ang="0">
                  <a:pos x="89" y="89"/>
                </a:cxn>
                <a:cxn ang="0">
                  <a:pos x="97" y="63"/>
                </a:cxn>
                <a:cxn ang="0">
                  <a:pos x="93" y="44"/>
                </a:cxn>
                <a:cxn ang="0">
                  <a:pos x="78" y="26"/>
                </a:cxn>
                <a:cxn ang="0">
                  <a:pos x="56" y="15"/>
                </a:cxn>
                <a:cxn ang="0">
                  <a:pos x="26" y="0"/>
                </a:cxn>
                <a:cxn ang="0">
                  <a:pos x="67" y="7"/>
                </a:cxn>
                <a:cxn ang="0">
                  <a:pos x="97" y="19"/>
                </a:cxn>
                <a:cxn ang="0">
                  <a:pos x="119" y="30"/>
                </a:cxn>
                <a:cxn ang="0">
                  <a:pos x="126" y="41"/>
                </a:cxn>
              </a:cxnLst>
              <a:rect l="0" t="0" r="0" b="0"/>
              <a:pathLst>
                <a:path w="134" h="141">
                  <a:moveTo>
                    <a:pt x="126" y="41"/>
                  </a:moveTo>
                  <a:lnTo>
                    <a:pt x="134" y="59"/>
                  </a:lnTo>
                  <a:lnTo>
                    <a:pt x="126" y="74"/>
                  </a:lnTo>
                  <a:lnTo>
                    <a:pt x="119" y="89"/>
                  </a:lnTo>
                  <a:lnTo>
                    <a:pt x="104" y="111"/>
                  </a:lnTo>
                  <a:lnTo>
                    <a:pt x="71" y="118"/>
                  </a:lnTo>
                  <a:lnTo>
                    <a:pt x="0" y="141"/>
                  </a:lnTo>
                  <a:lnTo>
                    <a:pt x="52" y="126"/>
                  </a:lnTo>
                  <a:lnTo>
                    <a:pt x="71" y="111"/>
                  </a:lnTo>
                  <a:lnTo>
                    <a:pt x="89" y="89"/>
                  </a:lnTo>
                  <a:lnTo>
                    <a:pt x="97" y="63"/>
                  </a:lnTo>
                  <a:lnTo>
                    <a:pt x="93" y="44"/>
                  </a:lnTo>
                  <a:lnTo>
                    <a:pt x="78" y="26"/>
                  </a:lnTo>
                  <a:lnTo>
                    <a:pt x="56" y="15"/>
                  </a:lnTo>
                  <a:lnTo>
                    <a:pt x="26" y="0"/>
                  </a:lnTo>
                  <a:lnTo>
                    <a:pt x="67" y="7"/>
                  </a:lnTo>
                  <a:lnTo>
                    <a:pt x="97" y="19"/>
                  </a:lnTo>
                  <a:lnTo>
                    <a:pt x="119" y="30"/>
                  </a:lnTo>
                  <a:lnTo>
                    <a:pt x="126" y="41"/>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8" name="図形 107"/>
            <p:cNvSpPr/>
            <p:nvPr/>
          </p:nvSpPr>
          <p:spPr bwMode="auto">
            <a:xfrm>
              <a:off x="2102048" y="4827823"/>
              <a:ext cx="216184" cy="209046"/>
            </a:xfrm>
            <a:custGeom>
              <a:avLst/>
              <a:gdLst/>
              <a:ahLst/>
              <a:cxnLst>
                <a:cxn ang="0">
                  <a:pos x="45" y="0"/>
                </a:cxn>
                <a:cxn ang="0">
                  <a:pos x="85" y="7"/>
                </a:cxn>
                <a:cxn ang="0">
                  <a:pos x="115" y="26"/>
                </a:cxn>
                <a:cxn ang="0">
                  <a:pos x="130" y="41"/>
                </a:cxn>
                <a:cxn ang="0">
                  <a:pos x="137" y="44"/>
                </a:cxn>
                <a:cxn ang="0">
                  <a:pos x="141" y="63"/>
                </a:cxn>
                <a:cxn ang="0">
                  <a:pos x="137" y="85"/>
                </a:cxn>
                <a:cxn ang="0">
                  <a:pos x="119" y="100"/>
                </a:cxn>
                <a:cxn ang="0">
                  <a:pos x="104" y="115"/>
                </a:cxn>
                <a:cxn ang="0">
                  <a:pos x="67" y="133"/>
                </a:cxn>
                <a:cxn ang="0">
                  <a:pos x="15" y="144"/>
                </a:cxn>
                <a:cxn ang="0">
                  <a:pos x="0" y="148"/>
                </a:cxn>
                <a:cxn ang="0">
                  <a:pos x="26" y="141"/>
                </a:cxn>
                <a:cxn ang="0">
                  <a:pos x="56" y="118"/>
                </a:cxn>
                <a:cxn ang="0">
                  <a:pos x="82" y="96"/>
                </a:cxn>
                <a:cxn ang="0">
                  <a:pos x="89" y="78"/>
                </a:cxn>
                <a:cxn ang="0">
                  <a:pos x="96" y="63"/>
                </a:cxn>
                <a:cxn ang="0">
                  <a:pos x="96" y="59"/>
                </a:cxn>
                <a:cxn ang="0">
                  <a:pos x="85" y="41"/>
                </a:cxn>
                <a:cxn ang="0">
                  <a:pos x="82" y="26"/>
                </a:cxn>
                <a:cxn ang="0">
                  <a:pos x="67" y="15"/>
                </a:cxn>
                <a:cxn ang="0">
                  <a:pos x="41" y="4"/>
                </a:cxn>
                <a:cxn ang="0">
                  <a:pos x="11" y="0"/>
                </a:cxn>
                <a:cxn ang="0">
                  <a:pos x="45" y="0"/>
                </a:cxn>
              </a:cxnLst>
              <a:rect l="0" t="0" r="0" b="0"/>
              <a:pathLst>
                <a:path w="141" h="148">
                  <a:moveTo>
                    <a:pt x="45" y="0"/>
                  </a:moveTo>
                  <a:lnTo>
                    <a:pt x="85" y="7"/>
                  </a:lnTo>
                  <a:lnTo>
                    <a:pt x="115" y="26"/>
                  </a:lnTo>
                  <a:lnTo>
                    <a:pt x="130" y="41"/>
                  </a:lnTo>
                  <a:lnTo>
                    <a:pt x="137" y="44"/>
                  </a:lnTo>
                  <a:lnTo>
                    <a:pt x="141" y="63"/>
                  </a:lnTo>
                  <a:lnTo>
                    <a:pt x="137" y="85"/>
                  </a:lnTo>
                  <a:lnTo>
                    <a:pt x="119" y="100"/>
                  </a:lnTo>
                  <a:lnTo>
                    <a:pt x="104" y="115"/>
                  </a:lnTo>
                  <a:lnTo>
                    <a:pt x="67" y="133"/>
                  </a:lnTo>
                  <a:lnTo>
                    <a:pt x="15" y="144"/>
                  </a:lnTo>
                  <a:lnTo>
                    <a:pt x="0" y="148"/>
                  </a:lnTo>
                  <a:lnTo>
                    <a:pt x="26" y="141"/>
                  </a:lnTo>
                  <a:lnTo>
                    <a:pt x="56" y="118"/>
                  </a:lnTo>
                  <a:lnTo>
                    <a:pt x="82" y="96"/>
                  </a:lnTo>
                  <a:lnTo>
                    <a:pt x="89" y="78"/>
                  </a:lnTo>
                  <a:lnTo>
                    <a:pt x="96" y="63"/>
                  </a:lnTo>
                  <a:lnTo>
                    <a:pt x="96" y="59"/>
                  </a:lnTo>
                  <a:lnTo>
                    <a:pt x="85" y="41"/>
                  </a:lnTo>
                  <a:lnTo>
                    <a:pt x="82" y="26"/>
                  </a:lnTo>
                  <a:lnTo>
                    <a:pt x="67" y="15"/>
                  </a:lnTo>
                  <a:lnTo>
                    <a:pt x="41" y="4"/>
                  </a:lnTo>
                  <a:lnTo>
                    <a:pt x="11" y="0"/>
                  </a:lnTo>
                  <a:lnTo>
                    <a:pt x="45"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09" name="図形 108"/>
            <p:cNvSpPr/>
            <p:nvPr/>
          </p:nvSpPr>
          <p:spPr bwMode="auto">
            <a:xfrm>
              <a:off x="1994723" y="4827823"/>
              <a:ext cx="243782" cy="218933"/>
            </a:xfrm>
            <a:custGeom>
              <a:avLst/>
              <a:gdLst/>
              <a:ahLst/>
              <a:cxnLst>
                <a:cxn ang="0">
                  <a:pos x="33" y="0"/>
                </a:cxn>
                <a:cxn ang="0">
                  <a:pos x="59" y="0"/>
                </a:cxn>
                <a:cxn ang="0">
                  <a:pos x="100" y="4"/>
                </a:cxn>
                <a:cxn ang="0">
                  <a:pos x="126" y="15"/>
                </a:cxn>
                <a:cxn ang="0">
                  <a:pos x="144" y="30"/>
                </a:cxn>
                <a:cxn ang="0">
                  <a:pos x="155" y="41"/>
                </a:cxn>
                <a:cxn ang="0">
                  <a:pos x="159" y="59"/>
                </a:cxn>
                <a:cxn ang="0">
                  <a:pos x="159" y="63"/>
                </a:cxn>
                <a:cxn ang="0">
                  <a:pos x="155" y="85"/>
                </a:cxn>
                <a:cxn ang="0">
                  <a:pos x="144" y="100"/>
                </a:cxn>
                <a:cxn ang="0">
                  <a:pos x="111" y="129"/>
                </a:cxn>
                <a:cxn ang="0">
                  <a:pos x="74" y="144"/>
                </a:cxn>
                <a:cxn ang="0">
                  <a:pos x="59" y="148"/>
                </a:cxn>
                <a:cxn ang="0">
                  <a:pos x="15" y="155"/>
                </a:cxn>
                <a:cxn ang="0">
                  <a:pos x="59" y="133"/>
                </a:cxn>
                <a:cxn ang="0">
                  <a:pos x="74" y="118"/>
                </a:cxn>
                <a:cxn ang="0">
                  <a:pos x="89" y="100"/>
                </a:cxn>
                <a:cxn ang="0">
                  <a:pos x="96" y="78"/>
                </a:cxn>
                <a:cxn ang="0">
                  <a:pos x="89" y="63"/>
                </a:cxn>
                <a:cxn ang="0">
                  <a:pos x="70" y="33"/>
                </a:cxn>
                <a:cxn ang="0">
                  <a:pos x="41" y="15"/>
                </a:cxn>
                <a:cxn ang="0">
                  <a:pos x="0" y="0"/>
                </a:cxn>
                <a:cxn ang="0">
                  <a:pos x="33" y="0"/>
                </a:cxn>
              </a:cxnLst>
              <a:rect l="0" t="0" r="0" b="0"/>
              <a:pathLst>
                <a:path w="159" h="155">
                  <a:moveTo>
                    <a:pt x="33" y="0"/>
                  </a:moveTo>
                  <a:lnTo>
                    <a:pt x="59" y="0"/>
                  </a:lnTo>
                  <a:lnTo>
                    <a:pt x="100" y="4"/>
                  </a:lnTo>
                  <a:lnTo>
                    <a:pt x="126" y="15"/>
                  </a:lnTo>
                  <a:lnTo>
                    <a:pt x="144" y="30"/>
                  </a:lnTo>
                  <a:lnTo>
                    <a:pt x="155" y="41"/>
                  </a:lnTo>
                  <a:lnTo>
                    <a:pt x="159" y="59"/>
                  </a:lnTo>
                  <a:lnTo>
                    <a:pt x="159" y="63"/>
                  </a:lnTo>
                  <a:lnTo>
                    <a:pt x="155" y="85"/>
                  </a:lnTo>
                  <a:lnTo>
                    <a:pt x="144" y="100"/>
                  </a:lnTo>
                  <a:lnTo>
                    <a:pt x="111" y="129"/>
                  </a:lnTo>
                  <a:lnTo>
                    <a:pt x="74" y="144"/>
                  </a:lnTo>
                  <a:lnTo>
                    <a:pt x="59" y="148"/>
                  </a:lnTo>
                  <a:lnTo>
                    <a:pt x="15" y="155"/>
                  </a:lnTo>
                  <a:lnTo>
                    <a:pt x="59" y="133"/>
                  </a:lnTo>
                  <a:lnTo>
                    <a:pt x="74" y="118"/>
                  </a:lnTo>
                  <a:lnTo>
                    <a:pt x="89" y="100"/>
                  </a:lnTo>
                  <a:lnTo>
                    <a:pt x="96" y="78"/>
                  </a:lnTo>
                  <a:lnTo>
                    <a:pt x="89" y="63"/>
                  </a:lnTo>
                  <a:lnTo>
                    <a:pt x="70" y="33"/>
                  </a:lnTo>
                  <a:lnTo>
                    <a:pt x="41" y="15"/>
                  </a:lnTo>
                  <a:lnTo>
                    <a:pt x="0" y="0"/>
                  </a:lnTo>
                  <a:lnTo>
                    <a:pt x="33"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0" name="図形 109"/>
            <p:cNvSpPr/>
            <p:nvPr/>
          </p:nvSpPr>
          <p:spPr bwMode="auto">
            <a:xfrm>
              <a:off x="1864399" y="4827823"/>
              <a:ext cx="266781" cy="240120"/>
            </a:xfrm>
            <a:custGeom>
              <a:avLst/>
              <a:gdLst/>
              <a:ahLst/>
              <a:cxnLst>
                <a:cxn ang="0">
                  <a:pos x="70" y="0"/>
                </a:cxn>
                <a:cxn ang="0">
                  <a:pos x="96" y="4"/>
                </a:cxn>
                <a:cxn ang="0">
                  <a:pos x="115" y="15"/>
                </a:cxn>
                <a:cxn ang="0">
                  <a:pos x="152" y="33"/>
                </a:cxn>
                <a:cxn ang="0">
                  <a:pos x="166" y="56"/>
                </a:cxn>
                <a:cxn ang="0">
                  <a:pos x="170" y="63"/>
                </a:cxn>
                <a:cxn ang="0">
                  <a:pos x="174" y="78"/>
                </a:cxn>
                <a:cxn ang="0">
                  <a:pos x="170" y="100"/>
                </a:cxn>
                <a:cxn ang="0">
                  <a:pos x="155" y="118"/>
                </a:cxn>
                <a:cxn ang="0">
                  <a:pos x="133" y="141"/>
                </a:cxn>
                <a:cxn ang="0">
                  <a:pos x="89" y="159"/>
                </a:cxn>
                <a:cxn ang="0">
                  <a:pos x="0" y="170"/>
                </a:cxn>
                <a:cxn ang="0">
                  <a:pos x="59" y="144"/>
                </a:cxn>
                <a:cxn ang="0">
                  <a:pos x="100" y="129"/>
                </a:cxn>
                <a:cxn ang="0">
                  <a:pos x="115" y="118"/>
                </a:cxn>
                <a:cxn ang="0">
                  <a:pos x="130" y="104"/>
                </a:cxn>
                <a:cxn ang="0">
                  <a:pos x="133" y="89"/>
                </a:cxn>
                <a:cxn ang="0">
                  <a:pos x="130" y="70"/>
                </a:cxn>
                <a:cxn ang="0">
                  <a:pos x="126" y="63"/>
                </a:cxn>
                <a:cxn ang="0">
                  <a:pos x="104" y="41"/>
                </a:cxn>
                <a:cxn ang="0">
                  <a:pos x="70" y="15"/>
                </a:cxn>
                <a:cxn ang="0">
                  <a:pos x="48" y="4"/>
                </a:cxn>
                <a:cxn ang="0">
                  <a:pos x="19" y="0"/>
                </a:cxn>
                <a:cxn ang="0">
                  <a:pos x="70" y="0"/>
                </a:cxn>
              </a:cxnLst>
              <a:rect l="0" t="0" r="0" b="0"/>
              <a:pathLst>
                <a:path w="174" h="170">
                  <a:moveTo>
                    <a:pt x="70" y="0"/>
                  </a:moveTo>
                  <a:lnTo>
                    <a:pt x="96" y="4"/>
                  </a:lnTo>
                  <a:lnTo>
                    <a:pt x="115" y="15"/>
                  </a:lnTo>
                  <a:lnTo>
                    <a:pt x="152" y="33"/>
                  </a:lnTo>
                  <a:lnTo>
                    <a:pt x="166" y="56"/>
                  </a:lnTo>
                  <a:lnTo>
                    <a:pt x="170" y="63"/>
                  </a:lnTo>
                  <a:lnTo>
                    <a:pt x="174" y="78"/>
                  </a:lnTo>
                  <a:lnTo>
                    <a:pt x="170" y="100"/>
                  </a:lnTo>
                  <a:lnTo>
                    <a:pt x="155" y="118"/>
                  </a:lnTo>
                  <a:lnTo>
                    <a:pt x="133" y="141"/>
                  </a:lnTo>
                  <a:lnTo>
                    <a:pt x="89" y="159"/>
                  </a:lnTo>
                  <a:lnTo>
                    <a:pt x="0" y="170"/>
                  </a:lnTo>
                  <a:lnTo>
                    <a:pt x="59" y="144"/>
                  </a:lnTo>
                  <a:lnTo>
                    <a:pt x="100" y="129"/>
                  </a:lnTo>
                  <a:lnTo>
                    <a:pt x="115" y="118"/>
                  </a:lnTo>
                  <a:lnTo>
                    <a:pt x="130" y="104"/>
                  </a:lnTo>
                  <a:lnTo>
                    <a:pt x="133" y="89"/>
                  </a:lnTo>
                  <a:lnTo>
                    <a:pt x="130" y="70"/>
                  </a:lnTo>
                  <a:lnTo>
                    <a:pt x="126" y="63"/>
                  </a:lnTo>
                  <a:lnTo>
                    <a:pt x="104" y="41"/>
                  </a:lnTo>
                  <a:lnTo>
                    <a:pt x="70" y="15"/>
                  </a:lnTo>
                  <a:lnTo>
                    <a:pt x="48" y="4"/>
                  </a:lnTo>
                  <a:lnTo>
                    <a:pt x="19" y="0"/>
                  </a:lnTo>
                  <a:lnTo>
                    <a:pt x="70"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1" name="図形 110"/>
            <p:cNvSpPr/>
            <p:nvPr/>
          </p:nvSpPr>
          <p:spPr bwMode="auto">
            <a:xfrm>
              <a:off x="1609884" y="4827823"/>
              <a:ext cx="453834" cy="240120"/>
            </a:xfrm>
            <a:custGeom>
              <a:avLst/>
              <a:gdLst/>
              <a:ahLst/>
              <a:cxnLst>
                <a:cxn ang="0">
                  <a:pos x="174" y="0"/>
                </a:cxn>
                <a:cxn ang="0">
                  <a:pos x="207" y="4"/>
                </a:cxn>
                <a:cxn ang="0">
                  <a:pos x="229" y="15"/>
                </a:cxn>
                <a:cxn ang="0">
                  <a:pos x="266" y="41"/>
                </a:cxn>
                <a:cxn ang="0">
                  <a:pos x="284" y="63"/>
                </a:cxn>
                <a:cxn ang="0">
                  <a:pos x="296" y="74"/>
                </a:cxn>
                <a:cxn ang="0">
                  <a:pos x="296" y="89"/>
                </a:cxn>
                <a:cxn ang="0">
                  <a:pos x="292" y="100"/>
                </a:cxn>
                <a:cxn ang="0">
                  <a:pos x="277" y="115"/>
                </a:cxn>
                <a:cxn ang="0">
                  <a:pos x="262" y="129"/>
                </a:cxn>
                <a:cxn ang="0">
                  <a:pos x="214" y="144"/>
                </a:cxn>
                <a:cxn ang="0">
                  <a:pos x="159" y="166"/>
                </a:cxn>
                <a:cxn ang="0">
                  <a:pos x="159" y="170"/>
                </a:cxn>
                <a:cxn ang="0">
                  <a:pos x="100" y="170"/>
                </a:cxn>
                <a:cxn ang="0">
                  <a:pos x="137" y="155"/>
                </a:cxn>
                <a:cxn ang="0">
                  <a:pos x="151" y="144"/>
                </a:cxn>
                <a:cxn ang="0">
                  <a:pos x="155" y="133"/>
                </a:cxn>
                <a:cxn ang="0">
                  <a:pos x="166" y="115"/>
                </a:cxn>
                <a:cxn ang="0">
                  <a:pos x="159" y="100"/>
                </a:cxn>
                <a:cxn ang="0">
                  <a:pos x="155" y="78"/>
                </a:cxn>
                <a:cxn ang="0">
                  <a:pos x="144" y="59"/>
                </a:cxn>
                <a:cxn ang="0">
                  <a:pos x="125" y="44"/>
                </a:cxn>
                <a:cxn ang="0">
                  <a:pos x="85" y="26"/>
                </a:cxn>
                <a:cxn ang="0">
                  <a:pos x="40" y="7"/>
                </a:cxn>
                <a:cxn ang="0">
                  <a:pos x="0" y="0"/>
                </a:cxn>
                <a:cxn ang="0">
                  <a:pos x="174" y="0"/>
                </a:cxn>
              </a:cxnLst>
              <a:rect l="0" t="0" r="0" b="0"/>
              <a:pathLst>
                <a:path w="296" h="170">
                  <a:moveTo>
                    <a:pt x="174" y="0"/>
                  </a:moveTo>
                  <a:lnTo>
                    <a:pt x="207" y="4"/>
                  </a:lnTo>
                  <a:lnTo>
                    <a:pt x="229" y="15"/>
                  </a:lnTo>
                  <a:lnTo>
                    <a:pt x="266" y="41"/>
                  </a:lnTo>
                  <a:lnTo>
                    <a:pt x="284" y="63"/>
                  </a:lnTo>
                  <a:lnTo>
                    <a:pt x="296" y="74"/>
                  </a:lnTo>
                  <a:lnTo>
                    <a:pt x="296" y="89"/>
                  </a:lnTo>
                  <a:lnTo>
                    <a:pt x="292" y="100"/>
                  </a:lnTo>
                  <a:lnTo>
                    <a:pt x="277" y="115"/>
                  </a:lnTo>
                  <a:lnTo>
                    <a:pt x="262" y="129"/>
                  </a:lnTo>
                  <a:lnTo>
                    <a:pt x="214" y="144"/>
                  </a:lnTo>
                  <a:lnTo>
                    <a:pt x="159" y="166"/>
                  </a:lnTo>
                  <a:lnTo>
                    <a:pt x="159" y="170"/>
                  </a:lnTo>
                  <a:lnTo>
                    <a:pt x="100" y="170"/>
                  </a:lnTo>
                  <a:lnTo>
                    <a:pt x="137" y="155"/>
                  </a:lnTo>
                  <a:lnTo>
                    <a:pt x="151" y="144"/>
                  </a:lnTo>
                  <a:lnTo>
                    <a:pt x="155" y="133"/>
                  </a:lnTo>
                  <a:lnTo>
                    <a:pt x="166" y="115"/>
                  </a:lnTo>
                  <a:lnTo>
                    <a:pt x="159" y="100"/>
                  </a:lnTo>
                  <a:lnTo>
                    <a:pt x="155" y="78"/>
                  </a:lnTo>
                  <a:lnTo>
                    <a:pt x="144" y="59"/>
                  </a:lnTo>
                  <a:lnTo>
                    <a:pt x="125" y="44"/>
                  </a:lnTo>
                  <a:lnTo>
                    <a:pt x="85" y="26"/>
                  </a:lnTo>
                  <a:lnTo>
                    <a:pt x="40" y="7"/>
                  </a:lnTo>
                  <a:lnTo>
                    <a:pt x="0" y="0"/>
                  </a:lnTo>
                  <a:lnTo>
                    <a:pt x="174"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2" name="図形 111"/>
            <p:cNvSpPr/>
            <p:nvPr/>
          </p:nvSpPr>
          <p:spPr bwMode="auto">
            <a:xfrm>
              <a:off x="1433563" y="4827823"/>
              <a:ext cx="420103" cy="255657"/>
            </a:xfrm>
            <a:custGeom>
              <a:avLst/>
              <a:gdLst/>
              <a:ahLst/>
              <a:cxnLst>
                <a:cxn ang="0">
                  <a:pos x="78" y="0"/>
                </a:cxn>
                <a:cxn ang="0">
                  <a:pos x="118" y="4"/>
                </a:cxn>
                <a:cxn ang="0">
                  <a:pos x="174" y="15"/>
                </a:cxn>
                <a:cxn ang="0">
                  <a:pos x="204" y="26"/>
                </a:cxn>
                <a:cxn ang="0">
                  <a:pos x="229" y="41"/>
                </a:cxn>
                <a:cxn ang="0">
                  <a:pos x="252" y="59"/>
                </a:cxn>
                <a:cxn ang="0">
                  <a:pos x="270" y="78"/>
                </a:cxn>
                <a:cxn ang="0">
                  <a:pos x="274" y="100"/>
                </a:cxn>
                <a:cxn ang="0">
                  <a:pos x="274" y="115"/>
                </a:cxn>
                <a:cxn ang="0">
                  <a:pos x="270" y="133"/>
                </a:cxn>
                <a:cxn ang="0">
                  <a:pos x="259" y="144"/>
                </a:cxn>
                <a:cxn ang="0">
                  <a:pos x="240" y="155"/>
                </a:cxn>
                <a:cxn ang="0">
                  <a:pos x="218" y="166"/>
                </a:cxn>
                <a:cxn ang="0">
                  <a:pos x="196" y="174"/>
                </a:cxn>
                <a:cxn ang="0">
                  <a:pos x="189" y="174"/>
                </a:cxn>
                <a:cxn ang="0">
                  <a:pos x="130" y="181"/>
                </a:cxn>
                <a:cxn ang="0">
                  <a:pos x="148" y="166"/>
                </a:cxn>
                <a:cxn ang="0">
                  <a:pos x="170" y="148"/>
                </a:cxn>
                <a:cxn ang="0">
                  <a:pos x="189" y="129"/>
                </a:cxn>
                <a:cxn ang="0">
                  <a:pos x="196" y="104"/>
                </a:cxn>
                <a:cxn ang="0">
                  <a:pos x="189" y="85"/>
                </a:cxn>
                <a:cxn ang="0">
                  <a:pos x="181" y="70"/>
                </a:cxn>
                <a:cxn ang="0">
                  <a:pos x="155" y="48"/>
                </a:cxn>
                <a:cxn ang="0">
                  <a:pos x="126" y="33"/>
                </a:cxn>
                <a:cxn ang="0">
                  <a:pos x="89" y="19"/>
                </a:cxn>
                <a:cxn ang="0">
                  <a:pos x="48" y="7"/>
                </a:cxn>
                <a:cxn ang="0">
                  <a:pos x="0" y="0"/>
                </a:cxn>
                <a:cxn ang="0">
                  <a:pos x="78" y="0"/>
                </a:cxn>
              </a:cxnLst>
              <a:rect l="0" t="0" r="0" b="0"/>
              <a:pathLst>
                <a:path w="274" h="181">
                  <a:moveTo>
                    <a:pt x="78" y="0"/>
                  </a:moveTo>
                  <a:lnTo>
                    <a:pt x="118" y="4"/>
                  </a:lnTo>
                  <a:lnTo>
                    <a:pt x="174" y="15"/>
                  </a:lnTo>
                  <a:lnTo>
                    <a:pt x="204" y="26"/>
                  </a:lnTo>
                  <a:lnTo>
                    <a:pt x="229" y="41"/>
                  </a:lnTo>
                  <a:lnTo>
                    <a:pt x="252" y="59"/>
                  </a:lnTo>
                  <a:lnTo>
                    <a:pt x="270" y="78"/>
                  </a:lnTo>
                  <a:lnTo>
                    <a:pt x="274" y="100"/>
                  </a:lnTo>
                  <a:lnTo>
                    <a:pt x="274" y="115"/>
                  </a:lnTo>
                  <a:lnTo>
                    <a:pt x="270" y="133"/>
                  </a:lnTo>
                  <a:lnTo>
                    <a:pt x="259" y="144"/>
                  </a:lnTo>
                  <a:lnTo>
                    <a:pt x="240" y="155"/>
                  </a:lnTo>
                  <a:lnTo>
                    <a:pt x="218" y="166"/>
                  </a:lnTo>
                  <a:lnTo>
                    <a:pt x="196" y="174"/>
                  </a:lnTo>
                  <a:lnTo>
                    <a:pt x="189" y="174"/>
                  </a:lnTo>
                  <a:lnTo>
                    <a:pt x="130" y="181"/>
                  </a:lnTo>
                  <a:lnTo>
                    <a:pt x="148" y="166"/>
                  </a:lnTo>
                  <a:lnTo>
                    <a:pt x="170" y="148"/>
                  </a:lnTo>
                  <a:lnTo>
                    <a:pt x="189" y="129"/>
                  </a:lnTo>
                  <a:lnTo>
                    <a:pt x="196" y="104"/>
                  </a:lnTo>
                  <a:lnTo>
                    <a:pt x="189" y="85"/>
                  </a:lnTo>
                  <a:lnTo>
                    <a:pt x="181" y="70"/>
                  </a:lnTo>
                  <a:lnTo>
                    <a:pt x="155" y="48"/>
                  </a:lnTo>
                  <a:lnTo>
                    <a:pt x="126" y="33"/>
                  </a:lnTo>
                  <a:lnTo>
                    <a:pt x="89" y="19"/>
                  </a:lnTo>
                  <a:lnTo>
                    <a:pt x="48" y="7"/>
                  </a:lnTo>
                  <a:lnTo>
                    <a:pt x="0" y="0"/>
                  </a:lnTo>
                  <a:lnTo>
                    <a:pt x="78"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3" name="図形 112"/>
            <p:cNvSpPr/>
            <p:nvPr/>
          </p:nvSpPr>
          <p:spPr bwMode="auto">
            <a:xfrm>
              <a:off x="1359968" y="4827823"/>
              <a:ext cx="363374" cy="261307"/>
            </a:xfrm>
            <a:custGeom>
              <a:avLst/>
              <a:gdLst/>
              <a:ahLst/>
              <a:cxnLst>
                <a:cxn ang="0">
                  <a:pos x="33" y="0"/>
                </a:cxn>
                <a:cxn ang="0">
                  <a:pos x="26" y="0"/>
                </a:cxn>
                <a:cxn ang="0">
                  <a:pos x="81" y="7"/>
                </a:cxn>
                <a:cxn ang="0">
                  <a:pos x="126" y="26"/>
                </a:cxn>
                <a:cxn ang="0">
                  <a:pos x="174" y="41"/>
                </a:cxn>
                <a:cxn ang="0">
                  <a:pos x="203" y="56"/>
                </a:cxn>
                <a:cxn ang="0">
                  <a:pos x="222" y="70"/>
                </a:cxn>
                <a:cxn ang="0">
                  <a:pos x="237" y="89"/>
                </a:cxn>
                <a:cxn ang="0">
                  <a:pos x="237" y="104"/>
                </a:cxn>
                <a:cxn ang="0">
                  <a:pos x="237" y="118"/>
                </a:cxn>
                <a:cxn ang="0">
                  <a:pos x="233" y="129"/>
                </a:cxn>
                <a:cxn ang="0">
                  <a:pos x="207" y="148"/>
                </a:cxn>
                <a:cxn ang="0">
                  <a:pos x="181" y="170"/>
                </a:cxn>
                <a:cxn ang="0">
                  <a:pos x="166" y="181"/>
                </a:cxn>
                <a:cxn ang="0">
                  <a:pos x="137" y="185"/>
                </a:cxn>
                <a:cxn ang="0">
                  <a:pos x="174" y="159"/>
                </a:cxn>
                <a:cxn ang="0">
                  <a:pos x="189" y="144"/>
                </a:cxn>
                <a:cxn ang="0">
                  <a:pos x="196" y="126"/>
                </a:cxn>
                <a:cxn ang="0">
                  <a:pos x="192" y="100"/>
                </a:cxn>
                <a:cxn ang="0">
                  <a:pos x="178" y="70"/>
                </a:cxn>
                <a:cxn ang="0">
                  <a:pos x="122" y="41"/>
                </a:cxn>
                <a:cxn ang="0">
                  <a:pos x="67" y="19"/>
                </a:cxn>
                <a:cxn ang="0">
                  <a:pos x="0" y="0"/>
                </a:cxn>
                <a:cxn ang="0">
                  <a:pos x="33" y="0"/>
                </a:cxn>
              </a:cxnLst>
              <a:rect l="0" t="0" r="0" b="0"/>
              <a:pathLst>
                <a:path w="237" h="185">
                  <a:moveTo>
                    <a:pt x="33" y="0"/>
                  </a:moveTo>
                  <a:lnTo>
                    <a:pt x="26" y="0"/>
                  </a:lnTo>
                  <a:lnTo>
                    <a:pt x="81" y="7"/>
                  </a:lnTo>
                  <a:lnTo>
                    <a:pt x="126" y="26"/>
                  </a:lnTo>
                  <a:lnTo>
                    <a:pt x="174" y="41"/>
                  </a:lnTo>
                  <a:lnTo>
                    <a:pt x="203" y="56"/>
                  </a:lnTo>
                  <a:lnTo>
                    <a:pt x="222" y="70"/>
                  </a:lnTo>
                  <a:lnTo>
                    <a:pt x="237" y="89"/>
                  </a:lnTo>
                  <a:lnTo>
                    <a:pt x="237" y="104"/>
                  </a:lnTo>
                  <a:lnTo>
                    <a:pt x="237" y="118"/>
                  </a:lnTo>
                  <a:lnTo>
                    <a:pt x="233" y="129"/>
                  </a:lnTo>
                  <a:lnTo>
                    <a:pt x="207" y="148"/>
                  </a:lnTo>
                  <a:lnTo>
                    <a:pt x="181" y="170"/>
                  </a:lnTo>
                  <a:lnTo>
                    <a:pt x="166" y="181"/>
                  </a:lnTo>
                  <a:lnTo>
                    <a:pt x="137" y="185"/>
                  </a:lnTo>
                  <a:lnTo>
                    <a:pt x="174" y="159"/>
                  </a:lnTo>
                  <a:lnTo>
                    <a:pt x="189" y="144"/>
                  </a:lnTo>
                  <a:lnTo>
                    <a:pt x="196" y="126"/>
                  </a:lnTo>
                  <a:lnTo>
                    <a:pt x="192" y="100"/>
                  </a:lnTo>
                  <a:lnTo>
                    <a:pt x="178" y="70"/>
                  </a:lnTo>
                  <a:lnTo>
                    <a:pt x="122" y="41"/>
                  </a:lnTo>
                  <a:lnTo>
                    <a:pt x="67" y="19"/>
                  </a:lnTo>
                  <a:lnTo>
                    <a:pt x="0" y="0"/>
                  </a:lnTo>
                  <a:lnTo>
                    <a:pt x="33"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4" name="図形 113"/>
            <p:cNvSpPr/>
            <p:nvPr/>
          </p:nvSpPr>
          <p:spPr bwMode="auto">
            <a:xfrm>
              <a:off x="985862" y="4827823"/>
              <a:ext cx="668485" cy="673748"/>
            </a:xfrm>
            <a:custGeom>
              <a:avLst/>
              <a:gdLst/>
              <a:ahLst/>
              <a:cxnLst>
                <a:cxn ang="0">
                  <a:pos x="222" y="0"/>
                </a:cxn>
                <a:cxn ang="0">
                  <a:pos x="255" y="4"/>
                </a:cxn>
                <a:cxn ang="0">
                  <a:pos x="292" y="15"/>
                </a:cxn>
                <a:cxn ang="0">
                  <a:pos x="355" y="41"/>
                </a:cxn>
                <a:cxn ang="0">
                  <a:pos x="422" y="74"/>
                </a:cxn>
                <a:cxn ang="0">
                  <a:pos x="433" y="100"/>
                </a:cxn>
                <a:cxn ang="0">
                  <a:pos x="436" y="126"/>
                </a:cxn>
                <a:cxn ang="0">
                  <a:pos x="433" y="141"/>
                </a:cxn>
                <a:cxn ang="0">
                  <a:pos x="422" y="144"/>
                </a:cxn>
                <a:cxn ang="0">
                  <a:pos x="403" y="170"/>
                </a:cxn>
                <a:cxn ang="0">
                  <a:pos x="370" y="189"/>
                </a:cxn>
                <a:cxn ang="0">
                  <a:pos x="337" y="200"/>
                </a:cxn>
                <a:cxn ang="0">
                  <a:pos x="314" y="211"/>
                </a:cxn>
                <a:cxn ang="0">
                  <a:pos x="266" y="229"/>
                </a:cxn>
                <a:cxn ang="0">
                  <a:pos x="207" y="240"/>
                </a:cxn>
                <a:cxn ang="0">
                  <a:pos x="144" y="251"/>
                </a:cxn>
                <a:cxn ang="0">
                  <a:pos x="96" y="266"/>
                </a:cxn>
                <a:cxn ang="0">
                  <a:pos x="59" y="281"/>
                </a:cxn>
                <a:cxn ang="0">
                  <a:pos x="45" y="296"/>
                </a:cxn>
                <a:cxn ang="0">
                  <a:pos x="33" y="307"/>
                </a:cxn>
                <a:cxn ang="0">
                  <a:pos x="30" y="329"/>
                </a:cxn>
                <a:cxn ang="0">
                  <a:pos x="30" y="336"/>
                </a:cxn>
                <a:cxn ang="0">
                  <a:pos x="41" y="366"/>
                </a:cxn>
                <a:cxn ang="0">
                  <a:pos x="48" y="392"/>
                </a:cxn>
                <a:cxn ang="0">
                  <a:pos x="74" y="410"/>
                </a:cxn>
                <a:cxn ang="0">
                  <a:pos x="104" y="421"/>
                </a:cxn>
                <a:cxn ang="0">
                  <a:pos x="159" y="436"/>
                </a:cxn>
                <a:cxn ang="0">
                  <a:pos x="185" y="440"/>
                </a:cxn>
                <a:cxn ang="0">
                  <a:pos x="311" y="462"/>
                </a:cxn>
                <a:cxn ang="0">
                  <a:pos x="425" y="477"/>
                </a:cxn>
                <a:cxn ang="0">
                  <a:pos x="381" y="477"/>
                </a:cxn>
                <a:cxn ang="0">
                  <a:pos x="322" y="466"/>
                </a:cxn>
                <a:cxn ang="0">
                  <a:pos x="255" y="462"/>
                </a:cxn>
                <a:cxn ang="0">
                  <a:pos x="185" y="447"/>
                </a:cxn>
                <a:cxn ang="0">
                  <a:pos x="115" y="436"/>
                </a:cxn>
                <a:cxn ang="0">
                  <a:pos x="48" y="410"/>
                </a:cxn>
                <a:cxn ang="0">
                  <a:pos x="33" y="396"/>
                </a:cxn>
                <a:cxn ang="0">
                  <a:pos x="15" y="377"/>
                </a:cxn>
                <a:cxn ang="0">
                  <a:pos x="4" y="355"/>
                </a:cxn>
                <a:cxn ang="0">
                  <a:pos x="0" y="336"/>
                </a:cxn>
                <a:cxn ang="0">
                  <a:pos x="0" y="322"/>
                </a:cxn>
                <a:cxn ang="0">
                  <a:pos x="4" y="311"/>
                </a:cxn>
                <a:cxn ang="0">
                  <a:pos x="19" y="296"/>
                </a:cxn>
                <a:cxn ang="0">
                  <a:pos x="33" y="274"/>
                </a:cxn>
                <a:cxn ang="0">
                  <a:pos x="56" y="259"/>
                </a:cxn>
                <a:cxn ang="0">
                  <a:pos x="89" y="251"/>
                </a:cxn>
                <a:cxn ang="0">
                  <a:pos x="141" y="240"/>
                </a:cxn>
                <a:cxn ang="0">
                  <a:pos x="170" y="237"/>
                </a:cxn>
                <a:cxn ang="0">
                  <a:pos x="229" y="226"/>
                </a:cxn>
                <a:cxn ang="0">
                  <a:pos x="266" y="214"/>
                </a:cxn>
                <a:cxn ang="0">
                  <a:pos x="307" y="200"/>
                </a:cxn>
                <a:cxn ang="0">
                  <a:pos x="337" y="185"/>
                </a:cxn>
                <a:cxn ang="0">
                  <a:pos x="366" y="159"/>
                </a:cxn>
                <a:cxn ang="0">
                  <a:pos x="370" y="141"/>
                </a:cxn>
                <a:cxn ang="0">
                  <a:pos x="377" y="115"/>
                </a:cxn>
                <a:cxn ang="0">
                  <a:pos x="370" y="85"/>
                </a:cxn>
                <a:cxn ang="0">
                  <a:pos x="351" y="59"/>
                </a:cxn>
                <a:cxn ang="0">
                  <a:pos x="333" y="41"/>
                </a:cxn>
                <a:cxn ang="0">
                  <a:pos x="296" y="26"/>
                </a:cxn>
                <a:cxn ang="0">
                  <a:pos x="255" y="15"/>
                </a:cxn>
                <a:cxn ang="0">
                  <a:pos x="244" y="7"/>
                </a:cxn>
                <a:cxn ang="0">
                  <a:pos x="207" y="0"/>
                </a:cxn>
                <a:cxn ang="0">
                  <a:pos x="222" y="0"/>
                </a:cxn>
              </a:cxnLst>
              <a:rect l="0" t="0" r="0" b="0"/>
              <a:pathLst>
                <a:path w="436" h="477">
                  <a:moveTo>
                    <a:pt x="222" y="0"/>
                  </a:moveTo>
                  <a:lnTo>
                    <a:pt x="255" y="4"/>
                  </a:lnTo>
                  <a:lnTo>
                    <a:pt x="292" y="15"/>
                  </a:lnTo>
                  <a:lnTo>
                    <a:pt x="355" y="41"/>
                  </a:lnTo>
                  <a:lnTo>
                    <a:pt x="422" y="74"/>
                  </a:lnTo>
                  <a:lnTo>
                    <a:pt x="433" y="100"/>
                  </a:lnTo>
                  <a:lnTo>
                    <a:pt x="436" y="126"/>
                  </a:lnTo>
                  <a:lnTo>
                    <a:pt x="433" y="141"/>
                  </a:lnTo>
                  <a:lnTo>
                    <a:pt x="422" y="144"/>
                  </a:lnTo>
                  <a:lnTo>
                    <a:pt x="403" y="170"/>
                  </a:lnTo>
                  <a:lnTo>
                    <a:pt x="370" y="189"/>
                  </a:lnTo>
                  <a:lnTo>
                    <a:pt x="337" y="200"/>
                  </a:lnTo>
                  <a:lnTo>
                    <a:pt x="314" y="211"/>
                  </a:lnTo>
                  <a:lnTo>
                    <a:pt x="266" y="229"/>
                  </a:lnTo>
                  <a:lnTo>
                    <a:pt x="207" y="240"/>
                  </a:lnTo>
                  <a:lnTo>
                    <a:pt x="144" y="251"/>
                  </a:lnTo>
                  <a:lnTo>
                    <a:pt x="96" y="266"/>
                  </a:lnTo>
                  <a:lnTo>
                    <a:pt x="59" y="281"/>
                  </a:lnTo>
                  <a:lnTo>
                    <a:pt x="45" y="296"/>
                  </a:lnTo>
                  <a:lnTo>
                    <a:pt x="33" y="307"/>
                  </a:lnTo>
                  <a:lnTo>
                    <a:pt x="30" y="329"/>
                  </a:lnTo>
                  <a:lnTo>
                    <a:pt x="30" y="336"/>
                  </a:lnTo>
                  <a:lnTo>
                    <a:pt x="41" y="366"/>
                  </a:lnTo>
                  <a:lnTo>
                    <a:pt x="48" y="392"/>
                  </a:lnTo>
                  <a:lnTo>
                    <a:pt x="74" y="410"/>
                  </a:lnTo>
                  <a:lnTo>
                    <a:pt x="104" y="421"/>
                  </a:lnTo>
                  <a:lnTo>
                    <a:pt x="159" y="436"/>
                  </a:lnTo>
                  <a:lnTo>
                    <a:pt x="185" y="440"/>
                  </a:lnTo>
                  <a:lnTo>
                    <a:pt x="311" y="462"/>
                  </a:lnTo>
                  <a:lnTo>
                    <a:pt x="425" y="477"/>
                  </a:lnTo>
                  <a:lnTo>
                    <a:pt x="381" y="477"/>
                  </a:lnTo>
                  <a:lnTo>
                    <a:pt x="322" y="466"/>
                  </a:lnTo>
                  <a:lnTo>
                    <a:pt x="255" y="462"/>
                  </a:lnTo>
                  <a:lnTo>
                    <a:pt x="185" y="447"/>
                  </a:lnTo>
                  <a:lnTo>
                    <a:pt x="115" y="436"/>
                  </a:lnTo>
                  <a:lnTo>
                    <a:pt x="48" y="410"/>
                  </a:lnTo>
                  <a:lnTo>
                    <a:pt x="33" y="396"/>
                  </a:lnTo>
                  <a:lnTo>
                    <a:pt x="15" y="377"/>
                  </a:lnTo>
                  <a:lnTo>
                    <a:pt x="4" y="355"/>
                  </a:lnTo>
                  <a:lnTo>
                    <a:pt x="0" y="336"/>
                  </a:lnTo>
                  <a:lnTo>
                    <a:pt x="0" y="322"/>
                  </a:lnTo>
                  <a:lnTo>
                    <a:pt x="4" y="311"/>
                  </a:lnTo>
                  <a:lnTo>
                    <a:pt x="19" y="296"/>
                  </a:lnTo>
                  <a:lnTo>
                    <a:pt x="33" y="274"/>
                  </a:lnTo>
                  <a:lnTo>
                    <a:pt x="56" y="259"/>
                  </a:lnTo>
                  <a:lnTo>
                    <a:pt x="89" y="251"/>
                  </a:lnTo>
                  <a:lnTo>
                    <a:pt x="141" y="240"/>
                  </a:lnTo>
                  <a:lnTo>
                    <a:pt x="170" y="237"/>
                  </a:lnTo>
                  <a:lnTo>
                    <a:pt x="229" y="226"/>
                  </a:lnTo>
                  <a:lnTo>
                    <a:pt x="266" y="214"/>
                  </a:lnTo>
                  <a:lnTo>
                    <a:pt x="307" y="200"/>
                  </a:lnTo>
                  <a:lnTo>
                    <a:pt x="337" y="185"/>
                  </a:lnTo>
                  <a:lnTo>
                    <a:pt x="366" y="159"/>
                  </a:lnTo>
                  <a:lnTo>
                    <a:pt x="370" y="141"/>
                  </a:lnTo>
                  <a:lnTo>
                    <a:pt x="377" y="115"/>
                  </a:lnTo>
                  <a:lnTo>
                    <a:pt x="370" y="85"/>
                  </a:lnTo>
                  <a:lnTo>
                    <a:pt x="351" y="59"/>
                  </a:lnTo>
                  <a:lnTo>
                    <a:pt x="333" y="41"/>
                  </a:lnTo>
                  <a:lnTo>
                    <a:pt x="296" y="26"/>
                  </a:lnTo>
                  <a:lnTo>
                    <a:pt x="255" y="15"/>
                  </a:lnTo>
                  <a:lnTo>
                    <a:pt x="244" y="7"/>
                  </a:lnTo>
                  <a:lnTo>
                    <a:pt x="207" y="0"/>
                  </a:lnTo>
                  <a:lnTo>
                    <a:pt x="222"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5" name="図形 114"/>
            <p:cNvSpPr/>
            <p:nvPr/>
          </p:nvSpPr>
          <p:spPr bwMode="auto">
            <a:xfrm>
              <a:off x="662352" y="5147041"/>
              <a:ext cx="884670" cy="360180"/>
            </a:xfrm>
            <a:custGeom>
              <a:avLst/>
              <a:gdLst/>
              <a:ahLst/>
              <a:cxnLst>
                <a:cxn ang="0">
                  <a:pos x="0" y="110"/>
                </a:cxn>
                <a:cxn ang="0">
                  <a:pos x="0" y="99"/>
                </a:cxn>
                <a:cxn ang="0">
                  <a:pos x="4" y="88"/>
                </a:cxn>
                <a:cxn ang="0">
                  <a:pos x="19" y="73"/>
                </a:cxn>
                <a:cxn ang="0">
                  <a:pos x="49" y="55"/>
                </a:cxn>
                <a:cxn ang="0">
                  <a:pos x="111" y="33"/>
                </a:cxn>
                <a:cxn ang="0">
                  <a:pos x="196" y="14"/>
                </a:cxn>
                <a:cxn ang="0">
                  <a:pos x="293" y="0"/>
                </a:cxn>
                <a:cxn ang="0">
                  <a:pos x="226" y="14"/>
                </a:cxn>
                <a:cxn ang="0">
                  <a:pos x="156" y="40"/>
                </a:cxn>
                <a:cxn ang="0">
                  <a:pos x="119" y="55"/>
                </a:cxn>
                <a:cxn ang="0">
                  <a:pos x="97" y="70"/>
                </a:cxn>
                <a:cxn ang="0">
                  <a:pos x="74" y="96"/>
                </a:cxn>
                <a:cxn ang="0">
                  <a:pos x="63" y="118"/>
                </a:cxn>
                <a:cxn ang="0">
                  <a:pos x="63" y="125"/>
                </a:cxn>
                <a:cxn ang="0">
                  <a:pos x="71" y="133"/>
                </a:cxn>
                <a:cxn ang="0">
                  <a:pos x="86" y="151"/>
                </a:cxn>
                <a:cxn ang="0">
                  <a:pos x="126" y="170"/>
                </a:cxn>
                <a:cxn ang="0">
                  <a:pos x="189" y="195"/>
                </a:cxn>
                <a:cxn ang="0">
                  <a:pos x="285" y="221"/>
                </a:cxn>
                <a:cxn ang="0">
                  <a:pos x="448" y="236"/>
                </a:cxn>
                <a:cxn ang="0">
                  <a:pos x="522" y="244"/>
                </a:cxn>
                <a:cxn ang="0">
                  <a:pos x="577" y="251"/>
                </a:cxn>
                <a:cxn ang="0">
                  <a:pos x="525" y="255"/>
                </a:cxn>
                <a:cxn ang="0">
                  <a:pos x="511" y="251"/>
                </a:cxn>
                <a:cxn ang="0">
                  <a:pos x="507" y="251"/>
                </a:cxn>
                <a:cxn ang="0">
                  <a:pos x="448" y="251"/>
                </a:cxn>
                <a:cxn ang="0">
                  <a:pos x="378" y="240"/>
                </a:cxn>
                <a:cxn ang="0">
                  <a:pos x="226" y="214"/>
                </a:cxn>
                <a:cxn ang="0">
                  <a:pos x="141" y="195"/>
                </a:cxn>
                <a:cxn ang="0">
                  <a:pos x="71" y="170"/>
                </a:cxn>
                <a:cxn ang="0">
                  <a:pos x="41" y="155"/>
                </a:cxn>
                <a:cxn ang="0">
                  <a:pos x="19" y="140"/>
                </a:cxn>
                <a:cxn ang="0">
                  <a:pos x="4" y="125"/>
                </a:cxn>
                <a:cxn ang="0">
                  <a:pos x="0" y="110"/>
                </a:cxn>
              </a:cxnLst>
              <a:rect l="0" t="0" r="0" b="0"/>
              <a:pathLst>
                <a:path w="577" h="255">
                  <a:moveTo>
                    <a:pt x="0" y="110"/>
                  </a:moveTo>
                  <a:lnTo>
                    <a:pt x="0" y="99"/>
                  </a:lnTo>
                  <a:lnTo>
                    <a:pt x="4" y="88"/>
                  </a:lnTo>
                  <a:lnTo>
                    <a:pt x="19" y="73"/>
                  </a:lnTo>
                  <a:lnTo>
                    <a:pt x="49" y="55"/>
                  </a:lnTo>
                  <a:lnTo>
                    <a:pt x="111" y="33"/>
                  </a:lnTo>
                  <a:lnTo>
                    <a:pt x="196" y="14"/>
                  </a:lnTo>
                  <a:lnTo>
                    <a:pt x="293" y="0"/>
                  </a:lnTo>
                  <a:lnTo>
                    <a:pt x="226" y="14"/>
                  </a:lnTo>
                  <a:lnTo>
                    <a:pt x="156" y="40"/>
                  </a:lnTo>
                  <a:lnTo>
                    <a:pt x="119" y="55"/>
                  </a:lnTo>
                  <a:lnTo>
                    <a:pt x="97" y="70"/>
                  </a:lnTo>
                  <a:lnTo>
                    <a:pt x="74" y="96"/>
                  </a:lnTo>
                  <a:lnTo>
                    <a:pt x="63" y="118"/>
                  </a:lnTo>
                  <a:lnTo>
                    <a:pt x="63" y="125"/>
                  </a:lnTo>
                  <a:lnTo>
                    <a:pt x="71" y="133"/>
                  </a:lnTo>
                  <a:lnTo>
                    <a:pt x="86" y="151"/>
                  </a:lnTo>
                  <a:lnTo>
                    <a:pt x="126" y="170"/>
                  </a:lnTo>
                  <a:lnTo>
                    <a:pt x="189" y="195"/>
                  </a:lnTo>
                  <a:lnTo>
                    <a:pt x="285" y="221"/>
                  </a:lnTo>
                  <a:lnTo>
                    <a:pt x="448" y="236"/>
                  </a:lnTo>
                  <a:lnTo>
                    <a:pt x="522" y="244"/>
                  </a:lnTo>
                  <a:lnTo>
                    <a:pt x="577" y="251"/>
                  </a:lnTo>
                  <a:lnTo>
                    <a:pt x="525" y="255"/>
                  </a:lnTo>
                  <a:lnTo>
                    <a:pt x="511" y="251"/>
                  </a:lnTo>
                  <a:lnTo>
                    <a:pt x="507" y="251"/>
                  </a:lnTo>
                  <a:lnTo>
                    <a:pt x="448" y="251"/>
                  </a:lnTo>
                  <a:lnTo>
                    <a:pt x="378" y="240"/>
                  </a:lnTo>
                  <a:lnTo>
                    <a:pt x="226" y="214"/>
                  </a:lnTo>
                  <a:lnTo>
                    <a:pt x="141" y="195"/>
                  </a:lnTo>
                  <a:lnTo>
                    <a:pt x="71" y="170"/>
                  </a:lnTo>
                  <a:lnTo>
                    <a:pt x="41" y="155"/>
                  </a:lnTo>
                  <a:lnTo>
                    <a:pt x="19" y="140"/>
                  </a:lnTo>
                  <a:lnTo>
                    <a:pt x="4" y="125"/>
                  </a:lnTo>
                  <a:lnTo>
                    <a:pt x="0" y="11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6" name="図形 115"/>
            <p:cNvSpPr/>
            <p:nvPr/>
          </p:nvSpPr>
          <p:spPr bwMode="auto">
            <a:xfrm>
              <a:off x="578025" y="5135742"/>
              <a:ext cx="748213" cy="365830"/>
            </a:xfrm>
            <a:custGeom>
              <a:avLst/>
              <a:gdLst/>
              <a:ahLst/>
              <a:cxnLst>
                <a:cxn ang="0">
                  <a:pos x="174" y="207"/>
                </a:cxn>
                <a:cxn ang="0">
                  <a:pos x="96" y="189"/>
                </a:cxn>
                <a:cxn ang="0">
                  <a:pos x="41" y="167"/>
                </a:cxn>
                <a:cxn ang="0">
                  <a:pos x="11" y="141"/>
                </a:cxn>
                <a:cxn ang="0">
                  <a:pos x="0" y="122"/>
                </a:cxn>
                <a:cxn ang="0">
                  <a:pos x="0" y="111"/>
                </a:cxn>
                <a:cxn ang="0">
                  <a:pos x="0" y="96"/>
                </a:cxn>
                <a:cxn ang="0">
                  <a:pos x="4" y="93"/>
                </a:cxn>
                <a:cxn ang="0">
                  <a:pos x="19" y="78"/>
                </a:cxn>
                <a:cxn ang="0">
                  <a:pos x="33" y="63"/>
                </a:cxn>
                <a:cxn ang="0">
                  <a:pos x="85" y="41"/>
                </a:cxn>
                <a:cxn ang="0">
                  <a:pos x="141" y="26"/>
                </a:cxn>
                <a:cxn ang="0">
                  <a:pos x="200" y="19"/>
                </a:cxn>
                <a:cxn ang="0">
                  <a:pos x="307" y="8"/>
                </a:cxn>
                <a:cxn ang="0">
                  <a:pos x="348" y="8"/>
                </a:cxn>
                <a:cxn ang="0">
                  <a:pos x="377" y="0"/>
                </a:cxn>
                <a:cxn ang="0">
                  <a:pos x="362" y="0"/>
                </a:cxn>
                <a:cxn ang="0">
                  <a:pos x="251" y="19"/>
                </a:cxn>
                <a:cxn ang="0">
                  <a:pos x="166" y="37"/>
                </a:cxn>
                <a:cxn ang="0">
                  <a:pos x="111" y="56"/>
                </a:cxn>
                <a:cxn ang="0">
                  <a:pos x="74" y="78"/>
                </a:cxn>
                <a:cxn ang="0">
                  <a:pos x="55" y="96"/>
                </a:cxn>
                <a:cxn ang="0">
                  <a:pos x="48" y="107"/>
                </a:cxn>
                <a:cxn ang="0">
                  <a:pos x="48" y="118"/>
                </a:cxn>
                <a:cxn ang="0">
                  <a:pos x="55" y="133"/>
                </a:cxn>
                <a:cxn ang="0">
                  <a:pos x="67" y="148"/>
                </a:cxn>
                <a:cxn ang="0">
                  <a:pos x="85" y="163"/>
                </a:cxn>
                <a:cxn ang="0">
                  <a:pos x="104" y="174"/>
                </a:cxn>
                <a:cxn ang="0">
                  <a:pos x="170" y="196"/>
                </a:cxn>
                <a:cxn ang="0">
                  <a:pos x="240" y="218"/>
                </a:cxn>
                <a:cxn ang="0">
                  <a:pos x="381" y="244"/>
                </a:cxn>
                <a:cxn ang="0">
                  <a:pos x="488" y="259"/>
                </a:cxn>
                <a:cxn ang="0">
                  <a:pos x="447" y="259"/>
                </a:cxn>
                <a:cxn ang="0">
                  <a:pos x="447" y="252"/>
                </a:cxn>
                <a:cxn ang="0">
                  <a:pos x="348" y="244"/>
                </a:cxn>
                <a:cxn ang="0">
                  <a:pos x="266" y="229"/>
                </a:cxn>
                <a:cxn ang="0">
                  <a:pos x="174" y="207"/>
                </a:cxn>
              </a:cxnLst>
              <a:rect l="0" t="0" r="0" b="0"/>
              <a:pathLst>
                <a:path w="488" h="259">
                  <a:moveTo>
                    <a:pt x="174" y="207"/>
                  </a:moveTo>
                  <a:lnTo>
                    <a:pt x="96" y="189"/>
                  </a:lnTo>
                  <a:lnTo>
                    <a:pt x="41" y="167"/>
                  </a:lnTo>
                  <a:lnTo>
                    <a:pt x="11" y="141"/>
                  </a:lnTo>
                  <a:lnTo>
                    <a:pt x="0" y="122"/>
                  </a:lnTo>
                  <a:lnTo>
                    <a:pt x="0" y="111"/>
                  </a:lnTo>
                  <a:lnTo>
                    <a:pt x="0" y="96"/>
                  </a:lnTo>
                  <a:lnTo>
                    <a:pt x="4" y="93"/>
                  </a:lnTo>
                  <a:lnTo>
                    <a:pt x="19" y="78"/>
                  </a:lnTo>
                  <a:lnTo>
                    <a:pt x="33" y="63"/>
                  </a:lnTo>
                  <a:lnTo>
                    <a:pt x="85" y="41"/>
                  </a:lnTo>
                  <a:lnTo>
                    <a:pt x="141" y="26"/>
                  </a:lnTo>
                  <a:lnTo>
                    <a:pt x="200" y="19"/>
                  </a:lnTo>
                  <a:lnTo>
                    <a:pt x="307" y="8"/>
                  </a:lnTo>
                  <a:lnTo>
                    <a:pt x="348" y="8"/>
                  </a:lnTo>
                  <a:lnTo>
                    <a:pt x="377" y="0"/>
                  </a:lnTo>
                  <a:lnTo>
                    <a:pt x="362" y="0"/>
                  </a:lnTo>
                  <a:lnTo>
                    <a:pt x="251" y="19"/>
                  </a:lnTo>
                  <a:lnTo>
                    <a:pt x="166" y="37"/>
                  </a:lnTo>
                  <a:lnTo>
                    <a:pt x="111" y="56"/>
                  </a:lnTo>
                  <a:lnTo>
                    <a:pt x="74" y="78"/>
                  </a:lnTo>
                  <a:lnTo>
                    <a:pt x="55" y="96"/>
                  </a:lnTo>
                  <a:lnTo>
                    <a:pt x="48" y="107"/>
                  </a:lnTo>
                  <a:lnTo>
                    <a:pt x="48" y="118"/>
                  </a:lnTo>
                  <a:lnTo>
                    <a:pt x="55" y="133"/>
                  </a:lnTo>
                  <a:lnTo>
                    <a:pt x="67" y="148"/>
                  </a:lnTo>
                  <a:lnTo>
                    <a:pt x="85" y="163"/>
                  </a:lnTo>
                  <a:lnTo>
                    <a:pt x="104" y="174"/>
                  </a:lnTo>
                  <a:lnTo>
                    <a:pt x="170" y="196"/>
                  </a:lnTo>
                  <a:lnTo>
                    <a:pt x="240" y="218"/>
                  </a:lnTo>
                  <a:lnTo>
                    <a:pt x="381" y="244"/>
                  </a:lnTo>
                  <a:lnTo>
                    <a:pt x="488" y="259"/>
                  </a:lnTo>
                  <a:lnTo>
                    <a:pt x="447" y="259"/>
                  </a:lnTo>
                  <a:lnTo>
                    <a:pt x="447" y="252"/>
                  </a:lnTo>
                  <a:lnTo>
                    <a:pt x="348" y="244"/>
                  </a:lnTo>
                  <a:lnTo>
                    <a:pt x="266" y="229"/>
                  </a:lnTo>
                  <a:lnTo>
                    <a:pt x="174" y="20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7" name="図形 116"/>
            <p:cNvSpPr/>
            <p:nvPr/>
          </p:nvSpPr>
          <p:spPr bwMode="auto">
            <a:xfrm>
              <a:off x="771211" y="4827823"/>
              <a:ext cx="781944" cy="637024"/>
            </a:xfrm>
            <a:custGeom>
              <a:avLst/>
              <a:gdLst/>
              <a:ahLst/>
              <a:cxnLst>
                <a:cxn ang="0">
                  <a:pos x="321" y="0"/>
                </a:cxn>
                <a:cxn ang="0">
                  <a:pos x="377" y="7"/>
                </a:cxn>
                <a:cxn ang="0">
                  <a:pos x="395" y="15"/>
                </a:cxn>
                <a:cxn ang="0">
                  <a:pos x="436" y="30"/>
                </a:cxn>
                <a:cxn ang="0">
                  <a:pos x="465" y="44"/>
                </a:cxn>
                <a:cxn ang="0">
                  <a:pos x="491" y="59"/>
                </a:cxn>
                <a:cxn ang="0">
                  <a:pos x="506" y="85"/>
                </a:cxn>
                <a:cxn ang="0">
                  <a:pos x="510" y="115"/>
                </a:cxn>
                <a:cxn ang="0">
                  <a:pos x="510" y="141"/>
                </a:cxn>
                <a:cxn ang="0">
                  <a:pos x="502" y="159"/>
                </a:cxn>
                <a:cxn ang="0">
                  <a:pos x="477" y="181"/>
                </a:cxn>
                <a:cxn ang="0">
                  <a:pos x="440" y="200"/>
                </a:cxn>
                <a:cxn ang="0">
                  <a:pos x="406" y="211"/>
                </a:cxn>
                <a:cxn ang="0">
                  <a:pos x="366" y="218"/>
                </a:cxn>
                <a:cxn ang="0">
                  <a:pos x="307" y="237"/>
                </a:cxn>
                <a:cxn ang="0">
                  <a:pos x="281" y="237"/>
                </a:cxn>
                <a:cxn ang="0">
                  <a:pos x="229" y="244"/>
                </a:cxn>
                <a:cxn ang="0">
                  <a:pos x="188" y="259"/>
                </a:cxn>
                <a:cxn ang="0">
                  <a:pos x="173" y="274"/>
                </a:cxn>
                <a:cxn ang="0">
                  <a:pos x="155" y="288"/>
                </a:cxn>
                <a:cxn ang="0">
                  <a:pos x="144" y="307"/>
                </a:cxn>
                <a:cxn ang="0">
                  <a:pos x="136" y="322"/>
                </a:cxn>
                <a:cxn ang="0">
                  <a:pos x="136" y="336"/>
                </a:cxn>
                <a:cxn ang="0">
                  <a:pos x="140" y="355"/>
                </a:cxn>
                <a:cxn ang="0">
                  <a:pos x="151" y="377"/>
                </a:cxn>
                <a:cxn ang="0">
                  <a:pos x="170" y="396"/>
                </a:cxn>
                <a:cxn ang="0">
                  <a:pos x="185" y="410"/>
                </a:cxn>
                <a:cxn ang="0">
                  <a:pos x="244" y="436"/>
                </a:cxn>
                <a:cxn ang="0">
                  <a:pos x="310" y="451"/>
                </a:cxn>
                <a:cxn ang="0">
                  <a:pos x="214" y="440"/>
                </a:cxn>
                <a:cxn ang="0">
                  <a:pos x="151" y="425"/>
                </a:cxn>
                <a:cxn ang="0">
                  <a:pos x="88" y="407"/>
                </a:cxn>
                <a:cxn ang="0">
                  <a:pos x="48" y="392"/>
                </a:cxn>
                <a:cxn ang="0">
                  <a:pos x="26" y="377"/>
                </a:cxn>
                <a:cxn ang="0">
                  <a:pos x="11" y="366"/>
                </a:cxn>
                <a:cxn ang="0">
                  <a:pos x="0" y="355"/>
                </a:cxn>
                <a:cxn ang="0">
                  <a:pos x="0" y="344"/>
                </a:cxn>
                <a:cxn ang="0">
                  <a:pos x="3" y="325"/>
                </a:cxn>
                <a:cxn ang="0">
                  <a:pos x="15" y="311"/>
                </a:cxn>
                <a:cxn ang="0">
                  <a:pos x="29" y="296"/>
                </a:cxn>
                <a:cxn ang="0">
                  <a:pos x="48" y="285"/>
                </a:cxn>
                <a:cxn ang="0">
                  <a:pos x="96" y="266"/>
                </a:cxn>
                <a:cxn ang="0">
                  <a:pos x="144" y="251"/>
                </a:cxn>
                <a:cxn ang="0">
                  <a:pos x="236" y="229"/>
                </a:cxn>
                <a:cxn ang="0">
                  <a:pos x="281" y="226"/>
                </a:cxn>
                <a:cxn ang="0">
                  <a:pos x="336" y="214"/>
                </a:cxn>
                <a:cxn ang="0">
                  <a:pos x="380" y="200"/>
                </a:cxn>
                <a:cxn ang="0">
                  <a:pos x="417" y="181"/>
                </a:cxn>
                <a:cxn ang="0">
                  <a:pos x="436" y="155"/>
                </a:cxn>
                <a:cxn ang="0">
                  <a:pos x="451" y="141"/>
                </a:cxn>
                <a:cxn ang="0">
                  <a:pos x="454" y="118"/>
                </a:cxn>
                <a:cxn ang="0">
                  <a:pos x="462" y="104"/>
                </a:cxn>
                <a:cxn ang="0">
                  <a:pos x="454" y="78"/>
                </a:cxn>
                <a:cxn ang="0">
                  <a:pos x="440" y="63"/>
                </a:cxn>
                <a:cxn ang="0">
                  <a:pos x="421" y="44"/>
                </a:cxn>
                <a:cxn ang="0">
                  <a:pos x="403" y="33"/>
                </a:cxn>
                <a:cxn ang="0">
                  <a:pos x="351" y="7"/>
                </a:cxn>
                <a:cxn ang="0">
                  <a:pos x="321" y="0"/>
                </a:cxn>
              </a:cxnLst>
              <a:rect l="0" t="0" r="0" b="0"/>
              <a:pathLst>
                <a:path w="510" h="451">
                  <a:moveTo>
                    <a:pt x="321" y="0"/>
                  </a:moveTo>
                  <a:lnTo>
                    <a:pt x="377" y="7"/>
                  </a:lnTo>
                  <a:lnTo>
                    <a:pt x="395" y="15"/>
                  </a:lnTo>
                  <a:lnTo>
                    <a:pt x="436" y="30"/>
                  </a:lnTo>
                  <a:lnTo>
                    <a:pt x="465" y="44"/>
                  </a:lnTo>
                  <a:lnTo>
                    <a:pt x="491" y="59"/>
                  </a:lnTo>
                  <a:lnTo>
                    <a:pt x="506" y="85"/>
                  </a:lnTo>
                  <a:lnTo>
                    <a:pt x="510" y="115"/>
                  </a:lnTo>
                  <a:lnTo>
                    <a:pt x="510" y="141"/>
                  </a:lnTo>
                  <a:lnTo>
                    <a:pt x="502" y="159"/>
                  </a:lnTo>
                  <a:lnTo>
                    <a:pt x="477" y="181"/>
                  </a:lnTo>
                  <a:lnTo>
                    <a:pt x="440" y="200"/>
                  </a:lnTo>
                  <a:lnTo>
                    <a:pt x="406" y="211"/>
                  </a:lnTo>
                  <a:lnTo>
                    <a:pt x="366" y="218"/>
                  </a:lnTo>
                  <a:lnTo>
                    <a:pt x="307" y="237"/>
                  </a:lnTo>
                  <a:lnTo>
                    <a:pt x="281" y="237"/>
                  </a:lnTo>
                  <a:lnTo>
                    <a:pt x="229" y="244"/>
                  </a:lnTo>
                  <a:lnTo>
                    <a:pt x="188" y="259"/>
                  </a:lnTo>
                  <a:lnTo>
                    <a:pt x="173" y="274"/>
                  </a:lnTo>
                  <a:lnTo>
                    <a:pt x="155" y="288"/>
                  </a:lnTo>
                  <a:lnTo>
                    <a:pt x="144" y="307"/>
                  </a:lnTo>
                  <a:lnTo>
                    <a:pt x="136" y="322"/>
                  </a:lnTo>
                  <a:lnTo>
                    <a:pt x="136" y="336"/>
                  </a:lnTo>
                  <a:lnTo>
                    <a:pt x="140" y="355"/>
                  </a:lnTo>
                  <a:lnTo>
                    <a:pt x="151" y="377"/>
                  </a:lnTo>
                  <a:lnTo>
                    <a:pt x="170" y="396"/>
                  </a:lnTo>
                  <a:lnTo>
                    <a:pt x="185" y="410"/>
                  </a:lnTo>
                  <a:lnTo>
                    <a:pt x="244" y="436"/>
                  </a:lnTo>
                  <a:lnTo>
                    <a:pt x="310" y="451"/>
                  </a:lnTo>
                  <a:lnTo>
                    <a:pt x="214" y="440"/>
                  </a:lnTo>
                  <a:lnTo>
                    <a:pt x="151" y="425"/>
                  </a:lnTo>
                  <a:lnTo>
                    <a:pt x="88" y="407"/>
                  </a:lnTo>
                  <a:lnTo>
                    <a:pt x="48" y="392"/>
                  </a:lnTo>
                  <a:lnTo>
                    <a:pt x="26" y="377"/>
                  </a:lnTo>
                  <a:lnTo>
                    <a:pt x="11" y="366"/>
                  </a:lnTo>
                  <a:lnTo>
                    <a:pt x="0" y="355"/>
                  </a:lnTo>
                  <a:lnTo>
                    <a:pt x="0" y="344"/>
                  </a:lnTo>
                  <a:lnTo>
                    <a:pt x="3" y="325"/>
                  </a:lnTo>
                  <a:lnTo>
                    <a:pt x="15" y="311"/>
                  </a:lnTo>
                  <a:lnTo>
                    <a:pt x="29" y="296"/>
                  </a:lnTo>
                  <a:lnTo>
                    <a:pt x="48" y="285"/>
                  </a:lnTo>
                  <a:lnTo>
                    <a:pt x="96" y="266"/>
                  </a:lnTo>
                  <a:lnTo>
                    <a:pt x="144" y="251"/>
                  </a:lnTo>
                  <a:lnTo>
                    <a:pt x="236" y="229"/>
                  </a:lnTo>
                  <a:lnTo>
                    <a:pt x="281" y="226"/>
                  </a:lnTo>
                  <a:lnTo>
                    <a:pt x="336" y="214"/>
                  </a:lnTo>
                  <a:lnTo>
                    <a:pt x="380" y="200"/>
                  </a:lnTo>
                  <a:lnTo>
                    <a:pt x="417" y="181"/>
                  </a:lnTo>
                  <a:lnTo>
                    <a:pt x="436" y="155"/>
                  </a:lnTo>
                  <a:lnTo>
                    <a:pt x="451" y="141"/>
                  </a:lnTo>
                  <a:lnTo>
                    <a:pt x="454" y="118"/>
                  </a:lnTo>
                  <a:lnTo>
                    <a:pt x="462" y="104"/>
                  </a:lnTo>
                  <a:lnTo>
                    <a:pt x="454" y="78"/>
                  </a:lnTo>
                  <a:lnTo>
                    <a:pt x="440" y="63"/>
                  </a:lnTo>
                  <a:lnTo>
                    <a:pt x="421" y="44"/>
                  </a:lnTo>
                  <a:lnTo>
                    <a:pt x="403" y="33"/>
                  </a:lnTo>
                  <a:lnTo>
                    <a:pt x="351" y="7"/>
                  </a:lnTo>
                  <a:lnTo>
                    <a:pt x="321"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8" name="図形 117"/>
            <p:cNvSpPr/>
            <p:nvPr/>
          </p:nvSpPr>
          <p:spPr bwMode="auto">
            <a:xfrm>
              <a:off x="1139184" y="4827823"/>
              <a:ext cx="328110" cy="319218"/>
            </a:xfrm>
            <a:custGeom>
              <a:avLst/>
              <a:gdLst/>
              <a:ahLst/>
              <a:cxnLst>
                <a:cxn ang="0">
                  <a:pos x="59" y="0"/>
                </a:cxn>
                <a:cxn ang="0">
                  <a:pos x="85" y="4"/>
                </a:cxn>
                <a:cxn ang="0">
                  <a:pos x="137" y="26"/>
                </a:cxn>
                <a:cxn ang="0">
                  <a:pos x="166" y="41"/>
                </a:cxn>
                <a:cxn ang="0">
                  <a:pos x="192" y="59"/>
                </a:cxn>
                <a:cxn ang="0">
                  <a:pos x="207" y="78"/>
                </a:cxn>
                <a:cxn ang="0">
                  <a:pos x="214" y="104"/>
                </a:cxn>
                <a:cxn ang="0">
                  <a:pos x="214" y="118"/>
                </a:cxn>
                <a:cxn ang="0">
                  <a:pos x="207" y="141"/>
                </a:cxn>
                <a:cxn ang="0">
                  <a:pos x="196" y="155"/>
                </a:cxn>
                <a:cxn ang="0">
                  <a:pos x="170" y="174"/>
                </a:cxn>
                <a:cxn ang="0">
                  <a:pos x="140" y="196"/>
                </a:cxn>
                <a:cxn ang="0">
                  <a:pos x="96" y="211"/>
                </a:cxn>
                <a:cxn ang="0">
                  <a:pos x="41" y="218"/>
                </a:cxn>
                <a:cxn ang="0">
                  <a:pos x="0" y="226"/>
                </a:cxn>
                <a:cxn ang="0">
                  <a:pos x="55" y="211"/>
                </a:cxn>
                <a:cxn ang="0">
                  <a:pos x="85" y="200"/>
                </a:cxn>
                <a:cxn ang="0">
                  <a:pos x="111" y="181"/>
                </a:cxn>
                <a:cxn ang="0">
                  <a:pos x="129" y="166"/>
                </a:cxn>
                <a:cxn ang="0">
                  <a:pos x="140" y="144"/>
                </a:cxn>
                <a:cxn ang="0">
                  <a:pos x="144" y="133"/>
                </a:cxn>
                <a:cxn ang="0">
                  <a:pos x="144" y="115"/>
                </a:cxn>
                <a:cxn ang="0">
                  <a:pos x="140" y="96"/>
                </a:cxn>
                <a:cxn ang="0">
                  <a:pos x="129" y="74"/>
                </a:cxn>
                <a:cxn ang="0">
                  <a:pos x="92" y="44"/>
                </a:cxn>
                <a:cxn ang="0">
                  <a:pos x="52" y="19"/>
                </a:cxn>
                <a:cxn ang="0">
                  <a:pos x="0" y="0"/>
                </a:cxn>
                <a:cxn ang="0">
                  <a:pos x="59" y="0"/>
                </a:cxn>
              </a:cxnLst>
              <a:rect l="0" t="0" r="0" b="0"/>
              <a:pathLst>
                <a:path w="214" h="226">
                  <a:moveTo>
                    <a:pt x="59" y="0"/>
                  </a:moveTo>
                  <a:lnTo>
                    <a:pt x="85" y="4"/>
                  </a:lnTo>
                  <a:lnTo>
                    <a:pt x="137" y="26"/>
                  </a:lnTo>
                  <a:lnTo>
                    <a:pt x="166" y="41"/>
                  </a:lnTo>
                  <a:lnTo>
                    <a:pt x="192" y="59"/>
                  </a:lnTo>
                  <a:lnTo>
                    <a:pt x="207" y="78"/>
                  </a:lnTo>
                  <a:lnTo>
                    <a:pt x="214" y="104"/>
                  </a:lnTo>
                  <a:lnTo>
                    <a:pt x="214" y="118"/>
                  </a:lnTo>
                  <a:lnTo>
                    <a:pt x="207" y="141"/>
                  </a:lnTo>
                  <a:lnTo>
                    <a:pt x="196" y="155"/>
                  </a:lnTo>
                  <a:lnTo>
                    <a:pt x="170" y="174"/>
                  </a:lnTo>
                  <a:lnTo>
                    <a:pt x="140" y="196"/>
                  </a:lnTo>
                  <a:lnTo>
                    <a:pt x="96" y="211"/>
                  </a:lnTo>
                  <a:lnTo>
                    <a:pt x="41" y="218"/>
                  </a:lnTo>
                  <a:lnTo>
                    <a:pt x="0" y="226"/>
                  </a:lnTo>
                  <a:lnTo>
                    <a:pt x="55" y="211"/>
                  </a:lnTo>
                  <a:lnTo>
                    <a:pt x="85" y="200"/>
                  </a:lnTo>
                  <a:lnTo>
                    <a:pt x="111" y="181"/>
                  </a:lnTo>
                  <a:lnTo>
                    <a:pt x="129" y="166"/>
                  </a:lnTo>
                  <a:lnTo>
                    <a:pt x="140" y="144"/>
                  </a:lnTo>
                  <a:lnTo>
                    <a:pt x="144" y="133"/>
                  </a:lnTo>
                  <a:lnTo>
                    <a:pt x="144" y="115"/>
                  </a:lnTo>
                  <a:lnTo>
                    <a:pt x="140" y="96"/>
                  </a:lnTo>
                  <a:lnTo>
                    <a:pt x="129" y="74"/>
                  </a:lnTo>
                  <a:lnTo>
                    <a:pt x="92" y="44"/>
                  </a:lnTo>
                  <a:lnTo>
                    <a:pt x="52" y="19"/>
                  </a:lnTo>
                  <a:lnTo>
                    <a:pt x="0" y="0"/>
                  </a:lnTo>
                  <a:lnTo>
                    <a:pt x="59"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19" name="図形 118"/>
            <p:cNvSpPr/>
            <p:nvPr/>
          </p:nvSpPr>
          <p:spPr bwMode="auto">
            <a:xfrm>
              <a:off x="470699" y="4889972"/>
              <a:ext cx="243782" cy="261307"/>
            </a:xfrm>
            <a:custGeom>
              <a:avLst/>
              <a:gdLst/>
              <a:ahLst/>
              <a:cxnLst>
                <a:cxn ang="0">
                  <a:pos x="59" y="182"/>
                </a:cxn>
                <a:cxn ang="0">
                  <a:pos x="29" y="185"/>
                </a:cxn>
                <a:cxn ang="0">
                  <a:pos x="70" y="159"/>
                </a:cxn>
                <a:cxn ang="0">
                  <a:pos x="96" y="145"/>
                </a:cxn>
                <a:cxn ang="0">
                  <a:pos x="111" y="122"/>
                </a:cxn>
                <a:cxn ang="0">
                  <a:pos x="114" y="97"/>
                </a:cxn>
                <a:cxn ang="0">
                  <a:pos x="114" y="74"/>
                </a:cxn>
                <a:cxn ang="0">
                  <a:pos x="103" y="67"/>
                </a:cxn>
                <a:cxn ang="0">
                  <a:pos x="85" y="45"/>
                </a:cxn>
                <a:cxn ang="0">
                  <a:pos x="48" y="19"/>
                </a:cxn>
                <a:cxn ang="0">
                  <a:pos x="29" y="12"/>
                </a:cxn>
                <a:cxn ang="0">
                  <a:pos x="0" y="0"/>
                </a:cxn>
                <a:cxn ang="0">
                  <a:pos x="33" y="0"/>
                </a:cxn>
                <a:cxn ang="0">
                  <a:pos x="55" y="4"/>
                </a:cxn>
                <a:cxn ang="0">
                  <a:pos x="100" y="19"/>
                </a:cxn>
                <a:cxn ang="0">
                  <a:pos x="125" y="34"/>
                </a:cxn>
                <a:cxn ang="0">
                  <a:pos x="144" y="52"/>
                </a:cxn>
                <a:cxn ang="0">
                  <a:pos x="155" y="74"/>
                </a:cxn>
                <a:cxn ang="0">
                  <a:pos x="159" y="100"/>
                </a:cxn>
                <a:cxn ang="0">
                  <a:pos x="155" y="111"/>
                </a:cxn>
                <a:cxn ang="0">
                  <a:pos x="140" y="137"/>
                </a:cxn>
                <a:cxn ang="0">
                  <a:pos x="125" y="152"/>
                </a:cxn>
                <a:cxn ang="0">
                  <a:pos x="111" y="167"/>
                </a:cxn>
                <a:cxn ang="0">
                  <a:pos x="89" y="174"/>
                </a:cxn>
                <a:cxn ang="0">
                  <a:pos x="59" y="182"/>
                </a:cxn>
              </a:cxnLst>
              <a:rect l="0" t="0" r="0" b="0"/>
              <a:pathLst>
                <a:path w="159" h="185">
                  <a:moveTo>
                    <a:pt x="59" y="182"/>
                  </a:moveTo>
                  <a:lnTo>
                    <a:pt x="29" y="185"/>
                  </a:lnTo>
                  <a:lnTo>
                    <a:pt x="70" y="159"/>
                  </a:lnTo>
                  <a:lnTo>
                    <a:pt x="96" y="145"/>
                  </a:lnTo>
                  <a:lnTo>
                    <a:pt x="111" y="122"/>
                  </a:lnTo>
                  <a:lnTo>
                    <a:pt x="114" y="97"/>
                  </a:lnTo>
                  <a:lnTo>
                    <a:pt x="114" y="74"/>
                  </a:lnTo>
                  <a:lnTo>
                    <a:pt x="103" y="67"/>
                  </a:lnTo>
                  <a:lnTo>
                    <a:pt x="85" y="45"/>
                  </a:lnTo>
                  <a:lnTo>
                    <a:pt x="48" y="19"/>
                  </a:lnTo>
                  <a:lnTo>
                    <a:pt x="29" y="12"/>
                  </a:lnTo>
                  <a:lnTo>
                    <a:pt x="0" y="0"/>
                  </a:lnTo>
                  <a:lnTo>
                    <a:pt x="33" y="0"/>
                  </a:lnTo>
                  <a:lnTo>
                    <a:pt x="55" y="4"/>
                  </a:lnTo>
                  <a:lnTo>
                    <a:pt x="100" y="19"/>
                  </a:lnTo>
                  <a:lnTo>
                    <a:pt x="125" y="34"/>
                  </a:lnTo>
                  <a:lnTo>
                    <a:pt x="144" y="52"/>
                  </a:lnTo>
                  <a:lnTo>
                    <a:pt x="155" y="74"/>
                  </a:lnTo>
                  <a:lnTo>
                    <a:pt x="159" y="100"/>
                  </a:lnTo>
                  <a:lnTo>
                    <a:pt x="155" y="111"/>
                  </a:lnTo>
                  <a:lnTo>
                    <a:pt x="140" y="137"/>
                  </a:lnTo>
                  <a:lnTo>
                    <a:pt x="125" y="152"/>
                  </a:lnTo>
                  <a:lnTo>
                    <a:pt x="111" y="167"/>
                  </a:lnTo>
                  <a:lnTo>
                    <a:pt x="89" y="174"/>
                  </a:lnTo>
                  <a:lnTo>
                    <a:pt x="59" y="182"/>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0" name="図形 119"/>
            <p:cNvSpPr/>
            <p:nvPr/>
          </p:nvSpPr>
          <p:spPr bwMode="auto">
            <a:xfrm>
              <a:off x="617888" y="4911159"/>
              <a:ext cx="277513" cy="224583"/>
            </a:xfrm>
            <a:custGeom>
              <a:avLst/>
              <a:gdLst/>
              <a:ahLst/>
              <a:cxnLst>
                <a:cxn ang="0">
                  <a:pos x="118" y="144"/>
                </a:cxn>
                <a:cxn ang="0">
                  <a:pos x="78" y="152"/>
                </a:cxn>
                <a:cxn ang="0">
                  <a:pos x="0" y="159"/>
                </a:cxn>
                <a:cxn ang="0">
                  <a:pos x="33" y="141"/>
                </a:cxn>
                <a:cxn ang="0">
                  <a:pos x="55" y="115"/>
                </a:cxn>
                <a:cxn ang="0">
                  <a:pos x="70" y="85"/>
                </a:cxn>
                <a:cxn ang="0">
                  <a:pos x="63" y="59"/>
                </a:cxn>
                <a:cxn ang="0">
                  <a:pos x="55" y="37"/>
                </a:cxn>
                <a:cxn ang="0">
                  <a:pos x="33" y="15"/>
                </a:cxn>
                <a:cxn ang="0">
                  <a:pos x="7" y="0"/>
                </a:cxn>
                <a:cxn ang="0">
                  <a:pos x="74" y="15"/>
                </a:cxn>
                <a:cxn ang="0">
                  <a:pos x="115" y="26"/>
                </a:cxn>
                <a:cxn ang="0">
                  <a:pos x="140" y="41"/>
                </a:cxn>
                <a:cxn ang="0">
                  <a:pos x="144" y="45"/>
                </a:cxn>
                <a:cxn ang="0">
                  <a:pos x="170" y="67"/>
                </a:cxn>
                <a:cxn ang="0">
                  <a:pos x="174" y="82"/>
                </a:cxn>
                <a:cxn ang="0">
                  <a:pos x="181" y="85"/>
                </a:cxn>
                <a:cxn ang="0">
                  <a:pos x="170" y="107"/>
                </a:cxn>
                <a:cxn ang="0">
                  <a:pos x="148" y="126"/>
                </a:cxn>
                <a:cxn ang="0">
                  <a:pos x="118" y="144"/>
                </a:cxn>
              </a:cxnLst>
              <a:rect l="0" t="0" r="0" b="0"/>
              <a:pathLst>
                <a:path w="181" h="159">
                  <a:moveTo>
                    <a:pt x="118" y="144"/>
                  </a:moveTo>
                  <a:lnTo>
                    <a:pt x="78" y="152"/>
                  </a:lnTo>
                  <a:lnTo>
                    <a:pt x="0" y="159"/>
                  </a:lnTo>
                  <a:lnTo>
                    <a:pt x="33" y="141"/>
                  </a:lnTo>
                  <a:lnTo>
                    <a:pt x="55" y="115"/>
                  </a:lnTo>
                  <a:lnTo>
                    <a:pt x="70" y="85"/>
                  </a:lnTo>
                  <a:lnTo>
                    <a:pt x="63" y="59"/>
                  </a:lnTo>
                  <a:lnTo>
                    <a:pt x="55" y="37"/>
                  </a:lnTo>
                  <a:lnTo>
                    <a:pt x="33" y="15"/>
                  </a:lnTo>
                  <a:lnTo>
                    <a:pt x="7" y="0"/>
                  </a:lnTo>
                  <a:lnTo>
                    <a:pt x="74" y="15"/>
                  </a:lnTo>
                  <a:lnTo>
                    <a:pt x="115" y="26"/>
                  </a:lnTo>
                  <a:lnTo>
                    <a:pt x="140" y="41"/>
                  </a:lnTo>
                  <a:lnTo>
                    <a:pt x="144" y="45"/>
                  </a:lnTo>
                  <a:lnTo>
                    <a:pt x="170" y="67"/>
                  </a:lnTo>
                  <a:lnTo>
                    <a:pt x="174" y="82"/>
                  </a:lnTo>
                  <a:lnTo>
                    <a:pt x="181" y="85"/>
                  </a:lnTo>
                  <a:lnTo>
                    <a:pt x="170" y="107"/>
                  </a:lnTo>
                  <a:lnTo>
                    <a:pt x="148" y="126"/>
                  </a:lnTo>
                  <a:lnTo>
                    <a:pt x="118" y="14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1" name="図形 120"/>
            <p:cNvSpPr/>
            <p:nvPr/>
          </p:nvSpPr>
          <p:spPr bwMode="auto">
            <a:xfrm>
              <a:off x="538161" y="4885735"/>
              <a:ext cx="441568" cy="224583"/>
            </a:xfrm>
            <a:custGeom>
              <a:avLst/>
              <a:gdLst/>
              <a:ahLst/>
              <a:cxnLst>
                <a:cxn ang="0">
                  <a:pos x="277" y="59"/>
                </a:cxn>
                <a:cxn ang="0">
                  <a:pos x="281" y="70"/>
                </a:cxn>
                <a:cxn ang="0">
                  <a:pos x="288" y="85"/>
                </a:cxn>
                <a:cxn ang="0">
                  <a:pos x="288" y="92"/>
                </a:cxn>
                <a:cxn ang="0">
                  <a:pos x="281" y="103"/>
                </a:cxn>
                <a:cxn ang="0">
                  <a:pos x="277" y="114"/>
                </a:cxn>
                <a:cxn ang="0">
                  <a:pos x="252" y="140"/>
                </a:cxn>
                <a:cxn ang="0">
                  <a:pos x="218" y="155"/>
                </a:cxn>
                <a:cxn ang="0">
                  <a:pos x="181" y="159"/>
                </a:cxn>
                <a:cxn ang="0">
                  <a:pos x="211" y="140"/>
                </a:cxn>
                <a:cxn ang="0">
                  <a:pos x="226" y="125"/>
                </a:cxn>
                <a:cxn ang="0">
                  <a:pos x="233" y="103"/>
                </a:cxn>
                <a:cxn ang="0">
                  <a:pos x="233" y="92"/>
                </a:cxn>
                <a:cxn ang="0">
                  <a:pos x="226" y="85"/>
                </a:cxn>
                <a:cxn ang="0">
                  <a:pos x="200" y="59"/>
                </a:cxn>
                <a:cxn ang="0">
                  <a:pos x="192" y="55"/>
                </a:cxn>
                <a:cxn ang="0">
                  <a:pos x="167" y="44"/>
                </a:cxn>
                <a:cxn ang="0">
                  <a:pos x="122" y="29"/>
                </a:cxn>
                <a:cxn ang="0">
                  <a:pos x="52" y="18"/>
                </a:cxn>
                <a:cxn ang="0">
                  <a:pos x="0" y="3"/>
                </a:cxn>
                <a:cxn ang="0">
                  <a:pos x="37" y="0"/>
                </a:cxn>
                <a:cxn ang="0">
                  <a:pos x="67" y="0"/>
                </a:cxn>
                <a:cxn ang="0">
                  <a:pos x="155" y="7"/>
                </a:cxn>
                <a:cxn ang="0">
                  <a:pos x="218" y="18"/>
                </a:cxn>
                <a:cxn ang="0">
                  <a:pos x="255" y="37"/>
                </a:cxn>
                <a:cxn ang="0">
                  <a:pos x="277" y="59"/>
                </a:cxn>
              </a:cxnLst>
              <a:rect l="0" t="0" r="0" b="0"/>
              <a:pathLst>
                <a:path w="288" h="159">
                  <a:moveTo>
                    <a:pt x="277" y="59"/>
                  </a:moveTo>
                  <a:lnTo>
                    <a:pt x="281" y="70"/>
                  </a:lnTo>
                  <a:lnTo>
                    <a:pt x="288" y="85"/>
                  </a:lnTo>
                  <a:lnTo>
                    <a:pt x="288" y="92"/>
                  </a:lnTo>
                  <a:lnTo>
                    <a:pt x="281" y="103"/>
                  </a:lnTo>
                  <a:lnTo>
                    <a:pt x="277" y="114"/>
                  </a:lnTo>
                  <a:lnTo>
                    <a:pt x="252" y="140"/>
                  </a:lnTo>
                  <a:lnTo>
                    <a:pt x="218" y="155"/>
                  </a:lnTo>
                  <a:lnTo>
                    <a:pt x="181" y="159"/>
                  </a:lnTo>
                  <a:lnTo>
                    <a:pt x="211" y="140"/>
                  </a:lnTo>
                  <a:lnTo>
                    <a:pt x="226" y="125"/>
                  </a:lnTo>
                  <a:lnTo>
                    <a:pt x="233" y="103"/>
                  </a:lnTo>
                  <a:lnTo>
                    <a:pt x="233" y="92"/>
                  </a:lnTo>
                  <a:lnTo>
                    <a:pt x="226" y="85"/>
                  </a:lnTo>
                  <a:lnTo>
                    <a:pt x="200" y="59"/>
                  </a:lnTo>
                  <a:lnTo>
                    <a:pt x="192" y="55"/>
                  </a:lnTo>
                  <a:lnTo>
                    <a:pt x="167" y="44"/>
                  </a:lnTo>
                  <a:lnTo>
                    <a:pt x="122" y="29"/>
                  </a:lnTo>
                  <a:lnTo>
                    <a:pt x="52" y="18"/>
                  </a:lnTo>
                  <a:lnTo>
                    <a:pt x="0" y="3"/>
                  </a:lnTo>
                  <a:lnTo>
                    <a:pt x="37" y="0"/>
                  </a:lnTo>
                  <a:lnTo>
                    <a:pt x="67" y="0"/>
                  </a:lnTo>
                  <a:lnTo>
                    <a:pt x="155" y="7"/>
                  </a:lnTo>
                  <a:lnTo>
                    <a:pt x="218" y="18"/>
                  </a:lnTo>
                  <a:lnTo>
                    <a:pt x="255" y="37"/>
                  </a:lnTo>
                  <a:lnTo>
                    <a:pt x="277" y="59"/>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2" name="図形 121"/>
            <p:cNvSpPr/>
            <p:nvPr/>
          </p:nvSpPr>
          <p:spPr bwMode="auto">
            <a:xfrm>
              <a:off x="680751" y="4885735"/>
              <a:ext cx="10733" cy="1412"/>
            </a:xfrm>
            <a:custGeom>
              <a:avLst/>
              <a:gdLst/>
              <a:ahLst/>
              <a:cxnLst>
                <a:cxn ang="0">
                  <a:pos x="0" y="0"/>
                </a:cxn>
                <a:cxn ang="0">
                  <a:pos x="7" y="0"/>
                </a:cxn>
                <a:cxn ang="0">
                  <a:pos x="0" y="0"/>
                </a:cxn>
              </a:cxnLst>
              <a:rect l="0" t="0" r="0" b="0"/>
              <a:pathLst>
                <a:path w="7">
                  <a:moveTo>
                    <a:pt x="0" y="0"/>
                  </a:moveTo>
                  <a:lnTo>
                    <a:pt x="7" y="0"/>
                  </a:lnTo>
                  <a:lnTo>
                    <a:pt x="0"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3" name="図形 122"/>
            <p:cNvSpPr/>
            <p:nvPr/>
          </p:nvSpPr>
          <p:spPr bwMode="auto">
            <a:xfrm>
              <a:off x="628621" y="4827823"/>
              <a:ext cx="102726" cy="46612"/>
            </a:xfrm>
            <a:custGeom>
              <a:avLst/>
              <a:gdLst/>
              <a:ahLst/>
              <a:cxnLst>
                <a:cxn ang="0">
                  <a:pos x="52" y="33"/>
                </a:cxn>
                <a:cxn ang="0">
                  <a:pos x="8" y="33"/>
                </a:cxn>
                <a:cxn ang="0">
                  <a:pos x="22" y="30"/>
                </a:cxn>
                <a:cxn ang="0">
                  <a:pos x="26" y="19"/>
                </a:cxn>
                <a:cxn ang="0">
                  <a:pos x="22" y="7"/>
                </a:cxn>
                <a:cxn ang="0">
                  <a:pos x="0" y="0"/>
                </a:cxn>
                <a:cxn ang="0">
                  <a:pos x="41" y="0"/>
                </a:cxn>
                <a:cxn ang="0">
                  <a:pos x="41" y="4"/>
                </a:cxn>
                <a:cxn ang="0">
                  <a:pos x="63" y="7"/>
                </a:cxn>
                <a:cxn ang="0">
                  <a:pos x="67" y="15"/>
                </a:cxn>
                <a:cxn ang="0">
                  <a:pos x="63" y="26"/>
                </a:cxn>
                <a:cxn ang="0">
                  <a:pos x="52" y="33"/>
                </a:cxn>
              </a:cxnLst>
              <a:rect l="0" t="0" r="0" b="0"/>
              <a:pathLst>
                <a:path w="67" h="33">
                  <a:moveTo>
                    <a:pt x="52" y="33"/>
                  </a:moveTo>
                  <a:lnTo>
                    <a:pt x="8" y="33"/>
                  </a:lnTo>
                  <a:lnTo>
                    <a:pt x="22" y="30"/>
                  </a:lnTo>
                  <a:lnTo>
                    <a:pt x="26" y="19"/>
                  </a:lnTo>
                  <a:lnTo>
                    <a:pt x="22" y="7"/>
                  </a:lnTo>
                  <a:lnTo>
                    <a:pt x="0" y="0"/>
                  </a:lnTo>
                  <a:lnTo>
                    <a:pt x="41" y="0"/>
                  </a:lnTo>
                  <a:lnTo>
                    <a:pt x="41" y="4"/>
                  </a:lnTo>
                  <a:lnTo>
                    <a:pt x="63" y="7"/>
                  </a:lnTo>
                  <a:lnTo>
                    <a:pt x="67" y="15"/>
                  </a:lnTo>
                  <a:lnTo>
                    <a:pt x="63" y="26"/>
                  </a:lnTo>
                  <a:lnTo>
                    <a:pt x="52" y="33"/>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4" name="図形 123"/>
            <p:cNvSpPr/>
            <p:nvPr/>
          </p:nvSpPr>
          <p:spPr bwMode="auto">
            <a:xfrm>
              <a:off x="708349" y="4827823"/>
              <a:ext cx="90460" cy="46612"/>
            </a:xfrm>
            <a:custGeom>
              <a:avLst/>
              <a:gdLst/>
              <a:ahLst/>
              <a:cxnLst>
                <a:cxn ang="0">
                  <a:pos x="33" y="30"/>
                </a:cxn>
                <a:cxn ang="0">
                  <a:pos x="4" y="33"/>
                </a:cxn>
                <a:cxn ang="0">
                  <a:pos x="15" y="26"/>
                </a:cxn>
                <a:cxn ang="0">
                  <a:pos x="19" y="15"/>
                </a:cxn>
                <a:cxn ang="0">
                  <a:pos x="15" y="7"/>
                </a:cxn>
                <a:cxn ang="0">
                  <a:pos x="0" y="0"/>
                </a:cxn>
                <a:cxn ang="0">
                  <a:pos x="30" y="0"/>
                </a:cxn>
                <a:cxn ang="0">
                  <a:pos x="52" y="7"/>
                </a:cxn>
                <a:cxn ang="0">
                  <a:pos x="59" y="15"/>
                </a:cxn>
                <a:cxn ang="0">
                  <a:pos x="56" y="26"/>
                </a:cxn>
                <a:cxn ang="0">
                  <a:pos x="33" y="30"/>
                </a:cxn>
              </a:cxnLst>
              <a:rect l="0" t="0" r="0" b="0"/>
              <a:pathLst>
                <a:path w="59" h="33">
                  <a:moveTo>
                    <a:pt x="33" y="30"/>
                  </a:moveTo>
                  <a:lnTo>
                    <a:pt x="4" y="33"/>
                  </a:lnTo>
                  <a:lnTo>
                    <a:pt x="15" y="26"/>
                  </a:lnTo>
                  <a:lnTo>
                    <a:pt x="19" y="15"/>
                  </a:lnTo>
                  <a:lnTo>
                    <a:pt x="15" y="7"/>
                  </a:lnTo>
                  <a:lnTo>
                    <a:pt x="0" y="0"/>
                  </a:lnTo>
                  <a:lnTo>
                    <a:pt x="30" y="0"/>
                  </a:lnTo>
                  <a:lnTo>
                    <a:pt x="52" y="7"/>
                  </a:lnTo>
                  <a:lnTo>
                    <a:pt x="59" y="15"/>
                  </a:lnTo>
                  <a:lnTo>
                    <a:pt x="56" y="26"/>
                  </a:lnTo>
                  <a:lnTo>
                    <a:pt x="33" y="3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5" name="図形 124"/>
            <p:cNvSpPr/>
            <p:nvPr/>
          </p:nvSpPr>
          <p:spPr bwMode="auto">
            <a:xfrm>
              <a:off x="153322" y="5188003"/>
              <a:ext cx="617889" cy="276844"/>
            </a:xfrm>
            <a:custGeom>
              <a:avLst/>
              <a:gdLst/>
              <a:ahLst/>
              <a:cxnLst>
                <a:cxn ang="0">
                  <a:pos x="7" y="100"/>
                </a:cxn>
                <a:cxn ang="0">
                  <a:pos x="0" y="89"/>
                </a:cxn>
                <a:cxn ang="0">
                  <a:pos x="7" y="74"/>
                </a:cxn>
                <a:cxn ang="0">
                  <a:pos x="11" y="67"/>
                </a:cxn>
                <a:cxn ang="0">
                  <a:pos x="26" y="44"/>
                </a:cxn>
                <a:cxn ang="0">
                  <a:pos x="55" y="30"/>
                </a:cxn>
                <a:cxn ang="0">
                  <a:pos x="100" y="11"/>
                </a:cxn>
                <a:cxn ang="0">
                  <a:pos x="166" y="0"/>
                </a:cxn>
                <a:cxn ang="0">
                  <a:pos x="196" y="0"/>
                </a:cxn>
                <a:cxn ang="0">
                  <a:pos x="122" y="19"/>
                </a:cxn>
                <a:cxn ang="0">
                  <a:pos x="96" y="30"/>
                </a:cxn>
                <a:cxn ang="0">
                  <a:pos x="59" y="44"/>
                </a:cxn>
                <a:cxn ang="0">
                  <a:pos x="52" y="59"/>
                </a:cxn>
                <a:cxn ang="0">
                  <a:pos x="44" y="70"/>
                </a:cxn>
                <a:cxn ang="0">
                  <a:pos x="52" y="89"/>
                </a:cxn>
                <a:cxn ang="0">
                  <a:pos x="59" y="104"/>
                </a:cxn>
                <a:cxn ang="0">
                  <a:pos x="77" y="122"/>
                </a:cxn>
                <a:cxn ang="0">
                  <a:pos x="96" y="137"/>
                </a:cxn>
                <a:cxn ang="0">
                  <a:pos x="129" y="152"/>
                </a:cxn>
                <a:cxn ang="0">
                  <a:pos x="222" y="174"/>
                </a:cxn>
                <a:cxn ang="0">
                  <a:pos x="321" y="192"/>
                </a:cxn>
                <a:cxn ang="0">
                  <a:pos x="403" y="196"/>
                </a:cxn>
                <a:cxn ang="0">
                  <a:pos x="318" y="192"/>
                </a:cxn>
                <a:cxn ang="0">
                  <a:pos x="185" y="181"/>
                </a:cxn>
                <a:cxn ang="0">
                  <a:pos x="122" y="166"/>
                </a:cxn>
                <a:cxn ang="0">
                  <a:pos x="66" y="152"/>
                </a:cxn>
                <a:cxn ang="0">
                  <a:pos x="26" y="126"/>
                </a:cxn>
                <a:cxn ang="0">
                  <a:pos x="11" y="115"/>
                </a:cxn>
                <a:cxn ang="0">
                  <a:pos x="7" y="100"/>
                </a:cxn>
              </a:cxnLst>
              <a:rect l="0" t="0" r="0" b="0"/>
              <a:pathLst>
                <a:path w="403" h="196">
                  <a:moveTo>
                    <a:pt x="7" y="100"/>
                  </a:moveTo>
                  <a:lnTo>
                    <a:pt x="0" y="89"/>
                  </a:lnTo>
                  <a:lnTo>
                    <a:pt x="7" y="74"/>
                  </a:lnTo>
                  <a:lnTo>
                    <a:pt x="11" y="67"/>
                  </a:lnTo>
                  <a:lnTo>
                    <a:pt x="26" y="44"/>
                  </a:lnTo>
                  <a:lnTo>
                    <a:pt x="55" y="30"/>
                  </a:lnTo>
                  <a:lnTo>
                    <a:pt x="100" y="11"/>
                  </a:lnTo>
                  <a:lnTo>
                    <a:pt x="166" y="0"/>
                  </a:lnTo>
                  <a:lnTo>
                    <a:pt x="196" y="0"/>
                  </a:lnTo>
                  <a:lnTo>
                    <a:pt x="122" y="19"/>
                  </a:lnTo>
                  <a:lnTo>
                    <a:pt x="96" y="30"/>
                  </a:lnTo>
                  <a:lnTo>
                    <a:pt x="59" y="44"/>
                  </a:lnTo>
                  <a:lnTo>
                    <a:pt x="52" y="59"/>
                  </a:lnTo>
                  <a:lnTo>
                    <a:pt x="44" y="70"/>
                  </a:lnTo>
                  <a:lnTo>
                    <a:pt x="52" y="89"/>
                  </a:lnTo>
                  <a:lnTo>
                    <a:pt x="59" y="104"/>
                  </a:lnTo>
                  <a:lnTo>
                    <a:pt x="77" y="122"/>
                  </a:lnTo>
                  <a:lnTo>
                    <a:pt x="96" y="137"/>
                  </a:lnTo>
                  <a:lnTo>
                    <a:pt x="129" y="152"/>
                  </a:lnTo>
                  <a:lnTo>
                    <a:pt x="222" y="174"/>
                  </a:lnTo>
                  <a:lnTo>
                    <a:pt x="321" y="192"/>
                  </a:lnTo>
                  <a:lnTo>
                    <a:pt x="403" y="196"/>
                  </a:lnTo>
                  <a:lnTo>
                    <a:pt x="318" y="192"/>
                  </a:lnTo>
                  <a:lnTo>
                    <a:pt x="185" y="181"/>
                  </a:lnTo>
                  <a:lnTo>
                    <a:pt x="122" y="166"/>
                  </a:lnTo>
                  <a:lnTo>
                    <a:pt x="66" y="152"/>
                  </a:lnTo>
                  <a:lnTo>
                    <a:pt x="26" y="126"/>
                  </a:lnTo>
                  <a:lnTo>
                    <a:pt x="11" y="115"/>
                  </a:lnTo>
                  <a:lnTo>
                    <a:pt x="7" y="10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6" name="図形 125"/>
            <p:cNvSpPr/>
            <p:nvPr/>
          </p:nvSpPr>
          <p:spPr bwMode="auto">
            <a:xfrm>
              <a:off x="233049" y="4827823"/>
              <a:ext cx="1126919" cy="673748"/>
            </a:xfrm>
            <a:custGeom>
              <a:avLst/>
              <a:gdLst/>
              <a:ahLst/>
              <a:cxnLst>
                <a:cxn ang="0">
                  <a:pos x="561" y="466"/>
                </a:cxn>
                <a:cxn ang="0">
                  <a:pos x="329" y="447"/>
                </a:cxn>
                <a:cxn ang="0">
                  <a:pos x="159" y="421"/>
                </a:cxn>
                <a:cxn ang="0">
                  <a:pos x="55" y="392"/>
                </a:cxn>
                <a:cxn ang="0">
                  <a:pos x="14" y="355"/>
                </a:cxn>
                <a:cxn ang="0">
                  <a:pos x="0" y="325"/>
                </a:cxn>
                <a:cxn ang="0">
                  <a:pos x="7" y="307"/>
                </a:cxn>
                <a:cxn ang="0">
                  <a:pos x="77" y="274"/>
                </a:cxn>
                <a:cxn ang="0">
                  <a:pos x="173" y="251"/>
                </a:cxn>
                <a:cxn ang="0">
                  <a:pos x="314" y="237"/>
                </a:cxn>
                <a:cxn ang="0">
                  <a:pos x="421" y="226"/>
                </a:cxn>
                <a:cxn ang="0">
                  <a:pos x="502" y="200"/>
                </a:cxn>
                <a:cxn ang="0">
                  <a:pos x="550" y="159"/>
                </a:cxn>
                <a:cxn ang="0">
                  <a:pos x="565" y="104"/>
                </a:cxn>
                <a:cxn ang="0">
                  <a:pos x="550" y="78"/>
                </a:cxn>
                <a:cxn ang="0">
                  <a:pos x="521" y="56"/>
                </a:cxn>
                <a:cxn ang="0">
                  <a:pos x="439" y="33"/>
                </a:cxn>
                <a:cxn ang="0">
                  <a:pos x="362" y="30"/>
                </a:cxn>
                <a:cxn ang="0">
                  <a:pos x="369" y="15"/>
                </a:cxn>
                <a:cxn ang="0">
                  <a:pos x="354" y="0"/>
                </a:cxn>
                <a:cxn ang="0">
                  <a:pos x="595" y="4"/>
                </a:cxn>
                <a:cxn ang="0">
                  <a:pos x="676" y="41"/>
                </a:cxn>
                <a:cxn ang="0">
                  <a:pos x="717" y="74"/>
                </a:cxn>
                <a:cxn ang="0">
                  <a:pos x="735" y="115"/>
                </a:cxn>
                <a:cxn ang="0">
                  <a:pos x="731" y="144"/>
                </a:cxn>
                <a:cxn ang="0">
                  <a:pos x="691" y="181"/>
                </a:cxn>
                <a:cxn ang="0">
                  <a:pos x="643" y="203"/>
                </a:cxn>
                <a:cxn ang="0">
                  <a:pos x="573" y="218"/>
                </a:cxn>
                <a:cxn ang="0">
                  <a:pos x="421" y="229"/>
                </a:cxn>
                <a:cxn ang="0">
                  <a:pos x="306" y="255"/>
                </a:cxn>
                <a:cxn ang="0">
                  <a:pos x="240" y="288"/>
                </a:cxn>
                <a:cxn ang="0">
                  <a:pos x="221" y="314"/>
                </a:cxn>
                <a:cxn ang="0">
                  <a:pos x="221" y="340"/>
                </a:cxn>
                <a:cxn ang="0">
                  <a:pos x="266" y="385"/>
                </a:cxn>
                <a:cxn ang="0">
                  <a:pos x="399" y="429"/>
                </a:cxn>
                <a:cxn ang="0">
                  <a:pos x="565" y="462"/>
                </a:cxn>
                <a:cxn ang="0">
                  <a:pos x="621" y="477"/>
                </a:cxn>
              </a:cxnLst>
              <a:rect l="0" t="0" r="0" b="0"/>
              <a:pathLst>
                <a:path w="735" h="477">
                  <a:moveTo>
                    <a:pt x="602" y="470"/>
                  </a:moveTo>
                  <a:lnTo>
                    <a:pt x="561" y="466"/>
                  </a:lnTo>
                  <a:lnTo>
                    <a:pt x="380" y="451"/>
                  </a:lnTo>
                  <a:lnTo>
                    <a:pt x="329" y="447"/>
                  </a:lnTo>
                  <a:lnTo>
                    <a:pt x="221" y="436"/>
                  </a:lnTo>
                  <a:lnTo>
                    <a:pt x="159" y="421"/>
                  </a:lnTo>
                  <a:lnTo>
                    <a:pt x="99" y="410"/>
                  </a:lnTo>
                  <a:lnTo>
                    <a:pt x="55" y="392"/>
                  </a:lnTo>
                  <a:lnTo>
                    <a:pt x="29" y="370"/>
                  </a:lnTo>
                  <a:lnTo>
                    <a:pt x="14" y="355"/>
                  </a:lnTo>
                  <a:lnTo>
                    <a:pt x="3" y="340"/>
                  </a:lnTo>
                  <a:lnTo>
                    <a:pt x="0" y="325"/>
                  </a:lnTo>
                  <a:lnTo>
                    <a:pt x="3" y="314"/>
                  </a:lnTo>
                  <a:lnTo>
                    <a:pt x="7" y="307"/>
                  </a:lnTo>
                  <a:lnTo>
                    <a:pt x="44" y="288"/>
                  </a:lnTo>
                  <a:lnTo>
                    <a:pt x="77" y="274"/>
                  </a:lnTo>
                  <a:lnTo>
                    <a:pt x="170" y="251"/>
                  </a:lnTo>
                  <a:lnTo>
                    <a:pt x="173" y="251"/>
                  </a:lnTo>
                  <a:lnTo>
                    <a:pt x="244" y="240"/>
                  </a:lnTo>
                  <a:lnTo>
                    <a:pt x="314" y="237"/>
                  </a:lnTo>
                  <a:lnTo>
                    <a:pt x="351" y="229"/>
                  </a:lnTo>
                  <a:lnTo>
                    <a:pt x="421" y="226"/>
                  </a:lnTo>
                  <a:lnTo>
                    <a:pt x="462" y="214"/>
                  </a:lnTo>
                  <a:lnTo>
                    <a:pt x="502" y="200"/>
                  </a:lnTo>
                  <a:lnTo>
                    <a:pt x="532" y="185"/>
                  </a:lnTo>
                  <a:lnTo>
                    <a:pt x="550" y="159"/>
                  </a:lnTo>
                  <a:lnTo>
                    <a:pt x="565" y="141"/>
                  </a:lnTo>
                  <a:lnTo>
                    <a:pt x="565" y="104"/>
                  </a:lnTo>
                  <a:lnTo>
                    <a:pt x="561" y="96"/>
                  </a:lnTo>
                  <a:lnTo>
                    <a:pt x="550" y="78"/>
                  </a:lnTo>
                  <a:lnTo>
                    <a:pt x="536" y="70"/>
                  </a:lnTo>
                  <a:lnTo>
                    <a:pt x="521" y="56"/>
                  </a:lnTo>
                  <a:lnTo>
                    <a:pt x="487" y="41"/>
                  </a:lnTo>
                  <a:lnTo>
                    <a:pt x="439" y="33"/>
                  </a:lnTo>
                  <a:lnTo>
                    <a:pt x="384" y="30"/>
                  </a:lnTo>
                  <a:lnTo>
                    <a:pt x="362" y="30"/>
                  </a:lnTo>
                  <a:lnTo>
                    <a:pt x="369" y="26"/>
                  </a:lnTo>
                  <a:lnTo>
                    <a:pt x="369" y="15"/>
                  </a:lnTo>
                  <a:lnTo>
                    <a:pt x="366" y="4"/>
                  </a:lnTo>
                  <a:lnTo>
                    <a:pt x="354" y="0"/>
                  </a:lnTo>
                  <a:lnTo>
                    <a:pt x="565" y="0"/>
                  </a:lnTo>
                  <a:lnTo>
                    <a:pt x="595" y="4"/>
                  </a:lnTo>
                  <a:lnTo>
                    <a:pt x="628" y="15"/>
                  </a:lnTo>
                  <a:lnTo>
                    <a:pt x="676" y="41"/>
                  </a:lnTo>
                  <a:lnTo>
                    <a:pt x="706" y="63"/>
                  </a:lnTo>
                  <a:lnTo>
                    <a:pt x="717" y="74"/>
                  </a:lnTo>
                  <a:lnTo>
                    <a:pt x="731" y="96"/>
                  </a:lnTo>
                  <a:lnTo>
                    <a:pt x="735" y="115"/>
                  </a:lnTo>
                  <a:lnTo>
                    <a:pt x="735" y="133"/>
                  </a:lnTo>
                  <a:lnTo>
                    <a:pt x="731" y="144"/>
                  </a:lnTo>
                  <a:lnTo>
                    <a:pt x="717" y="166"/>
                  </a:lnTo>
                  <a:lnTo>
                    <a:pt x="691" y="181"/>
                  </a:lnTo>
                  <a:lnTo>
                    <a:pt x="672" y="196"/>
                  </a:lnTo>
                  <a:lnTo>
                    <a:pt x="643" y="203"/>
                  </a:lnTo>
                  <a:lnTo>
                    <a:pt x="591" y="214"/>
                  </a:lnTo>
                  <a:lnTo>
                    <a:pt x="573" y="218"/>
                  </a:lnTo>
                  <a:lnTo>
                    <a:pt x="532" y="218"/>
                  </a:lnTo>
                  <a:lnTo>
                    <a:pt x="421" y="229"/>
                  </a:lnTo>
                  <a:lnTo>
                    <a:pt x="362" y="240"/>
                  </a:lnTo>
                  <a:lnTo>
                    <a:pt x="306" y="255"/>
                  </a:lnTo>
                  <a:lnTo>
                    <a:pt x="258" y="281"/>
                  </a:lnTo>
                  <a:lnTo>
                    <a:pt x="240" y="288"/>
                  </a:lnTo>
                  <a:lnTo>
                    <a:pt x="229" y="307"/>
                  </a:lnTo>
                  <a:lnTo>
                    <a:pt x="221" y="314"/>
                  </a:lnTo>
                  <a:lnTo>
                    <a:pt x="221" y="325"/>
                  </a:lnTo>
                  <a:lnTo>
                    <a:pt x="221" y="340"/>
                  </a:lnTo>
                  <a:lnTo>
                    <a:pt x="236" y="366"/>
                  </a:lnTo>
                  <a:lnTo>
                    <a:pt x="266" y="385"/>
                  </a:lnTo>
                  <a:lnTo>
                    <a:pt x="314" y="410"/>
                  </a:lnTo>
                  <a:lnTo>
                    <a:pt x="399" y="429"/>
                  </a:lnTo>
                  <a:lnTo>
                    <a:pt x="487" y="447"/>
                  </a:lnTo>
                  <a:lnTo>
                    <a:pt x="565" y="462"/>
                  </a:lnTo>
                  <a:lnTo>
                    <a:pt x="661" y="477"/>
                  </a:lnTo>
                  <a:lnTo>
                    <a:pt x="621" y="477"/>
                  </a:lnTo>
                  <a:lnTo>
                    <a:pt x="602" y="47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7" name="図形 126"/>
            <p:cNvSpPr/>
            <p:nvPr/>
          </p:nvSpPr>
          <p:spPr bwMode="auto">
            <a:xfrm>
              <a:off x="390971" y="5710617"/>
              <a:ext cx="720615" cy="313568"/>
            </a:xfrm>
            <a:custGeom>
              <a:avLst/>
              <a:gdLst/>
              <a:ahLst/>
              <a:cxnLst>
                <a:cxn ang="0">
                  <a:pos x="0" y="125"/>
                </a:cxn>
                <a:cxn ang="0">
                  <a:pos x="0" y="122"/>
                </a:cxn>
                <a:cxn ang="0">
                  <a:pos x="7" y="107"/>
                </a:cxn>
                <a:cxn ang="0">
                  <a:pos x="15" y="92"/>
                </a:cxn>
                <a:cxn ang="0">
                  <a:pos x="41" y="77"/>
                </a:cxn>
                <a:cxn ang="0">
                  <a:pos x="81" y="55"/>
                </a:cxn>
                <a:cxn ang="0">
                  <a:pos x="141" y="40"/>
                </a:cxn>
                <a:cxn ang="0">
                  <a:pos x="222" y="33"/>
                </a:cxn>
                <a:cxn ang="0">
                  <a:pos x="384" y="11"/>
                </a:cxn>
                <a:cxn ang="0">
                  <a:pos x="407" y="7"/>
                </a:cxn>
                <a:cxn ang="0">
                  <a:pos x="470" y="0"/>
                </a:cxn>
                <a:cxn ang="0">
                  <a:pos x="436" y="11"/>
                </a:cxn>
                <a:cxn ang="0">
                  <a:pos x="421" y="22"/>
                </a:cxn>
                <a:cxn ang="0">
                  <a:pos x="407" y="22"/>
                </a:cxn>
                <a:cxn ang="0">
                  <a:pos x="233" y="37"/>
                </a:cxn>
                <a:cxn ang="0">
                  <a:pos x="181" y="48"/>
                </a:cxn>
                <a:cxn ang="0">
                  <a:pos x="122" y="55"/>
                </a:cxn>
                <a:cxn ang="0">
                  <a:pos x="81" y="70"/>
                </a:cxn>
                <a:cxn ang="0">
                  <a:pos x="56" y="85"/>
                </a:cxn>
                <a:cxn ang="0">
                  <a:pos x="48" y="103"/>
                </a:cxn>
                <a:cxn ang="0">
                  <a:pos x="41" y="122"/>
                </a:cxn>
                <a:cxn ang="0">
                  <a:pos x="48" y="125"/>
                </a:cxn>
                <a:cxn ang="0">
                  <a:pos x="63" y="140"/>
                </a:cxn>
                <a:cxn ang="0">
                  <a:pos x="81" y="155"/>
                </a:cxn>
                <a:cxn ang="0">
                  <a:pos x="133" y="188"/>
                </a:cxn>
                <a:cxn ang="0">
                  <a:pos x="196" y="207"/>
                </a:cxn>
                <a:cxn ang="0">
                  <a:pos x="263" y="222"/>
                </a:cxn>
                <a:cxn ang="0">
                  <a:pos x="203" y="218"/>
                </a:cxn>
                <a:cxn ang="0">
                  <a:pos x="118" y="196"/>
                </a:cxn>
                <a:cxn ang="0">
                  <a:pos x="78" y="188"/>
                </a:cxn>
                <a:cxn ang="0">
                  <a:pos x="41" y="166"/>
                </a:cxn>
                <a:cxn ang="0">
                  <a:pos x="15" y="148"/>
                </a:cxn>
                <a:cxn ang="0">
                  <a:pos x="7" y="133"/>
                </a:cxn>
                <a:cxn ang="0">
                  <a:pos x="0" y="125"/>
                </a:cxn>
              </a:cxnLst>
              <a:rect l="0" t="0" r="0" b="0"/>
              <a:pathLst>
                <a:path w="470" h="222">
                  <a:moveTo>
                    <a:pt x="0" y="125"/>
                  </a:moveTo>
                  <a:lnTo>
                    <a:pt x="0" y="122"/>
                  </a:lnTo>
                  <a:lnTo>
                    <a:pt x="7" y="107"/>
                  </a:lnTo>
                  <a:lnTo>
                    <a:pt x="15" y="92"/>
                  </a:lnTo>
                  <a:lnTo>
                    <a:pt x="41" y="77"/>
                  </a:lnTo>
                  <a:lnTo>
                    <a:pt x="81" y="55"/>
                  </a:lnTo>
                  <a:lnTo>
                    <a:pt x="141" y="40"/>
                  </a:lnTo>
                  <a:lnTo>
                    <a:pt x="222" y="33"/>
                  </a:lnTo>
                  <a:lnTo>
                    <a:pt x="384" y="11"/>
                  </a:lnTo>
                  <a:lnTo>
                    <a:pt x="407" y="7"/>
                  </a:lnTo>
                  <a:lnTo>
                    <a:pt x="470" y="0"/>
                  </a:lnTo>
                  <a:lnTo>
                    <a:pt x="436" y="11"/>
                  </a:lnTo>
                  <a:lnTo>
                    <a:pt x="421" y="22"/>
                  </a:lnTo>
                  <a:lnTo>
                    <a:pt x="407" y="22"/>
                  </a:lnTo>
                  <a:lnTo>
                    <a:pt x="233" y="37"/>
                  </a:lnTo>
                  <a:lnTo>
                    <a:pt x="181" y="48"/>
                  </a:lnTo>
                  <a:lnTo>
                    <a:pt x="122" y="55"/>
                  </a:lnTo>
                  <a:lnTo>
                    <a:pt x="81" y="70"/>
                  </a:lnTo>
                  <a:lnTo>
                    <a:pt x="56" y="85"/>
                  </a:lnTo>
                  <a:lnTo>
                    <a:pt x="48" y="103"/>
                  </a:lnTo>
                  <a:lnTo>
                    <a:pt x="41" y="122"/>
                  </a:lnTo>
                  <a:lnTo>
                    <a:pt x="48" y="125"/>
                  </a:lnTo>
                  <a:lnTo>
                    <a:pt x="63" y="140"/>
                  </a:lnTo>
                  <a:lnTo>
                    <a:pt x="81" y="155"/>
                  </a:lnTo>
                  <a:lnTo>
                    <a:pt x="133" y="188"/>
                  </a:lnTo>
                  <a:lnTo>
                    <a:pt x="196" y="207"/>
                  </a:lnTo>
                  <a:lnTo>
                    <a:pt x="263" y="222"/>
                  </a:lnTo>
                  <a:lnTo>
                    <a:pt x="203" y="218"/>
                  </a:lnTo>
                  <a:lnTo>
                    <a:pt x="118" y="196"/>
                  </a:lnTo>
                  <a:lnTo>
                    <a:pt x="78" y="188"/>
                  </a:lnTo>
                  <a:lnTo>
                    <a:pt x="41" y="166"/>
                  </a:lnTo>
                  <a:lnTo>
                    <a:pt x="15" y="148"/>
                  </a:lnTo>
                  <a:lnTo>
                    <a:pt x="7" y="133"/>
                  </a:lnTo>
                  <a:lnTo>
                    <a:pt x="0" y="12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8" name="図形 127"/>
            <p:cNvSpPr/>
            <p:nvPr/>
          </p:nvSpPr>
          <p:spPr bwMode="auto">
            <a:xfrm>
              <a:off x="968996" y="5486034"/>
              <a:ext cx="311244" cy="218933"/>
            </a:xfrm>
            <a:custGeom>
              <a:avLst/>
              <a:gdLst/>
              <a:ahLst/>
              <a:cxnLst>
                <a:cxn ang="0">
                  <a:pos x="93" y="15"/>
                </a:cxn>
                <a:cxn ang="0">
                  <a:pos x="141" y="26"/>
                </a:cxn>
                <a:cxn ang="0">
                  <a:pos x="178" y="40"/>
                </a:cxn>
                <a:cxn ang="0">
                  <a:pos x="196" y="55"/>
                </a:cxn>
                <a:cxn ang="0">
                  <a:pos x="203" y="66"/>
                </a:cxn>
                <a:cxn ang="0">
                  <a:pos x="203" y="81"/>
                </a:cxn>
                <a:cxn ang="0">
                  <a:pos x="203" y="89"/>
                </a:cxn>
                <a:cxn ang="0">
                  <a:pos x="196" y="96"/>
                </a:cxn>
                <a:cxn ang="0">
                  <a:pos x="192" y="111"/>
                </a:cxn>
                <a:cxn ang="0">
                  <a:pos x="166" y="122"/>
                </a:cxn>
                <a:cxn ang="0">
                  <a:pos x="111" y="137"/>
                </a:cxn>
                <a:cxn ang="0">
                  <a:pos x="56" y="144"/>
                </a:cxn>
                <a:cxn ang="0">
                  <a:pos x="0" y="155"/>
                </a:cxn>
                <a:cxn ang="0">
                  <a:pos x="37" y="144"/>
                </a:cxn>
                <a:cxn ang="0">
                  <a:pos x="59" y="126"/>
                </a:cxn>
                <a:cxn ang="0">
                  <a:pos x="85" y="103"/>
                </a:cxn>
                <a:cxn ang="0">
                  <a:pos x="96" y="96"/>
                </a:cxn>
                <a:cxn ang="0">
                  <a:pos x="96" y="81"/>
                </a:cxn>
                <a:cxn ang="0">
                  <a:pos x="96" y="66"/>
                </a:cxn>
                <a:cxn ang="0">
                  <a:pos x="85" y="52"/>
                </a:cxn>
                <a:cxn ang="0">
                  <a:pos x="67" y="33"/>
                </a:cxn>
                <a:cxn ang="0">
                  <a:pos x="52" y="18"/>
                </a:cxn>
                <a:cxn ang="0">
                  <a:pos x="41" y="15"/>
                </a:cxn>
                <a:cxn ang="0">
                  <a:pos x="0" y="0"/>
                </a:cxn>
                <a:cxn ang="0">
                  <a:pos x="59" y="11"/>
                </a:cxn>
                <a:cxn ang="0">
                  <a:pos x="93" y="15"/>
                </a:cxn>
              </a:cxnLst>
              <a:rect l="0" t="0" r="0" b="0"/>
              <a:pathLst>
                <a:path w="203" h="155">
                  <a:moveTo>
                    <a:pt x="93" y="15"/>
                  </a:moveTo>
                  <a:lnTo>
                    <a:pt x="141" y="26"/>
                  </a:lnTo>
                  <a:lnTo>
                    <a:pt x="178" y="40"/>
                  </a:lnTo>
                  <a:lnTo>
                    <a:pt x="196" y="55"/>
                  </a:lnTo>
                  <a:lnTo>
                    <a:pt x="203" y="66"/>
                  </a:lnTo>
                  <a:lnTo>
                    <a:pt x="203" y="81"/>
                  </a:lnTo>
                  <a:lnTo>
                    <a:pt x="203" y="89"/>
                  </a:lnTo>
                  <a:lnTo>
                    <a:pt x="196" y="96"/>
                  </a:lnTo>
                  <a:lnTo>
                    <a:pt x="192" y="111"/>
                  </a:lnTo>
                  <a:lnTo>
                    <a:pt x="166" y="122"/>
                  </a:lnTo>
                  <a:lnTo>
                    <a:pt x="111" y="137"/>
                  </a:lnTo>
                  <a:lnTo>
                    <a:pt x="56" y="144"/>
                  </a:lnTo>
                  <a:lnTo>
                    <a:pt x="0" y="155"/>
                  </a:lnTo>
                  <a:lnTo>
                    <a:pt x="37" y="144"/>
                  </a:lnTo>
                  <a:lnTo>
                    <a:pt x="59" y="126"/>
                  </a:lnTo>
                  <a:lnTo>
                    <a:pt x="85" y="103"/>
                  </a:lnTo>
                  <a:lnTo>
                    <a:pt x="96" y="96"/>
                  </a:lnTo>
                  <a:lnTo>
                    <a:pt x="96" y="81"/>
                  </a:lnTo>
                  <a:lnTo>
                    <a:pt x="96" y="66"/>
                  </a:lnTo>
                  <a:lnTo>
                    <a:pt x="85" y="52"/>
                  </a:lnTo>
                  <a:lnTo>
                    <a:pt x="67" y="33"/>
                  </a:lnTo>
                  <a:lnTo>
                    <a:pt x="52" y="18"/>
                  </a:lnTo>
                  <a:lnTo>
                    <a:pt x="41" y="15"/>
                  </a:lnTo>
                  <a:lnTo>
                    <a:pt x="0" y="0"/>
                  </a:lnTo>
                  <a:lnTo>
                    <a:pt x="59" y="11"/>
                  </a:lnTo>
                  <a:lnTo>
                    <a:pt x="93" y="1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29" name="図形 128"/>
            <p:cNvSpPr/>
            <p:nvPr/>
          </p:nvSpPr>
          <p:spPr bwMode="auto">
            <a:xfrm>
              <a:off x="210051" y="5486034"/>
              <a:ext cx="906135" cy="521201"/>
            </a:xfrm>
            <a:custGeom>
              <a:avLst/>
              <a:gdLst/>
              <a:ahLst/>
              <a:cxnLst>
                <a:cxn ang="0">
                  <a:pos x="436" y="0"/>
                </a:cxn>
                <a:cxn ang="0">
                  <a:pos x="480" y="4"/>
                </a:cxn>
                <a:cxn ang="0">
                  <a:pos x="517" y="11"/>
                </a:cxn>
                <a:cxn ang="0">
                  <a:pos x="547" y="18"/>
                </a:cxn>
                <a:cxn ang="0">
                  <a:pos x="562" y="33"/>
                </a:cxn>
                <a:cxn ang="0">
                  <a:pos x="576" y="52"/>
                </a:cxn>
                <a:cxn ang="0">
                  <a:pos x="588" y="66"/>
                </a:cxn>
                <a:cxn ang="0">
                  <a:pos x="591" y="81"/>
                </a:cxn>
                <a:cxn ang="0">
                  <a:pos x="588" y="96"/>
                </a:cxn>
                <a:cxn ang="0">
                  <a:pos x="576" y="103"/>
                </a:cxn>
                <a:cxn ang="0">
                  <a:pos x="554" y="126"/>
                </a:cxn>
                <a:cxn ang="0">
                  <a:pos x="532" y="140"/>
                </a:cxn>
                <a:cxn ang="0">
                  <a:pos x="451" y="159"/>
                </a:cxn>
                <a:cxn ang="0">
                  <a:pos x="344" y="174"/>
                </a:cxn>
                <a:cxn ang="0">
                  <a:pos x="203" y="196"/>
                </a:cxn>
                <a:cxn ang="0">
                  <a:pos x="155" y="199"/>
                </a:cxn>
                <a:cxn ang="0">
                  <a:pos x="114" y="214"/>
                </a:cxn>
                <a:cxn ang="0">
                  <a:pos x="88" y="225"/>
                </a:cxn>
                <a:cxn ang="0">
                  <a:pos x="70" y="240"/>
                </a:cxn>
                <a:cxn ang="0">
                  <a:pos x="59" y="255"/>
                </a:cxn>
                <a:cxn ang="0">
                  <a:pos x="55" y="266"/>
                </a:cxn>
                <a:cxn ang="0">
                  <a:pos x="55" y="281"/>
                </a:cxn>
                <a:cxn ang="0">
                  <a:pos x="59" y="292"/>
                </a:cxn>
                <a:cxn ang="0">
                  <a:pos x="70" y="310"/>
                </a:cxn>
                <a:cxn ang="0">
                  <a:pos x="88" y="325"/>
                </a:cxn>
                <a:cxn ang="0">
                  <a:pos x="111" y="336"/>
                </a:cxn>
                <a:cxn ang="0">
                  <a:pos x="159" y="355"/>
                </a:cxn>
                <a:cxn ang="0">
                  <a:pos x="218" y="369"/>
                </a:cxn>
                <a:cxn ang="0">
                  <a:pos x="166" y="362"/>
                </a:cxn>
                <a:cxn ang="0">
                  <a:pos x="118" y="347"/>
                </a:cxn>
                <a:cxn ang="0">
                  <a:pos x="55" y="321"/>
                </a:cxn>
                <a:cxn ang="0">
                  <a:pos x="18" y="296"/>
                </a:cxn>
                <a:cxn ang="0">
                  <a:pos x="7" y="292"/>
                </a:cxn>
                <a:cxn ang="0">
                  <a:pos x="0" y="277"/>
                </a:cxn>
                <a:cxn ang="0">
                  <a:pos x="3" y="255"/>
                </a:cxn>
                <a:cxn ang="0">
                  <a:pos x="18" y="236"/>
                </a:cxn>
                <a:cxn ang="0">
                  <a:pos x="48" y="222"/>
                </a:cxn>
                <a:cxn ang="0">
                  <a:pos x="85" y="207"/>
                </a:cxn>
                <a:cxn ang="0">
                  <a:pos x="118" y="196"/>
                </a:cxn>
                <a:cxn ang="0">
                  <a:pos x="174" y="185"/>
                </a:cxn>
                <a:cxn ang="0">
                  <a:pos x="454" y="137"/>
                </a:cxn>
                <a:cxn ang="0">
                  <a:pos x="484" y="126"/>
                </a:cxn>
                <a:cxn ang="0">
                  <a:pos x="510" y="114"/>
                </a:cxn>
                <a:cxn ang="0">
                  <a:pos x="525" y="100"/>
                </a:cxn>
                <a:cxn ang="0">
                  <a:pos x="532" y="89"/>
                </a:cxn>
                <a:cxn ang="0">
                  <a:pos x="532" y="70"/>
                </a:cxn>
                <a:cxn ang="0">
                  <a:pos x="521" y="59"/>
                </a:cxn>
                <a:cxn ang="0">
                  <a:pos x="502" y="44"/>
                </a:cxn>
                <a:cxn ang="0">
                  <a:pos x="469" y="26"/>
                </a:cxn>
                <a:cxn ang="0">
                  <a:pos x="432" y="15"/>
                </a:cxn>
                <a:cxn ang="0">
                  <a:pos x="384" y="4"/>
                </a:cxn>
                <a:cxn ang="0">
                  <a:pos x="336" y="0"/>
                </a:cxn>
                <a:cxn ang="0">
                  <a:pos x="436" y="0"/>
                </a:cxn>
              </a:cxnLst>
              <a:rect l="0" t="0" r="0" b="0"/>
              <a:pathLst>
                <a:path w="591" h="369">
                  <a:moveTo>
                    <a:pt x="436" y="0"/>
                  </a:moveTo>
                  <a:lnTo>
                    <a:pt x="480" y="4"/>
                  </a:lnTo>
                  <a:lnTo>
                    <a:pt x="517" y="11"/>
                  </a:lnTo>
                  <a:lnTo>
                    <a:pt x="547" y="18"/>
                  </a:lnTo>
                  <a:lnTo>
                    <a:pt x="562" y="33"/>
                  </a:lnTo>
                  <a:lnTo>
                    <a:pt x="576" y="52"/>
                  </a:lnTo>
                  <a:lnTo>
                    <a:pt x="588" y="66"/>
                  </a:lnTo>
                  <a:lnTo>
                    <a:pt x="591" y="81"/>
                  </a:lnTo>
                  <a:lnTo>
                    <a:pt x="588" y="96"/>
                  </a:lnTo>
                  <a:lnTo>
                    <a:pt x="576" y="103"/>
                  </a:lnTo>
                  <a:lnTo>
                    <a:pt x="554" y="126"/>
                  </a:lnTo>
                  <a:lnTo>
                    <a:pt x="532" y="140"/>
                  </a:lnTo>
                  <a:lnTo>
                    <a:pt x="451" y="159"/>
                  </a:lnTo>
                  <a:lnTo>
                    <a:pt x="344" y="174"/>
                  </a:lnTo>
                  <a:lnTo>
                    <a:pt x="203" y="196"/>
                  </a:lnTo>
                  <a:lnTo>
                    <a:pt x="155" y="199"/>
                  </a:lnTo>
                  <a:lnTo>
                    <a:pt x="114" y="214"/>
                  </a:lnTo>
                  <a:lnTo>
                    <a:pt x="88" y="225"/>
                  </a:lnTo>
                  <a:lnTo>
                    <a:pt x="70" y="240"/>
                  </a:lnTo>
                  <a:lnTo>
                    <a:pt x="59" y="255"/>
                  </a:lnTo>
                  <a:lnTo>
                    <a:pt x="55" y="266"/>
                  </a:lnTo>
                  <a:lnTo>
                    <a:pt x="55" y="281"/>
                  </a:lnTo>
                  <a:lnTo>
                    <a:pt x="59" y="292"/>
                  </a:lnTo>
                  <a:lnTo>
                    <a:pt x="70" y="310"/>
                  </a:lnTo>
                  <a:lnTo>
                    <a:pt x="88" y="325"/>
                  </a:lnTo>
                  <a:lnTo>
                    <a:pt x="111" y="336"/>
                  </a:lnTo>
                  <a:lnTo>
                    <a:pt x="159" y="355"/>
                  </a:lnTo>
                  <a:lnTo>
                    <a:pt x="218" y="369"/>
                  </a:lnTo>
                  <a:lnTo>
                    <a:pt x="166" y="362"/>
                  </a:lnTo>
                  <a:lnTo>
                    <a:pt x="118" y="347"/>
                  </a:lnTo>
                  <a:lnTo>
                    <a:pt x="55" y="321"/>
                  </a:lnTo>
                  <a:lnTo>
                    <a:pt x="18" y="296"/>
                  </a:lnTo>
                  <a:lnTo>
                    <a:pt x="7" y="292"/>
                  </a:lnTo>
                  <a:lnTo>
                    <a:pt x="0" y="277"/>
                  </a:lnTo>
                  <a:lnTo>
                    <a:pt x="3" y="255"/>
                  </a:lnTo>
                  <a:lnTo>
                    <a:pt x="18" y="236"/>
                  </a:lnTo>
                  <a:lnTo>
                    <a:pt x="48" y="222"/>
                  </a:lnTo>
                  <a:lnTo>
                    <a:pt x="85" y="207"/>
                  </a:lnTo>
                  <a:lnTo>
                    <a:pt x="118" y="196"/>
                  </a:lnTo>
                  <a:lnTo>
                    <a:pt x="174" y="185"/>
                  </a:lnTo>
                  <a:lnTo>
                    <a:pt x="454" y="137"/>
                  </a:lnTo>
                  <a:lnTo>
                    <a:pt x="484" y="126"/>
                  </a:lnTo>
                  <a:lnTo>
                    <a:pt x="510" y="114"/>
                  </a:lnTo>
                  <a:lnTo>
                    <a:pt x="525" y="100"/>
                  </a:lnTo>
                  <a:lnTo>
                    <a:pt x="532" y="89"/>
                  </a:lnTo>
                  <a:lnTo>
                    <a:pt x="532" y="70"/>
                  </a:lnTo>
                  <a:lnTo>
                    <a:pt x="521" y="59"/>
                  </a:lnTo>
                  <a:lnTo>
                    <a:pt x="502" y="44"/>
                  </a:lnTo>
                  <a:lnTo>
                    <a:pt x="469" y="26"/>
                  </a:lnTo>
                  <a:lnTo>
                    <a:pt x="432" y="15"/>
                  </a:lnTo>
                  <a:lnTo>
                    <a:pt x="384" y="4"/>
                  </a:lnTo>
                  <a:lnTo>
                    <a:pt x="336" y="0"/>
                  </a:lnTo>
                  <a:lnTo>
                    <a:pt x="436"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0" name="図形 129"/>
            <p:cNvSpPr/>
            <p:nvPr/>
          </p:nvSpPr>
          <p:spPr bwMode="auto">
            <a:xfrm>
              <a:off x="16865" y="5767116"/>
              <a:ext cx="22998" cy="1412"/>
            </a:xfrm>
            <a:custGeom>
              <a:avLst/>
              <a:gdLst/>
              <a:ahLst/>
              <a:cxnLst>
                <a:cxn ang="0">
                  <a:pos x="0" y="0"/>
                </a:cxn>
                <a:cxn ang="0">
                  <a:pos x="15" y="0"/>
                </a:cxn>
                <a:cxn ang="0">
                  <a:pos x="0" y="0"/>
                </a:cxn>
              </a:cxnLst>
              <a:rect l="0" t="0" r="0" b="0"/>
              <a:pathLst>
                <a:path w="15">
                  <a:moveTo>
                    <a:pt x="0" y="0"/>
                  </a:moveTo>
                  <a:lnTo>
                    <a:pt x="15" y="0"/>
                  </a:lnTo>
                  <a:lnTo>
                    <a:pt x="0"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1" name="図形 130"/>
            <p:cNvSpPr/>
            <p:nvPr/>
          </p:nvSpPr>
          <p:spPr bwMode="auto">
            <a:xfrm>
              <a:off x="62862" y="5486034"/>
              <a:ext cx="447701" cy="276844"/>
            </a:xfrm>
            <a:custGeom>
              <a:avLst/>
              <a:gdLst/>
              <a:ahLst/>
              <a:cxnLst>
                <a:cxn ang="0">
                  <a:pos x="151" y="155"/>
                </a:cxn>
                <a:cxn ang="0">
                  <a:pos x="184" y="137"/>
                </a:cxn>
                <a:cxn ang="0">
                  <a:pos x="196" y="122"/>
                </a:cxn>
                <a:cxn ang="0">
                  <a:pos x="199" y="111"/>
                </a:cxn>
                <a:cxn ang="0">
                  <a:pos x="210" y="89"/>
                </a:cxn>
                <a:cxn ang="0">
                  <a:pos x="207" y="70"/>
                </a:cxn>
                <a:cxn ang="0">
                  <a:pos x="207" y="55"/>
                </a:cxn>
                <a:cxn ang="0">
                  <a:pos x="188" y="33"/>
                </a:cxn>
                <a:cxn ang="0">
                  <a:pos x="170" y="18"/>
                </a:cxn>
                <a:cxn ang="0">
                  <a:pos x="125" y="0"/>
                </a:cxn>
                <a:cxn ang="0">
                  <a:pos x="173" y="0"/>
                </a:cxn>
                <a:cxn ang="0">
                  <a:pos x="210" y="11"/>
                </a:cxn>
                <a:cxn ang="0">
                  <a:pos x="244" y="26"/>
                </a:cxn>
                <a:cxn ang="0">
                  <a:pos x="277" y="44"/>
                </a:cxn>
                <a:cxn ang="0">
                  <a:pos x="284" y="59"/>
                </a:cxn>
                <a:cxn ang="0">
                  <a:pos x="292" y="70"/>
                </a:cxn>
                <a:cxn ang="0">
                  <a:pos x="284" y="96"/>
                </a:cxn>
                <a:cxn ang="0">
                  <a:pos x="270" y="111"/>
                </a:cxn>
                <a:cxn ang="0">
                  <a:pos x="251" y="129"/>
                </a:cxn>
                <a:cxn ang="0">
                  <a:pos x="221" y="144"/>
                </a:cxn>
                <a:cxn ang="0">
                  <a:pos x="188" y="155"/>
                </a:cxn>
                <a:cxn ang="0">
                  <a:pos x="118" y="174"/>
                </a:cxn>
                <a:cxn ang="0">
                  <a:pos x="48" y="192"/>
                </a:cxn>
                <a:cxn ang="0">
                  <a:pos x="0" y="196"/>
                </a:cxn>
                <a:cxn ang="0">
                  <a:pos x="59" y="185"/>
                </a:cxn>
                <a:cxn ang="0">
                  <a:pos x="103" y="170"/>
                </a:cxn>
                <a:cxn ang="0">
                  <a:pos x="151" y="155"/>
                </a:cxn>
              </a:cxnLst>
              <a:rect l="0" t="0" r="0" b="0"/>
              <a:pathLst>
                <a:path w="292" h="196">
                  <a:moveTo>
                    <a:pt x="151" y="155"/>
                  </a:moveTo>
                  <a:lnTo>
                    <a:pt x="184" y="137"/>
                  </a:lnTo>
                  <a:lnTo>
                    <a:pt x="196" y="122"/>
                  </a:lnTo>
                  <a:lnTo>
                    <a:pt x="199" y="111"/>
                  </a:lnTo>
                  <a:lnTo>
                    <a:pt x="210" y="89"/>
                  </a:lnTo>
                  <a:lnTo>
                    <a:pt x="207" y="70"/>
                  </a:lnTo>
                  <a:lnTo>
                    <a:pt x="207" y="55"/>
                  </a:lnTo>
                  <a:lnTo>
                    <a:pt x="188" y="33"/>
                  </a:lnTo>
                  <a:lnTo>
                    <a:pt x="170" y="18"/>
                  </a:lnTo>
                  <a:lnTo>
                    <a:pt x="125" y="0"/>
                  </a:lnTo>
                  <a:lnTo>
                    <a:pt x="173" y="0"/>
                  </a:lnTo>
                  <a:lnTo>
                    <a:pt x="210" y="11"/>
                  </a:lnTo>
                  <a:lnTo>
                    <a:pt x="244" y="26"/>
                  </a:lnTo>
                  <a:lnTo>
                    <a:pt x="277" y="44"/>
                  </a:lnTo>
                  <a:lnTo>
                    <a:pt x="284" y="59"/>
                  </a:lnTo>
                  <a:lnTo>
                    <a:pt x="292" y="70"/>
                  </a:lnTo>
                  <a:lnTo>
                    <a:pt x="284" y="96"/>
                  </a:lnTo>
                  <a:lnTo>
                    <a:pt x="270" y="111"/>
                  </a:lnTo>
                  <a:lnTo>
                    <a:pt x="251" y="129"/>
                  </a:lnTo>
                  <a:lnTo>
                    <a:pt x="221" y="144"/>
                  </a:lnTo>
                  <a:lnTo>
                    <a:pt x="188" y="155"/>
                  </a:lnTo>
                  <a:lnTo>
                    <a:pt x="118" y="174"/>
                  </a:lnTo>
                  <a:lnTo>
                    <a:pt x="48" y="192"/>
                  </a:lnTo>
                  <a:lnTo>
                    <a:pt x="0" y="196"/>
                  </a:lnTo>
                  <a:lnTo>
                    <a:pt x="59" y="185"/>
                  </a:lnTo>
                  <a:lnTo>
                    <a:pt x="103" y="170"/>
                  </a:lnTo>
                  <a:lnTo>
                    <a:pt x="151" y="15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2" name="図形 131"/>
            <p:cNvSpPr/>
            <p:nvPr/>
          </p:nvSpPr>
          <p:spPr bwMode="auto">
            <a:xfrm>
              <a:off x="367973" y="5522758"/>
              <a:ext cx="226917" cy="187859"/>
            </a:xfrm>
            <a:custGeom>
              <a:avLst/>
              <a:gdLst/>
              <a:ahLst/>
              <a:cxnLst>
                <a:cxn ang="0">
                  <a:pos x="56" y="0"/>
                </a:cxn>
                <a:cxn ang="0">
                  <a:pos x="107" y="7"/>
                </a:cxn>
                <a:cxn ang="0">
                  <a:pos x="126" y="14"/>
                </a:cxn>
                <a:cxn ang="0">
                  <a:pos x="137" y="29"/>
                </a:cxn>
                <a:cxn ang="0">
                  <a:pos x="141" y="40"/>
                </a:cxn>
                <a:cxn ang="0">
                  <a:pos x="148" y="48"/>
                </a:cxn>
                <a:cxn ang="0">
                  <a:pos x="148" y="59"/>
                </a:cxn>
                <a:cxn ang="0">
                  <a:pos x="137" y="77"/>
                </a:cxn>
                <a:cxn ang="0">
                  <a:pos x="122" y="96"/>
                </a:cxn>
                <a:cxn ang="0">
                  <a:pos x="96" y="111"/>
                </a:cxn>
                <a:cxn ang="0">
                  <a:pos x="78" y="118"/>
                </a:cxn>
                <a:cxn ang="0">
                  <a:pos x="26" y="129"/>
                </a:cxn>
                <a:cxn ang="0">
                  <a:pos x="0" y="133"/>
                </a:cxn>
                <a:cxn ang="0">
                  <a:pos x="56" y="103"/>
                </a:cxn>
                <a:cxn ang="0">
                  <a:pos x="78" y="88"/>
                </a:cxn>
                <a:cxn ang="0">
                  <a:pos x="85" y="70"/>
                </a:cxn>
                <a:cxn ang="0">
                  <a:pos x="93" y="44"/>
                </a:cxn>
                <a:cxn ang="0">
                  <a:pos x="93" y="33"/>
                </a:cxn>
                <a:cxn ang="0">
                  <a:pos x="82" y="26"/>
                </a:cxn>
                <a:cxn ang="0">
                  <a:pos x="56" y="0"/>
                </a:cxn>
              </a:cxnLst>
              <a:rect l="0" t="0" r="0" b="0"/>
              <a:pathLst>
                <a:path w="148" h="133">
                  <a:moveTo>
                    <a:pt x="56" y="0"/>
                  </a:moveTo>
                  <a:lnTo>
                    <a:pt x="107" y="7"/>
                  </a:lnTo>
                  <a:lnTo>
                    <a:pt x="126" y="14"/>
                  </a:lnTo>
                  <a:lnTo>
                    <a:pt x="137" y="29"/>
                  </a:lnTo>
                  <a:lnTo>
                    <a:pt x="141" y="40"/>
                  </a:lnTo>
                  <a:lnTo>
                    <a:pt x="148" y="48"/>
                  </a:lnTo>
                  <a:lnTo>
                    <a:pt x="148" y="59"/>
                  </a:lnTo>
                  <a:lnTo>
                    <a:pt x="137" y="77"/>
                  </a:lnTo>
                  <a:lnTo>
                    <a:pt x="122" y="96"/>
                  </a:lnTo>
                  <a:lnTo>
                    <a:pt x="96" y="111"/>
                  </a:lnTo>
                  <a:lnTo>
                    <a:pt x="78" y="118"/>
                  </a:lnTo>
                  <a:lnTo>
                    <a:pt x="26" y="129"/>
                  </a:lnTo>
                  <a:lnTo>
                    <a:pt x="0" y="133"/>
                  </a:lnTo>
                  <a:lnTo>
                    <a:pt x="56" y="103"/>
                  </a:lnTo>
                  <a:lnTo>
                    <a:pt x="78" y="88"/>
                  </a:lnTo>
                  <a:lnTo>
                    <a:pt x="85" y="70"/>
                  </a:lnTo>
                  <a:lnTo>
                    <a:pt x="93" y="44"/>
                  </a:lnTo>
                  <a:lnTo>
                    <a:pt x="93" y="33"/>
                  </a:lnTo>
                  <a:lnTo>
                    <a:pt x="82" y="26"/>
                  </a:lnTo>
                  <a:lnTo>
                    <a:pt x="56"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3" name="図形 132"/>
            <p:cNvSpPr/>
            <p:nvPr/>
          </p:nvSpPr>
          <p:spPr bwMode="auto">
            <a:xfrm>
              <a:off x="84327" y="5459197"/>
              <a:ext cx="941399" cy="307918"/>
            </a:xfrm>
            <a:custGeom>
              <a:avLst/>
              <a:gdLst/>
              <a:ahLst/>
              <a:cxnLst>
                <a:cxn ang="0">
                  <a:pos x="0" y="218"/>
                </a:cxn>
                <a:cxn ang="0">
                  <a:pos x="82" y="204"/>
                </a:cxn>
                <a:cxn ang="0">
                  <a:pos x="130" y="193"/>
                </a:cxn>
                <a:cxn ang="0">
                  <a:pos x="182" y="178"/>
                </a:cxn>
                <a:cxn ang="0">
                  <a:pos x="207" y="178"/>
                </a:cxn>
                <a:cxn ang="0">
                  <a:pos x="256" y="170"/>
                </a:cxn>
                <a:cxn ang="0">
                  <a:pos x="281" y="159"/>
                </a:cxn>
                <a:cxn ang="0">
                  <a:pos x="307" y="145"/>
                </a:cxn>
                <a:cxn ang="0">
                  <a:pos x="326" y="130"/>
                </a:cxn>
                <a:cxn ang="0">
                  <a:pos x="337" y="104"/>
                </a:cxn>
                <a:cxn ang="0">
                  <a:pos x="337" y="93"/>
                </a:cxn>
                <a:cxn ang="0">
                  <a:pos x="333" y="85"/>
                </a:cxn>
                <a:cxn ang="0">
                  <a:pos x="326" y="71"/>
                </a:cxn>
                <a:cxn ang="0">
                  <a:pos x="311" y="59"/>
                </a:cxn>
                <a:cxn ang="0">
                  <a:pos x="292" y="48"/>
                </a:cxn>
                <a:cxn ang="0">
                  <a:pos x="270" y="45"/>
                </a:cxn>
                <a:cxn ang="0">
                  <a:pos x="241" y="37"/>
                </a:cxn>
                <a:cxn ang="0">
                  <a:pos x="241" y="45"/>
                </a:cxn>
                <a:cxn ang="0">
                  <a:pos x="237" y="37"/>
                </a:cxn>
                <a:cxn ang="0">
                  <a:pos x="200" y="23"/>
                </a:cxn>
                <a:cxn ang="0">
                  <a:pos x="159" y="19"/>
                </a:cxn>
                <a:cxn ang="0">
                  <a:pos x="111" y="15"/>
                </a:cxn>
                <a:cxn ang="0">
                  <a:pos x="111" y="19"/>
                </a:cxn>
                <a:cxn ang="0">
                  <a:pos x="71" y="4"/>
                </a:cxn>
                <a:cxn ang="0">
                  <a:pos x="30" y="0"/>
                </a:cxn>
                <a:cxn ang="0">
                  <a:pos x="52" y="0"/>
                </a:cxn>
                <a:cxn ang="0">
                  <a:pos x="292" y="15"/>
                </a:cxn>
                <a:cxn ang="0">
                  <a:pos x="333" y="19"/>
                </a:cxn>
                <a:cxn ang="0">
                  <a:pos x="411" y="19"/>
                </a:cxn>
                <a:cxn ang="0">
                  <a:pos x="463" y="30"/>
                </a:cxn>
                <a:cxn ang="0">
                  <a:pos x="507" y="34"/>
                </a:cxn>
                <a:cxn ang="0">
                  <a:pos x="551" y="48"/>
                </a:cxn>
                <a:cxn ang="0">
                  <a:pos x="584" y="63"/>
                </a:cxn>
                <a:cxn ang="0">
                  <a:pos x="599" y="78"/>
                </a:cxn>
                <a:cxn ang="0">
                  <a:pos x="607" y="89"/>
                </a:cxn>
                <a:cxn ang="0">
                  <a:pos x="614" y="108"/>
                </a:cxn>
                <a:cxn ang="0">
                  <a:pos x="603" y="119"/>
                </a:cxn>
                <a:cxn ang="0">
                  <a:pos x="592" y="130"/>
                </a:cxn>
                <a:cxn ang="0">
                  <a:pos x="566" y="145"/>
                </a:cxn>
                <a:cxn ang="0">
                  <a:pos x="536" y="148"/>
                </a:cxn>
                <a:cxn ang="0">
                  <a:pos x="256" y="200"/>
                </a:cxn>
                <a:cxn ang="0">
                  <a:pos x="200" y="211"/>
                </a:cxn>
                <a:cxn ang="0">
                  <a:pos x="196" y="211"/>
                </a:cxn>
                <a:cxn ang="0">
                  <a:pos x="152" y="215"/>
                </a:cxn>
                <a:cxn ang="0">
                  <a:pos x="115" y="218"/>
                </a:cxn>
                <a:cxn ang="0">
                  <a:pos x="67" y="215"/>
                </a:cxn>
                <a:cxn ang="0">
                  <a:pos x="0" y="218"/>
                </a:cxn>
              </a:cxnLst>
              <a:rect l="0" t="0" r="0" b="0"/>
              <a:pathLst>
                <a:path w="614" h="218">
                  <a:moveTo>
                    <a:pt x="0" y="218"/>
                  </a:moveTo>
                  <a:lnTo>
                    <a:pt x="82" y="204"/>
                  </a:lnTo>
                  <a:lnTo>
                    <a:pt x="130" y="193"/>
                  </a:lnTo>
                  <a:lnTo>
                    <a:pt x="182" y="178"/>
                  </a:lnTo>
                  <a:lnTo>
                    <a:pt x="207" y="178"/>
                  </a:lnTo>
                  <a:lnTo>
                    <a:pt x="256" y="170"/>
                  </a:lnTo>
                  <a:lnTo>
                    <a:pt x="281" y="159"/>
                  </a:lnTo>
                  <a:lnTo>
                    <a:pt x="307" y="145"/>
                  </a:lnTo>
                  <a:lnTo>
                    <a:pt x="326" y="130"/>
                  </a:lnTo>
                  <a:lnTo>
                    <a:pt x="337" y="104"/>
                  </a:lnTo>
                  <a:lnTo>
                    <a:pt x="337" y="93"/>
                  </a:lnTo>
                  <a:lnTo>
                    <a:pt x="333" y="85"/>
                  </a:lnTo>
                  <a:lnTo>
                    <a:pt x="326" y="71"/>
                  </a:lnTo>
                  <a:lnTo>
                    <a:pt x="311" y="59"/>
                  </a:lnTo>
                  <a:lnTo>
                    <a:pt x="292" y="48"/>
                  </a:lnTo>
                  <a:lnTo>
                    <a:pt x="270" y="45"/>
                  </a:lnTo>
                  <a:lnTo>
                    <a:pt x="241" y="37"/>
                  </a:lnTo>
                  <a:lnTo>
                    <a:pt x="241" y="45"/>
                  </a:lnTo>
                  <a:lnTo>
                    <a:pt x="237" y="37"/>
                  </a:lnTo>
                  <a:lnTo>
                    <a:pt x="200" y="23"/>
                  </a:lnTo>
                  <a:lnTo>
                    <a:pt x="159" y="19"/>
                  </a:lnTo>
                  <a:lnTo>
                    <a:pt x="111" y="15"/>
                  </a:lnTo>
                  <a:lnTo>
                    <a:pt x="111" y="19"/>
                  </a:lnTo>
                  <a:lnTo>
                    <a:pt x="71" y="4"/>
                  </a:lnTo>
                  <a:lnTo>
                    <a:pt x="30" y="0"/>
                  </a:lnTo>
                  <a:lnTo>
                    <a:pt x="52" y="0"/>
                  </a:lnTo>
                  <a:lnTo>
                    <a:pt x="292" y="15"/>
                  </a:lnTo>
                  <a:lnTo>
                    <a:pt x="333" y="19"/>
                  </a:lnTo>
                  <a:lnTo>
                    <a:pt x="411" y="19"/>
                  </a:lnTo>
                  <a:lnTo>
                    <a:pt x="463" y="30"/>
                  </a:lnTo>
                  <a:lnTo>
                    <a:pt x="507" y="34"/>
                  </a:lnTo>
                  <a:lnTo>
                    <a:pt x="551" y="48"/>
                  </a:lnTo>
                  <a:lnTo>
                    <a:pt x="584" y="63"/>
                  </a:lnTo>
                  <a:lnTo>
                    <a:pt x="599" y="78"/>
                  </a:lnTo>
                  <a:lnTo>
                    <a:pt x="607" y="89"/>
                  </a:lnTo>
                  <a:lnTo>
                    <a:pt x="614" y="108"/>
                  </a:lnTo>
                  <a:lnTo>
                    <a:pt x="603" y="119"/>
                  </a:lnTo>
                  <a:lnTo>
                    <a:pt x="592" y="130"/>
                  </a:lnTo>
                  <a:lnTo>
                    <a:pt x="566" y="145"/>
                  </a:lnTo>
                  <a:lnTo>
                    <a:pt x="536" y="148"/>
                  </a:lnTo>
                  <a:lnTo>
                    <a:pt x="256" y="200"/>
                  </a:lnTo>
                  <a:lnTo>
                    <a:pt x="200" y="211"/>
                  </a:lnTo>
                  <a:lnTo>
                    <a:pt x="196" y="211"/>
                  </a:lnTo>
                  <a:lnTo>
                    <a:pt x="152" y="215"/>
                  </a:lnTo>
                  <a:lnTo>
                    <a:pt x="115" y="218"/>
                  </a:lnTo>
                  <a:lnTo>
                    <a:pt x="67" y="215"/>
                  </a:lnTo>
                  <a:lnTo>
                    <a:pt x="0" y="21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4" name="図形 133"/>
            <p:cNvSpPr/>
            <p:nvPr/>
          </p:nvSpPr>
          <p:spPr bwMode="auto">
            <a:xfrm>
              <a:off x="90460" y="5747341"/>
              <a:ext cx="964397" cy="317806"/>
            </a:xfrm>
            <a:custGeom>
              <a:avLst/>
              <a:gdLst/>
              <a:ahLst/>
              <a:cxnLst>
                <a:cxn ang="0">
                  <a:pos x="617" y="221"/>
                </a:cxn>
                <a:cxn ang="0">
                  <a:pos x="569" y="225"/>
                </a:cxn>
                <a:cxn ang="0">
                  <a:pos x="558" y="221"/>
                </a:cxn>
                <a:cxn ang="0">
                  <a:pos x="477" y="225"/>
                </a:cxn>
                <a:cxn ang="0">
                  <a:pos x="281" y="210"/>
                </a:cxn>
                <a:cxn ang="0">
                  <a:pos x="196" y="192"/>
                </a:cxn>
                <a:cxn ang="0">
                  <a:pos x="96" y="155"/>
                </a:cxn>
                <a:cxn ang="0">
                  <a:pos x="30" y="125"/>
                </a:cxn>
                <a:cxn ang="0">
                  <a:pos x="0" y="99"/>
                </a:cxn>
                <a:cxn ang="0">
                  <a:pos x="0" y="92"/>
                </a:cxn>
                <a:cxn ang="0">
                  <a:pos x="22" y="66"/>
                </a:cxn>
                <a:cxn ang="0">
                  <a:pos x="100" y="22"/>
                </a:cxn>
                <a:cxn ang="0">
                  <a:pos x="141" y="14"/>
                </a:cxn>
                <a:cxn ang="0">
                  <a:pos x="152" y="22"/>
                </a:cxn>
                <a:cxn ang="0">
                  <a:pos x="93" y="51"/>
                </a:cxn>
                <a:cxn ang="0">
                  <a:pos x="78" y="92"/>
                </a:cxn>
                <a:cxn ang="0">
                  <a:pos x="96" y="114"/>
                </a:cxn>
                <a:cxn ang="0">
                  <a:pos x="196" y="166"/>
                </a:cxn>
                <a:cxn ang="0">
                  <a:pos x="303" y="192"/>
                </a:cxn>
                <a:cxn ang="0">
                  <a:pos x="422" y="196"/>
                </a:cxn>
                <a:cxn ang="0">
                  <a:pos x="470" y="196"/>
                </a:cxn>
                <a:cxn ang="0">
                  <a:pos x="569" y="207"/>
                </a:cxn>
                <a:cxn ang="0">
                  <a:pos x="422" y="184"/>
                </a:cxn>
                <a:cxn ang="0">
                  <a:pos x="318" y="151"/>
                </a:cxn>
                <a:cxn ang="0">
                  <a:pos x="259" y="111"/>
                </a:cxn>
                <a:cxn ang="0">
                  <a:pos x="244" y="96"/>
                </a:cxn>
                <a:cxn ang="0">
                  <a:pos x="259" y="66"/>
                </a:cxn>
                <a:cxn ang="0">
                  <a:pos x="318" y="37"/>
                </a:cxn>
                <a:cxn ang="0">
                  <a:pos x="429" y="14"/>
                </a:cxn>
                <a:cxn ang="0">
                  <a:pos x="584" y="0"/>
                </a:cxn>
                <a:cxn ang="0">
                  <a:pos x="540" y="7"/>
                </a:cxn>
                <a:cxn ang="0">
                  <a:pos x="470" y="14"/>
                </a:cxn>
                <a:cxn ang="0">
                  <a:pos x="385" y="37"/>
                </a:cxn>
                <a:cxn ang="0">
                  <a:pos x="322" y="66"/>
                </a:cxn>
                <a:cxn ang="0">
                  <a:pos x="307" y="96"/>
                </a:cxn>
                <a:cxn ang="0">
                  <a:pos x="318" y="111"/>
                </a:cxn>
                <a:cxn ang="0">
                  <a:pos x="333" y="129"/>
                </a:cxn>
                <a:cxn ang="0">
                  <a:pos x="418" y="162"/>
                </a:cxn>
                <a:cxn ang="0">
                  <a:pos x="573" y="184"/>
                </a:cxn>
                <a:cxn ang="0">
                  <a:pos x="617" y="199"/>
                </a:cxn>
              </a:cxnLst>
              <a:rect l="0" t="0" r="0" b="0"/>
              <a:pathLst>
                <a:path w="629" h="225">
                  <a:moveTo>
                    <a:pt x="617" y="218"/>
                  </a:moveTo>
                  <a:lnTo>
                    <a:pt x="617" y="221"/>
                  </a:lnTo>
                  <a:lnTo>
                    <a:pt x="617" y="225"/>
                  </a:lnTo>
                  <a:lnTo>
                    <a:pt x="569" y="225"/>
                  </a:lnTo>
                  <a:lnTo>
                    <a:pt x="562" y="221"/>
                  </a:lnTo>
                  <a:lnTo>
                    <a:pt x="558" y="221"/>
                  </a:lnTo>
                  <a:lnTo>
                    <a:pt x="562" y="225"/>
                  </a:lnTo>
                  <a:lnTo>
                    <a:pt x="477" y="225"/>
                  </a:lnTo>
                  <a:lnTo>
                    <a:pt x="385" y="221"/>
                  </a:lnTo>
                  <a:lnTo>
                    <a:pt x="281" y="210"/>
                  </a:lnTo>
                  <a:lnTo>
                    <a:pt x="237" y="199"/>
                  </a:lnTo>
                  <a:lnTo>
                    <a:pt x="196" y="192"/>
                  </a:lnTo>
                  <a:lnTo>
                    <a:pt x="166" y="181"/>
                  </a:lnTo>
                  <a:lnTo>
                    <a:pt x="96" y="155"/>
                  </a:lnTo>
                  <a:lnTo>
                    <a:pt x="63" y="140"/>
                  </a:lnTo>
                  <a:lnTo>
                    <a:pt x="30" y="125"/>
                  </a:lnTo>
                  <a:lnTo>
                    <a:pt x="8" y="107"/>
                  </a:lnTo>
                  <a:lnTo>
                    <a:pt x="0" y="99"/>
                  </a:lnTo>
                  <a:lnTo>
                    <a:pt x="0" y="96"/>
                  </a:lnTo>
                  <a:lnTo>
                    <a:pt x="0" y="92"/>
                  </a:lnTo>
                  <a:lnTo>
                    <a:pt x="8" y="85"/>
                  </a:lnTo>
                  <a:lnTo>
                    <a:pt x="22" y="66"/>
                  </a:lnTo>
                  <a:lnTo>
                    <a:pt x="52" y="44"/>
                  </a:lnTo>
                  <a:lnTo>
                    <a:pt x="100" y="22"/>
                  </a:lnTo>
                  <a:lnTo>
                    <a:pt x="107" y="22"/>
                  </a:lnTo>
                  <a:lnTo>
                    <a:pt x="141" y="14"/>
                  </a:lnTo>
                  <a:lnTo>
                    <a:pt x="189" y="11"/>
                  </a:lnTo>
                  <a:lnTo>
                    <a:pt x="152" y="22"/>
                  </a:lnTo>
                  <a:lnTo>
                    <a:pt x="118" y="37"/>
                  </a:lnTo>
                  <a:lnTo>
                    <a:pt x="93" y="51"/>
                  </a:lnTo>
                  <a:lnTo>
                    <a:pt x="78" y="70"/>
                  </a:lnTo>
                  <a:lnTo>
                    <a:pt x="78" y="92"/>
                  </a:lnTo>
                  <a:lnTo>
                    <a:pt x="85" y="107"/>
                  </a:lnTo>
                  <a:lnTo>
                    <a:pt x="96" y="114"/>
                  </a:lnTo>
                  <a:lnTo>
                    <a:pt x="133" y="140"/>
                  </a:lnTo>
                  <a:lnTo>
                    <a:pt x="196" y="166"/>
                  </a:lnTo>
                  <a:lnTo>
                    <a:pt x="248" y="181"/>
                  </a:lnTo>
                  <a:lnTo>
                    <a:pt x="303" y="192"/>
                  </a:lnTo>
                  <a:lnTo>
                    <a:pt x="366" y="196"/>
                  </a:lnTo>
                  <a:lnTo>
                    <a:pt x="422" y="196"/>
                  </a:lnTo>
                  <a:lnTo>
                    <a:pt x="470" y="199"/>
                  </a:lnTo>
                  <a:lnTo>
                    <a:pt x="470" y="196"/>
                  </a:lnTo>
                  <a:lnTo>
                    <a:pt x="569" y="210"/>
                  </a:lnTo>
                  <a:lnTo>
                    <a:pt x="569" y="207"/>
                  </a:lnTo>
                  <a:lnTo>
                    <a:pt x="525" y="199"/>
                  </a:lnTo>
                  <a:lnTo>
                    <a:pt x="422" y="184"/>
                  </a:lnTo>
                  <a:lnTo>
                    <a:pt x="366" y="170"/>
                  </a:lnTo>
                  <a:lnTo>
                    <a:pt x="318" y="151"/>
                  </a:lnTo>
                  <a:lnTo>
                    <a:pt x="274" y="125"/>
                  </a:lnTo>
                  <a:lnTo>
                    <a:pt x="259" y="111"/>
                  </a:lnTo>
                  <a:lnTo>
                    <a:pt x="244" y="99"/>
                  </a:lnTo>
                  <a:lnTo>
                    <a:pt x="244" y="96"/>
                  </a:lnTo>
                  <a:lnTo>
                    <a:pt x="244" y="81"/>
                  </a:lnTo>
                  <a:lnTo>
                    <a:pt x="259" y="66"/>
                  </a:lnTo>
                  <a:lnTo>
                    <a:pt x="277" y="51"/>
                  </a:lnTo>
                  <a:lnTo>
                    <a:pt x="318" y="37"/>
                  </a:lnTo>
                  <a:lnTo>
                    <a:pt x="377" y="26"/>
                  </a:lnTo>
                  <a:lnTo>
                    <a:pt x="429" y="14"/>
                  </a:lnTo>
                  <a:lnTo>
                    <a:pt x="588" y="0"/>
                  </a:lnTo>
                  <a:lnTo>
                    <a:pt x="584" y="0"/>
                  </a:lnTo>
                  <a:lnTo>
                    <a:pt x="562" y="0"/>
                  </a:lnTo>
                  <a:lnTo>
                    <a:pt x="540" y="7"/>
                  </a:lnTo>
                  <a:lnTo>
                    <a:pt x="532" y="7"/>
                  </a:lnTo>
                  <a:lnTo>
                    <a:pt x="470" y="14"/>
                  </a:lnTo>
                  <a:lnTo>
                    <a:pt x="433" y="26"/>
                  </a:lnTo>
                  <a:lnTo>
                    <a:pt x="385" y="37"/>
                  </a:lnTo>
                  <a:lnTo>
                    <a:pt x="348" y="51"/>
                  </a:lnTo>
                  <a:lnTo>
                    <a:pt x="322" y="66"/>
                  </a:lnTo>
                  <a:lnTo>
                    <a:pt x="307" y="85"/>
                  </a:lnTo>
                  <a:lnTo>
                    <a:pt x="307" y="96"/>
                  </a:lnTo>
                  <a:lnTo>
                    <a:pt x="307" y="99"/>
                  </a:lnTo>
                  <a:lnTo>
                    <a:pt x="318" y="111"/>
                  </a:lnTo>
                  <a:lnTo>
                    <a:pt x="322" y="122"/>
                  </a:lnTo>
                  <a:lnTo>
                    <a:pt x="333" y="129"/>
                  </a:lnTo>
                  <a:lnTo>
                    <a:pt x="373" y="148"/>
                  </a:lnTo>
                  <a:lnTo>
                    <a:pt x="418" y="162"/>
                  </a:lnTo>
                  <a:lnTo>
                    <a:pt x="473" y="170"/>
                  </a:lnTo>
                  <a:lnTo>
                    <a:pt x="573" y="184"/>
                  </a:lnTo>
                  <a:lnTo>
                    <a:pt x="629" y="192"/>
                  </a:lnTo>
                  <a:lnTo>
                    <a:pt x="617" y="199"/>
                  </a:lnTo>
                  <a:lnTo>
                    <a:pt x="617" y="21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5" name="図形 134"/>
            <p:cNvSpPr/>
            <p:nvPr/>
          </p:nvSpPr>
          <p:spPr bwMode="auto">
            <a:xfrm>
              <a:off x="838673" y="5757229"/>
              <a:ext cx="237650" cy="199158"/>
            </a:xfrm>
            <a:custGeom>
              <a:avLst/>
              <a:gdLst/>
              <a:ahLst/>
              <a:cxnLst>
                <a:cxn ang="0">
                  <a:pos x="41" y="74"/>
                </a:cxn>
                <a:cxn ang="0">
                  <a:pos x="44" y="85"/>
                </a:cxn>
                <a:cxn ang="0">
                  <a:pos x="56" y="92"/>
                </a:cxn>
                <a:cxn ang="0">
                  <a:pos x="92" y="115"/>
                </a:cxn>
                <a:cxn ang="0">
                  <a:pos x="129" y="129"/>
                </a:cxn>
                <a:cxn ang="0">
                  <a:pos x="155" y="141"/>
                </a:cxn>
                <a:cxn ang="0">
                  <a:pos x="122" y="129"/>
                </a:cxn>
                <a:cxn ang="0">
                  <a:pos x="67" y="115"/>
                </a:cxn>
                <a:cxn ang="0">
                  <a:pos x="26" y="92"/>
                </a:cxn>
                <a:cxn ang="0">
                  <a:pos x="11" y="85"/>
                </a:cxn>
                <a:cxn ang="0">
                  <a:pos x="0" y="70"/>
                </a:cxn>
                <a:cxn ang="0">
                  <a:pos x="0" y="59"/>
                </a:cxn>
                <a:cxn ang="0">
                  <a:pos x="0" y="48"/>
                </a:cxn>
                <a:cxn ang="0">
                  <a:pos x="11" y="33"/>
                </a:cxn>
                <a:cxn ang="0">
                  <a:pos x="22" y="19"/>
                </a:cxn>
                <a:cxn ang="0">
                  <a:pos x="37" y="7"/>
                </a:cxn>
                <a:cxn ang="0">
                  <a:pos x="74" y="0"/>
                </a:cxn>
                <a:cxn ang="0">
                  <a:pos x="92" y="0"/>
                </a:cxn>
                <a:cxn ang="0">
                  <a:pos x="81" y="4"/>
                </a:cxn>
                <a:cxn ang="0">
                  <a:pos x="56" y="15"/>
                </a:cxn>
                <a:cxn ang="0">
                  <a:pos x="44" y="33"/>
                </a:cxn>
                <a:cxn ang="0">
                  <a:pos x="41" y="48"/>
                </a:cxn>
                <a:cxn ang="0">
                  <a:pos x="37" y="59"/>
                </a:cxn>
                <a:cxn ang="0">
                  <a:pos x="41" y="74"/>
                </a:cxn>
              </a:cxnLst>
              <a:rect l="0" t="0" r="0" b="0"/>
              <a:pathLst>
                <a:path w="155" h="141">
                  <a:moveTo>
                    <a:pt x="41" y="74"/>
                  </a:moveTo>
                  <a:lnTo>
                    <a:pt x="44" y="85"/>
                  </a:lnTo>
                  <a:lnTo>
                    <a:pt x="56" y="92"/>
                  </a:lnTo>
                  <a:lnTo>
                    <a:pt x="92" y="115"/>
                  </a:lnTo>
                  <a:lnTo>
                    <a:pt x="129" y="129"/>
                  </a:lnTo>
                  <a:lnTo>
                    <a:pt x="155" y="141"/>
                  </a:lnTo>
                  <a:lnTo>
                    <a:pt x="122" y="129"/>
                  </a:lnTo>
                  <a:lnTo>
                    <a:pt x="67" y="115"/>
                  </a:lnTo>
                  <a:lnTo>
                    <a:pt x="26" y="92"/>
                  </a:lnTo>
                  <a:lnTo>
                    <a:pt x="11" y="85"/>
                  </a:lnTo>
                  <a:lnTo>
                    <a:pt x="0" y="70"/>
                  </a:lnTo>
                  <a:lnTo>
                    <a:pt x="0" y="59"/>
                  </a:lnTo>
                  <a:lnTo>
                    <a:pt x="0" y="48"/>
                  </a:lnTo>
                  <a:lnTo>
                    <a:pt x="11" y="33"/>
                  </a:lnTo>
                  <a:lnTo>
                    <a:pt x="22" y="19"/>
                  </a:lnTo>
                  <a:lnTo>
                    <a:pt x="37" y="7"/>
                  </a:lnTo>
                  <a:lnTo>
                    <a:pt x="74" y="0"/>
                  </a:lnTo>
                  <a:lnTo>
                    <a:pt x="92" y="0"/>
                  </a:lnTo>
                  <a:lnTo>
                    <a:pt x="81" y="4"/>
                  </a:lnTo>
                  <a:lnTo>
                    <a:pt x="56" y="15"/>
                  </a:lnTo>
                  <a:lnTo>
                    <a:pt x="44" y="33"/>
                  </a:lnTo>
                  <a:lnTo>
                    <a:pt x="41" y="48"/>
                  </a:lnTo>
                  <a:lnTo>
                    <a:pt x="37" y="59"/>
                  </a:lnTo>
                  <a:lnTo>
                    <a:pt x="41" y="7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6" name="図形 135"/>
            <p:cNvSpPr/>
            <p:nvPr/>
          </p:nvSpPr>
          <p:spPr bwMode="auto">
            <a:xfrm>
              <a:off x="702216" y="5778416"/>
              <a:ext cx="352641" cy="203396"/>
            </a:xfrm>
            <a:custGeom>
              <a:avLst/>
              <a:gdLst/>
              <a:ahLst/>
              <a:cxnLst>
                <a:cxn ang="0">
                  <a:pos x="56" y="74"/>
                </a:cxn>
                <a:cxn ang="0">
                  <a:pos x="63" y="85"/>
                </a:cxn>
                <a:cxn ang="0">
                  <a:pos x="85" y="100"/>
                </a:cxn>
                <a:cxn ang="0">
                  <a:pos x="130" y="118"/>
                </a:cxn>
                <a:cxn ang="0">
                  <a:pos x="185" y="140"/>
                </a:cxn>
                <a:cxn ang="0">
                  <a:pos x="230" y="144"/>
                </a:cxn>
                <a:cxn ang="0">
                  <a:pos x="170" y="140"/>
                </a:cxn>
                <a:cxn ang="0">
                  <a:pos x="100" y="126"/>
                </a:cxn>
                <a:cxn ang="0">
                  <a:pos x="63" y="114"/>
                </a:cxn>
                <a:cxn ang="0">
                  <a:pos x="34" y="100"/>
                </a:cxn>
                <a:cxn ang="0">
                  <a:pos x="8" y="85"/>
                </a:cxn>
                <a:cxn ang="0">
                  <a:pos x="0" y="63"/>
                </a:cxn>
                <a:cxn ang="0">
                  <a:pos x="0" y="55"/>
                </a:cxn>
                <a:cxn ang="0">
                  <a:pos x="8" y="37"/>
                </a:cxn>
                <a:cxn ang="0">
                  <a:pos x="19" y="22"/>
                </a:cxn>
                <a:cxn ang="0">
                  <a:pos x="37" y="15"/>
                </a:cxn>
                <a:cxn ang="0">
                  <a:pos x="71" y="4"/>
                </a:cxn>
                <a:cxn ang="0">
                  <a:pos x="115" y="0"/>
                </a:cxn>
                <a:cxn ang="0">
                  <a:pos x="93" y="15"/>
                </a:cxn>
                <a:cxn ang="0">
                  <a:pos x="89" y="18"/>
                </a:cxn>
                <a:cxn ang="0">
                  <a:pos x="74" y="22"/>
                </a:cxn>
                <a:cxn ang="0">
                  <a:pos x="63" y="29"/>
                </a:cxn>
                <a:cxn ang="0">
                  <a:pos x="60" y="44"/>
                </a:cxn>
                <a:cxn ang="0">
                  <a:pos x="56" y="59"/>
                </a:cxn>
                <a:cxn ang="0">
                  <a:pos x="56" y="74"/>
                </a:cxn>
              </a:cxnLst>
              <a:rect l="0" t="0" r="0" b="0"/>
              <a:pathLst>
                <a:path w="230" h="144">
                  <a:moveTo>
                    <a:pt x="56" y="74"/>
                  </a:moveTo>
                  <a:lnTo>
                    <a:pt x="63" y="85"/>
                  </a:lnTo>
                  <a:lnTo>
                    <a:pt x="85" y="100"/>
                  </a:lnTo>
                  <a:lnTo>
                    <a:pt x="130" y="118"/>
                  </a:lnTo>
                  <a:lnTo>
                    <a:pt x="185" y="140"/>
                  </a:lnTo>
                  <a:lnTo>
                    <a:pt x="230" y="144"/>
                  </a:lnTo>
                  <a:lnTo>
                    <a:pt x="170" y="140"/>
                  </a:lnTo>
                  <a:lnTo>
                    <a:pt x="100" y="126"/>
                  </a:lnTo>
                  <a:lnTo>
                    <a:pt x="63" y="114"/>
                  </a:lnTo>
                  <a:lnTo>
                    <a:pt x="34" y="100"/>
                  </a:lnTo>
                  <a:lnTo>
                    <a:pt x="8" y="85"/>
                  </a:lnTo>
                  <a:lnTo>
                    <a:pt x="0" y="63"/>
                  </a:lnTo>
                  <a:lnTo>
                    <a:pt x="0" y="55"/>
                  </a:lnTo>
                  <a:lnTo>
                    <a:pt x="8" y="37"/>
                  </a:lnTo>
                  <a:lnTo>
                    <a:pt x="19" y="22"/>
                  </a:lnTo>
                  <a:lnTo>
                    <a:pt x="37" y="15"/>
                  </a:lnTo>
                  <a:lnTo>
                    <a:pt x="71" y="4"/>
                  </a:lnTo>
                  <a:lnTo>
                    <a:pt x="115" y="0"/>
                  </a:lnTo>
                  <a:lnTo>
                    <a:pt x="93" y="15"/>
                  </a:lnTo>
                  <a:lnTo>
                    <a:pt x="89" y="18"/>
                  </a:lnTo>
                  <a:lnTo>
                    <a:pt x="74" y="22"/>
                  </a:lnTo>
                  <a:lnTo>
                    <a:pt x="63" y="29"/>
                  </a:lnTo>
                  <a:lnTo>
                    <a:pt x="60" y="44"/>
                  </a:lnTo>
                  <a:lnTo>
                    <a:pt x="56" y="59"/>
                  </a:lnTo>
                  <a:lnTo>
                    <a:pt x="56" y="7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7" name="図形 136"/>
            <p:cNvSpPr/>
            <p:nvPr/>
          </p:nvSpPr>
          <p:spPr bwMode="auto">
            <a:xfrm>
              <a:off x="561159" y="5762878"/>
              <a:ext cx="515163" cy="255657"/>
            </a:xfrm>
            <a:custGeom>
              <a:avLst/>
              <a:gdLst/>
              <a:ahLst/>
              <a:cxnLst>
                <a:cxn ang="0">
                  <a:pos x="322" y="181"/>
                </a:cxn>
                <a:cxn ang="0">
                  <a:pos x="322" y="173"/>
                </a:cxn>
                <a:cxn ang="0">
                  <a:pos x="277" y="170"/>
                </a:cxn>
                <a:cxn ang="0">
                  <a:pos x="177" y="155"/>
                </a:cxn>
                <a:cxn ang="0">
                  <a:pos x="122" y="144"/>
                </a:cxn>
                <a:cxn ang="0">
                  <a:pos x="70" y="137"/>
                </a:cxn>
                <a:cxn ang="0">
                  <a:pos x="30" y="114"/>
                </a:cxn>
                <a:cxn ang="0">
                  <a:pos x="22" y="111"/>
                </a:cxn>
                <a:cxn ang="0">
                  <a:pos x="11" y="100"/>
                </a:cxn>
                <a:cxn ang="0">
                  <a:pos x="7" y="88"/>
                </a:cxn>
                <a:cxn ang="0">
                  <a:pos x="0" y="85"/>
                </a:cxn>
                <a:cxn ang="0">
                  <a:pos x="7" y="74"/>
                </a:cxn>
                <a:cxn ang="0">
                  <a:pos x="11" y="59"/>
                </a:cxn>
                <a:cxn ang="0">
                  <a:pos x="37" y="44"/>
                </a:cxn>
                <a:cxn ang="0">
                  <a:pos x="70" y="29"/>
                </a:cxn>
                <a:cxn ang="0">
                  <a:pos x="126" y="15"/>
                </a:cxn>
                <a:cxn ang="0">
                  <a:pos x="163" y="11"/>
                </a:cxn>
                <a:cxn ang="0">
                  <a:pos x="225" y="0"/>
                </a:cxn>
                <a:cxn ang="0">
                  <a:pos x="211" y="3"/>
                </a:cxn>
                <a:cxn ang="0">
                  <a:pos x="163" y="11"/>
                </a:cxn>
                <a:cxn ang="0">
                  <a:pos x="129" y="18"/>
                </a:cxn>
                <a:cxn ang="0">
                  <a:pos x="107" y="33"/>
                </a:cxn>
                <a:cxn ang="0">
                  <a:pos x="96" y="44"/>
                </a:cxn>
                <a:cxn ang="0">
                  <a:pos x="85" y="66"/>
                </a:cxn>
                <a:cxn ang="0">
                  <a:pos x="85" y="74"/>
                </a:cxn>
                <a:cxn ang="0">
                  <a:pos x="96" y="88"/>
                </a:cxn>
                <a:cxn ang="0">
                  <a:pos x="107" y="100"/>
                </a:cxn>
                <a:cxn ang="0">
                  <a:pos x="137" y="118"/>
                </a:cxn>
                <a:cxn ang="0">
                  <a:pos x="177" y="137"/>
                </a:cxn>
                <a:cxn ang="0">
                  <a:pos x="222" y="151"/>
                </a:cxn>
                <a:cxn ang="0">
                  <a:pos x="303" y="159"/>
                </a:cxn>
                <a:cxn ang="0">
                  <a:pos x="336" y="159"/>
                </a:cxn>
                <a:cxn ang="0">
                  <a:pos x="322" y="181"/>
                </a:cxn>
              </a:cxnLst>
              <a:rect l="0" t="0" r="0" b="0"/>
              <a:pathLst>
                <a:path w="336" h="181">
                  <a:moveTo>
                    <a:pt x="322" y="181"/>
                  </a:moveTo>
                  <a:lnTo>
                    <a:pt x="322" y="173"/>
                  </a:lnTo>
                  <a:lnTo>
                    <a:pt x="277" y="170"/>
                  </a:lnTo>
                  <a:lnTo>
                    <a:pt x="177" y="155"/>
                  </a:lnTo>
                  <a:lnTo>
                    <a:pt x="122" y="144"/>
                  </a:lnTo>
                  <a:lnTo>
                    <a:pt x="70" y="137"/>
                  </a:lnTo>
                  <a:lnTo>
                    <a:pt x="30" y="114"/>
                  </a:lnTo>
                  <a:lnTo>
                    <a:pt x="22" y="111"/>
                  </a:lnTo>
                  <a:lnTo>
                    <a:pt x="11" y="100"/>
                  </a:lnTo>
                  <a:lnTo>
                    <a:pt x="7" y="88"/>
                  </a:lnTo>
                  <a:lnTo>
                    <a:pt x="0" y="85"/>
                  </a:lnTo>
                  <a:lnTo>
                    <a:pt x="7" y="74"/>
                  </a:lnTo>
                  <a:lnTo>
                    <a:pt x="11" y="59"/>
                  </a:lnTo>
                  <a:lnTo>
                    <a:pt x="37" y="44"/>
                  </a:lnTo>
                  <a:lnTo>
                    <a:pt x="70" y="29"/>
                  </a:lnTo>
                  <a:lnTo>
                    <a:pt x="126" y="15"/>
                  </a:lnTo>
                  <a:lnTo>
                    <a:pt x="163" y="11"/>
                  </a:lnTo>
                  <a:lnTo>
                    <a:pt x="225" y="0"/>
                  </a:lnTo>
                  <a:lnTo>
                    <a:pt x="211" y="3"/>
                  </a:lnTo>
                  <a:lnTo>
                    <a:pt x="163" y="11"/>
                  </a:lnTo>
                  <a:lnTo>
                    <a:pt x="129" y="18"/>
                  </a:lnTo>
                  <a:lnTo>
                    <a:pt x="107" y="33"/>
                  </a:lnTo>
                  <a:lnTo>
                    <a:pt x="96" y="44"/>
                  </a:lnTo>
                  <a:lnTo>
                    <a:pt x="85" y="66"/>
                  </a:lnTo>
                  <a:lnTo>
                    <a:pt x="85" y="74"/>
                  </a:lnTo>
                  <a:lnTo>
                    <a:pt x="96" y="88"/>
                  </a:lnTo>
                  <a:lnTo>
                    <a:pt x="107" y="100"/>
                  </a:lnTo>
                  <a:lnTo>
                    <a:pt x="137" y="118"/>
                  </a:lnTo>
                  <a:lnTo>
                    <a:pt x="177" y="137"/>
                  </a:lnTo>
                  <a:lnTo>
                    <a:pt x="222" y="151"/>
                  </a:lnTo>
                  <a:lnTo>
                    <a:pt x="303" y="159"/>
                  </a:lnTo>
                  <a:lnTo>
                    <a:pt x="336" y="159"/>
                  </a:lnTo>
                  <a:lnTo>
                    <a:pt x="322" y="181"/>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8" name="図形 137"/>
            <p:cNvSpPr/>
            <p:nvPr/>
          </p:nvSpPr>
          <p:spPr bwMode="auto">
            <a:xfrm>
              <a:off x="794209" y="5809490"/>
              <a:ext cx="338842" cy="177971"/>
            </a:xfrm>
            <a:custGeom>
              <a:avLst/>
              <a:gdLst/>
              <a:ahLst/>
              <a:cxnLst>
                <a:cxn ang="0">
                  <a:pos x="192" y="126"/>
                </a:cxn>
                <a:cxn ang="0">
                  <a:pos x="192" y="122"/>
                </a:cxn>
                <a:cxn ang="0">
                  <a:pos x="170" y="122"/>
                </a:cxn>
                <a:cxn ang="0">
                  <a:pos x="110" y="107"/>
                </a:cxn>
                <a:cxn ang="0">
                  <a:pos x="73" y="96"/>
                </a:cxn>
                <a:cxn ang="0">
                  <a:pos x="40" y="81"/>
                </a:cxn>
                <a:cxn ang="0">
                  <a:pos x="14" y="67"/>
                </a:cxn>
                <a:cxn ang="0">
                  <a:pos x="0" y="48"/>
                </a:cxn>
                <a:cxn ang="0">
                  <a:pos x="0" y="37"/>
                </a:cxn>
                <a:cxn ang="0">
                  <a:pos x="0" y="22"/>
                </a:cxn>
                <a:cxn ang="0">
                  <a:pos x="11" y="11"/>
                </a:cxn>
                <a:cxn ang="0">
                  <a:pos x="18" y="0"/>
                </a:cxn>
                <a:cxn ang="0">
                  <a:pos x="29" y="0"/>
                </a:cxn>
                <a:cxn ang="0">
                  <a:pos x="25" y="22"/>
                </a:cxn>
                <a:cxn ang="0">
                  <a:pos x="25" y="33"/>
                </a:cxn>
                <a:cxn ang="0">
                  <a:pos x="40" y="55"/>
                </a:cxn>
                <a:cxn ang="0">
                  <a:pos x="66" y="67"/>
                </a:cxn>
                <a:cxn ang="0">
                  <a:pos x="96" y="81"/>
                </a:cxn>
                <a:cxn ang="0">
                  <a:pos x="129" y="92"/>
                </a:cxn>
                <a:cxn ang="0">
                  <a:pos x="184" y="107"/>
                </a:cxn>
                <a:cxn ang="0">
                  <a:pos x="214" y="111"/>
                </a:cxn>
                <a:cxn ang="0">
                  <a:pos x="221" y="111"/>
                </a:cxn>
                <a:cxn ang="0">
                  <a:pos x="192" y="126"/>
                </a:cxn>
              </a:cxnLst>
              <a:rect l="0" t="0" r="0" b="0"/>
              <a:pathLst>
                <a:path w="221" h="126">
                  <a:moveTo>
                    <a:pt x="192" y="126"/>
                  </a:moveTo>
                  <a:lnTo>
                    <a:pt x="192" y="122"/>
                  </a:lnTo>
                  <a:lnTo>
                    <a:pt x="170" y="122"/>
                  </a:lnTo>
                  <a:lnTo>
                    <a:pt x="110" y="107"/>
                  </a:lnTo>
                  <a:lnTo>
                    <a:pt x="73" y="96"/>
                  </a:lnTo>
                  <a:lnTo>
                    <a:pt x="40" y="81"/>
                  </a:lnTo>
                  <a:lnTo>
                    <a:pt x="14" y="67"/>
                  </a:lnTo>
                  <a:lnTo>
                    <a:pt x="0" y="48"/>
                  </a:lnTo>
                  <a:lnTo>
                    <a:pt x="0" y="37"/>
                  </a:lnTo>
                  <a:lnTo>
                    <a:pt x="0" y="22"/>
                  </a:lnTo>
                  <a:lnTo>
                    <a:pt x="11" y="11"/>
                  </a:lnTo>
                  <a:lnTo>
                    <a:pt x="18" y="0"/>
                  </a:lnTo>
                  <a:lnTo>
                    <a:pt x="29" y="0"/>
                  </a:lnTo>
                  <a:lnTo>
                    <a:pt x="25" y="22"/>
                  </a:lnTo>
                  <a:lnTo>
                    <a:pt x="25" y="33"/>
                  </a:lnTo>
                  <a:lnTo>
                    <a:pt x="40" y="55"/>
                  </a:lnTo>
                  <a:lnTo>
                    <a:pt x="66" y="67"/>
                  </a:lnTo>
                  <a:lnTo>
                    <a:pt x="96" y="81"/>
                  </a:lnTo>
                  <a:lnTo>
                    <a:pt x="129" y="92"/>
                  </a:lnTo>
                  <a:lnTo>
                    <a:pt x="184" y="107"/>
                  </a:lnTo>
                  <a:lnTo>
                    <a:pt x="214" y="111"/>
                  </a:lnTo>
                  <a:lnTo>
                    <a:pt x="221" y="111"/>
                  </a:lnTo>
                  <a:lnTo>
                    <a:pt x="192" y="12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39" name="図形 138"/>
            <p:cNvSpPr/>
            <p:nvPr/>
          </p:nvSpPr>
          <p:spPr bwMode="auto">
            <a:xfrm>
              <a:off x="901535" y="5767116"/>
              <a:ext cx="265248" cy="199158"/>
            </a:xfrm>
            <a:custGeom>
              <a:avLst/>
              <a:gdLst/>
              <a:ahLst/>
              <a:cxnLst>
                <a:cxn ang="0">
                  <a:pos x="170" y="137"/>
                </a:cxn>
                <a:cxn ang="0">
                  <a:pos x="159" y="141"/>
                </a:cxn>
                <a:cxn ang="0">
                  <a:pos x="159" y="137"/>
                </a:cxn>
                <a:cxn ang="0">
                  <a:pos x="137" y="134"/>
                </a:cxn>
                <a:cxn ang="0">
                  <a:pos x="88" y="115"/>
                </a:cxn>
                <a:cxn ang="0">
                  <a:pos x="59" y="108"/>
                </a:cxn>
                <a:cxn ang="0">
                  <a:pos x="33" y="93"/>
                </a:cxn>
                <a:cxn ang="0">
                  <a:pos x="15" y="82"/>
                </a:cxn>
                <a:cxn ang="0">
                  <a:pos x="3" y="63"/>
                </a:cxn>
                <a:cxn ang="0">
                  <a:pos x="0" y="52"/>
                </a:cxn>
                <a:cxn ang="0">
                  <a:pos x="0" y="41"/>
                </a:cxn>
                <a:cxn ang="0">
                  <a:pos x="3" y="26"/>
                </a:cxn>
                <a:cxn ang="0">
                  <a:pos x="18" y="12"/>
                </a:cxn>
                <a:cxn ang="0">
                  <a:pos x="33" y="0"/>
                </a:cxn>
                <a:cxn ang="0">
                  <a:pos x="29" y="15"/>
                </a:cxn>
                <a:cxn ang="0">
                  <a:pos x="26" y="30"/>
                </a:cxn>
                <a:cxn ang="0">
                  <a:pos x="26" y="45"/>
                </a:cxn>
                <a:cxn ang="0">
                  <a:pos x="33" y="67"/>
                </a:cxn>
                <a:cxn ang="0">
                  <a:pos x="51" y="85"/>
                </a:cxn>
                <a:cxn ang="0">
                  <a:pos x="74" y="97"/>
                </a:cxn>
                <a:cxn ang="0">
                  <a:pos x="100" y="108"/>
                </a:cxn>
                <a:cxn ang="0">
                  <a:pos x="140" y="126"/>
                </a:cxn>
                <a:cxn ang="0">
                  <a:pos x="173" y="134"/>
                </a:cxn>
                <a:cxn ang="0">
                  <a:pos x="170" y="137"/>
                </a:cxn>
              </a:cxnLst>
              <a:rect l="0" t="0" r="0" b="0"/>
              <a:pathLst>
                <a:path w="173" h="141">
                  <a:moveTo>
                    <a:pt x="170" y="137"/>
                  </a:moveTo>
                  <a:lnTo>
                    <a:pt x="159" y="141"/>
                  </a:lnTo>
                  <a:lnTo>
                    <a:pt x="159" y="137"/>
                  </a:lnTo>
                  <a:lnTo>
                    <a:pt x="137" y="134"/>
                  </a:lnTo>
                  <a:lnTo>
                    <a:pt x="88" y="115"/>
                  </a:lnTo>
                  <a:lnTo>
                    <a:pt x="59" y="108"/>
                  </a:lnTo>
                  <a:lnTo>
                    <a:pt x="33" y="93"/>
                  </a:lnTo>
                  <a:lnTo>
                    <a:pt x="15" y="82"/>
                  </a:lnTo>
                  <a:lnTo>
                    <a:pt x="3" y="63"/>
                  </a:lnTo>
                  <a:lnTo>
                    <a:pt x="0" y="52"/>
                  </a:lnTo>
                  <a:lnTo>
                    <a:pt x="0" y="41"/>
                  </a:lnTo>
                  <a:lnTo>
                    <a:pt x="3" y="26"/>
                  </a:lnTo>
                  <a:lnTo>
                    <a:pt x="18" y="12"/>
                  </a:lnTo>
                  <a:lnTo>
                    <a:pt x="33" y="0"/>
                  </a:lnTo>
                  <a:lnTo>
                    <a:pt x="29" y="15"/>
                  </a:lnTo>
                  <a:lnTo>
                    <a:pt x="26" y="30"/>
                  </a:lnTo>
                  <a:lnTo>
                    <a:pt x="26" y="45"/>
                  </a:lnTo>
                  <a:lnTo>
                    <a:pt x="33" y="67"/>
                  </a:lnTo>
                  <a:lnTo>
                    <a:pt x="51" y="85"/>
                  </a:lnTo>
                  <a:lnTo>
                    <a:pt x="74" y="97"/>
                  </a:lnTo>
                  <a:lnTo>
                    <a:pt x="100" y="108"/>
                  </a:lnTo>
                  <a:lnTo>
                    <a:pt x="140" y="126"/>
                  </a:lnTo>
                  <a:lnTo>
                    <a:pt x="173" y="134"/>
                  </a:lnTo>
                  <a:lnTo>
                    <a:pt x="170" y="13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0" name="図形 139"/>
            <p:cNvSpPr/>
            <p:nvPr/>
          </p:nvSpPr>
          <p:spPr bwMode="auto">
            <a:xfrm>
              <a:off x="941398" y="5747341"/>
              <a:ext cx="305111" cy="209046"/>
            </a:xfrm>
            <a:custGeom>
              <a:avLst/>
              <a:gdLst/>
              <a:ahLst/>
              <a:cxnLst>
                <a:cxn ang="0">
                  <a:pos x="155" y="148"/>
                </a:cxn>
                <a:cxn ang="0">
                  <a:pos x="129" y="140"/>
                </a:cxn>
                <a:cxn ang="0">
                  <a:pos x="77" y="122"/>
                </a:cxn>
                <a:cxn ang="0">
                  <a:pos x="59" y="111"/>
                </a:cxn>
                <a:cxn ang="0">
                  <a:pos x="33" y="99"/>
                </a:cxn>
                <a:cxn ang="0">
                  <a:pos x="14" y="81"/>
                </a:cxn>
                <a:cxn ang="0">
                  <a:pos x="0" y="59"/>
                </a:cxn>
                <a:cxn ang="0">
                  <a:pos x="3" y="44"/>
                </a:cxn>
                <a:cxn ang="0">
                  <a:pos x="7" y="29"/>
                </a:cxn>
                <a:cxn ang="0">
                  <a:pos x="18" y="14"/>
                </a:cxn>
                <a:cxn ang="0">
                  <a:pos x="33" y="7"/>
                </a:cxn>
                <a:cxn ang="0">
                  <a:pos x="59" y="0"/>
                </a:cxn>
                <a:cxn ang="0">
                  <a:pos x="40" y="14"/>
                </a:cxn>
                <a:cxn ang="0">
                  <a:pos x="29" y="37"/>
                </a:cxn>
                <a:cxn ang="0">
                  <a:pos x="25" y="51"/>
                </a:cxn>
                <a:cxn ang="0">
                  <a:pos x="29" y="70"/>
                </a:cxn>
                <a:cxn ang="0">
                  <a:pos x="48" y="85"/>
                </a:cxn>
                <a:cxn ang="0">
                  <a:pos x="74" y="99"/>
                </a:cxn>
                <a:cxn ang="0">
                  <a:pos x="96" y="107"/>
                </a:cxn>
                <a:cxn ang="0">
                  <a:pos x="155" y="125"/>
                </a:cxn>
                <a:cxn ang="0">
                  <a:pos x="199" y="129"/>
                </a:cxn>
                <a:cxn ang="0">
                  <a:pos x="155" y="148"/>
                </a:cxn>
              </a:cxnLst>
              <a:rect l="0" t="0" r="0" b="0"/>
              <a:pathLst>
                <a:path w="199" h="148">
                  <a:moveTo>
                    <a:pt x="155" y="148"/>
                  </a:moveTo>
                  <a:lnTo>
                    <a:pt x="129" y="140"/>
                  </a:lnTo>
                  <a:lnTo>
                    <a:pt x="77" y="122"/>
                  </a:lnTo>
                  <a:lnTo>
                    <a:pt x="59" y="111"/>
                  </a:lnTo>
                  <a:lnTo>
                    <a:pt x="33" y="99"/>
                  </a:lnTo>
                  <a:lnTo>
                    <a:pt x="14" y="81"/>
                  </a:lnTo>
                  <a:lnTo>
                    <a:pt x="0" y="59"/>
                  </a:lnTo>
                  <a:lnTo>
                    <a:pt x="3" y="44"/>
                  </a:lnTo>
                  <a:lnTo>
                    <a:pt x="7" y="29"/>
                  </a:lnTo>
                  <a:lnTo>
                    <a:pt x="18" y="14"/>
                  </a:lnTo>
                  <a:lnTo>
                    <a:pt x="33" y="7"/>
                  </a:lnTo>
                  <a:lnTo>
                    <a:pt x="59" y="0"/>
                  </a:lnTo>
                  <a:lnTo>
                    <a:pt x="40" y="14"/>
                  </a:lnTo>
                  <a:lnTo>
                    <a:pt x="29" y="37"/>
                  </a:lnTo>
                  <a:lnTo>
                    <a:pt x="25" y="51"/>
                  </a:lnTo>
                  <a:lnTo>
                    <a:pt x="29" y="70"/>
                  </a:lnTo>
                  <a:lnTo>
                    <a:pt x="48" y="85"/>
                  </a:lnTo>
                  <a:lnTo>
                    <a:pt x="74" y="99"/>
                  </a:lnTo>
                  <a:lnTo>
                    <a:pt x="96" y="107"/>
                  </a:lnTo>
                  <a:lnTo>
                    <a:pt x="155" y="125"/>
                  </a:lnTo>
                  <a:lnTo>
                    <a:pt x="199" y="129"/>
                  </a:lnTo>
                  <a:lnTo>
                    <a:pt x="155" y="14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1" name="図形 140"/>
            <p:cNvSpPr/>
            <p:nvPr/>
          </p:nvSpPr>
          <p:spPr bwMode="auto">
            <a:xfrm>
              <a:off x="985862" y="5522758"/>
              <a:ext cx="516696" cy="406791"/>
            </a:xfrm>
            <a:custGeom>
              <a:avLst/>
              <a:gdLst/>
              <a:ahLst/>
              <a:cxnLst>
                <a:cxn ang="0">
                  <a:pos x="174" y="288"/>
                </a:cxn>
                <a:cxn ang="0">
                  <a:pos x="144" y="284"/>
                </a:cxn>
                <a:cxn ang="0">
                  <a:pos x="82" y="266"/>
                </a:cxn>
                <a:cxn ang="0">
                  <a:pos x="45" y="258"/>
                </a:cxn>
                <a:cxn ang="0">
                  <a:pos x="30" y="244"/>
                </a:cxn>
                <a:cxn ang="0">
                  <a:pos x="4" y="229"/>
                </a:cxn>
                <a:cxn ang="0">
                  <a:pos x="0" y="218"/>
                </a:cxn>
                <a:cxn ang="0">
                  <a:pos x="0" y="210"/>
                </a:cxn>
                <a:cxn ang="0">
                  <a:pos x="4" y="199"/>
                </a:cxn>
                <a:cxn ang="0">
                  <a:pos x="15" y="181"/>
                </a:cxn>
                <a:cxn ang="0">
                  <a:pos x="26" y="166"/>
                </a:cxn>
                <a:cxn ang="0">
                  <a:pos x="45" y="155"/>
                </a:cxn>
                <a:cxn ang="0">
                  <a:pos x="56" y="144"/>
                </a:cxn>
                <a:cxn ang="0">
                  <a:pos x="85" y="133"/>
                </a:cxn>
                <a:cxn ang="0">
                  <a:pos x="152" y="125"/>
                </a:cxn>
                <a:cxn ang="0">
                  <a:pos x="252" y="100"/>
                </a:cxn>
                <a:cxn ang="0">
                  <a:pos x="270" y="85"/>
                </a:cxn>
                <a:cxn ang="0">
                  <a:pos x="285" y="74"/>
                </a:cxn>
                <a:cxn ang="0">
                  <a:pos x="296" y="59"/>
                </a:cxn>
                <a:cxn ang="0">
                  <a:pos x="292" y="44"/>
                </a:cxn>
                <a:cxn ang="0">
                  <a:pos x="277" y="33"/>
                </a:cxn>
                <a:cxn ang="0">
                  <a:pos x="252" y="26"/>
                </a:cxn>
                <a:cxn ang="0">
                  <a:pos x="222" y="7"/>
                </a:cxn>
                <a:cxn ang="0">
                  <a:pos x="185" y="0"/>
                </a:cxn>
                <a:cxn ang="0">
                  <a:pos x="244" y="0"/>
                </a:cxn>
                <a:cxn ang="0">
                  <a:pos x="244" y="3"/>
                </a:cxn>
                <a:cxn ang="0">
                  <a:pos x="281" y="7"/>
                </a:cxn>
                <a:cxn ang="0">
                  <a:pos x="311" y="26"/>
                </a:cxn>
                <a:cxn ang="0">
                  <a:pos x="325" y="29"/>
                </a:cxn>
                <a:cxn ang="0">
                  <a:pos x="333" y="40"/>
                </a:cxn>
                <a:cxn ang="0">
                  <a:pos x="337" y="55"/>
                </a:cxn>
                <a:cxn ang="0">
                  <a:pos x="337" y="63"/>
                </a:cxn>
                <a:cxn ang="0">
                  <a:pos x="333" y="74"/>
                </a:cxn>
                <a:cxn ang="0">
                  <a:pos x="311" y="88"/>
                </a:cxn>
                <a:cxn ang="0">
                  <a:pos x="270" y="111"/>
                </a:cxn>
                <a:cxn ang="0">
                  <a:pos x="240" y="118"/>
                </a:cxn>
                <a:cxn ang="0">
                  <a:pos x="200" y="125"/>
                </a:cxn>
                <a:cxn ang="0">
                  <a:pos x="159" y="129"/>
                </a:cxn>
                <a:cxn ang="0">
                  <a:pos x="152" y="129"/>
                </a:cxn>
                <a:cxn ang="0">
                  <a:pos x="115" y="133"/>
                </a:cxn>
                <a:cxn ang="0">
                  <a:pos x="85" y="140"/>
                </a:cxn>
                <a:cxn ang="0">
                  <a:pos x="67" y="155"/>
                </a:cxn>
                <a:cxn ang="0">
                  <a:pos x="45" y="166"/>
                </a:cxn>
                <a:cxn ang="0">
                  <a:pos x="41" y="185"/>
                </a:cxn>
                <a:cxn ang="0">
                  <a:pos x="33" y="196"/>
                </a:cxn>
                <a:cxn ang="0">
                  <a:pos x="33" y="214"/>
                </a:cxn>
                <a:cxn ang="0">
                  <a:pos x="45" y="236"/>
                </a:cxn>
                <a:cxn ang="0">
                  <a:pos x="67" y="251"/>
                </a:cxn>
                <a:cxn ang="0">
                  <a:pos x="89" y="258"/>
                </a:cxn>
                <a:cxn ang="0">
                  <a:pos x="152" y="273"/>
                </a:cxn>
                <a:cxn ang="0">
                  <a:pos x="192" y="284"/>
                </a:cxn>
                <a:cxn ang="0">
                  <a:pos x="174" y="288"/>
                </a:cxn>
              </a:cxnLst>
              <a:rect l="0" t="0" r="0" b="0"/>
              <a:pathLst>
                <a:path w="337" h="288">
                  <a:moveTo>
                    <a:pt x="174" y="288"/>
                  </a:moveTo>
                  <a:lnTo>
                    <a:pt x="144" y="284"/>
                  </a:lnTo>
                  <a:lnTo>
                    <a:pt x="82" y="266"/>
                  </a:lnTo>
                  <a:lnTo>
                    <a:pt x="45" y="258"/>
                  </a:lnTo>
                  <a:lnTo>
                    <a:pt x="30" y="244"/>
                  </a:lnTo>
                  <a:lnTo>
                    <a:pt x="4" y="229"/>
                  </a:lnTo>
                  <a:lnTo>
                    <a:pt x="0" y="218"/>
                  </a:lnTo>
                  <a:lnTo>
                    <a:pt x="0" y="210"/>
                  </a:lnTo>
                  <a:lnTo>
                    <a:pt x="4" y="199"/>
                  </a:lnTo>
                  <a:lnTo>
                    <a:pt x="15" y="181"/>
                  </a:lnTo>
                  <a:lnTo>
                    <a:pt x="26" y="166"/>
                  </a:lnTo>
                  <a:lnTo>
                    <a:pt x="45" y="155"/>
                  </a:lnTo>
                  <a:lnTo>
                    <a:pt x="56" y="144"/>
                  </a:lnTo>
                  <a:lnTo>
                    <a:pt x="85" y="133"/>
                  </a:lnTo>
                  <a:lnTo>
                    <a:pt x="152" y="125"/>
                  </a:lnTo>
                  <a:lnTo>
                    <a:pt x="252" y="100"/>
                  </a:lnTo>
                  <a:lnTo>
                    <a:pt x="270" y="85"/>
                  </a:lnTo>
                  <a:lnTo>
                    <a:pt x="285" y="74"/>
                  </a:lnTo>
                  <a:lnTo>
                    <a:pt x="296" y="59"/>
                  </a:lnTo>
                  <a:lnTo>
                    <a:pt x="292" y="44"/>
                  </a:lnTo>
                  <a:lnTo>
                    <a:pt x="277" y="33"/>
                  </a:lnTo>
                  <a:lnTo>
                    <a:pt x="252" y="26"/>
                  </a:lnTo>
                  <a:lnTo>
                    <a:pt x="222" y="7"/>
                  </a:lnTo>
                  <a:lnTo>
                    <a:pt x="185" y="0"/>
                  </a:lnTo>
                  <a:lnTo>
                    <a:pt x="244" y="0"/>
                  </a:lnTo>
                  <a:lnTo>
                    <a:pt x="244" y="3"/>
                  </a:lnTo>
                  <a:lnTo>
                    <a:pt x="281" y="7"/>
                  </a:lnTo>
                  <a:lnTo>
                    <a:pt x="311" y="26"/>
                  </a:lnTo>
                  <a:lnTo>
                    <a:pt x="325" y="29"/>
                  </a:lnTo>
                  <a:lnTo>
                    <a:pt x="333" y="40"/>
                  </a:lnTo>
                  <a:lnTo>
                    <a:pt x="337" y="55"/>
                  </a:lnTo>
                  <a:lnTo>
                    <a:pt x="337" y="63"/>
                  </a:lnTo>
                  <a:lnTo>
                    <a:pt x="333" y="74"/>
                  </a:lnTo>
                  <a:lnTo>
                    <a:pt x="311" y="88"/>
                  </a:lnTo>
                  <a:lnTo>
                    <a:pt x="270" y="111"/>
                  </a:lnTo>
                  <a:lnTo>
                    <a:pt x="240" y="118"/>
                  </a:lnTo>
                  <a:lnTo>
                    <a:pt x="200" y="125"/>
                  </a:lnTo>
                  <a:lnTo>
                    <a:pt x="159" y="129"/>
                  </a:lnTo>
                  <a:lnTo>
                    <a:pt x="152" y="129"/>
                  </a:lnTo>
                  <a:lnTo>
                    <a:pt x="115" y="133"/>
                  </a:lnTo>
                  <a:lnTo>
                    <a:pt x="85" y="140"/>
                  </a:lnTo>
                  <a:lnTo>
                    <a:pt x="67" y="155"/>
                  </a:lnTo>
                  <a:lnTo>
                    <a:pt x="45" y="166"/>
                  </a:lnTo>
                  <a:lnTo>
                    <a:pt x="41" y="185"/>
                  </a:lnTo>
                  <a:lnTo>
                    <a:pt x="33" y="196"/>
                  </a:lnTo>
                  <a:lnTo>
                    <a:pt x="33" y="214"/>
                  </a:lnTo>
                  <a:lnTo>
                    <a:pt x="45" y="236"/>
                  </a:lnTo>
                  <a:lnTo>
                    <a:pt x="67" y="251"/>
                  </a:lnTo>
                  <a:lnTo>
                    <a:pt x="89" y="258"/>
                  </a:lnTo>
                  <a:lnTo>
                    <a:pt x="152" y="273"/>
                  </a:lnTo>
                  <a:lnTo>
                    <a:pt x="192" y="284"/>
                  </a:lnTo>
                  <a:lnTo>
                    <a:pt x="174" y="28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2" name="図形 141"/>
            <p:cNvSpPr/>
            <p:nvPr/>
          </p:nvSpPr>
          <p:spPr bwMode="auto">
            <a:xfrm>
              <a:off x="1036458" y="5710617"/>
              <a:ext cx="312777" cy="213283"/>
            </a:xfrm>
            <a:custGeom>
              <a:avLst/>
              <a:gdLst/>
              <a:ahLst/>
              <a:cxnLst>
                <a:cxn ang="0">
                  <a:pos x="178" y="148"/>
                </a:cxn>
                <a:cxn ang="0">
                  <a:pos x="167" y="151"/>
                </a:cxn>
                <a:cxn ang="0">
                  <a:pos x="137" y="140"/>
                </a:cxn>
                <a:cxn ang="0">
                  <a:pos x="78" y="125"/>
                </a:cxn>
                <a:cxn ang="0">
                  <a:pos x="49" y="118"/>
                </a:cxn>
                <a:cxn ang="0">
                  <a:pos x="15" y="103"/>
                </a:cxn>
                <a:cxn ang="0">
                  <a:pos x="12" y="85"/>
                </a:cxn>
                <a:cxn ang="0">
                  <a:pos x="0" y="66"/>
                </a:cxn>
                <a:cxn ang="0">
                  <a:pos x="0" y="63"/>
                </a:cxn>
                <a:cxn ang="0">
                  <a:pos x="8" y="55"/>
                </a:cxn>
                <a:cxn ang="0">
                  <a:pos x="15" y="33"/>
                </a:cxn>
                <a:cxn ang="0">
                  <a:pos x="34" y="22"/>
                </a:cxn>
                <a:cxn ang="0">
                  <a:pos x="52" y="11"/>
                </a:cxn>
                <a:cxn ang="0">
                  <a:pos x="82" y="7"/>
                </a:cxn>
                <a:cxn ang="0">
                  <a:pos x="119" y="0"/>
                </a:cxn>
                <a:cxn ang="0">
                  <a:pos x="71" y="15"/>
                </a:cxn>
                <a:cxn ang="0">
                  <a:pos x="56" y="26"/>
                </a:cxn>
                <a:cxn ang="0">
                  <a:pos x="41" y="40"/>
                </a:cxn>
                <a:cxn ang="0">
                  <a:pos x="37" y="63"/>
                </a:cxn>
                <a:cxn ang="0">
                  <a:pos x="41" y="81"/>
                </a:cxn>
                <a:cxn ang="0">
                  <a:pos x="49" y="85"/>
                </a:cxn>
                <a:cxn ang="0">
                  <a:pos x="71" y="107"/>
                </a:cxn>
                <a:cxn ang="0">
                  <a:pos x="122" y="125"/>
                </a:cxn>
                <a:cxn ang="0">
                  <a:pos x="204" y="148"/>
                </a:cxn>
                <a:cxn ang="0">
                  <a:pos x="178" y="148"/>
                </a:cxn>
              </a:cxnLst>
              <a:rect l="0" t="0" r="0" b="0"/>
              <a:pathLst>
                <a:path w="204" h="151">
                  <a:moveTo>
                    <a:pt x="178" y="148"/>
                  </a:moveTo>
                  <a:lnTo>
                    <a:pt x="167" y="151"/>
                  </a:lnTo>
                  <a:lnTo>
                    <a:pt x="137" y="140"/>
                  </a:lnTo>
                  <a:lnTo>
                    <a:pt x="78" y="125"/>
                  </a:lnTo>
                  <a:lnTo>
                    <a:pt x="49" y="118"/>
                  </a:lnTo>
                  <a:lnTo>
                    <a:pt x="15" y="103"/>
                  </a:lnTo>
                  <a:lnTo>
                    <a:pt x="12" y="85"/>
                  </a:lnTo>
                  <a:lnTo>
                    <a:pt x="0" y="66"/>
                  </a:lnTo>
                  <a:lnTo>
                    <a:pt x="0" y="63"/>
                  </a:lnTo>
                  <a:lnTo>
                    <a:pt x="8" y="55"/>
                  </a:lnTo>
                  <a:lnTo>
                    <a:pt x="15" y="33"/>
                  </a:lnTo>
                  <a:lnTo>
                    <a:pt x="34" y="22"/>
                  </a:lnTo>
                  <a:lnTo>
                    <a:pt x="52" y="11"/>
                  </a:lnTo>
                  <a:lnTo>
                    <a:pt x="82" y="7"/>
                  </a:lnTo>
                  <a:lnTo>
                    <a:pt x="119" y="0"/>
                  </a:lnTo>
                  <a:lnTo>
                    <a:pt x="71" y="15"/>
                  </a:lnTo>
                  <a:lnTo>
                    <a:pt x="56" y="26"/>
                  </a:lnTo>
                  <a:lnTo>
                    <a:pt x="41" y="40"/>
                  </a:lnTo>
                  <a:lnTo>
                    <a:pt x="37" y="63"/>
                  </a:lnTo>
                  <a:lnTo>
                    <a:pt x="41" y="81"/>
                  </a:lnTo>
                  <a:lnTo>
                    <a:pt x="49" y="85"/>
                  </a:lnTo>
                  <a:lnTo>
                    <a:pt x="71" y="107"/>
                  </a:lnTo>
                  <a:lnTo>
                    <a:pt x="122" y="125"/>
                  </a:lnTo>
                  <a:lnTo>
                    <a:pt x="204" y="148"/>
                  </a:lnTo>
                  <a:lnTo>
                    <a:pt x="178" y="14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3" name="図形 142"/>
            <p:cNvSpPr/>
            <p:nvPr/>
          </p:nvSpPr>
          <p:spPr bwMode="auto">
            <a:xfrm>
              <a:off x="1099320" y="5526996"/>
              <a:ext cx="453834" cy="381367"/>
            </a:xfrm>
            <a:custGeom>
              <a:avLst/>
              <a:gdLst/>
              <a:ahLst/>
              <a:cxnLst>
                <a:cxn ang="0">
                  <a:pos x="170" y="270"/>
                </a:cxn>
                <a:cxn ang="0">
                  <a:pos x="85" y="255"/>
                </a:cxn>
                <a:cxn ang="0">
                  <a:pos x="37" y="233"/>
                </a:cxn>
                <a:cxn ang="0">
                  <a:pos x="11" y="215"/>
                </a:cxn>
                <a:cxn ang="0">
                  <a:pos x="0" y="207"/>
                </a:cxn>
                <a:cxn ang="0">
                  <a:pos x="0" y="193"/>
                </a:cxn>
                <a:cxn ang="0">
                  <a:pos x="8" y="178"/>
                </a:cxn>
                <a:cxn ang="0">
                  <a:pos x="15" y="163"/>
                </a:cxn>
                <a:cxn ang="0">
                  <a:pos x="37" y="152"/>
                </a:cxn>
                <a:cxn ang="0">
                  <a:pos x="78" y="137"/>
                </a:cxn>
                <a:cxn ang="0">
                  <a:pos x="126" y="122"/>
                </a:cxn>
                <a:cxn ang="0">
                  <a:pos x="166" y="115"/>
                </a:cxn>
                <a:cxn ang="0">
                  <a:pos x="196" y="111"/>
                </a:cxn>
                <a:cxn ang="0">
                  <a:pos x="237" y="93"/>
                </a:cxn>
                <a:cxn ang="0">
                  <a:pos x="259" y="71"/>
                </a:cxn>
                <a:cxn ang="0">
                  <a:pos x="266" y="60"/>
                </a:cxn>
                <a:cxn ang="0">
                  <a:pos x="266" y="45"/>
                </a:cxn>
                <a:cxn ang="0">
                  <a:pos x="263" y="37"/>
                </a:cxn>
                <a:cxn ang="0">
                  <a:pos x="251" y="23"/>
                </a:cxn>
                <a:cxn ang="0">
                  <a:pos x="233" y="11"/>
                </a:cxn>
                <a:cxn ang="0">
                  <a:pos x="196" y="0"/>
                </a:cxn>
                <a:cxn ang="0">
                  <a:pos x="233" y="4"/>
                </a:cxn>
                <a:cxn ang="0">
                  <a:pos x="263" y="15"/>
                </a:cxn>
                <a:cxn ang="0">
                  <a:pos x="281" y="26"/>
                </a:cxn>
                <a:cxn ang="0">
                  <a:pos x="292" y="37"/>
                </a:cxn>
                <a:cxn ang="0">
                  <a:pos x="296" y="56"/>
                </a:cxn>
                <a:cxn ang="0">
                  <a:pos x="296" y="67"/>
                </a:cxn>
                <a:cxn ang="0">
                  <a:pos x="292" y="82"/>
                </a:cxn>
                <a:cxn ang="0">
                  <a:pos x="274" y="97"/>
                </a:cxn>
                <a:cxn ang="0">
                  <a:pos x="248" y="108"/>
                </a:cxn>
                <a:cxn ang="0">
                  <a:pos x="222" y="111"/>
                </a:cxn>
                <a:cxn ang="0">
                  <a:pos x="166" y="122"/>
                </a:cxn>
                <a:cxn ang="0">
                  <a:pos x="148" y="126"/>
                </a:cxn>
                <a:cxn ang="0">
                  <a:pos x="111" y="130"/>
                </a:cxn>
                <a:cxn ang="0">
                  <a:pos x="85" y="141"/>
                </a:cxn>
                <a:cxn ang="0">
                  <a:pos x="67" y="152"/>
                </a:cxn>
                <a:cxn ang="0">
                  <a:pos x="56" y="163"/>
                </a:cxn>
                <a:cxn ang="0">
                  <a:pos x="41" y="182"/>
                </a:cxn>
                <a:cxn ang="0">
                  <a:pos x="41" y="185"/>
                </a:cxn>
                <a:cxn ang="0">
                  <a:pos x="44" y="207"/>
                </a:cxn>
                <a:cxn ang="0">
                  <a:pos x="63" y="222"/>
                </a:cxn>
                <a:cxn ang="0">
                  <a:pos x="81" y="237"/>
                </a:cxn>
                <a:cxn ang="0">
                  <a:pos x="111" y="252"/>
                </a:cxn>
                <a:cxn ang="0">
                  <a:pos x="163" y="263"/>
                </a:cxn>
                <a:cxn ang="0">
                  <a:pos x="196" y="270"/>
                </a:cxn>
                <a:cxn ang="0">
                  <a:pos x="170" y="270"/>
                </a:cxn>
              </a:cxnLst>
              <a:rect l="0" t="0" r="0" b="0"/>
              <a:pathLst>
                <a:path w="296" h="270">
                  <a:moveTo>
                    <a:pt x="170" y="270"/>
                  </a:moveTo>
                  <a:lnTo>
                    <a:pt x="85" y="255"/>
                  </a:lnTo>
                  <a:lnTo>
                    <a:pt x="37" y="233"/>
                  </a:lnTo>
                  <a:lnTo>
                    <a:pt x="11" y="215"/>
                  </a:lnTo>
                  <a:lnTo>
                    <a:pt x="0" y="207"/>
                  </a:lnTo>
                  <a:lnTo>
                    <a:pt x="0" y="193"/>
                  </a:lnTo>
                  <a:lnTo>
                    <a:pt x="8" y="178"/>
                  </a:lnTo>
                  <a:lnTo>
                    <a:pt x="15" y="163"/>
                  </a:lnTo>
                  <a:lnTo>
                    <a:pt x="37" y="152"/>
                  </a:lnTo>
                  <a:lnTo>
                    <a:pt x="78" y="137"/>
                  </a:lnTo>
                  <a:lnTo>
                    <a:pt x="126" y="122"/>
                  </a:lnTo>
                  <a:lnTo>
                    <a:pt x="166" y="115"/>
                  </a:lnTo>
                  <a:lnTo>
                    <a:pt x="196" y="111"/>
                  </a:lnTo>
                  <a:lnTo>
                    <a:pt x="237" y="93"/>
                  </a:lnTo>
                  <a:lnTo>
                    <a:pt x="259" y="71"/>
                  </a:lnTo>
                  <a:lnTo>
                    <a:pt x="266" y="60"/>
                  </a:lnTo>
                  <a:lnTo>
                    <a:pt x="266" y="45"/>
                  </a:lnTo>
                  <a:lnTo>
                    <a:pt x="263" y="37"/>
                  </a:lnTo>
                  <a:lnTo>
                    <a:pt x="251" y="23"/>
                  </a:lnTo>
                  <a:lnTo>
                    <a:pt x="233" y="11"/>
                  </a:lnTo>
                  <a:lnTo>
                    <a:pt x="196" y="0"/>
                  </a:lnTo>
                  <a:lnTo>
                    <a:pt x="233" y="4"/>
                  </a:lnTo>
                  <a:lnTo>
                    <a:pt x="263" y="15"/>
                  </a:lnTo>
                  <a:lnTo>
                    <a:pt x="281" y="26"/>
                  </a:lnTo>
                  <a:lnTo>
                    <a:pt x="292" y="37"/>
                  </a:lnTo>
                  <a:lnTo>
                    <a:pt x="296" y="56"/>
                  </a:lnTo>
                  <a:lnTo>
                    <a:pt x="296" y="67"/>
                  </a:lnTo>
                  <a:lnTo>
                    <a:pt x="292" y="82"/>
                  </a:lnTo>
                  <a:lnTo>
                    <a:pt x="274" y="97"/>
                  </a:lnTo>
                  <a:lnTo>
                    <a:pt x="248" y="108"/>
                  </a:lnTo>
                  <a:lnTo>
                    <a:pt x="222" y="111"/>
                  </a:lnTo>
                  <a:lnTo>
                    <a:pt x="166" y="122"/>
                  </a:lnTo>
                  <a:lnTo>
                    <a:pt x="148" y="126"/>
                  </a:lnTo>
                  <a:lnTo>
                    <a:pt x="111" y="130"/>
                  </a:lnTo>
                  <a:lnTo>
                    <a:pt x="85" y="141"/>
                  </a:lnTo>
                  <a:lnTo>
                    <a:pt x="67" y="152"/>
                  </a:lnTo>
                  <a:lnTo>
                    <a:pt x="56" y="163"/>
                  </a:lnTo>
                  <a:lnTo>
                    <a:pt x="41" y="182"/>
                  </a:lnTo>
                  <a:lnTo>
                    <a:pt x="41" y="185"/>
                  </a:lnTo>
                  <a:lnTo>
                    <a:pt x="44" y="207"/>
                  </a:lnTo>
                  <a:lnTo>
                    <a:pt x="63" y="222"/>
                  </a:lnTo>
                  <a:lnTo>
                    <a:pt x="81" y="237"/>
                  </a:lnTo>
                  <a:lnTo>
                    <a:pt x="111" y="252"/>
                  </a:lnTo>
                  <a:lnTo>
                    <a:pt x="163" y="263"/>
                  </a:lnTo>
                  <a:lnTo>
                    <a:pt x="196" y="270"/>
                  </a:lnTo>
                  <a:lnTo>
                    <a:pt x="170" y="27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4" name="図形 143"/>
            <p:cNvSpPr/>
            <p:nvPr/>
          </p:nvSpPr>
          <p:spPr bwMode="auto">
            <a:xfrm>
              <a:off x="1166782" y="5507221"/>
              <a:ext cx="487565" cy="401141"/>
            </a:xfrm>
            <a:custGeom>
              <a:avLst/>
              <a:gdLst/>
              <a:ahLst/>
              <a:cxnLst>
                <a:cxn ang="0">
                  <a:pos x="159" y="284"/>
                </a:cxn>
                <a:cxn ang="0">
                  <a:pos x="159" y="281"/>
                </a:cxn>
                <a:cxn ang="0">
                  <a:pos x="134" y="277"/>
                </a:cxn>
                <a:cxn ang="0">
                  <a:pos x="74" y="266"/>
                </a:cxn>
                <a:cxn ang="0">
                  <a:pos x="49" y="251"/>
                </a:cxn>
                <a:cxn ang="0">
                  <a:pos x="23" y="236"/>
                </a:cxn>
                <a:cxn ang="0">
                  <a:pos x="8" y="221"/>
                </a:cxn>
                <a:cxn ang="0">
                  <a:pos x="0" y="199"/>
                </a:cxn>
                <a:cxn ang="0">
                  <a:pos x="0" y="196"/>
                </a:cxn>
                <a:cxn ang="0">
                  <a:pos x="12" y="181"/>
                </a:cxn>
                <a:cxn ang="0">
                  <a:pos x="26" y="170"/>
                </a:cxn>
                <a:cxn ang="0">
                  <a:pos x="49" y="159"/>
                </a:cxn>
                <a:cxn ang="0">
                  <a:pos x="67" y="151"/>
                </a:cxn>
                <a:cxn ang="0">
                  <a:pos x="104" y="144"/>
                </a:cxn>
                <a:cxn ang="0">
                  <a:pos x="126" y="140"/>
                </a:cxn>
                <a:cxn ang="0">
                  <a:pos x="182" y="129"/>
                </a:cxn>
                <a:cxn ang="0">
                  <a:pos x="207" y="122"/>
                </a:cxn>
                <a:cxn ang="0">
                  <a:pos x="233" y="111"/>
                </a:cxn>
                <a:cxn ang="0">
                  <a:pos x="252" y="96"/>
                </a:cxn>
                <a:cxn ang="0">
                  <a:pos x="259" y="81"/>
                </a:cxn>
                <a:cxn ang="0">
                  <a:pos x="259" y="70"/>
                </a:cxn>
                <a:cxn ang="0">
                  <a:pos x="248" y="51"/>
                </a:cxn>
                <a:cxn ang="0">
                  <a:pos x="237" y="40"/>
                </a:cxn>
                <a:cxn ang="0">
                  <a:pos x="219" y="25"/>
                </a:cxn>
                <a:cxn ang="0">
                  <a:pos x="182" y="14"/>
                </a:cxn>
                <a:cxn ang="0">
                  <a:pos x="137" y="11"/>
                </a:cxn>
                <a:cxn ang="0">
                  <a:pos x="56" y="3"/>
                </a:cxn>
                <a:cxn ang="0">
                  <a:pos x="56" y="11"/>
                </a:cxn>
                <a:cxn ang="0">
                  <a:pos x="26" y="0"/>
                </a:cxn>
                <a:cxn ang="0">
                  <a:pos x="122" y="0"/>
                </a:cxn>
                <a:cxn ang="0">
                  <a:pos x="182" y="0"/>
                </a:cxn>
                <a:cxn ang="0">
                  <a:pos x="193" y="0"/>
                </a:cxn>
                <a:cxn ang="0">
                  <a:pos x="259" y="14"/>
                </a:cxn>
                <a:cxn ang="0">
                  <a:pos x="292" y="29"/>
                </a:cxn>
                <a:cxn ang="0">
                  <a:pos x="307" y="40"/>
                </a:cxn>
                <a:cxn ang="0">
                  <a:pos x="315" y="51"/>
                </a:cxn>
                <a:cxn ang="0">
                  <a:pos x="318" y="66"/>
                </a:cxn>
                <a:cxn ang="0">
                  <a:pos x="315" y="81"/>
                </a:cxn>
                <a:cxn ang="0">
                  <a:pos x="307" y="85"/>
                </a:cxn>
                <a:cxn ang="0">
                  <a:pos x="292" y="99"/>
                </a:cxn>
                <a:cxn ang="0">
                  <a:pos x="248" y="122"/>
                </a:cxn>
                <a:cxn ang="0">
                  <a:pos x="159" y="140"/>
                </a:cxn>
                <a:cxn ang="0">
                  <a:pos x="108" y="151"/>
                </a:cxn>
                <a:cxn ang="0">
                  <a:pos x="74" y="170"/>
                </a:cxn>
                <a:cxn ang="0">
                  <a:pos x="63" y="181"/>
                </a:cxn>
                <a:cxn ang="0">
                  <a:pos x="52" y="192"/>
                </a:cxn>
                <a:cxn ang="0">
                  <a:pos x="49" y="210"/>
                </a:cxn>
                <a:cxn ang="0">
                  <a:pos x="52" y="225"/>
                </a:cxn>
                <a:cxn ang="0">
                  <a:pos x="56" y="236"/>
                </a:cxn>
                <a:cxn ang="0">
                  <a:pos x="74" y="251"/>
                </a:cxn>
                <a:cxn ang="0">
                  <a:pos x="119" y="269"/>
                </a:cxn>
                <a:cxn ang="0">
                  <a:pos x="182" y="284"/>
                </a:cxn>
                <a:cxn ang="0">
                  <a:pos x="159" y="284"/>
                </a:cxn>
              </a:cxnLst>
              <a:rect l="0" t="0" r="0" b="0"/>
              <a:pathLst>
                <a:path w="318" h="284">
                  <a:moveTo>
                    <a:pt x="159" y="284"/>
                  </a:moveTo>
                  <a:lnTo>
                    <a:pt x="159" y="281"/>
                  </a:lnTo>
                  <a:lnTo>
                    <a:pt x="134" y="277"/>
                  </a:lnTo>
                  <a:lnTo>
                    <a:pt x="74" y="266"/>
                  </a:lnTo>
                  <a:lnTo>
                    <a:pt x="49" y="251"/>
                  </a:lnTo>
                  <a:lnTo>
                    <a:pt x="23" y="236"/>
                  </a:lnTo>
                  <a:lnTo>
                    <a:pt x="8" y="221"/>
                  </a:lnTo>
                  <a:lnTo>
                    <a:pt x="0" y="199"/>
                  </a:lnTo>
                  <a:lnTo>
                    <a:pt x="0" y="196"/>
                  </a:lnTo>
                  <a:lnTo>
                    <a:pt x="12" y="181"/>
                  </a:lnTo>
                  <a:lnTo>
                    <a:pt x="26" y="170"/>
                  </a:lnTo>
                  <a:lnTo>
                    <a:pt x="49" y="159"/>
                  </a:lnTo>
                  <a:lnTo>
                    <a:pt x="67" y="151"/>
                  </a:lnTo>
                  <a:lnTo>
                    <a:pt x="104" y="144"/>
                  </a:lnTo>
                  <a:lnTo>
                    <a:pt x="126" y="140"/>
                  </a:lnTo>
                  <a:lnTo>
                    <a:pt x="182" y="129"/>
                  </a:lnTo>
                  <a:lnTo>
                    <a:pt x="207" y="122"/>
                  </a:lnTo>
                  <a:lnTo>
                    <a:pt x="233" y="111"/>
                  </a:lnTo>
                  <a:lnTo>
                    <a:pt x="252" y="96"/>
                  </a:lnTo>
                  <a:lnTo>
                    <a:pt x="259" y="81"/>
                  </a:lnTo>
                  <a:lnTo>
                    <a:pt x="259" y="70"/>
                  </a:lnTo>
                  <a:lnTo>
                    <a:pt x="248" y="51"/>
                  </a:lnTo>
                  <a:lnTo>
                    <a:pt x="237" y="40"/>
                  </a:lnTo>
                  <a:lnTo>
                    <a:pt x="219" y="25"/>
                  </a:lnTo>
                  <a:lnTo>
                    <a:pt x="182" y="14"/>
                  </a:lnTo>
                  <a:lnTo>
                    <a:pt x="137" y="11"/>
                  </a:lnTo>
                  <a:lnTo>
                    <a:pt x="56" y="3"/>
                  </a:lnTo>
                  <a:lnTo>
                    <a:pt x="56" y="11"/>
                  </a:lnTo>
                  <a:lnTo>
                    <a:pt x="26" y="0"/>
                  </a:lnTo>
                  <a:lnTo>
                    <a:pt x="122" y="0"/>
                  </a:lnTo>
                  <a:lnTo>
                    <a:pt x="182" y="0"/>
                  </a:lnTo>
                  <a:lnTo>
                    <a:pt x="193" y="0"/>
                  </a:lnTo>
                  <a:lnTo>
                    <a:pt x="259" y="14"/>
                  </a:lnTo>
                  <a:lnTo>
                    <a:pt x="292" y="29"/>
                  </a:lnTo>
                  <a:lnTo>
                    <a:pt x="307" y="40"/>
                  </a:lnTo>
                  <a:lnTo>
                    <a:pt x="315" y="51"/>
                  </a:lnTo>
                  <a:lnTo>
                    <a:pt x="318" y="66"/>
                  </a:lnTo>
                  <a:lnTo>
                    <a:pt x="315" y="81"/>
                  </a:lnTo>
                  <a:lnTo>
                    <a:pt x="307" y="85"/>
                  </a:lnTo>
                  <a:lnTo>
                    <a:pt x="292" y="99"/>
                  </a:lnTo>
                  <a:lnTo>
                    <a:pt x="248" y="122"/>
                  </a:lnTo>
                  <a:lnTo>
                    <a:pt x="159" y="140"/>
                  </a:lnTo>
                  <a:lnTo>
                    <a:pt x="108" y="151"/>
                  </a:lnTo>
                  <a:lnTo>
                    <a:pt x="74" y="170"/>
                  </a:lnTo>
                  <a:lnTo>
                    <a:pt x="63" y="181"/>
                  </a:lnTo>
                  <a:lnTo>
                    <a:pt x="52" y="192"/>
                  </a:lnTo>
                  <a:lnTo>
                    <a:pt x="49" y="210"/>
                  </a:lnTo>
                  <a:lnTo>
                    <a:pt x="52" y="225"/>
                  </a:lnTo>
                  <a:lnTo>
                    <a:pt x="56" y="236"/>
                  </a:lnTo>
                  <a:lnTo>
                    <a:pt x="74" y="251"/>
                  </a:lnTo>
                  <a:lnTo>
                    <a:pt x="119" y="269"/>
                  </a:lnTo>
                  <a:lnTo>
                    <a:pt x="182" y="284"/>
                  </a:lnTo>
                  <a:lnTo>
                    <a:pt x="159" y="28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5" name="図形 144"/>
            <p:cNvSpPr/>
            <p:nvPr/>
          </p:nvSpPr>
          <p:spPr bwMode="auto">
            <a:xfrm>
              <a:off x="1246510" y="5511459"/>
              <a:ext cx="533562" cy="396904"/>
            </a:xfrm>
            <a:custGeom>
              <a:avLst/>
              <a:gdLst/>
              <a:ahLst/>
              <a:cxnLst>
                <a:cxn ang="0">
                  <a:pos x="141" y="281"/>
                </a:cxn>
                <a:cxn ang="0">
                  <a:pos x="141" y="278"/>
                </a:cxn>
                <a:cxn ang="0">
                  <a:pos x="107" y="274"/>
                </a:cxn>
                <a:cxn ang="0">
                  <a:pos x="70" y="266"/>
                </a:cxn>
                <a:cxn ang="0">
                  <a:pos x="26" y="248"/>
                </a:cxn>
                <a:cxn ang="0">
                  <a:pos x="11" y="226"/>
                </a:cxn>
                <a:cxn ang="0">
                  <a:pos x="4" y="222"/>
                </a:cxn>
                <a:cxn ang="0">
                  <a:pos x="0" y="207"/>
                </a:cxn>
                <a:cxn ang="0">
                  <a:pos x="0" y="193"/>
                </a:cxn>
                <a:cxn ang="0">
                  <a:pos x="11" y="178"/>
                </a:cxn>
                <a:cxn ang="0">
                  <a:pos x="22" y="167"/>
                </a:cxn>
                <a:cxn ang="0">
                  <a:pos x="59" y="152"/>
                </a:cxn>
                <a:cxn ang="0">
                  <a:pos x="107" y="141"/>
                </a:cxn>
                <a:cxn ang="0">
                  <a:pos x="196" y="122"/>
                </a:cxn>
                <a:cxn ang="0">
                  <a:pos x="248" y="104"/>
                </a:cxn>
                <a:cxn ang="0">
                  <a:pos x="263" y="82"/>
                </a:cxn>
                <a:cxn ang="0">
                  <a:pos x="266" y="78"/>
                </a:cxn>
                <a:cxn ang="0">
                  <a:pos x="270" y="63"/>
                </a:cxn>
                <a:cxn ang="0">
                  <a:pos x="266" y="48"/>
                </a:cxn>
                <a:cxn ang="0">
                  <a:pos x="252" y="34"/>
                </a:cxn>
                <a:cxn ang="0">
                  <a:pos x="226" y="15"/>
                </a:cxn>
                <a:cxn ang="0">
                  <a:pos x="170" y="0"/>
                </a:cxn>
                <a:cxn ang="0">
                  <a:pos x="252" y="11"/>
                </a:cxn>
                <a:cxn ang="0">
                  <a:pos x="307" y="22"/>
                </a:cxn>
                <a:cxn ang="0">
                  <a:pos x="337" y="37"/>
                </a:cxn>
                <a:cxn ang="0">
                  <a:pos x="348" y="48"/>
                </a:cxn>
                <a:cxn ang="0">
                  <a:pos x="348" y="56"/>
                </a:cxn>
                <a:cxn ang="0">
                  <a:pos x="348" y="63"/>
                </a:cxn>
                <a:cxn ang="0">
                  <a:pos x="333" y="82"/>
                </a:cxn>
                <a:cxn ang="0">
                  <a:pos x="311" y="96"/>
                </a:cxn>
                <a:cxn ang="0">
                  <a:pos x="281" y="108"/>
                </a:cxn>
                <a:cxn ang="0">
                  <a:pos x="252" y="119"/>
                </a:cxn>
                <a:cxn ang="0">
                  <a:pos x="196" y="133"/>
                </a:cxn>
                <a:cxn ang="0">
                  <a:pos x="170" y="133"/>
                </a:cxn>
                <a:cxn ang="0">
                  <a:pos x="96" y="152"/>
                </a:cxn>
                <a:cxn ang="0">
                  <a:pos x="56" y="174"/>
                </a:cxn>
                <a:cxn ang="0">
                  <a:pos x="41" y="189"/>
                </a:cxn>
                <a:cxn ang="0">
                  <a:pos x="37" y="193"/>
                </a:cxn>
                <a:cxn ang="0">
                  <a:pos x="37" y="211"/>
                </a:cxn>
                <a:cxn ang="0">
                  <a:pos x="52" y="226"/>
                </a:cxn>
                <a:cxn ang="0">
                  <a:pos x="67" y="244"/>
                </a:cxn>
                <a:cxn ang="0">
                  <a:pos x="85" y="259"/>
                </a:cxn>
                <a:cxn ang="0">
                  <a:pos x="137" y="274"/>
                </a:cxn>
                <a:cxn ang="0">
                  <a:pos x="181" y="281"/>
                </a:cxn>
                <a:cxn ang="0">
                  <a:pos x="141" y="281"/>
                </a:cxn>
              </a:cxnLst>
              <a:rect l="0" t="0" r="0" b="0"/>
              <a:pathLst>
                <a:path w="348" h="281">
                  <a:moveTo>
                    <a:pt x="141" y="281"/>
                  </a:moveTo>
                  <a:lnTo>
                    <a:pt x="141" y="278"/>
                  </a:lnTo>
                  <a:lnTo>
                    <a:pt x="107" y="274"/>
                  </a:lnTo>
                  <a:lnTo>
                    <a:pt x="70" y="266"/>
                  </a:lnTo>
                  <a:lnTo>
                    <a:pt x="26" y="248"/>
                  </a:lnTo>
                  <a:lnTo>
                    <a:pt x="11" y="226"/>
                  </a:lnTo>
                  <a:lnTo>
                    <a:pt x="4" y="222"/>
                  </a:lnTo>
                  <a:lnTo>
                    <a:pt x="0" y="207"/>
                  </a:lnTo>
                  <a:lnTo>
                    <a:pt x="0" y="193"/>
                  </a:lnTo>
                  <a:lnTo>
                    <a:pt x="11" y="178"/>
                  </a:lnTo>
                  <a:lnTo>
                    <a:pt x="22" y="167"/>
                  </a:lnTo>
                  <a:lnTo>
                    <a:pt x="59" y="152"/>
                  </a:lnTo>
                  <a:lnTo>
                    <a:pt x="107" y="141"/>
                  </a:lnTo>
                  <a:lnTo>
                    <a:pt x="196" y="122"/>
                  </a:lnTo>
                  <a:lnTo>
                    <a:pt x="248" y="104"/>
                  </a:lnTo>
                  <a:lnTo>
                    <a:pt x="263" y="82"/>
                  </a:lnTo>
                  <a:lnTo>
                    <a:pt x="266" y="78"/>
                  </a:lnTo>
                  <a:lnTo>
                    <a:pt x="270" y="63"/>
                  </a:lnTo>
                  <a:lnTo>
                    <a:pt x="266" y="48"/>
                  </a:lnTo>
                  <a:lnTo>
                    <a:pt x="252" y="34"/>
                  </a:lnTo>
                  <a:lnTo>
                    <a:pt x="226" y="15"/>
                  </a:lnTo>
                  <a:lnTo>
                    <a:pt x="170" y="0"/>
                  </a:lnTo>
                  <a:lnTo>
                    <a:pt x="252" y="11"/>
                  </a:lnTo>
                  <a:lnTo>
                    <a:pt x="307" y="22"/>
                  </a:lnTo>
                  <a:lnTo>
                    <a:pt x="337" y="37"/>
                  </a:lnTo>
                  <a:lnTo>
                    <a:pt x="348" y="48"/>
                  </a:lnTo>
                  <a:lnTo>
                    <a:pt x="348" y="56"/>
                  </a:lnTo>
                  <a:lnTo>
                    <a:pt x="348" y="63"/>
                  </a:lnTo>
                  <a:lnTo>
                    <a:pt x="333" y="82"/>
                  </a:lnTo>
                  <a:lnTo>
                    <a:pt x="311" y="96"/>
                  </a:lnTo>
                  <a:lnTo>
                    <a:pt x="281" y="108"/>
                  </a:lnTo>
                  <a:lnTo>
                    <a:pt x="252" y="119"/>
                  </a:lnTo>
                  <a:lnTo>
                    <a:pt x="196" y="133"/>
                  </a:lnTo>
                  <a:lnTo>
                    <a:pt x="170" y="133"/>
                  </a:lnTo>
                  <a:lnTo>
                    <a:pt x="96" y="152"/>
                  </a:lnTo>
                  <a:lnTo>
                    <a:pt x="56" y="174"/>
                  </a:lnTo>
                  <a:lnTo>
                    <a:pt x="41" y="189"/>
                  </a:lnTo>
                  <a:lnTo>
                    <a:pt x="37" y="193"/>
                  </a:lnTo>
                  <a:lnTo>
                    <a:pt x="37" y="211"/>
                  </a:lnTo>
                  <a:lnTo>
                    <a:pt x="52" y="226"/>
                  </a:lnTo>
                  <a:lnTo>
                    <a:pt x="67" y="244"/>
                  </a:lnTo>
                  <a:lnTo>
                    <a:pt x="85" y="259"/>
                  </a:lnTo>
                  <a:lnTo>
                    <a:pt x="137" y="274"/>
                  </a:lnTo>
                  <a:lnTo>
                    <a:pt x="181" y="281"/>
                  </a:lnTo>
                  <a:lnTo>
                    <a:pt x="141" y="281"/>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6" name="図形 145"/>
            <p:cNvSpPr/>
            <p:nvPr/>
          </p:nvSpPr>
          <p:spPr bwMode="auto">
            <a:xfrm>
              <a:off x="1547022" y="5919663"/>
              <a:ext cx="6133" cy="1412"/>
            </a:xfrm>
            <a:custGeom>
              <a:avLst/>
              <a:gdLst/>
              <a:ahLst/>
              <a:cxnLst>
                <a:cxn ang="0">
                  <a:pos x="0" y="0"/>
                </a:cxn>
                <a:cxn ang="0">
                  <a:pos x="4" y="0"/>
                </a:cxn>
                <a:cxn ang="0">
                  <a:pos x="0" y="0"/>
                </a:cxn>
              </a:cxnLst>
              <a:rect l="0" t="0" r="0" b="0"/>
              <a:pathLst>
                <a:path w="4">
                  <a:moveTo>
                    <a:pt x="0" y="0"/>
                  </a:moveTo>
                  <a:lnTo>
                    <a:pt x="4" y="0"/>
                  </a:lnTo>
                  <a:lnTo>
                    <a:pt x="0"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7" name="図形 146"/>
            <p:cNvSpPr/>
            <p:nvPr/>
          </p:nvSpPr>
          <p:spPr bwMode="auto">
            <a:xfrm>
              <a:off x="1309372" y="5501571"/>
              <a:ext cx="640887" cy="418091"/>
            </a:xfrm>
            <a:custGeom>
              <a:avLst/>
              <a:gdLst/>
              <a:ahLst/>
              <a:cxnLst>
                <a:cxn ang="0">
                  <a:pos x="214" y="296"/>
                </a:cxn>
                <a:cxn ang="0">
                  <a:pos x="170" y="288"/>
                </a:cxn>
                <a:cxn ang="0">
                  <a:pos x="140" y="285"/>
                </a:cxn>
                <a:cxn ang="0">
                  <a:pos x="81" y="273"/>
                </a:cxn>
                <a:cxn ang="0">
                  <a:pos x="52" y="259"/>
                </a:cxn>
                <a:cxn ang="0">
                  <a:pos x="18" y="244"/>
                </a:cxn>
                <a:cxn ang="0">
                  <a:pos x="4" y="225"/>
                </a:cxn>
                <a:cxn ang="0">
                  <a:pos x="0" y="214"/>
                </a:cxn>
                <a:cxn ang="0">
                  <a:pos x="0" y="200"/>
                </a:cxn>
                <a:cxn ang="0">
                  <a:pos x="0" y="196"/>
                </a:cxn>
                <a:cxn ang="0">
                  <a:pos x="18" y="181"/>
                </a:cxn>
                <a:cxn ang="0">
                  <a:pos x="59" y="163"/>
                </a:cxn>
                <a:cxn ang="0">
                  <a:pos x="129" y="144"/>
                </a:cxn>
                <a:cxn ang="0">
                  <a:pos x="159" y="140"/>
                </a:cxn>
                <a:cxn ang="0">
                  <a:pos x="214" y="129"/>
                </a:cxn>
                <a:cxn ang="0">
                  <a:pos x="248" y="118"/>
                </a:cxn>
                <a:cxn ang="0">
                  <a:pos x="277" y="103"/>
                </a:cxn>
                <a:cxn ang="0">
                  <a:pos x="296" y="89"/>
                </a:cxn>
                <a:cxn ang="0">
                  <a:pos x="310" y="70"/>
                </a:cxn>
                <a:cxn ang="0">
                  <a:pos x="310" y="63"/>
                </a:cxn>
                <a:cxn ang="0">
                  <a:pos x="307" y="55"/>
                </a:cxn>
                <a:cxn ang="0">
                  <a:pos x="296" y="41"/>
                </a:cxn>
                <a:cxn ang="0">
                  <a:pos x="266" y="22"/>
                </a:cxn>
                <a:cxn ang="0">
                  <a:pos x="214" y="15"/>
                </a:cxn>
                <a:cxn ang="0">
                  <a:pos x="137" y="4"/>
                </a:cxn>
                <a:cxn ang="0">
                  <a:pos x="266" y="4"/>
                </a:cxn>
                <a:cxn ang="0">
                  <a:pos x="266" y="0"/>
                </a:cxn>
                <a:cxn ang="0">
                  <a:pos x="307" y="4"/>
                </a:cxn>
                <a:cxn ang="0">
                  <a:pos x="355" y="15"/>
                </a:cxn>
                <a:cxn ang="0">
                  <a:pos x="392" y="29"/>
                </a:cxn>
                <a:cxn ang="0">
                  <a:pos x="406" y="44"/>
                </a:cxn>
                <a:cxn ang="0">
                  <a:pos x="418" y="55"/>
                </a:cxn>
                <a:cxn ang="0">
                  <a:pos x="418" y="70"/>
                </a:cxn>
                <a:cxn ang="0">
                  <a:pos x="406" y="85"/>
                </a:cxn>
                <a:cxn ang="0">
                  <a:pos x="395" y="100"/>
                </a:cxn>
                <a:cxn ang="0">
                  <a:pos x="377" y="111"/>
                </a:cxn>
                <a:cxn ang="0">
                  <a:pos x="347" y="115"/>
                </a:cxn>
                <a:cxn ang="0">
                  <a:pos x="266" y="133"/>
                </a:cxn>
                <a:cxn ang="0">
                  <a:pos x="155" y="148"/>
                </a:cxn>
                <a:cxn ang="0">
                  <a:pos x="114" y="159"/>
                </a:cxn>
                <a:cxn ang="0">
                  <a:pos x="81" y="170"/>
                </a:cxn>
                <a:cxn ang="0">
                  <a:pos x="59" y="185"/>
                </a:cxn>
                <a:cxn ang="0">
                  <a:pos x="52" y="196"/>
                </a:cxn>
                <a:cxn ang="0">
                  <a:pos x="44" y="203"/>
                </a:cxn>
                <a:cxn ang="0">
                  <a:pos x="44" y="211"/>
                </a:cxn>
                <a:cxn ang="0">
                  <a:pos x="55" y="233"/>
                </a:cxn>
                <a:cxn ang="0">
                  <a:pos x="74" y="251"/>
                </a:cxn>
                <a:cxn ang="0">
                  <a:pos x="100" y="266"/>
                </a:cxn>
                <a:cxn ang="0">
                  <a:pos x="129" y="273"/>
                </a:cxn>
                <a:cxn ang="0">
                  <a:pos x="192" y="285"/>
                </a:cxn>
                <a:cxn ang="0">
                  <a:pos x="236" y="288"/>
                </a:cxn>
                <a:cxn ang="0">
                  <a:pos x="214" y="296"/>
                </a:cxn>
              </a:cxnLst>
              <a:rect l="0" t="0" r="0" b="0"/>
              <a:pathLst>
                <a:path w="418" h="296">
                  <a:moveTo>
                    <a:pt x="214" y="296"/>
                  </a:moveTo>
                  <a:lnTo>
                    <a:pt x="170" y="288"/>
                  </a:lnTo>
                  <a:lnTo>
                    <a:pt x="140" y="285"/>
                  </a:lnTo>
                  <a:lnTo>
                    <a:pt x="81" y="273"/>
                  </a:lnTo>
                  <a:lnTo>
                    <a:pt x="52" y="259"/>
                  </a:lnTo>
                  <a:lnTo>
                    <a:pt x="18" y="244"/>
                  </a:lnTo>
                  <a:lnTo>
                    <a:pt x="4" y="225"/>
                  </a:lnTo>
                  <a:lnTo>
                    <a:pt x="0" y="214"/>
                  </a:lnTo>
                  <a:lnTo>
                    <a:pt x="0" y="200"/>
                  </a:lnTo>
                  <a:lnTo>
                    <a:pt x="0" y="196"/>
                  </a:lnTo>
                  <a:lnTo>
                    <a:pt x="18" y="181"/>
                  </a:lnTo>
                  <a:lnTo>
                    <a:pt x="59" y="163"/>
                  </a:lnTo>
                  <a:lnTo>
                    <a:pt x="129" y="144"/>
                  </a:lnTo>
                  <a:lnTo>
                    <a:pt x="159" y="140"/>
                  </a:lnTo>
                  <a:lnTo>
                    <a:pt x="214" y="129"/>
                  </a:lnTo>
                  <a:lnTo>
                    <a:pt x="248" y="118"/>
                  </a:lnTo>
                  <a:lnTo>
                    <a:pt x="277" y="103"/>
                  </a:lnTo>
                  <a:lnTo>
                    <a:pt x="296" y="89"/>
                  </a:lnTo>
                  <a:lnTo>
                    <a:pt x="310" y="70"/>
                  </a:lnTo>
                  <a:lnTo>
                    <a:pt x="310" y="63"/>
                  </a:lnTo>
                  <a:lnTo>
                    <a:pt x="307" y="55"/>
                  </a:lnTo>
                  <a:lnTo>
                    <a:pt x="296" y="41"/>
                  </a:lnTo>
                  <a:lnTo>
                    <a:pt x="266" y="22"/>
                  </a:lnTo>
                  <a:lnTo>
                    <a:pt x="214" y="15"/>
                  </a:lnTo>
                  <a:lnTo>
                    <a:pt x="137" y="4"/>
                  </a:lnTo>
                  <a:lnTo>
                    <a:pt x="266" y="4"/>
                  </a:lnTo>
                  <a:lnTo>
                    <a:pt x="266" y="0"/>
                  </a:lnTo>
                  <a:lnTo>
                    <a:pt x="307" y="4"/>
                  </a:lnTo>
                  <a:lnTo>
                    <a:pt x="355" y="15"/>
                  </a:lnTo>
                  <a:lnTo>
                    <a:pt x="392" y="29"/>
                  </a:lnTo>
                  <a:lnTo>
                    <a:pt x="406" y="44"/>
                  </a:lnTo>
                  <a:lnTo>
                    <a:pt x="418" y="55"/>
                  </a:lnTo>
                  <a:lnTo>
                    <a:pt x="418" y="70"/>
                  </a:lnTo>
                  <a:lnTo>
                    <a:pt x="406" y="85"/>
                  </a:lnTo>
                  <a:lnTo>
                    <a:pt x="395" y="100"/>
                  </a:lnTo>
                  <a:lnTo>
                    <a:pt x="377" y="111"/>
                  </a:lnTo>
                  <a:lnTo>
                    <a:pt x="347" y="115"/>
                  </a:lnTo>
                  <a:lnTo>
                    <a:pt x="266" y="133"/>
                  </a:lnTo>
                  <a:lnTo>
                    <a:pt x="155" y="148"/>
                  </a:lnTo>
                  <a:lnTo>
                    <a:pt x="114" y="159"/>
                  </a:lnTo>
                  <a:lnTo>
                    <a:pt x="81" y="170"/>
                  </a:lnTo>
                  <a:lnTo>
                    <a:pt x="59" y="185"/>
                  </a:lnTo>
                  <a:lnTo>
                    <a:pt x="52" y="196"/>
                  </a:lnTo>
                  <a:lnTo>
                    <a:pt x="44" y="203"/>
                  </a:lnTo>
                  <a:lnTo>
                    <a:pt x="44" y="211"/>
                  </a:lnTo>
                  <a:lnTo>
                    <a:pt x="55" y="233"/>
                  </a:lnTo>
                  <a:lnTo>
                    <a:pt x="74" y="251"/>
                  </a:lnTo>
                  <a:lnTo>
                    <a:pt x="100" y="266"/>
                  </a:lnTo>
                  <a:lnTo>
                    <a:pt x="129" y="273"/>
                  </a:lnTo>
                  <a:lnTo>
                    <a:pt x="192" y="285"/>
                  </a:lnTo>
                  <a:lnTo>
                    <a:pt x="236" y="288"/>
                  </a:lnTo>
                  <a:lnTo>
                    <a:pt x="214" y="29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8" name="図形 147"/>
            <p:cNvSpPr/>
            <p:nvPr/>
          </p:nvSpPr>
          <p:spPr bwMode="auto">
            <a:xfrm>
              <a:off x="1031859" y="5135742"/>
              <a:ext cx="1143784" cy="772621"/>
            </a:xfrm>
            <a:custGeom>
              <a:avLst/>
              <a:gdLst/>
              <a:ahLst/>
              <a:cxnLst>
                <a:cxn ang="0">
                  <a:pos x="403" y="544"/>
                </a:cxn>
                <a:cxn ang="0">
                  <a:pos x="295" y="529"/>
                </a:cxn>
                <a:cxn ang="0">
                  <a:pos x="240" y="492"/>
                </a:cxn>
                <a:cxn ang="0">
                  <a:pos x="233" y="470"/>
                </a:cxn>
                <a:cxn ang="0">
                  <a:pos x="236" y="455"/>
                </a:cxn>
                <a:cxn ang="0">
                  <a:pos x="266" y="433"/>
                </a:cxn>
                <a:cxn ang="0">
                  <a:pos x="340" y="414"/>
                </a:cxn>
                <a:cxn ang="0">
                  <a:pos x="532" y="377"/>
                </a:cxn>
                <a:cxn ang="0">
                  <a:pos x="576" y="359"/>
                </a:cxn>
                <a:cxn ang="0">
                  <a:pos x="599" y="333"/>
                </a:cxn>
                <a:cxn ang="0">
                  <a:pos x="587" y="300"/>
                </a:cxn>
                <a:cxn ang="0">
                  <a:pos x="532" y="266"/>
                </a:cxn>
                <a:cxn ang="0">
                  <a:pos x="380" y="252"/>
                </a:cxn>
                <a:cxn ang="0">
                  <a:pos x="155" y="222"/>
                </a:cxn>
                <a:cxn ang="0">
                  <a:pos x="81" y="203"/>
                </a:cxn>
                <a:cxn ang="0">
                  <a:pos x="26" y="167"/>
                </a:cxn>
                <a:cxn ang="0">
                  <a:pos x="0" y="118"/>
                </a:cxn>
                <a:cxn ang="0">
                  <a:pos x="11" y="93"/>
                </a:cxn>
                <a:cxn ang="0">
                  <a:pos x="37" y="63"/>
                </a:cxn>
                <a:cxn ang="0">
                  <a:pos x="114" y="37"/>
                </a:cxn>
                <a:cxn ang="0">
                  <a:pos x="225" y="19"/>
                </a:cxn>
                <a:cxn ang="0">
                  <a:pos x="262" y="19"/>
                </a:cxn>
                <a:cxn ang="0">
                  <a:pos x="262" y="33"/>
                </a:cxn>
                <a:cxn ang="0">
                  <a:pos x="177" y="41"/>
                </a:cxn>
                <a:cxn ang="0">
                  <a:pos x="129" y="63"/>
                </a:cxn>
                <a:cxn ang="0">
                  <a:pos x="96" y="89"/>
                </a:cxn>
                <a:cxn ang="0">
                  <a:pos x="85" y="133"/>
                </a:cxn>
                <a:cxn ang="0">
                  <a:pos x="111" y="163"/>
                </a:cxn>
                <a:cxn ang="0">
                  <a:pos x="192" y="192"/>
                </a:cxn>
                <a:cxn ang="0">
                  <a:pos x="303" y="207"/>
                </a:cxn>
                <a:cxn ang="0">
                  <a:pos x="477" y="222"/>
                </a:cxn>
                <a:cxn ang="0">
                  <a:pos x="602" y="229"/>
                </a:cxn>
                <a:cxn ang="0">
                  <a:pos x="695" y="244"/>
                </a:cxn>
                <a:cxn ang="0">
                  <a:pos x="743" y="266"/>
                </a:cxn>
                <a:cxn ang="0">
                  <a:pos x="746" y="292"/>
                </a:cxn>
                <a:cxn ang="0">
                  <a:pos x="732" y="322"/>
                </a:cxn>
                <a:cxn ang="0">
                  <a:pos x="687" y="348"/>
                </a:cxn>
                <a:cxn ang="0">
                  <a:pos x="602" y="370"/>
                </a:cxn>
                <a:cxn ang="0">
                  <a:pos x="521" y="388"/>
                </a:cxn>
                <a:cxn ang="0">
                  <a:pos x="488" y="399"/>
                </a:cxn>
                <a:cxn ang="0">
                  <a:pos x="395" y="414"/>
                </a:cxn>
                <a:cxn ang="0">
                  <a:pos x="325" y="429"/>
                </a:cxn>
                <a:cxn ang="0">
                  <a:pos x="266" y="462"/>
                </a:cxn>
                <a:cxn ang="0">
                  <a:pos x="262" y="484"/>
                </a:cxn>
                <a:cxn ang="0">
                  <a:pos x="281" y="503"/>
                </a:cxn>
                <a:cxn ang="0">
                  <a:pos x="351" y="532"/>
                </a:cxn>
                <a:cxn ang="0">
                  <a:pos x="447" y="544"/>
                </a:cxn>
              </a:cxnLst>
              <a:rect l="0" t="0" r="0" b="0"/>
              <a:pathLst>
                <a:path w="746" h="547">
                  <a:moveTo>
                    <a:pt x="432" y="547"/>
                  </a:moveTo>
                  <a:lnTo>
                    <a:pt x="403" y="544"/>
                  </a:lnTo>
                  <a:lnTo>
                    <a:pt x="336" y="532"/>
                  </a:lnTo>
                  <a:lnTo>
                    <a:pt x="295" y="529"/>
                  </a:lnTo>
                  <a:lnTo>
                    <a:pt x="266" y="514"/>
                  </a:lnTo>
                  <a:lnTo>
                    <a:pt x="240" y="492"/>
                  </a:lnTo>
                  <a:lnTo>
                    <a:pt x="236" y="484"/>
                  </a:lnTo>
                  <a:lnTo>
                    <a:pt x="233" y="470"/>
                  </a:lnTo>
                  <a:lnTo>
                    <a:pt x="233" y="462"/>
                  </a:lnTo>
                  <a:lnTo>
                    <a:pt x="236" y="455"/>
                  </a:lnTo>
                  <a:lnTo>
                    <a:pt x="247" y="444"/>
                  </a:lnTo>
                  <a:lnTo>
                    <a:pt x="266" y="433"/>
                  </a:lnTo>
                  <a:lnTo>
                    <a:pt x="295" y="422"/>
                  </a:lnTo>
                  <a:lnTo>
                    <a:pt x="340" y="414"/>
                  </a:lnTo>
                  <a:lnTo>
                    <a:pt x="451" y="399"/>
                  </a:lnTo>
                  <a:lnTo>
                    <a:pt x="532" y="377"/>
                  </a:lnTo>
                  <a:lnTo>
                    <a:pt x="562" y="370"/>
                  </a:lnTo>
                  <a:lnTo>
                    <a:pt x="576" y="359"/>
                  </a:lnTo>
                  <a:lnTo>
                    <a:pt x="591" y="344"/>
                  </a:lnTo>
                  <a:lnTo>
                    <a:pt x="599" y="333"/>
                  </a:lnTo>
                  <a:lnTo>
                    <a:pt x="602" y="314"/>
                  </a:lnTo>
                  <a:lnTo>
                    <a:pt x="587" y="300"/>
                  </a:lnTo>
                  <a:lnTo>
                    <a:pt x="569" y="281"/>
                  </a:lnTo>
                  <a:lnTo>
                    <a:pt x="532" y="266"/>
                  </a:lnTo>
                  <a:lnTo>
                    <a:pt x="488" y="259"/>
                  </a:lnTo>
                  <a:lnTo>
                    <a:pt x="380" y="252"/>
                  </a:lnTo>
                  <a:lnTo>
                    <a:pt x="270" y="237"/>
                  </a:lnTo>
                  <a:lnTo>
                    <a:pt x="155" y="222"/>
                  </a:lnTo>
                  <a:lnTo>
                    <a:pt x="129" y="218"/>
                  </a:lnTo>
                  <a:lnTo>
                    <a:pt x="81" y="203"/>
                  </a:lnTo>
                  <a:lnTo>
                    <a:pt x="52" y="189"/>
                  </a:lnTo>
                  <a:lnTo>
                    <a:pt x="26" y="167"/>
                  </a:lnTo>
                  <a:lnTo>
                    <a:pt x="15" y="148"/>
                  </a:lnTo>
                  <a:lnTo>
                    <a:pt x="0" y="118"/>
                  </a:lnTo>
                  <a:lnTo>
                    <a:pt x="0" y="111"/>
                  </a:lnTo>
                  <a:lnTo>
                    <a:pt x="11" y="93"/>
                  </a:lnTo>
                  <a:lnTo>
                    <a:pt x="15" y="78"/>
                  </a:lnTo>
                  <a:lnTo>
                    <a:pt x="37" y="63"/>
                  </a:lnTo>
                  <a:lnTo>
                    <a:pt x="70" y="48"/>
                  </a:lnTo>
                  <a:lnTo>
                    <a:pt x="114" y="37"/>
                  </a:lnTo>
                  <a:lnTo>
                    <a:pt x="170" y="26"/>
                  </a:lnTo>
                  <a:lnTo>
                    <a:pt x="225" y="19"/>
                  </a:lnTo>
                  <a:lnTo>
                    <a:pt x="277" y="0"/>
                  </a:lnTo>
                  <a:lnTo>
                    <a:pt x="262" y="19"/>
                  </a:lnTo>
                  <a:lnTo>
                    <a:pt x="262" y="26"/>
                  </a:lnTo>
                  <a:lnTo>
                    <a:pt x="262" y="33"/>
                  </a:lnTo>
                  <a:lnTo>
                    <a:pt x="210" y="37"/>
                  </a:lnTo>
                  <a:lnTo>
                    <a:pt x="177" y="41"/>
                  </a:lnTo>
                  <a:lnTo>
                    <a:pt x="151" y="52"/>
                  </a:lnTo>
                  <a:lnTo>
                    <a:pt x="129" y="63"/>
                  </a:lnTo>
                  <a:lnTo>
                    <a:pt x="107" y="78"/>
                  </a:lnTo>
                  <a:lnTo>
                    <a:pt x="96" y="89"/>
                  </a:lnTo>
                  <a:lnTo>
                    <a:pt x="81" y="111"/>
                  </a:lnTo>
                  <a:lnTo>
                    <a:pt x="85" y="133"/>
                  </a:lnTo>
                  <a:lnTo>
                    <a:pt x="96" y="148"/>
                  </a:lnTo>
                  <a:lnTo>
                    <a:pt x="111" y="163"/>
                  </a:lnTo>
                  <a:lnTo>
                    <a:pt x="155" y="178"/>
                  </a:lnTo>
                  <a:lnTo>
                    <a:pt x="192" y="192"/>
                  </a:lnTo>
                  <a:lnTo>
                    <a:pt x="210" y="192"/>
                  </a:lnTo>
                  <a:lnTo>
                    <a:pt x="303" y="207"/>
                  </a:lnTo>
                  <a:lnTo>
                    <a:pt x="388" y="218"/>
                  </a:lnTo>
                  <a:lnTo>
                    <a:pt x="477" y="222"/>
                  </a:lnTo>
                  <a:lnTo>
                    <a:pt x="517" y="222"/>
                  </a:lnTo>
                  <a:lnTo>
                    <a:pt x="602" y="229"/>
                  </a:lnTo>
                  <a:lnTo>
                    <a:pt x="647" y="233"/>
                  </a:lnTo>
                  <a:lnTo>
                    <a:pt x="695" y="244"/>
                  </a:lnTo>
                  <a:lnTo>
                    <a:pt x="724" y="252"/>
                  </a:lnTo>
                  <a:lnTo>
                    <a:pt x="743" y="266"/>
                  </a:lnTo>
                  <a:lnTo>
                    <a:pt x="746" y="281"/>
                  </a:lnTo>
                  <a:lnTo>
                    <a:pt x="746" y="292"/>
                  </a:lnTo>
                  <a:lnTo>
                    <a:pt x="746" y="307"/>
                  </a:lnTo>
                  <a:lnTo>
                    <a:pt x="732" y="322"/>
                  </a:lnTo>
                  <a:lnTo>
                    <a:pt x="713" y="337"/>
                  </a:lnTo>
                  <a:lnTo>
                    <a:pt x="687" y="348"/>
                  </a:lnTo>
                  <a:lnTo>
                    <a:pt x="647" y="359"/>
                  </a:lnTo>
                  <a:lnTo>
                    <a:pt x="602" y="370"/>
                  </a:lnTo>
                  <a:lnTo>
                    <a:pt x="543" y="385"/>
                  </a:lnTo>
                  <a:lnTo>
                    <a:pt x="521" y="388"/>
                  </a:lnTo>
                  <a:lnTo>
                    <a:pt x="514" y="392"/>
                  </a:lnTo>
                  <a:lnTo>
                    <a:pt x="488" y="399"/>
                  </a:lnTo>
                  <a:lnTo>
                    <a:pt x="447" y="407"/>
                  </a:lnTo>
                  <a:lnTo>
                    <a:pt x="395" y="414"/>
                  </a:lnTo>
                  <a:lnTo>
                    <a:pt x="358" y="418"/>
                  </a:lnTo>
                  <a:lnTo>
                    <a:pt x="325" y="429"/>
                  </a:lnTo>
                  <a:lnTo>
                    <a:pt x="284" y="447"/>
                  </a:lnTo>
                  <a:lnTo>
                    <a:pt x="266" y="462"/>
                  </a:lnTo>
                  <a:lnTo>
                    <a:pt x="262" y="470"/>
                  </a:lnTo>
                  <a:lnTo>
                    <a:pt x="262" y="484"/>
                  </a:lnTo>
                  <a:lnTo>
                    <a:pt x="266" y="492"/>
                  </a:lnTo>
                  <a:lnTo>
                    <a:pt x="281" y="503"/>
                  </a:lnTo>
                  <a:lnTo>
                    <a:pt x="303" y="514"/>
                  </a:lnTo>
                  <a:lnTo>
                    <a:pt x="351" y="532"/>
                  </a:lnTo>
                  <a:lnTo>
                    <a:pt x="403" y="540"/>
                  </a:lnTo>
                  <a:lnTo>
                    <a:pt x="447" y="544"/>
                  </a:lnTo>
                  <a:lnTo>
                    <a:pt x="432" y="54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49" name="図形 148"/>
            <p:cNvSpPr/>
            <p:nvPr/>
          </p:nvSpPr>
          <p:spPr bwMode="auto">
            <a:xfrm>
              <a:off x="1870532" y="5459197"/>
              <a:ext cx="430836" cy="220345"/>
            </a:xfrm>
            <a:custGeom>
              <a:avLst/>
              <a:gdLst/>
              <a:ahLst/>
              <a:cxnLst>
                <a:cxn ang="0">
                  <a:pos x="277" y="45"/>
                </a:cxn>
                <a:cxn ang="0">
                  <a:pos x="281" y="52"/>
                </a:cxn>
                <a:cxn ang="0">
                  <a:pos x="281" y="63"/>
                </a:cxn>
                <a:cxn ang="0">
                  <a:pos x="281" y="74"/>
                </a:cxn>
                <a:cxn ang="0">
                  <a:pos x="262" y="93"/>
                </a:cxn>
                <a:cxn ang="0">
                  <a:pos x="236" y="108"/>
                </a:cxn>
                <a:cxn ang="0">
                  <a:pos x="181" y="133"/>
                </a:cxn>
                <a:cxn ang="0">
                  <a:pos x="140" y="145"/>
                </a:cxn>
                <a:cxn ang="0">
                  <a:pos x="122" y="145"/>
                </a:cxn>
                <a:cxn ang="0">
                  <a:pos x="122" y="148"/>
                </a:cxn>
                <a:cxn ang="0">
                  <a:pos x="77" y="148"/>
                </a:cxn>
                <a:cxn ang="0">
                  <a:pos x="0" y="156"/>
                </a:cxn>
                <a:cxn ang="0">
                  <a:pos x="59" y="141"/>
                </a:cxn>
                <a:cxn ang="0">
                  <a:pos x="100" y="133"/>
                </a:cxn>
                <a:cxn ang="0">
                  <a:pos x="140" y="122"/>
                </a:cxn>
                <a:cxn ang="0">
                  <a:pos x="170" y="108"/>
                </a:cxn>
                <a:cxn ang="0">
                  <a:pos x="192" y="100"/>
                </a:cxn>
                <a:cxn ang="0">
                  <a:pos x="199" y="78"/>
                </a:cxn>
                <a:cxn ang="0">
                  <a:pos x="207" y="63"/>
                </a:cxn>
                <a:cxn ang="0">
                  <a:pos x="207" y="52"/>
                </a:cxn>
                <a:cxn ang="0">
                  <a:pos x="199" y="37"/>
                </a:cxn>
                <a:cxn ang="0">
                  <a:pos x="185" y="23"/>
                </a:cxn>
                <a:cxn ang="0">
                  <a:pos x="155" y="15"/>
                </a:cxn>
                <a:cxn ang="0">
                  <a:pos x="81" y="0"/>
                </a:cxn>
                <a:cxn ang="0">
                  <a:pos x="155" y="0"/>
                </a:cxn>
                <a:cxn ang="0">
                  <a:pos x="207" y="8"/>
                </a:cxn>
                <a:cxn ang="0">
                  <a:pos x="240" y="19"/>
                </a:cxn>
                <a:cxn ang="0">
                  <a:pos x="266" y="30"/>
                </a:cxn>
                <a:cxn ang="0">
                  <a:pos x="277" y="45"/>
                </a:cxn>
              </a:cxnLst>
              <a:rect l="0" t="0" r="0" b="0"/>
              <a:pathLst>
                <a:path w="281" h="156">
                  <a:moveTo>
                    <a:pt x="277" y="45"/>
                  </a:moveTo>
                  <a:lnTo>
                    <a:pt x="281" y="52"/>
                  </a:lnTo>
                  <a:lnTo>
                    <a:pt x="281" y="63"/>
                  </a:lnTo>
                  <a:lnTo>
                    <a:pt x="281" y="74"/>
                  </a:lnTo>
                  <a:lnTo>
                    <a:pt x="262" y="93"/>
                  </a:lnTo>
                  <a:lnTo>
                    <a:pt x="236" y="108"/>
                  </a:lnTo>
                  <a:lnTo>
                    <a:pt x="181" y="133"/>
                  </a:lnTo>
                  <a:lnTo>
                    <a:pt x="140" y="145"/>
                  </a:lnTo>
                  <a:lnTo>
                    <a:pt x="122" y="145"/>
                  </a:lnTo>
                  <a:lnTo>
                    <a:pt x="122" y="148"/>
                  </a:lnTo>
                  <a:lnTo>
                    <a:pt x="77" y="148"/>
                  </a:lnTo>
                  <a:lnTo>
                    <a:pt x="0" y="156"/>
                  </a:lnTo>
                  <a:lnTo>
                    <a:pt x="59" y="141"/>
                  </a:lnTo>
                  <a:lnTo>
                    <a:pt x="100" y="133"/>
                  </a:lnTo>
                  <a:lnTo>
                    <a:pt x="140" y="122"/>
                  </a:lnTo>
                  <a:lnTo>
                    <a:pt x="170" y="108"/>
                  </a:lnTo>
                  <a:lnTo>
                    <a:pt x="192" y="100"/>
                  </a:lnTo>
                  <a:lnTo>
                    <a:pt x="199" y="78"/>
                  </a:lnTo>
                  <a:lnTo>
                    <a:pt x="207" y="63"/>
                  </a:lnTo>
                  <a:lnTo>
                    <a:pt x="207" y="52"/>
                  </a:lnTo>
                  <a:lnTo>
                    <a:pt x="199" y="37"/>
                  </a:lnTo>
                  <a:lnTo>
                    <a:pt x="185" y="23"/>
                  </a:lnTo>
                  <a:lnTo>
                    <a:pt x="155" y="15"/>
                  </a:lnTo>
                  <a:lnTo>
                    <a:pt x="81" y="0"/>
                  </a:lnTo>
                  <a:lnTo>
                    <a:pt x="155" y="0"/>
                  </a:lnTo>
                  <a:lnTo>
                    <a:pt x="207" y="8"/>
                  </a:lnTo>
                  <a:lnTo>
                    <a:pt x="240" y="19"/>
                  </a:lnTo>
                  <a:lnTo>
                    <a:pt x="266" y="30"/>
                  </a:lnTo>
                  <a:lnTo>
                    <a:pt x="277" y="4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0" name="図形 149"/>
            <p:cNvSpPr/>
            <p:nvPr/>
          </p:nvSpPr>
          <p:spPr bwMode="auto">
            <a:xfrm>
              <a:off x="2080583" y="5470497"/>
              <a:ext cx="288246" cy="197746"/>
            </a:xfrm>
            <a:custGeom>
              <a:avLst/>
              <a:gdLst/>
              <a:ahLst/>
              <a:cxnLst>
                <a:cxn ang="0">
                  <a:pos x="144" y="37"/>
                </a:cxn>
                <a:cxn ang="0">
                  <a:pos x="125" y="15"/>
                </a:cxn>
                <a:cxn ang="0">
                  <a:pos x="85" y="0"/>
                </a:cxn>
                <a:cxn ang="0">
                  <a:pos x="118" y="7"/>
                </a:cxn>
                <a:cxn ang="0">
                  <a:pos x="151" y="15"/>
                </a:cxn>
                <a:cxn ang="0">
                  <a:pos x="170" y="26"/>
                </a:cxn>
                <a:cxn ang="0">
                  <a:pos x="184" y="37"/>
                </a:cxn>
                <a:cxn ang="0">
                  <a:pos x="188" y="51"/>
                </a:cxn>
                <a:cxn ang="0">
                  <a:pos x="184" y="63"/>
                </a:cxn>
                <a:cxn ang="0">
                  <a:pos x="181" y="70"/>
                </a:cxn>
                <a:cxn ang="0">
                  <a:pos x="159" y="92"/>
                </a:cxn>
                <a:cxn ang="0">
                  <a:pos x="133" y="111"/>
                </a:cxn>
                <a:cxn ang="0">
                  <a:pos x="110" y="125"/>
                </a:cxn>
                <a:cxn ang="0">
                  <a:pos x="74" y="133"/>
                </a:cxn>
                <a:cxn ang="0">
                  <a:pos x="0" y="140"/>
                </a:cxn>
                <a:cxn ang="0">
                  <a:pos x="29" y="133"/>
                </a:cxn>
                <a:cxn ang="0">
                  <a:pos x="70" y="122"/>
                </a:cxn>
                <a:cxn ang="0">
                  <a:pos x="110" y="100"/>
                </a:cxn>
                <a:cxn ang="0">
                  <a:pos x="129" y="85"/>
                </a:cxn>
                <a:cxn ang="0">
                  <a:pos x="144" y="66"/>
                </a:cxn>
                <a:cxn ang="0">
                  <a:pos x="151" y="55"/>
                </a:cxn>
                <a:cxn ang="0">
                  <a:pos x="151" y="44"/>
                </a:cxn>
                <a:cxn ang="0">
                  <a:pos x="144" y="37"/>
                </a:cxn>
              </a:cxnLst>
              <a:rect l="0" t="0" r="0" b="0"/>
              <a:pathLst>
                <a:path w="188" h="140">
                  <a:moveTo>
                    <a:pt x="144" y="37"/>
                  </a:moveTo>
                  <a:lnTo>
                    <a:pt x="125" y="15"/>
                  </a:lnTo>
                  <a:lnTo>
                    <a:pt x="85" y="0"/>
                  </a:lnTo>
                  <a:lnTo>
                    <a:pt x="118" y="7"/>
                  </a:lnTo>
                  <a:lnTo>
                    <a:pt x="151" y="15"/>
                  </a:lnTo>
                  <a:lnTo>
                    <a:pt x="170" y="26"/>
                  </a:lnTo>
                  <a:lnTo>
                    <a:pt x="184" y="37"/>
                  </a:lnTo>
                  <a:lnTo>
                    <a:pt x="188" y="51"/>
                  </a:lnTo>
                  <a:lnTo>
                    <a:pt x="184" y="63"/>
                  </a:lnTo>
                  <a:lnTo>
                    <a:pt x="181" y="70"/>
                  </a:lnTo>
                  <a:lnTo>
                    <a:pt x="159" y="92"/>
                  </a:lnTo>
                  <a:lnTo>
                    <a:pt x="133" y="111"/>
                  </a:lnTo>
                  <a:lnTo>
                    <a:pt x="110" y="125"/>
                  </a:lnTo>
                  <a:lnTo>
                    <a:pt x="74" y="133"/>
                  </a:lnTo>
                  <a:lnTo>
                    <a:pt x="0" y="140"/>
                  </a:lnTo>
                  <a:lnTo>
                    <a:pt x="29" y="133"/>
                  </a:lnTo>
                  <a:lnTo>
                    <a:pt x="70" y="122"/>
                  </a:lnTo>
                  <a:lnTo>
                    <a:pt x="110" y="100"/>
                  </a:lnTo>
                  <a:lnTo>
                    <a:pt x="129" y="85"/>
                  </a:lnTo>
                  <a:lnTo>
                    <a:pt x="144" y="66"/>
                  </a:lnTo>
                  <a:lnTo>
                    <a:pt x="151" y="55"/>
                  </a:lnTo>
                  <a:lnTo>
                    <a:pt x="151" y="44"/>
                  </a:lnTo>
                  <a:lnTo>
                    <a:pt x="144" y="37"/>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1" name="図形 150"/>
            <p:cNvSpPr/>
            <p:nvPr/>
          </p:nvSpPr>
          <p:spPr bwMode="auto">
            <a:xfrm>
              <a:off x="1439696" y="5704967"/>
              <a:ext cx="470699" cy="199158"/>
            </a:xfrm>
            <a:custGeom>
              <a:avLst/>
              <a:gdLst/>
              <a:ahLst/>
              <a:cxnLst>
                <a:cxn ang="0">
                  <a:pos x="214" y="141"/>
                </a:cxn>
                <a:cxn ang="0">
                  <a:pos x="214" y="137"/>
                </a:cxn>
                <a:cxn ang="0">
                  <a:pos x="196" y="141"/>
                </a:cxn>
                <a:cxn ang="0">
                  <a:pos x="163" y="137"/>
                </a:cxn>
                <a:cxn ang="0">
                  <a:pos x="100" y="129"/>
                </a:cxn>
                <a:cxn ang="0">
                  <a:pos x="41" y="111"/>
                </a:cxn>
                <a:cxn ang="0">
                  <a:pos x="18" y="100"/>
                </a:cxn>
                <a:cxn ang="0">
                  <a:pos x="4" y="85"/>
                </a:cxn>
                <a:cxn ang="0">
                  <a:pos x="0" y="74"/>
                </a:cxn>
                <a:cxn ang="0">
                  <a:pos x="0" y="70"/>
                </a:cxn>
                <a:cxn ang="0">
                  <a:pos x="4" y="59"/>
                </a:cxn>
                <a:cxn ang="0">
                  <a:pos x="26" y="44"/>
                </a:cxn>
                <a:cxn ang="0">
                  <a:pos x="66" y="30"/>
                </a:cxn>
                <a:cxn ang="0">
                  <a:pos x="129" y="15"/>
                </a:cxn>
                <a:cxn ang="0">
                  <a:pos x="225" y="0"/>
                </a:cxn>
                <a:cxn ang="0">
                  <a:pos x="200" y="15"/>
                </a:cxn>
                <a:cxn ang="0">
                  <a:pos x="181" y="26"/>
                </a:cxn>
                <a:cxn ang="0">
                  <a:pos x="166" y="44"/>
                </a:cxn>
                <a:cxn ang="0">
                  <a:pos x="166" y="59"/>
                </a:cxn>
                <a:cxn ang="0">
                  <a:pos x="166" y="81"/>
                </a:cxn>
                <a:cxn ang="0">
                  <a:pos x="177" y="89"/>
                </a:cxn>
                <a:cxn ang="0">
                  <a:pos x="192" y="100"/>
                </a:cxn>
                <a:cxn ang="0">
                  <a:pos x="225" y="115"/>
                </a:cxn>
                <a:cxn ang="0">
                  <a:pos x="270" y="129"/>
                </a:cxn>
                <a:cxn ang="0">
                  <a:pos x="307" y="129"/>
                </a:cxn>
                <a:cxn ang="0">
                  <a:pos x="270" y="129"/>
                </a:cxn>
                <a:cxn ang="0">
                  <a:pos x="214" y="141"/>
                </a:cxn>
              </a:cxnLst>
              <a:rect l="0" t="0" r="0" b="0"/>
              <a:pathLst>
                <a:path w="307" h="141">
                  <a:moveTo>
                    <a:pt x="214" y="141"/>
                  </a:moveTo>
                  <a:lnTo>
                    <a:pt x="214" y="137"/>
                  </a:lnTo>
                  <a:lnTo>
                    <a:pt x="196" y="141"/>
                  </a:lnTo>
                  <a:lnTo>
                    <a:pt x="163" y="137"/>
                  </a:lnTo>
                  <a:lnTo>
                    <a:pt x="100" y="129"/>
                  </a:lnTo>
                  <a:lnTo>
                    <a:pt x="41" y="111"/>
                  </a:lnTo>
                  <a:lnTo>
                    <a:pt x="18" y="100"/>
                  </a:lnTo>
                  <a:lnTo>
                    <a:pt x="4" y="85"/>
                  </a:lnTo>
                  <a:lnTo>
                    <a:pt x="0" y="74"/>
                  </a:lnTo>
                  <a:lnTo>
                    <a:pt x="0" y="70"/>
                  </a:lnTo>
                  <a:lnTo>
                    <a:pt x="4" y="59"/>
                  </a:lnTo>
                  <a:lnTo>
                    <a:pt x="26" y="44"/>
                  </a:lnTo>
                  <a:lnTo>
                    <a:pt x="66" y="30"/>
                  </a:lnTo>
                  <a:lnTo>
                    <a:pt x="129" y="15"/>
                  </a:lnTo>
                  <a:lnTo>
                    <a:pt x="225" y="0"/>
                  </a:lnTo>
                  <a:lnTo>
                    <a:pt x="200" y="15"/>
                  </a:lnTo>
                  <a:lnTo>
                    <a:pt x="181" y="26"/>
                  </a:lnTo>
                  <a:lnTo>
                    <a:pt x="166" y="44"/>
                  </a:lnTo>
                  <a:lnTo>
                    <a:pt x="166" y="59"/>
                  </a:lnTo>
                  <a:lnTo>
                    <a:pt x="166" y="81"/>
                  </a:lnTo>
                  <a:lnTo>
                    <a:pt x="177" y="89"/>
                  </a:lnTo>
                  <a:lnTo>
                    <a:pt x="192" y="100"/>
                  </a:lnTo>
                  <a:lnTo>
                    <a:pt x="225" y="115"/>
                  </a:lnTo>
                  <a:lnTo>
                    <a:pt x="270" y="129"/>
                  </a:lnTo>
                  <a:lnTo>
                    <a:pt x="307" y="129"/>
                  </a:lnTo>
                  <a:lnTo>
                    <a:pt x="270" y="129"/>
                  </a:lnTo>
                  <a:lnTo>
                    <a:pt x="214" y="141"/>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2" name="図形 151"/>
            <p:cNvSpPr/>
            <p:nvPr/>
          </p:nvSpPr>
          <p:spPr bwMode="auto">
            <a:xfrm>
              <a:off x="1694211" y="5443660"/>
              <a:ext cx="754346" cy="443516"/>
            </a:xfrm>
            <a:custGeom>
              <a:avLst/>
              <a:gdLst/>
              <a:ahLst/>
              <a:cxnLst>
                <a:cxn ang="0">
                  <a:pos x="159" y="314"/>
                </a:cxn>
                <a:cxn ang="0">
                  <a:pos x="130" y="314"/>
                </a:cxn>
                <a:cxn ang="0">
                  <a:pos x="82" y="307"/>
                </a:cxn>
                <a:cxn ang="0">
                  <a:pos x="34" y="285"/>
                </a:cxn>
                <a:cxn ang="0">
                  <a:pos x="19" y="274"/>
                </a:cxn>
                <a:cxn ang="0">
                  <a:pos x="4" y="259"/>
                </a:cxn>
                <a:cxn ang="0">
                  <a:pos x="0" y="244"/>
                </a:cxn>
                <a:cxn ang="0">
                  <a:pos x="4" y="229"/>
                </a:cxn>
                <a:cxn ang="0">
                  <a:pos x="15" y="222"/>
                </a:cxn>
                <a:cxn ang="0">
                  <a:pos x="41" y="200"/>
                </a:cxn>
                <a:cxn ang="0">
                  <a:pos x="67" y="185"/>
                </a:cxn>
                <a:cxn ang="0">
                  <a:pos x="100" y="174"/>
                </a:cxn>
                <a:cxn ang="0">
                  <a:pos x="141" y="167"/>
                </a:cxn>
                <a:cxn ang="0">
                  <a:pos x="192" y="159"/>
                </a:cxn>
                <a:cxn ang="0">
                  <a:pos x="270" y="159"/>
                </a:cxn>
                <a:cxn ang="0">
                  <a:pos x="337" y="156"/>
                </a:cxn>
                <a:cxn ang="0">
                  <a:pos x="366" y="144"/>
                </a:cxn>
                <a:cxn ang="0">
                  <a:pos x="385" y="133"/>
                </a:cxn>
                <a:cxn ang="0">
                  <a:pos x="418" y="115"/>
                </a:cxn>
                <a:cxn ang="0">
                  <a:pos x="436" y="96"/>
                </a:cxn>
                <a:cxn ang="0">
                  <a:pos x="440" y="82"/>
                </a:cxn>
                <a:cxn ang="0">
                  <a:pos x="440" y="70"/>
                </a:cxn>
                <a:cxn ang="0">
                  <a:pos x="436" y="56"/>
                </a:cxn>
                <a:cxn ang="0">
                  <a:pos x="422" y="41"/>
                </a:cxn>
                <a:cxn ang="0">
                  <a:pos x="403" y="30"/>
                </a:cxn>
                <a:cxn ang="0">
                  <a:pos x="370" y="19"/>
                </a:cxn>
                <a:cxn ang="0">
                  <a:pos x="307" y="11"/>
                </a:cxn>
                <a:cxn ang="0">
                  <a:pos x="244" y="11"/>
                </a:cxn>
                <a:cxn ang="0">
                  <a:pos x="181" y="11"/>
                </a:cxn>
                <a:cxn ang="0">
                  <a:pos x="89" y="0"/>
                </a:cxn>
                <a:cxn ang="0">
                  <a:pos x="181" y="4"/>
                </a:cxn>
                <a:cxn ang="0">
                  <a:pos x="255" y="4"/>
                </a:cxn>
                <a:cxn ang="0">
                  <a:pos x="333" y="11"/>
                </a:cxn>
                <a:cxn ang="0">
                  <a:pos x="392" y="19"/>
                </a:cxn>
                <a:cxn ang="0">
                  <a:pos x="436" y="30"/>
                </a:cxn>
                <a:cxn ang="0">
                  <a:pos x="462" y="48"/>
                </a:cxn>
                <a:cxn ang="0">
                  <a:pos x="481" y="63"/>
                </a:cxn>
                <a:cxn ang="0">
                  <a:pos x="492" y="85"/>
                </a:cxn>
                <a:cxn ang="0">
                  <a:pos x="492" y="96"/>
                </a:cxn>
                <a:cxn ang="0">
                  <a:pos x="492" y="111"/>
                </a:cxn>
                <a:cxn ang="0">
                  <a:pos x="477" y="130"/>
                </a:cxn>
                <a:cxn ang="0">
                  <a:pos x="448" y="144"/>
                </a:cxn>
                <a:cxn ang="0">
                  <a:pos x="407" y="156"/>
                </a:cxn>
                <a:cxn ang="0">
                  <a:pos x="366" y="167"/>
                </a:cxn>
                <a:cxn ang="0">
                  <a:pos x="296" y="170"/>
                </a:cxn>
                <a:cxn ang="0">
                  <a:pos x="263" y="170"/>
                </a:cxn>
                <a:cxn ang="0">
                  <a:pos x="200" y="174"/>
                </a:cxn>
                <a:cxn ang="0">
                  <a:pos x="152" y="181"/>
                </a:cxn>
                <a:cxn ang="0">
                  <a:pos x="115" y="189"/>
                </a:cxn>
                <a:cxn ang="0">
                  <a:pos x="89" y="200"/>
                </a:cxn>
                <a:cxn ang="0">
                  <a:pos x="74" y="211"/>
                </a:cxn>
                <a:cxn ang="0">
                  <a:pos x="67" y="222"/>
                </a:cxn>
                <a:cxn ang="0">
                  <a:pos x="59" y="229"/>
                </a:cxn>
                <a:cxn ang="0">
                  <a:pos x="56" y="244"/>
                </a:cxn>
                <a:cxn ang="0">
                  <a:pos x="56" y="255"/>
                </a:cxn>
                <a:cxn ang="0">
                  <a:pos x="67" y="270"/>
                </a:cxn>
                <a:cxn ang="0">
                  <a:pos x="74" y="281"/>
                </a:cxn>
                <a:cxn ang="0">
                  <a:pos x="111" y="296"/>
                </a:cxn>
                <a:cxn ang="0">
                  <a:pos x="181" y="314"/>
                </a:cxn>
                <a:cxn ang="0">
                  <a:pos x="159" y="314"/>
                </a:cxn>
              </a:cxnLst>
              <a:rect l="0" t="0" r="0" b="0"/>
              <a:pathLst>
                <a:path w="492" h="314">
                  <a:moveTo>
                    <a:pt x="159" y="314"/>
                  </a:moveTo>
                  <a:lnTo>
                    <a:pt x="130" y="314"/>
                  </a:lnTo>
                  <a:lnTo>
                    <a:pt x="82" y="307"/>
                  </a:lnTo>
                  <a:lnTo>
                    <a:pt x="34" y="285"/>
                  </a:lnTo>
                  <a:lnTo>
                    <a:pt x="19" y="274"/>
                  </a:lnTo>
                  <a:lnTo>
                    <a:pt x="4" y="259"/>
                  </a:lnTo>
                  <a:lnTo>
                    <a:pt x="0" y="244"/>
                  </a:lnTo>
                  <a:lnTo>
                    <a:pt x="4" y="229"/>
                  </a:lnTo>
                  <a:lnTo>
                    <a:pt x="15" y="222"/>
                  </a:lnTo>
                  <a:lnTo>
                    <a:pt x="41" y="200"/>
                  </a:lnTo>
                  <a:lnTo>
                    <a:pt x="67" y="185"/>
                  </a:lnTo>
                  <a:lnTo>
                    <a:pt x="100" y="174"/>
                  </a:lnTo>
                  <a:lnTo>
                    <a:pt x="141" y="167"/>
                  </a:lnTo>
                  <a:lnTo>
                    <a:pt x="192" y="159"/>
                  </a:lnTo>
                  <a:lnTo>
                    <a:pt x="270" y="159"/>
                  </a:lnTo>
                  <a:lnTo>
                    <a:pt x="337" y="156"/>
                  </a:lnTo>
                  <a:lnTo>
                    <a:pt x="366" y="144"/>
                  </a:lnTo>
                  <a:lnTo>
                    <a:pt x="385" y="133"/>
                  </a:lnTo>
                  <a:lnTo>
                    <a:pt x="418" y="115"/>
                  </a:lnTo>
                  <a:lnTo>
                    <a:pt x="436" y="96"/>
                  </a:lnTo>
                  <a:lnTo>
                    <a:pt x="440" y="82"/>
                  </a:lnTo>
                  <a:lnTo>
                    <a:pt x="440" y="70"/>
                  </a:lnTo>
                  <a:lnTo>
                    <a:pt x="436" y="56"/>
                  </a:lnTo>
                  <a:lnTo>
                    <a:pt x="422" y="41"/>
                  </a:lnTo>
                  <a:lnTo>
                    <a:pt x="403" y="30"/>
                  </a:lnTo>
                  <a:lnTo>
                    <a:pt x="370" y="19"/>
                  </a:lnTo>
                  <a:lnTo>
                    <a:pt x="307" y="11"/>
                  </a:lnTo>
                  <a:lnTo>
                    <a:pt x="244" y="11"/>
                  </a:lnTo>
                  <a:lnTo>
                    <a:pt x="181" y="11"/>
                  </a:lnTo>
                  <a:lnTo>
                    <a:pt x="89" y="0"/>
                  </a:lnTo>
                  <a:lnTo>
                    <a:pt x="181" y="4"/>
                  </a:lnTo>
                  <a:lnTo>
                    <a:pt x="255" y="4"/>
                  </a:lnTo>
                  <a:lnTo>
                    <a:pt x="333" y="11"/>
                  </a:lnTo>
                  <a:lnTo>
                    <a:pt x="392" y="19"/>
                  </a:lnTo>
                  <a:lnTo>
                    <a:pt x="436" y="30"/>
                  </a:lnTo>
                  <a:lnTo>
                    <a:pt x="462" y="48"/>
                  </a:lnTo>
                  <a:lnTo>
                    <a:pt x="481" y="63"/>
                  </a:lnTo>
                  <a:lnTo>
                    <a:pt x="492" y="85"/>
                  </a:lnTo>
                  <a:lnTo>
                    <a:pt x="492" y="96"/>
                  </a:lnTo>
                  <a:lnTo>
                    <a:pt x="492" y="111"/>
                  </a:lnTo>
                  <a:lnTo>
                    <a:pt x="477" y="130"/>
                  </a:lnTo>
                  <a:lnTo>
                    <a:pt x="448" y="144"/>
                  </a:lnTo>
                  <a:lnTo>
                    <a:pt x="407" y="156"/>
                  </a:lnTo>
                  <a:lnTo>
                    <a:pt x="366" y="167"/>
                  </a:lnTo>
                  <a:lnTo>
                    <a:pt x="296" y="170"/>
                  </a:lnTo>
                  <a:lnTo>
                    <a:pt x="263" y="170"/>
                  </a:lnTo>
                  <a:lnTo>
                    <a:pt x="200" y="174"/>
                  </a:lnTo>
                  <a:lnTo>
                    <a:pt x="152" y="181"/>
                  </a:lnTo>
                  <a:lnTo>
                    <a:pt x="115" y="189"/>
                  </a:lnTo>
                  <a:lnTo>
                    <a:pt x="89" y="200"/>
                  </a:lnTo>
                  <a:lnTo>
                    <a:pt x="74" y="211"/>
                  </a:lnTo>
                  <a:lnTo>
                    <a:pt x="67" y="222"/>
                  </a:lnTo>
                  <a:lnTo>
                    <a:pt x="59" y="229"/>
                  </a:lnTo>
                  <a:lnTo>
                    <a:pt x="56" y="244"/>
                  </a:lnTo>
                  <a:lnTo>
                    <a:pt x="56" y="255"/>
                  </a:lnTo>
                  <a:lnTo>
                    <a:pt x="67" y="270"/>
                  </a:lnTo>
                  <a:lnTo>
                    <a:pt x="74" y="281"/>
                  </a:lnTo>
                  <a:lnTo>
                    <a:pt x="111" y="296"/>
                  </a:lnTo>
                  <a:lnTo>
                    <a:pt x="181" y="314"/>
                  </a:lnTo>
                  <a:lnTo>
                    <a:pt x="159" y="314"/>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3" name="図形 152"/>
            <p:cNvSpPr/>
            <p:nvPr/>
          </p:nvSpPr>
          <p:spPr bwMode="auto">
            <a:xfrm>
              <a:off x="1784671" y="5689430"/>
              <a:ext cx="386372" cy="197746"/>
            </a:xfrm>
            <a:custGeom>
              <a:avLst/>
              <a:gdLst/>
              <a:ahLst/>
              <a:cxnLst>
                <a:cxn ang="0">
                  <a:pos x="163" y="140"/>
                </a:cxn>
                <a:cxn ang="0">
                  <a:pos x="133" y="140"/>
                </a:cxn>
                <a:cxn ang="0">
                  <a:pos x="67" y="122"/>
                </a:cxn>
                <a:cxn ang="0">
                  <a:pos x="26" y="107"/>
                </a:cxn>
                <a:cxn ang="0">
                  <a:pos x="11" y="92"/>
                </a:cxn>
                <a:cxn ang="0">
                  <a:pos x="0" y="81"/>
                </a:cxn>
                <a:cxn ang="0">
                  <a:pos x="0" y="70"/>
                </a:cxn>
                <a:cxn ang="0">
                  <a:pos x="8" y="55"/>
                </a:cxn>
                <a:cxn ang="0">
                  <a:pos x="11" y="48"/>
                </a:cxn>
                <a:cxn ang="0">
                  <a:pos x="23" y="41"/>
                </a:cxn>
                <a:cxn ang="0">
                  <a:pos x="37" y="30"/>
                </a:cxn>
                <a:cxn ang="0">
                  <a:pos x="56" y="22"/>
                </a:cxn>
                <a:cxn ang="0">
                  <a:pos x="93" y="11"/>
                </a:cxn>
                <a:cxn ang="0">
                  <a:pos x="141" y="7"/>
                </a:cxn>
                <a:cxn ang="0">
                  <a:pos x="204" y="0"/>
                </a:cxn>
                <a:cxn ang="0">
                  <a:pos x="252" y="0"/>
                </a:cxn>
                <a:cxn ang="0">
                  <a:pos x="196" y="7"/>
                </a:cxn>
                <a:cxn ang="0">
                  <a:pos x="141" y="15"/>
                </a:cxn>
                <a:cxn ang="0">
                  <a:pos x="96" y="37"/>
                </a:cxn>
                <a:cxn ang="0">
                  <a:pos x="82" y="52"/>
                </a:cxn>
                <a:cxn ang="0">
                  <a:pos x="71" y="67"/>
                </a:cxn>
                <a:cxn ang="0">
                  <a:pos x="71" y="70"/>
                </a:cxn>
                <a:cxn ang="0">
                  <a:pos x="78" y="85"/>
                </a:cxn>
                <a:cxn ang="0">
                  <a:pos x="85" y="100"/>
                </a:cxn>
                <a:cxn ang="0">
                  <a:pos x="100" y="111"/>
                </a:cxn>
                <a:cxn ang="0">
                  <a:pos x="126" y="126"/>
                </a:cxn>
                <a:cxn ang="0">
                  <a:pos x="167" y="137"/>
                </a:cxn>
                <a:cxn ang="0">
                  <a:pos x="163" y="140"/>
                </a:cxn>
              </a:cxnLst>
              <a:rect l="0" t="0" r="0" b="0"/>
              <a:pathLst>
                <a:path w="252" h="140">
                  <a:moveTo>
                    <a:pt x="163" y="140"/>
                  </a:moveTo>
                  <a:lnTo>
                    <a:pt x="133" y="140"/>
                  </a:lnTo>
                  <a:lnTo>
                    <a:pt x="67" y="122"/>
                  </a:lnTo>
                  <a:lnTo>
                    <a:pt x="26" y="107"/>
                  </a:lnTo>
                  <a:lnTo>
                    <a:pt x="11" y="92"/>
                  </a:lnTo>
                  <a:lnTo>
                    <a:pt x="0" y="81"/>
                  </a:lnTo>
                  <a:lnTo>
                    <a:pt x="0" y="70"/>
                  </a:lnTo>
                  <a:lnTo>
                    <a:pt x="8" y="55"/>
                  </a:lnTo>
                  <a:lnTo>
                    <a:pt x="11" y="48"/>
                  </a:lnTo>
                  <a:lnTo>
                    <a:pt x="23" y="41"/>
                  </a:lnTo>
                  <a:lnTo>
                    <a:pt x="37" y="30"/>
                  </a:lnTo>
                  <a:lnTo>
                    <a:pt x="56" y="22"/>
                  </a:lnTo>
                  <a:lnTo>
                    <a:pt x="93" y="11"/>
                  </a:lnTo>
                  <a:lnTo>
                    <a:pt x="141" y="7"/>
                  </a:lnTo>
                  <a:lnTo>
                    <a:pt x="204" y="0"/>
                  </a:lnTo>
                  <a:lnTo>
                    <a:pt x="252" y="0"/>
                  </a:lnTo>
                  <a:lnTo>
                    <a:pt x="196" y="7"/>
                  </a:lnTo>
                  <a:lnTo>
                    <a:pt x="141" y="15"/>
                  </a:lnTo>
                  <a:lnTo>
                    <a:pt x="96" y="37"/>
                  </a:lnTo>
                  <a:lnTo>
                    <a:pt x="82" y="52"/>
                  </a:lnTo>
                  <a:lnTo>
                    <a:pt x="71" y="67"/>
                  </a:lnTo>
                  <a:lnTo>
                    <a:pt x="71" y="70"/>
                  </a:lnTo>
                  <a:lnTo>
                    <a:pt x="78" y="85"/>
                  </a:lnTo>
                  <a:lnTo>
                    <a:pt x="85" y="100"/>
                  </a:lnTo>
                  <a:lnTo>
                    <a:pt x="100" y="111"/>
                  </a:lnTo>
                  <a:lnTo>
                    <a:pt x="126" y="126"/>
                  </a:lnTo>
                  <a:lnTo>
                    <a:pt x="167" y="137"/>
                  </a:lnTo>
                  <a:lnTo>
                    <a:pt x="163" y="14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4" name="図形 153"/>
            <p:cNvSpPr/>
            <p:nvPr/>
          </p:nvSpPr>
          <p:spPr bwMode="auto">
            <a:xfrm>
              <a:off x="1904263" y="5459197"/>
              <a:ext cx="815675" cy="423741"/>
            </a:xfrm>
            <a:custGeom>
              <a:avLst/>
              <a:gdLst/>
              <a:ahLst/>
              <a:cxnLst>
                <a:cxn ang="0">
                  <a:pos x="325" y="163"/>
                </a:cxn>
                <a:cxn ang="0">
                  <a:pos x="296" y="163"/>
                </a:cxn>
                <a:cxn ang="0">
                  <a:pos x="133" y="178"/>
                </a:cxn>
                <a:cxn ang="0">
                  <a:pos x="92" y="189"/>
                </a:cxn>
                <a:cxn ang="0">
                  <a:pos x="70" y="200"/>
                </a:cxn>
                <a:cxn ang="0">
                  <a:pos x="55" y="211"/>
                </a:cxn>
                <a:cxn ang="0">
                  <a:pos x="44" y="218"/>
                </a:cxn>
                <a:cxn ang="0">
                  <a:pos x="37" y="233"/>
                </a:cxn>
                <a:cxn ang="0">
                  <a:pos x="37" y="241"/>
                </a:cxn>
                <a:cxn ang="0">
                  <a:pos x="37" y="248"/>
                </a:cxn>
                <a:cxn ang="0">
                  <a:pos x="55" y="259"/>
                </a:cxn>
                <a:cxn ang="0">
                  <a:pos x="85" y="274"/>
                </a:cxn>
                <a:cxn ang="0">
                  <a:pos x="155" y="289"/>
                </a:cxn>
                <a:cxn ang="0">
                  <a:pos x="104" y="300"/>
                </a:cxn>
                <a:cxn ang="0">
                  <a:pos x="92" y="300"/>
                </a:cxn>
                <a:cxn ang="0">
                  <a:pos x="55" y="289"/>
                </a:cxn>
                <a:cxn ang="0">
                  <a:pos x="30" y="274"/>
                </a:cxn>
                <a:cxn ang="0">
                  <a:pos x="7" y="259"/>
                </a:cxn>
                <a:cxn ang="0">
                  <a:pos x="0" y="248"/>
                </a:cxn>
                <a:cxn ang="0">
                  <a:pos x="0" y="233"/>
                </a:cxn>
                <a:cxn ang="0">
                  <a:pos x="0" y="230"/>
                </a:cxn>
                <a:cxn ang="0">
                  <a:pos x="4" y="215"/>
                </a:cxn>
                <a:cxn ang="0">
                  <a:pos x="18" y="204"/>
                </a:cxn>
                <a:cxn ang="0">
                  <a:pos x="55" y="189"/>
                </a:cxn>
                <a:cxn ang="0">
                  <a:pos x="100" y="174"/>
                </a:cxn>
                <a:cxn ang="0">
                  <a:pos x="144" y="170"/>
                </a:cxn>
                <a:cxn ang="0">
                  <a:pos x="233" y="163"/>
                </a:cxn>
                <a:cxn ang="0">
                  <a:pos x="270" y="163"/>
                </a:cxn>
                <a:cxn ang="0">
                  <a:pos x="299" y="159"/>
                </a:cxn>
                <a:cxn ang="0">
                  <a:pos x="311" y="163"/>
                </a:cxn>
                <a:cxn ang="0">
                  <a:pos x="355" y="159"/>
                </a:cxn>
                <a:cxn ang="0">
                  <a:pos x="396" y="148"/>
                </a:cxn>
                <a:cxn ang="0">
                  <a:pos x="425" y="141"/>
                </a:cxn>
                <a:cxn ang="0">
                  <a:pos x="455" y="122"/>
                </a:cxn>
                <a:cxn ang="0">
                  <a:pos x="492" y="104"/>
                </a:cxn>
                <a:cxn ang="0">
                  <a:pos x="499" y="89"/>
                </a:cxn>
                <a:cxn ang="0">
                  <a:pos x="506" y="71"/>
                </a:cxn>
                <a:cxn ang="0">
                  <a:pos x="499" y="48"/>
                </a:cxn>
                <a:cxn ang="0">
                  <a:pos x="484" y="34"/>
                </a:cxn>
                <a:cxn ang="0">
                  <a:pos x="466" y="19"/>
                </a:cxn>
                <a:cxn ang="0">
                  <a:pos x="421" y="0"/>
                </a:cxn>
                <a:cxn ang="0">
                  <a:pos x="462" y="8"/>
                </a:cxn>
                <a:cxn ang="0">
                  <a:pos x="492" y="19"/>
                </a:cxn>
                <a:cxn ang="0">
                  <a:pos x="510" y="34"/>
                </a:cxn>
                <a:cxn ang="0">
                  <a:pos x="525" y="45"/>
                </a:cxn>
                <a:cxn ang="0">
                  <a:pos x="532" y="59"/>
                </a:cxn>
                <a:cxn ang="0">
                  <a:pos x="532" y="74"/>
                </a:cxn>
                <a:cxn ang="0">
                  <a:pos x="532" y="78"/>
                </a:cxn>
                <a:cxn ang="0">
                  <a:pos x="514" y="100"/>
                </a:cxn>
                <a:cxn ang="0">
                  <a:pos x="492" y="119"/>
                </a:cxn>
                <a:cxn ang="0">
                  <a:pos x="455" y="133"/>
                </a:cxn>
                <a:cxn ang="0">
                  <a:pos x="421" y="145"/>
                </a:cxn>
                <a:cxn ang="0">
                  <a:pos x="355" y="159"/>
                </a:cxn>
                <a:cxn ang="0">
                  <a:pos x="325" y="163"/>
                </a:cxn>
              </a:cxnLst>
              <a:rect l="0" t="0" r="0" b="0"/>
              <a:pathLst>
                <a:path w="532" h="300">
                  <a:moveTo>
                    <a:pt x="325" y="163"/>
                  </a:moveTo>
                  <a:lnTo>
                    <a:pt x="296" y="163"/>
                  </a:lnTo>
                  <a:lnTo>
                    <a:pt x="133" y="178"/>
                  </a:lnTo>
                  <a:lnTo>
                    <a:pt x="92" y="189"/>
                  </a:lnTo>
                  <a:lnTo>
                    <a:pt x="70" y="200"/>
                  </a:lnTo>
                  <a:lnTo>
                    <a:pt x="55" y="211"/>
                  </a:lnTo>
                  <a:lnTo>
                    <a:pt x="44" y="218"/>
                  </a:lnTo>
                  <a:lnTo>
                    <a:pt x="37" y="233"/>
                  </a:lnTo>
                  <a:lnTo>
                    <a:pt x="37" y="241"/>
                  </a:lnTo>
                  <a:lnTo>
                    <a:pt x="37" y="248"/>
                  </a:lnTo>
                  <a:lnTo>
                    <a:pt x="55" y="259"/>
                  </a:lnTo>
                  <a:lnTo>
                    <a:pt x="85" y="274"/>
                  </a:lnTo>
                  <a:lnTo>
                    <a:pt x="155" y="289"/>
                  </a:lnTo>
                  <a:lnTo>
                    <a:pt x="104" y="300"/>
                  </a:lnTo>
                  <a:lnTo>
                    <a:pt x="92" y="300"/>
                  </a:lnTo>
                  <a:lnTo>
                    <a:pt x="55" y="289"/>
                  </a:lnTo>
                  <a:lnTo>
                    <a:pt x="30" y="274"/>
                  </a:lnTo>
                  <a:lnTo>
                    <a:pt x="7" y="259"/>
                  </a:lnTo>
                  <a:lnTo>
                    <a:pt x="0" y="248"/>
                  </a:lnTo>
                  <a:lnTo>
                    <a:pt x="0" y="233"/>
                  </a:lnTo>
                  <a:lnTo>
                    <a:pt x="0" y="230"/>
                  </a:lnTo>
                  <a:lnTo>
                    <a:pt x="4" y="215"/>
                  </a:lnTo>
                  <a:lnTo>
                    <a:pt x="18" y="204"/>
                  </a:lnTo>
                  <a:lnTo>
                    <a:pt x="55" y="189"/>
                  </a:lnTo>
                  <a:lnTo>
                    <a:pt x="100" y="174"/>
                  </a:lnTo>
                  <a:lnTo>
                    <a:pt x="144" y="170"/>
                  </a:lnTo>
                  <a:lnTo>
                    <a:pt x="233" y="163"/>
                  </a:lnTo>
                  <a:lnTo>
                    <a:pt x="270" y="163"/>
                  </a:lnTo>
                  <a:lnTo>
                    <a:pt x="299" y="159"/>
                  </a:lnTo>
                  <a:lnTo>
                    <a:pt x="311" y="163"/>
                  </a:lnTo>
                  <a:lnTo>
                    <a:pt x="355" y="159"/>
                  </a:lnTo>
                  <a:lnTo>
                    <a:pt x="396" y="148"/>
                  </a:lnTo>
                  <a:lnTo>
                    <a:pt x="425" y="141"/>
                  </a:lnTo>
                  <a:lnTo>
                    <a:pt x="455" y="122"/>
                  </a:lnTo>
                  <a:lnTo>
                    <a:pt x="492" y="104"/>
                  </a:lnTo>
                  <a:lnTo>
                    <a:pt x="499" y="89"/>
                  </a:lnTo>
                  <a:lnTo>
                    <a:pt x="506" y="71"/>
                  </a:lnTo>
                  <a:lnTo>
                    <a:pt x="499" y="48"/>
                  </a:lnTo>
                  <a:lnTo>
                    <a:pt x="484" y="34"/>
                  </a:lnTo>
                  <a:lnTo>
                    <a:pt x="466" y="19"/>
                  </a:lnTo>
                  <a:lnTo>
                    <a:pt x="421" y="0"/>
                  </a:lnTo>
                  <a:lnTo>
                    <a:pt x="462" y="8"/>
                  </a:lnTo>
                  <a:lnTo>
                    <a:pt x="492" y="19"/>
                  </a:lnTo>
                  <a:lnTo>
                    <a:pt x="510" y="34"/>
                  </a:lnTo>
                  <a:lnTo>
                    <a:pt x="525" y="45"/>
                  </a:lnTo>
                  <a:lnTo>
                    <a:pt x="532" y="59"/>
                  </a:lnTo>
                  <a:lnTo>
                    <a:pt x="532" y="74"/>
                  </a:lnTo>
                  <a:lnTo>
                    <a:pt x="532" y="78"/>
                  </a:lnTo>
                  <a:lnTo>
                    <a:pt x="514" y="100"/>
                  </a:lnTo>
                  <a:lnTo>
                    <a:pt x="492" y="119"/>
                  </a:lnTo>
                  <a:lnTo>
                    <a:pt x="455" y="133"/>
                  </a:lnTo>
                  <a:lnTo>
                    <a:pt x="421" y="145"/>
                  </a:lnTo>
                  <a:lnTo>
                    <a:pt x="355" y="159"/>
                  </a:lnTo>
                  <a:lnTo>
                    <a:pt x="325" y="163"/>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5" name="図形 154"/>
            <p:cNvSpPr/>
            <p:nvPr/>
          </p:nvSpPr>
          <p:spPr bwMode="auto">
            <a:xfrm>
              <a:off x="1723342" y="5302413"/>
              <a:ext cx="1082455" cy="387017"/>
            </a:xfrm>
            <a:custGeom>
              <a:avLst/>
              <a:gdLst/>
              <a:ahLst/>
              <a:cxnLst>
                <a:cxn ang="0">
                  <a:pos x="539" y="100"/>
                </a:cxn>
                <a:cxn ang="0">
                  <a:pos x="654" y="119"/>
                </a:cxn>
                <a:cxn ang="0">
                  <a:pos x="698" y="159"/>
                </a:cxn>
                <a:cxn ang="0">
                  <a:pos x="698" y="204"/>
                </a:cxn>
                <a:cxn ang="0">
                  <a:pos x="632" y="252"/>
                </a:cxn>
                <a:cxn ang="0">
                  <a:pos x="469" y="274"/>
                </a:cxn>
                <a:cxn ang="0">
                  <a:pos x="599" y="241"/>
                </a:cxn>
                <a:cxn ang="0">
                  <a:pos x="654" y="189"/>
                </a:cxn>
                <a:cxn ang="0">
                  <a:pos x="643" y="156"/>
                </a:cxn>
                <a:cxn ang="0">
                  <a:pos x="562" y="115"/>
                </a:cxn>
                <a:cxn ang="0">
                  <a:pos x="554" y="119"/>
                </a:cxn>
                <a:cxn ang="0">
                  <a:pos x="617" y="163"/>
                </a:cxn>
                <a:cxn ang="0">
                  <a:pos x="602" y="211"/>
                </a:cxn>
                <a:cxn ang="0">
                  <a:pos x="514" y="259"/>
                </a:cxn>
                <a:cxn ang="0">
                  <a:pos x="421" y="270"/>
                </a:cxn>
                <a:cxn ang="0">
                  <a:pos x="528" y="230"/>
                </a:cxn>
                <a:cxn ang="0">
                  <a:pos x="547" y="174"/>
                </a:cxn>
                <a:cxn ang="0">
                  <a:pos x="525" y="130"/>
                </a:cxn>
                <a:cxn ang="0">
                  <a:pos x="406" y="100"/>
                </a:cxn>
                <a:cxn ang="0">
                  <a:pos x="210" y="93"/>
                </a:cxn>
                <a:cxn ang="0">
                  <a:pos x="66" y="63"/>
                </a:cxn>
                <a:cxn ang="0">
                  <a:pos x="48" y="41"/>
                </a:cxn>
                <a:cxn ang="0">
                  <a:pos x="77" y="4"/>
                </a:cxn>
                <a:cxn ang="0">
                  <a:pos x="48" y="30"/>
                </a:cxn>
                <a:cxn ang="0">
                  <a:pos x="70" y="71"/>
                </a:cxn>
                <a:cxn ang="0">
                  <a:pos x="210" y="100"/>
                </a:cxn>
                <a:cxn ang="0">
                  <a:pos x="406" y="100"/>
                </a:cxn>
                <a:cxn ang="0">
                  <a:pos x="517" y="134"/>
                </a:cxn>
                <a:cxn ang="0">
                  <a:pos x="543" y="174"/>
                </a:cxn>
                <a:cxn ang="0">
                  <a:pos x="528" y="226"/>
                </a:cxn>
                <a:cxn ang="0">
                  <a:pos x="388" y="270"/>
                </a:cxn>
                <a:cxn ang="0">
                  <a:pos x="414" y="256"/>
                </a:cxn>
                <a:cxn ang="0">
                  <a:pos x="477" y="211"/>
                </a:cxn>
                <a:cxn ang="0">
                  <a:pos x="462" y="163"/>
                </a:cxn>
                <a:cxn ang="0">
                  <a:pos x="373" y="115"/>
                </a:cxn>
                <a:cxn ang="0">
                  <a:pos x="173" y="100"/>
                </a:cxn>
                <a:cxn ang="0">
                  <a:pos x="15" y="63"/>
                </a:cxn>
                <a:cxn ang="0">
                  <a:pos x="11" y="19"/>
                </a:cxn>
                <a:cxn ang="0">
                  <a:pos x="85" y="0"/>
                </a:cxn>
                <a:cxn ang="0">
                  <a:pos x="77" y="23"/>
                </a:cxn>
                <a:cxn ang="0">
                  <a:pos x="85" y="56"/>
                </a:cxn>
                <a:cxn ang="0">
                  <a:pos x="192" y="89"/>
                </a:cxn>
                <a:cxn ang="0">
                  <a:pos x="414" y="89"/>
                </a:cxn>
              </a:cxnLst>
              <a:rect l="0" t="0" r="0" b="0"/>
              <a:pathLst>
                <a:path w="706" h="274">
                  <a:moveTo>
                    <a:pt x="414" y="89"/>
                  </a:moveTo>
                  <a:lnTo>
                    <a:pt x="484" y="93"/>
                  </a:lnTo>
                  <a:lnTo>
                    <a:pt x="539" y="100"/>
                  </a:lnTo>
                  <a:lnTo>
                    <a:pt x="587" y="104"/>
                  </a:lnTo>
                  <a:lnTo>
                    <a:pt x="624" y="111"/>
                  </a:lnTo>
                  <a:lnTo>
                    <a:pt x="654" y="119"/>
                  </a:lnTo>
                  <a:lnTo>
                    <a:pt x="672" y="134"/>
                  </a:lnTo>
                  <a:lnTo>
                    <a:pt x="687" y="145"/>
                  </a:lnTo>
                  <a:lnTo>
                    <a:pt x="698" y="159"/>
                  </a:lnTo>
                  <a:lnTo>
                    <a:pt x="706" y="174"/>
                  </a:lnTo>
                  <a:lnTo>
                    <a:pt x="706" y="189"/>
                  </a:lnTo>
                  <a:lnTo>
                    <a:pt x="698" y="204"/>
                  </a:lnTo>
                  <a:lnTo>
                    <a:pt x="684" y="226"/>
                  </a:lnTo>
                  <a:lnTo>
                    <a:pt x="665" y="241"/>
                  </a:lnTo>
                  <a:lnTo>
                    <a:pt x="632" y="252"/>
                  </a:lnTo>
                  <a:lnTo>
                    <a:pt x="599" y="259"/>
                  </a:lnTo>
                  <a:lnTo>
                    <a:pt x="532" y="270"/>
                  </a:lnTo>
                  <a:lnTo>
                    <a:pt x="469" y="274"/>
                  </a:lnTo>
                  <a:lnTo>
                    <a:pt x="517" y="267"/>
                  </a:lnTo>
                  <a:lnTo>
                    <a:pt x="573" y="252"/>
                  </a:lnTo>
                  <a:lnTo>
                    <a:pt x="599" y="241"/>
                  </a:lnTo>
                  <a:lnTo>
                    <a:pt x="624" y="226"/>
                  </a:lnTo>
                  <a:lnTo>
                    <a:pt x="643" y="211"/>
                  </a:lnTo>
                  <a:lnTo>
                    <a:pt x="654" y="189"/>
                  </a:lnTo>
                  <a:lnTo>
                    <a:pt x="654" y="182"/>
                  </a:lnTo>
                  <a:lnTo>
                    <a:pt x="654" y="163"/>
                  </a:lnTo>
                  <a:lnTo>
                    <a:pt x="643" y="156"/>
                  </a:lnTo>
                  <a:lnTo>
                    <a:pt x="628" y="141"/>
                  </a:lnTo>
                  <a:lnTo>
                    <a:pt x="602" y="126"/>
                  </a:lnTo>
                  <a:lnTo>
                    <a:pt x="562" y="115"/>
                  </a:lnTo>
                  <a:lnTo>
                    <a:pt x="510" y="111"/>
                  </a:lnTo>
                  <a:lnTo>
                    <a:pt x="510" y="111"/>
                  </a:lnTo>
                  <a:lnTo>
                    <a:pt x="554" y="119"/>
                  </a:lnTo>
                  <a:lnTo>
                    <a:pt x="595" y="141"/>
                  </a:lnTo>
                  <a:lnTo>
                    <a:pt x="610" y="148"/>
                  </a:lnTo>
                  <a:lnTo>
                    <a:pt x="617" y="163"/>
                  </a:lnTo>
                  <a:lnTo>
                    <a:pt x="617" y="182"/>
                  </a:lnTo>
                  <a:lnTo>
                    <a:pt x="613" y="200"/>
                  </a:lnTo>
                  <a:lnTo>
                    <a:pt x="602" y="211"/>
                  </a:lnTo>
                  <a:lnTo>
                    <a:pt x="569" y="233"/>
                  </a:lnTo>
                  <a:lnTo>
                    <a:pt x="543" y="244"/>
                  </a:lnTo>
                  <a:lnTo>
                    <a:pt x="514" y="259"/>
                  </a:lnTo>
                  <a:lnTo>
                    <a:pt x="473" y="267"/>
                  </a:lnTo>
                  <a:lnTo>
                    <a:pt x="429" y="270"/>
                  </a:lnTo>
                  <a:lnTo>
                    <a:pt x="421" y="270"/>
                  </a:lnTo>
                  <a:lnTo>
                    <a:pt x="469" y="259"/>
                  </a:lnTo>
                  <a:lnTo>
                    <a:pt x="502" y="244"/>
                  </a:lnTo>
                  <a:lnTo>
                    <a:pt x="528" y="230"/>
                  </a:lnTo>
                  <a:lnTo>
                    <a:pt x="543" y="211"/>
                  </a:lnTo>
                  <a:lnTo>
                    <a:pt x="547" y="189"/>
                  </a:lnTo>
                  <a:lnTo>
                    <a:pt x="547" y="174"/>
                  </a:lnTo>
                  <a:lnTo>
                    <a:pt x="543" y="159"/>
                  </a:lnTo>
                  <a:lnTo>
                    <a:pt x="532" y="145"/>
                  </a:lnTo>
                  <a:lnTo>
                    <a:pt x="525" y="130"/>
                  </a:lnTo>
                  <a:lnTo>
                    <a:pt x="488" y="111"/>
                  </a:lnTo>
                  <a:lnTo>
                    <a:pt x="447" y="104"/>
                  </a:lnTo>
                  <a:lnTo>
                    <a:pt x="406" y="100"/>
                  </a:lnTo>
                  <a:lnTo>
                    <a:pt x="332" y="93"/>
                  </a:lnTo>
                  <a:lnTo>
                    <a:pt x="295" y="100"/>
                  </a:lnTo>
                  <a:lnTo>
                    <a:pt x="210" y="93"/>
                  </a:lnTo>
                  <a:lnTo>
                    <a:pt x="140" y="85"/>
                  </a:lnTo>
                  <a:lnTo>
                    <a:pt x="96" y="74"/>
                  </a:lnTo>
                  <a:lnTo>
                    <a:pt x="66" y="63"/>
                  </a:lnTo>
                  <a:lnTo>
                    <a:pt x="51" y="56"/>
                  </a:lnTo>
                  <a:lnTo>
                    <a:pt x="48" y="45"/>
                  </a:lnTo>
                  <a:lnTo>
                    <a:pt x="48" y="41"/>
                  </a:lnTo>
                  <a:lnTo>
                    <a:pt x="51" y="30"/>
                  </a:lnTo>
                  <a:lnTo>
                    <a:pt x="63" y="15"/>
                  </a:lnTo>
                  <a:lnTo>
                    <a:pt x="77" y="4"/>
                  </a:lnTo>
                  <a:lnTo>
                    <a:pt x="70" y="0"/>
                  </a:lnTo>
                  <a:lnTo>
                    <a:pt x="55" y="15"/>
                  </a:lnTo>
                  <a:lnTo>
                    <a:pt x="48" y="30"/>
                  </a:lnTo>
                  <a:lnTo>
                    <a:pt x="40" y="45"/>
                  </a:lnTo>
                  <a:lnTo>
                    <a:pt x="51" y="60"/>
                  </a:lnTo>
                  <a:lnTo>
                    <a:pt x="70" y="71"/>
                  </a:lnTo>
                  <a:lnTo>
                    <a:pt x="100" y="78"/>
                  </a:lnTo>
                  <a:lnTo>
                    <a:pt x="140" y="89"/>
                  </a:lnTo>
                  <a:lnTo>
                    <a:pt x="210" y="100"/>
                  </a:lnTo>
                  <a:lnTo>
                    <a:pt x="295" y="104"/>
                  </a:lnTo>
                  <a:lnTo>
                    <a:pt x="332" y="100"/>
                  </a:lnTo>
                  <a:lnTo>
                    <a:pt x="406" y="100"/>
                  </a:lnTo>
                  <a:lnTo>
                    <a:pt x="447" y="111"/>
                  </a:lnTo>
                  <a:lnTo>
                    <a:pt x="488" y="115"/>
                  </a:lnTo>
                  <a:lnTo>
                    <a:pt x="517" y="134"/>
                  </a:lnTo>
                  <a:lnTo>
                    <a:pt x="528" y="148"/>
                  </a:lnTo>
                  <a:lnTo>
                    <a:pt x="539" y="163"/>
                  </a:lnTo>
                  <a:lnTo>
                    <a:pt x="543" y="174"/>
                  </a:lnTo>
                  <a:lnTo>
                    <a:pt x="543" y="189"/>
                  </a:lnTo>
                  <a:lnTo>
                    <a:pt x="539" y="204"/>
                  </a:lnTo>
                  <a:lnTo>
                    <a:pt x="528" y="226"/>
                  </a:lnTo>
                  <a:lnTo>
                    <a:pt x="499" y="241"/>
                  </a:lnTo>
                  <a:lnTo>
                    <a:pt x="454" y="259"/>
                  </a:lnTo>
                  <a:lnTo>
                    <a:pt x="388" y="270"/>
                  </a:lnTo>
                  <a:lnTo>
                    <a:pt x="314" y="270"/>
                  </a:lnTo>
                  <a:lnTo>
                    <a:pt x="362" y="267"/>
                  </a:lnTo>
                  <a:lnTo>
                    <a:pt x="414" y="256"/>
                  </a:lnTo>
                  <a:lnTo>
                    <a:pt x="454" y="233"/>
                  </a:lnTo>
                  <a:lnTo>
                    <a:pt x="469" y="226"/>
                  </a:lnTo>
                  <a:lnTo>
                    <a:pt x="477" y="211"/>
                  </a:lnTo>
                  <a:lnTo>
                    <a:pt x="477" y="196"/>
                  </a:lnTo>
                  <a:lnTo>
                    <a:pt x="473" y="182"/>
                  </a:lnTo>
                  <a:lnTo>
                    <a:pt x="462" y="163"/>
                  </a:lnTo>
                  <a:lnTo>
                    <a:pt x="447" y="145"/>
                  </a:lnTo>
                  <a:lnTo>
                    <a:pt x="417" y="130"/>
                  </a:lnTo>
                  <a:lnTo>
                    <a:pt x="373" y="115"/>
                  </a:lnTo>
                  <a:lnTo>
                    <a:pt x="314" y="111"/>
                  </a:lnTo>
                  <a:lnTo>
                    <a:pt x="273" y="104"/>
                  </a:lnTo>
                  <a:lnTo>
                    <a:pt x="173" y="100"/>
                  </a:lnTo>
                  <a:lnTo>
                    <a:pt x="100" y="89"/>
                  </a:lnTo>
                  <a:lnTo>
                    <a:pt x="51" y="74"/>
                  </a:lnTo>
                  <a:lnTo>
                    <a:pt x="15" y="63"/>
                  </a:lnTo>
                  <a:lnTo>
                    <a:pt x="7" y="45"/>
                  </a:lnTo>
                  <a:lnTo>
                    <a:pt x="0" y="30"/>
                  </a:lnTo>
                  <a:lnTo>
                    <a:pt x="11" y="19"/>
                  </a:lnTo>
                  <a:lnTo>
                    <a:pt x="26" y="8"/>
                  </a:lnTo>
                  <a:lnTo>
                    <a:pt x="51" y="0"/>
                  </a:lnTo>
                  <a:lnTo>
                    <a:pt x="85" y="0"/>
                  </a:lnTo>
                  <a:lnTo>
                    <a:pt x="111" y="4"/>
                  </a:lnTo>
                  <a:lnTo>
                    <a:pt x="92" y="8"/>
                  </a:lnTo>
                  <a:lnTo>
                    <a:pt x="77" y="23"/>
                  </a:lnTo>
                  <a:lnTo>
                    <a:pt x="77" y="34"/>
                  </a:lnTo>
                  <a:lnTo>
                    <a:pt x="77" y="41"/>
                  </a:lnTo>
                  <a:lnTo>
                    <a:pt x="85" y="56"/>
                  </a:lnTo>
                  <a:lnTo>
                    <a:pt x="96" y="63"/>
                  </a:lnTo>
                  <a:lnTo>
                    <a:pt x="136" y="78"/>
                  </a:lnTo>
                  <a:lnTo>
                    <a:pt x="192" y="89"/>
                  </a:lnTo>
                  <a:lnTo>
                    <a:pt x="247" y="93"/>
                  </a:lnTo>
                  <a:lnTo>
                    <a:pt x="358" y="93"/>
                  </a:lnTo>
                  <a:lnTo>
                    <a:pt x="414" y="89"/>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6" name="図形 155"/>
            <p:cNvSpPr/>
            <p:nvPr/>
          </p:nvSpPr>
          <p:spPr bwMode="auto">
            <a:xfrm>
              <a:off x="1960992" y="5313713"/>
              <a:ext cx="351108" cy="114410"/>
            </a:xfrm>
            <a:custGeom>
              <a:avLst/>
              <a:gdLst/>
              <a:ahLst/>
              <a:cxnLst>
                <a:cxn ang="0">
                  <a:pos x="55" y="26"/>
                </a:cxn>
                <a:cxn ang="0">
                  <a:pos x="63" y="33"/>
                </a:cxn>
                <a:cxn ang="0">
                  <a:pos x="70" y="41"/>
                </a:cxn>
                <a:cxn ang="0">
                  <a:pos x="107" y="55"/>
                </a:cxn>
                <a:cxn ang="0">
                  <a:pos x="148" y="66"/>
                </a:cxn>
                <a:cxn ang="0">
                  <a:pos x="229" y="81"/>
                </a:cxn>
                <a:cxn ang="0">
                  <a:pos x="196" y="81"/>
                </a:cxn>
                <a:cxn ang="0">
                  <a:pos x="137" y="70"/>
                </a:cxn>
                <a:cxn ang="0">
                  <a:pos x="89" y="66"/>
                </a:cxn>
                <a:cxn ang="0">
                  <a:pos x="41" y="52"/>
                </a:cxn>
                <a:cxn ang="0">
                  <a:pos x="11" y="41"/>
                </a:cxn>
                <a:cxn ang="0">
                  <a:pos x="0" y="37"/>
                </a:cxn>
                <a:cxn ang="0">
                  <a:pos x="0" y="33"/>
                </a:cxn>
                <a:cxn ang="0">
                  <a:pos x="0" y="22"/>
                </a:cxn>
                <a:cxn ang="0">
                  <a:pos x="11" y="11"/>
                </a:cxn>
                <a:cxn ang="0">
                  <a:pos x="37" y="0"/>
                </a:cxn>
                <a:cxn ang="0">
                  <a:pos x="81" y="0"/>
                </a:cxn>
                <a:cxn ang="0">
                  <a:pos x="67" y="11"/>
                </a:cxn>
                <a:cxn ang="0">
                  <a:pos x="63" y="15"/>
                </a:cxn>
                <a:cxn ang="0">
                  <a:pos x="55" y="26"/>
                </a:cxn>
              </a:cxnLst>
              <a:rect l="0" t="0" r="0" b="0"/>
              <a:pathLst>
                <a:path w="229" h="81">
                  <a:moveTo>
                    <a:pt x="55" y="26"/>
                  </a:moveTo>
                  <a:lnTo>
                    <a:pt x="63" y="33"/>
                  </a:lnTo>
                  <a:lnTo>
                    <a:pt x="70" y="41"/>
                  </a:lnTo>
                  <a:lnTo>
                    <a:pt x="107" y="55"/>
                  </a:lnTo>
                  <a:lnTo>
                    <a:pt x="148" y="66"/>
                  </a:lnTo>
                  <a:lnTo>
                    <a:pt x="229" y="81"/>
                  </a:lnTo>
                  <a:lnTo>
                    <a:pt x="196" y="81"/>
                  </a:lnTo>
                  <a:lnTo>
                    <a:pt x="137" y="70"/>
                  </a:lnTo>
                  <a:lnTo>
                    <a:pt x="89" y="66"/>
                  </a:lnTo>
                  <a:lnTo>
                    <a:pt x="41" y="52"/>
                  </a:lnTo>
                  <a:lnTo>
                    <a:pt x="11" y="41"/>
                  </a:lnTo>
                  <a:lnTo>
                    <a:pt x="0" y="37"/>
                  </a:lnTo>
                  <a:lnTo>
                    <a:pt x="0" y="33"/>
                  </a:lnTo>
                  <a:lnTo>
                    <a:pt x="0" y="22"/>
                  </a:lnTo>
                  <a:lnTo>
                    <a:pt x="11" y="11"/>
                  </a:lnTo>
                  <a:lnTo>
                    <a:pt x="37" y="0"/>
                  </a:lnTo>
                  <a:lnTo>
                    <a:pt x="81" y="0"/>
                  </a:lnTo>
                  <a:lnTo>
                    <a:pt x="67" y="11"/>
                  </a:lnTo>
                  <a:lnTo>
                    <a:pt x="63" y="15"/>
                  </a:lnTo>
                  <a:lnTo>
                    <a:pt x="55" y="2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7" name="図形 156"/>
            <p:cNvSpPr/>
            <p:nvPr/>
          </p:nvSpPr>
          <p:spPr bwMode="auto">
            <a:xfrm>
              <a:off x="2753668" y="5443660"/>
              <a:ext cx="409371" cy="276844"/>
            </a:xfrm>
            <a:custGeom>
              <a:avLst/>
              <a:gdLst/>
              <a:ahLst/>
              <a:cxnLst>
                <a:cxn ang="0">
                  <a:pos x="252" y="56"/>
                </a:cxn>
                <a:cxn ang="0">
                  <a:pos x="263" y="70"/>
                </a:cxn>
                <a:cxn ang="0">
                  <a:pos x="267" y="82"/>
                </a:cxn>
                <a:cxn ang="0">
                  <a:pos x="267" y="96"/>
                </a:cxn>
                <a:cxn ang="0">
                  <a:pos x="263" y="111"/>
                </a:cxn>
                <a:cxn ang="0">
                  <a:pos x="259" y="119"/>
                </a:cxn>
                <a:cxn ang="0">
                  <a:pos x="226" y="144"/>
                </a:cxn>
                <a:cxn ang="0">
                  <a:pos x="193" y="159"/>
                </a:cxn>
                <a:cxn ang="0">
                  <a:pos x="152" y="174"/>
                </a:cxn>
                <a:cxn ang="0">
                  <a:pos x="67" y="189"/>
                </a:cxn>
                <a:cxn ang="0">
                  <a:pos x="0" y="196"/>
                </a:cxn>
                <a:cxn ang="0">
                  <a:pos x="41" y="185"/>
                </a:cxn>
                <a:cxn ang="0">
                  <a:pos x="82" y="174"/>
                </a:cxn>
                <a:cxn ang="0">
                  <a:pos x="126" y="156"/>
                </a:cxn>
                <a:cxn ang="0">
                  <a:pos x="174" y="126"/>
                </a:cxn>
                <a:cxn ang="0">
                  <a:pos x="189" y="104"/>
                </a:cxn>
                <a:cxn ang="0">
                  <a:pos x="196" y="89"/>
                </a:cxn>
                <a:cxn ang="0">
                  <a:pos x="196" y="63"/>
                </a:cxn>
                <a:cxn ang="0">
                  <a:pos x="189" y="45"/>
                </a:cxn>
                <a:cxn ang="0">
                  <a:pos x="167" y="26"/>
                </a:cxn>
                <a:cxn ang="0">
                  <a:pos x="134" y="11"/>
                </a:cxn>
                <a:cxn ang="0">
                  <a:pos x="85" y="0"/>
                </a:cxn>
                <a:cxn ang="0">
                  <a:pos x="152" y="11"/>
                </a:cxn>
                <a:cxn ang="0">
                  <a:pos x="204" y="19"/>
                </a:cxn>
                <a:cxn ang="0">
                  <a:pos x="233" y="34"/>
                </a:cxn>
                <a:cxn ang="0">
                  <a:pos x="252" y="56"/>
                </a:cxn>
              </a:cxnLst>
              <a:rect l="0" t="0" r="0" b="0"/>
              <a:pathLst>
                <a:path w="267" h="196">
                  <a:moveTo>
                    <a:pt x="252" y="56"/>
                  </a:moveTo>
                  <a:lnTo>
                    <a:pt x="263" y="70"/>
                  </a:lnTo>
                  <a:lnTo>
                    <a:pt x="267" y="82"/>
                  </a:lnTo>
                  <a:lnTo>
                    <a:pt x="267" y="96"/>
                  </a:lnTo>
                  <a:lnTo>
                    <a:pt x="263" y="111"/>
                  </a:lnTo>
                  <a:lnTo>
                    <a:pt x="259" y="119"/>
                  </a:lnTo>
                  <a:lnTo>
                    <a:pt x="226" y="144"/>
                  </a:lnTo>
                  <a:lnTo>
                    <a:pt x="193" y="159"/>
                  </a:lnTo>
                  <a:lnTo>
                    <a:pt x="152" y="174"/>
                  </a:lnTo>
                  <a:lnTo>
                    <a:pt x="67" y="189"/>
                  </a:lnTo>
                  <a:lnTo>
                    <a:pt x="0" y="196"/>
                  </a:lnTo>
                  <a:lnTo>
                    <a:pt x="41" y="185"/>
                  </a:lnTo>
                  <a:lnTo>
                    <a:pt x="82" y="174"/>
                  </a:lnTo>
                  <a:lnTo>
                    <a:pt x="126" y="156"/>
                  </a:lnTo>
                  <a:lnTo>
                    <a:pt x="174" y="126"/>
                  </a:lnTo>
                  <a:lnTo>
                    <a:pt x="189" y="104"/>
                  </a:lnTo>
                  <a:lnTo>
                    <a:pt x="196" y="89"/>
                  </a:lnTo>
                  <a:lnTo>
                    <a:pt x="196" y="63"/>
                  </a:lnTo>
                  <a:lnTo>
                    <a:pt x="189" y="45"/>
                  </a:lnTo>
                  <a:lnTo>
                    <a:pt x="167" y="26"/>
                  </a:lnTo>
                  <a:lnTo>
                    <a:pt x="134" y="11"/>
                  </a:lnTo>
                  <a:lnTo>
                    <a:pt x="85" y="0"/>
                  </a:lnTo>
                  <a:lnTo>
                    <a:pt x="152" y="11"/>
                  </a:lnTo>
                  <a:lnTo>
                    <a:pt x="204" y="19"/>
                  </a:lnTo>
                  <a:lnTo>
                    <a:pt x="233" y="34"/>
                  </a:lnTo>
                  <a:lnTo>
                    <a:pt x="252" y="5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8" name="図形 157"/>
            <p:cNvSpPr/>
            <p:nvPr/>
          </p:nvSpPr>
          <p:spPr bwMode="auto">
            <a:xfrm>
              <a:off x="3892853" y="5360324"/>
              <a:ext cx="323510" cy="271194"/>
            </a:xfrm>
            <a:custGeom>
              <a:avLst/>
              <a:gdLst/>
              <a:ahLst/>
              <a:cxnLst>
                <a:cxn ang="0">
                  <a:pos x="211" y="85"/>
                </a:cxn>
                <a:cxn ang="0">
                  <a:pos x="211" y="93"/>
                </a:cxn>
                <a:cxn ang="0">
                  <a:pos x="204" y="122"/>
                </a:cxn>
                <a:cxn ang="0">
                  <a:pos x="193" y="141"/>
                </a:cxn>
                <a:cxn ang="0">
                  <a:pos x="178" y="155"/>
                </a:cxn>
                <a:cxn ang="0">
                  <a:pos x="152" y="174"/>
                </a:cxn>
                <a:cxn ang="0">
                  <a:pos x="122" y="189"/>
                </a:cxn>
                <a:cxn ang="0">
                  <a:pos x="89" y="192"/>
                </a:cxn>
                <a:cxn ang="0">
                  <a:pos x="111" y="178"/>
                </a:cxn>
                <a:cxn ang="0">
                  <a:pos x="141" y="159"/>
                </a:cxn>
                <a:cxn ang="0">
                  <a:pos x="163" y="129"/>
                </a:cxn>
                <a:cxn ang="0">
                  <a:pos x="174" y="107"/>
                </a:cxn>
                <a:cxn ang="0">
                  <a:pos x="174" y="93"/>
                </a:cxn>
                <a:cxn ang="0">
                  <a:pos x="167" y="78"/>
                </a:cxn>
                <a:cxn ang="0">
                  <a:pos x="141" y="59"/>
                </a:cxn>
                <a:cxn ang="0">
                  <a:pos x="119" y="44"/>
                </a:cxn>
                <a:cxn ang="0">
                  <a:pos x="93" y="30"/>
                </a:cxn>
                <a:cxn ang="0">
                  <a:pos x="52" y="8"/>
                </a:cxn>
                <a:cxn ang="0">
                  <a:pos x="0" y="0"/>
                </a:cxn>
                <a:cxn ang="0">
                  <a:pos x="56" y="4"/>
                </a:cxn>
                <a:cxn ang="0">
                  <a:pos x="122" y="22"/>
                </a:cxn>
                <a:cxn ang="0">
                  <a:pos x="152" y="33"/>
                </a:cxn>
                <a:cxn ang="0">
                  <a:pos x="182" y="48"/>
                </a:cxn>
                <a:cxn ang="0">
                  <a:pos x="204" y="70"/>
                </a:cxn>
                <a:cxn ang="0">
                  <a:pos x="211" y="85"/>
                </a:cxn>
              </a:cxnLst>
              <a:rect l="0" t="0" r="0" b="0"/>
              <a:pathLst>
                <a:path w="211" h="192">
                  <a:moveTo>
                    <a:pt x="211" y="85"/>
                  </a:moveTo>
                  <a:lnTo>
                    <a:pt x="211" y="93"/>
                  </a:lnTo>
                  <a:lnTo>
                    <a:pt x="204" y="122"/>
                  </a:lnTo>
                  <a:lnTo>
                    <a:pt x="193" y="141"/>
                  </a:lnTo>
                  <a:lnTo>
                    <a:pt x="178" y="155"/>
                  </a:lnTo>
                  <a:lnTo>
                    <a:pt x="152" y="174"/>
                  </a:lnTo>
                  <a:lnTo>
                    <a:pt x="122" y="189"/>
                  </a:lnTo>
                  <a:lnTo>
                    <a:pt x="89" y="192"/>
                  </a:lnTo>
                  <a:lnTo>
                    <a:pt x="111" y="178"/>
                  </a:lnTo>
                  <a:lnTo>
                    <a:pt x="141" y="159"/>
                  </a:lnTo>
                  <a:lnTo>
                    <a:pt x="163" y="129"/>
                  </a:lnTo>
                  <a:lnTo>
                    <a:pt x="174" y="107"/>
                  </a:lnTo>
                  <a:lnTo>
                    <a:pt x="174" y="93"/>
                  </a:lnTo>
                  <a:lnTo>
                    <a:pt x="167" y="78"/>
                  </a:lnTo>
                  <a:lnTo>
                    <a:pt x="141" y="59"/>
                  </a:lnTo>
                  <a:lnTo>
                    <a:pt x="119" y="44"/>
                  </a:lnTo>
                  <a:lnTo>
                    <a:pt x="93" y="30"/>
                  </a:lnTo>
                  <a:lnTo>
                    <a:pt x="52" y="8"/>
                  </a:lnTo>
                  <a:lnTo>
                    <a:pt x="0" y="0"/>
                  </a:lnTo>
                  <a:lnTo>
                    <a:pt x="56" y="4"/>
                  </a:lnTo>
                  <a:lnTo>
                    <a:pt x="122" y="22"/>
                  </a:lnTo>
                  <a:lnTo>
                    <a:pt x="152" y="33"/>
                  </a:lnTo>
                  <a:lnTo>
                    <a:pt x="182" y="48"/>
                  </a:lnTo>
                  <a:lnTo>
                    <a:pt x="204" y="70"/>
                  </a:lnTo>
                  <a:lnTo>
                    <a:pt x="211" y="8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59" name="図形 158"/>
            <p:cNvSpPr/>
            <p:nvPr/>
          </p:nvSpPr>
          <p:spPr bwMode="auto">
            <a:xfrm>
              <a:off x="3672069" y="5329250"/>
              <a:ext cx="476832" cy="329105"/>
            </a:xfrm>
            <a:custGeom>
              <a:avLst/>
              <a:gdLst/>
              <a:ahLst/>
              <a:cxnLst>
                <a:cxn ang="0">
                  <a:pos x="266" y="155"/>
                </a:cxn>
                <a:cxn ang="0">
                  <a:pos x="270" y="137"/>
                </a:cxn>
                <a:cxn ang="0">
                  <a:pos x="278" y="122"/>
                </a:cxn>
                <a:cxn ang="0">
                  <a:pos x="270" y="107"/>
                </a:cxn>
                <a:cxn ang="0">
                  <a:pos x="252" y="85"/>
                </a:cxn>
                <a:cxn ang="0">
                  <a:pos x="226" y="70"/>
                </a:cxn>
                <a:cxn ang="0">
                  <a:pos x="196" y="52"/>
                </a:cxn>
                <a:cxn ang="0">
                  <a:pos x="163" y="37"/>
                </a:cxn>
                <a:cxn ang="0">
                  <a:pos x="85" y="15"/>
                </a:cxn>
                <a:cxn ang="0">
                  <a:pos x="0" y="0"/>
                </a:cxn>
                <a:cxn ang="0">
                  <a:pos x="96" y="11"/>
                </a:cxn>
                <a:cxn ang="0">
                  <a:pos x="163" y="26"/>
                </a:cxn>
                <a:cxn ang="0">
                  <a:pos x="215" y="44"/>
                </a:cxn>
                <a:cxn ang="0">
                  <a:pos x="255" y="66"/>
                </a:cxn>
                <a:cxn ang="0">
                  <a:pos x="285" y="85"/>
                </a:cxn>
                <a:cxn ang="0">
                  <a:pos x="303" y="100"/>
                </a:cxn>
                <a:cxn ang="0">
                  <a:pos x="311" y="115"/>
                </a:cxn>
                <a:cxn ang="0">
                  <a:pos x="311" y="137"/>
                </a:cxn>
                <a:cxn ang="0">
                  <a:pos x="303" y="155"/>
                </a:cxn>
                <a:cxn ang="0">
                  <a:pos x="285" y="170"/>
                </a:cxn>
                <a:cxn ang="0">
                  <a:pos x="266" y="192"/>
                </a:cxn>
                <a:cxn ang="0">
                  <a:pos x="233" y="211"/>
                </a:cxn>
                <a:cxn ang="0">
                  <a:pos x="215" y="222"/>
                </a:cxn>
                <a:cxn ang="0">
                  <a:pos x="163" y="233"/>
                </a:cxn>
                <a:cxn ang="0">
                  <a:pos x="196" y="214"/>
                </a:cxn>
                <a:cxn ang="0">
                  <a:pos x="233" y="200"/>
                </a:cxn>
                <a:cxn ang="0">
                  <a:pos x="252" y="181"/>
                </a:cxn>
                <a:cxn ang="0">
                  <a:pos x="266" y="155"/>
                </a:cxn>
              </a:cxnLst>
              <a:rect l="0" t="0" r="0" b="0"/>
              <a:pathLst>
                <a:path w="311" h="233">
                  <a:moveTo>
                    <a:pt x="266" y="155"/>
                  </a:moveTo>
                  <a:lnTo>
                    <a:pt x="270" y="137"/>
                  </a:lnTo>
                  <a:lnTo>
                    <a:pt x="278" y="122"/>
                  </a:lnTo>
                  <a:lnTo>
                    <a:pt x="270" y="107"/>
                  </a:lnTo>
                  <a:lnTo>
                    <a:pt x="252" y="85"/>
                  </a:lnTo>
                  <a:lnTo>
                    <a:pt x="226" y="70"/>
                  </a:lnTo>
                  <a:lnTo>
                    <a:pt x="196" y="52"/>
                  </a:lnTo>
                  <a:lnTo>
                    <a:pt x="163" y="37"/>
                  </a:lnTo>
                  <a:lnTo>
                    <a:pt x="85" y="15"/>
                  </a:lnTo>
                  <a:lnTo>
                    <a:pt x="0" y="0"/>
                  </a:lnTo>
                  <a:lnTo>
                    <a:pt x="96" y="11"/>
                  </a:lnTo>
                  <a:lnTo>
                    <a:pt x="163" y="26"/>
                  </a:lnTo>
                  <a:lnTo>
                    <a:pt x="215" y="44"/>
                  </a:lnTo>
                  <a:lnTo>
                    <a:pt x="255" y="66"/>
                  </a:lnTo>
                  <a:lnTo>
                    <a:pt x="285" y="85"/>
                  </a:lnTo>
                  <a:lnTo>
                    <a:pt x="303" y="100"/>
                  </a:lnTo>
                  <a:lnTo>
                    <a:pt x="311" y="115"/>
                  </a:lnTo>
                  <a:lnTo>
                    <a:pt x="311" y="137"/>
                  </a:lnTo>
                  <a:lnTo>
                    <a:pt x="303" y="155"/>
                  </a:lnTo>
                  <a:lnTo>
                    <a:pt x="285" y="170"/>
                  </a:lnTo>
                  <a:lnTo>
                    <a:pt x="266" y="192"/>
                  </a:lnTo>
                  <a:lnTo>
                    <a:pt x="233" y="211"/>
                  </a:lnTo>
                  <a:lnTo>
                    <a:pt x="215" y="222"/>
                  </a:lnTo>
                  <a:lnTo>
                    <a:pt x="163" y="233"/>
                  </a:lnTo>
                  <a:lnTo>
                    <a:pt x="196" y="214"/>
                  </a:lnTo>
                  <a:lnTo>
                    <a:pt x="233" y="200"/>
                  </a:lnTo>
                  <a:lnTo>
                    <a:pt x="252" y="181"/>
                  </a:lnTo>
                  <a:lnTo>
                    <a:pt x="266" y="155"/>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0" name="図形 159"/>
            <p:cNvSpPr/>
            <p:nvPr/>
          </p:nvSpPr>
          <p:spPr bwMode="auto">
            <a:xfrm>
              <a:off x="3621472" y="5365974"/>
              <a:ext cx="323510" cy="292381"/>
            </a:xfrm>
            <a:custGeom>
              <a:avLst/>
              <a:gdLst/>
              <a:ahLst/>
              <a:cxnLst>
                <a:cxn ang="0">
                  <a:pos x="174" y="100"/>
                </a:cxn>
                <a:cxn ang="0">
                  <a:pos x="174" y="89"/>
                </a:cxn>
                <a:cxn ang="0">
                  <a:pos x="163" y="70"/>
                </a:cxn>
                <a:cxn ang="0">
                  <a:pos x="148" y="59"/>
                </a:cxn>
                <a:cxn ang="0">
                  <a:pos x="115" y="33"/>
                </a:cxn>
                <a:cxn ang="0">
                  <a:pos x="59" y="15"/>
                </a:cxn>
                <a:cxn ang="0">
                  <a:pos x="0" y="0"/>
                </a:cxn>
                <a:cxn ang="0">
                  <a:pos x="63" y="11"/>
                </a:cxn>
                <a:cxn ang="0">
                  <a:pos x="115" y="18"/>
                </a:cxn>
                <a:cxn ang="0">
                  <a:pos x="148" y="33"/>
                </a:cxn>
                <a:cxn ang="0">
                  <a:pos x="174" y="48"/>
                </a:cxn>
                <a:cxn ang="0">
                  <a:pos x="196" y="66"/>
                </a:cxn>
                <a:cxn ang="0">
                  <a:pos x="203" y="70"/>
                </a:cxn>
                <a:cxn ang="0">
                  <a:pos x="211" y="81"/>
                </a:cxn>
                <a:cxn ang="0">
                  <a:pos x="211" y="96"/>
                </a:cxn>
                <a:cxn ang="0">
                  <a:pos x="211" y="114"/>
                </a:cxn>
                <a:cxn ang="0">
                  <a:pos x="200" y="129"/>
                </a:cxn>
                <a:cxn ang="0">
                  <a:pos x="174" y="166"/>
                </a:cxn>
                <a:cxn ang="0">
                  <a:pos x="140" y="188"/>
                </a:cxn>
                <a:cxn ang="0">
                  <a:pos x="107" y="207"/>
                </a:cxn>
                <a:cxn ang="0">
                  <a:pos x="144" y="174"/>
                </a:cxn>
                <a:cxn ang="0">
                  <a:pos x="163" y="144"/>
                </a:cxn>
                <a:cxn ang="0">
                  <a:pos x="174" y="118"/>
                </a:cxn>
                <a:cxn ang="0">
                  <a:pos x="174" y="100"/>
                </a:cxn>
              </a:cxnLst>
              <a:rect l="0" t="0" r="0" b="0"/>
              <a:pathLst>
                <a:path w="211" h="207">
                  <a:moveTo>
                    <a:pt x="174" y="100"/>
                  </a:moveTo>
                  <a:lnTo>
                    <a:pt x="174" y="89"/>
                  </a:lnTo>
                  <a:lnTo>
                    <a:pt x="163" y="70"/>
                  </a:lnTo>
                  <a:lnTo>
                    <a:pt x="148" y="59"/>
                  </a:lnTo>
                  <a:lnTo>
                    <a:pt x="115" y="33"/>
                  </a:lnTo>
                  <a:lnTo>
                    <a:pt x="59" y="15"/>
                  </a:lnTo>
                  <a:lnTo>
                    <a:pt x="0" y="0"/>
                  </a:lnTo>
                  <a:lnTo>
                    <a:pt x="63" y="11"/>
                  </a:lnTo>
                  <a:lnTo>
                    <a:pt x="115" y="18"/>
                  </a:lnTo>
                  <a:lnTo>
                    <a:pt x="148" y="33"/>
                  </a:lnTo>
                  <a:lnTo>
                    <a:pt x="174" y="48"/>
                  </a:lnTo>
                  <a:lnTo>
                    <a:pt x="196" y="66"/>
                  </a:lnTo>
                  <a:lnTo>
                    <a:pt x="203" y="70"/>
                  </a:lnTo>
                  <a:lnTo>
                    <a:pt x="211" y="81"/>
                  </a:lnTo>
                  <a:lnTo>
                    <a:pt x="211" y="96"/>
                  </a:lnTo>
                  <a:lnTo>
                    <a:pt x="211" y="114"/>
                  </a:lnTo>
                  <a:lnTo>
                    <a:pt x="200" y="129"/>
                  </a:lnTo>
                  <a:lnTo>
                    <a:pt x="174" y="166"/>
                  </a:lnTo>
                  <a:lnTo>
                    <a:pt x="140" y="188"/>
                  </a:lnTo>
                  <a:lnTo>
                    <a:pt x="107" y="207"/>
                  </a:lnTo>
                  <a:lnTo>
                    <a:pt x="144" y="174"/>
                  </a:lnTo>
                  <a:lnTo>
                    <a:pt x="163" y="144"/>
                  </a:lnTo>
                  <a:lnTo>
                    <a:pt x="174" y="118"/>
                  </a:lnTo>
                  <a:lnTo>
                    <a:pt x="174" y="10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1" name="図形 160"/>
            <p:cNvSpPr/>
            <p:nvPr/>
          </p:nvSpPr>
          <p:spPr bwMode="auto">
            <a:xfrm>
              <a:off x="3196769" y="5344787"/>
              <a:ext cx="555027" cy="334755"/>
            </a:xfrm>
            <a:custGeom>
              <a:avLst/>
              <a:gdLst/>
              <a:ahLst/>
              <a:cxnLst>
                <a:cxn ang="0">
                  <a:pos x="321" y="140"/>
                </a:cxn>
                <a:cxn ang="0">
                  <a:pos x="314" y="104"/>
                </a:cxn>
                <a:cxn ang="0">
                  <a:pos x="307" y="96"/>
                </a:cxn>
                <a:cxn ang="0">
                  <a:pos x="292" y="81"/>
                </a:cxn>
                <a:cxn ang="0">
                  <a:pos x="266" y="70"/>
                </a:cxn>
                <a:cxn ang="0">
                  <a:pos x="225" y="48"/>
                </a:cxn>
                <a:cxn ang="0">
                  <a:pos x="170" y="33"/>
                </a:cxn>
                <a:cxn ang="0">
                  <a:pos x="96" y="15"/>
                </a:cxn>
                <a:cxn ang="0">
                  <a:pos x="0" y="0"/>
                </a:cxn>
                <a:cxn ang="0">
                  <a:pos x="96" y="11"/>
                </a:cxn>
                <a:cxn ang="0">
                  <a:pos x="203" y="30"/>
                </a:cxn>
                <a:cxn ang="0">
                  <a:pos x="255" y="44"/>
                </a:cxn>
                <a:cxn ang="0">
                  <a:pos x="299" y="63"/>
                </a:cxn>
                <a:cxn ang="0">
                  <a:pos x="336" y="81"/>
                </a:cxn>
                <a:cxn ang="0">
                  <a:pos x="362" y="104"/>
                </a:cxn>
                <a:cxn ang="0">
                  <a:pos x="362" y="118"/>
                </a:cxn>
                <a:cxn ang="0">
                  <a:pos x="362" y="140"/>
                </a:cxn>
                <a:cxn ang="0">
                  <a:pos x="351" y="159"/>
                </a:cxn>
                <a:cxn ang="0">
                  <a:pos x="336" y="185"/>
                </a:cxn>
                <a:cxn ang="0">
                  <a:pos x="314" y="200"/>
                </a:cxn>
                <a:cxn ang="0">
                  <a:pos x="284" y="222"/>
                </a:cxn>
                <a:cxn ang="0">
                  <a:pos x="255" y="237"/>
                </a:cxn>
                <a:cxn ang="0">
                  <a:pos x="277" y="222"/>
                </a:cxn>
                <a:cxn ang="0">
                  <a:pos x="296" y="200"/>
                </a:cxn>
                <a:cxn ang="0">
                  <a:pos x="310" y="170"/>
                </a:cxn>
                <a:cxn ang="0">
                  <a:pos x="321" y="140"/>
                </a:cxn>
              </a:cxnLst>
              <a:rect l="0" t="0" r="0" b="0"/>
              <a:pathLst>
                <a:path w="362" h="237">
                  <a:moveTo>
                    <a:pt x="321" y="140"/>
                  </a:moveTo>
                  <a:lnTo>
                    <a:pt x="314" y="104"/>
                  </a:lnTo>
                  <a:lnTo>
                    <a:pt x="307" y="96"/>
                  </a:lnTo>
                  <a:lnTo>
                    <a:pt x="292" y="81"/>
                  </a:lnTo>
                  <a:lnTo>
                    <a:pt x="266" y="70"/>
                  </a:lnTo>
                  <a:lnTo>
                    <a:pt x="225" y="48"/>
                  </a:lnTo>
                  <a:lnTo>
                    <a:pt x="170" y="33"/>
                  </a:lnTo>
                  <a:lnTo>
                    <a:pt x="96" y="15"/>
                  </a:lnTo>
                  <a:lnTo>
                    <a:pt x="0" y="0"/>
                  </a:lnTo>
                  <a:lnTo>
                    <a:pt x="96" y="11"/>
                  </a:lnTo>
                  <a:lnTo>
                    <a:pt x="203" y="30"/>
                  </a:lnTo>
                  <a:lnTo>
                    <a:pt x="255" y="44"/>
                  </a:lnTo>
                  <a:lnTo>
                    <a:pt x="299" y="63"/>
                  </a:lnTo>
                  <a:lnTo>
                    <a:pt x="336" y="81"/>
                  </a:lnTo>
                  <a:lnTo>
                    <a:pt x="362" y="104"/>
                  </a:lnTo>
                  <a:lnTo>
                    <a:pt x="362" y="118"/>
                  </a:lnTo>
                  <a:lnTo>
                    <a:pt x="362" y="140"/>
                  </a:lnTo>
                  <a:lnTo>
                    <a:pt x="351" y="159"/>
                  </a:lnTo>
                  <a:lnTo>
                    <a:pt x="336" y="185"/>
                  </a:lnTo>
                  <a:lnTo>
                    <a:pt x="314" y="200"/>
                  </a:lnTo>
                  <a:lnTo>
                    <a:pt x="284" y="222"/>
                  </a:lnTo>
                  <a:lnTo>
                    <a:pt x="255" y="237"/>
                  </a:lnTo>
                  <a:lnTo>
                    <a:pt x="277" y="222"/>
                  </a:lnTo>
                  <a:lnTo>
                    <a:pt x="296" y="200"/>
                  </a:lnTo>
                  <a:lnTo>
                    <a:pt x="310" y="170"/>
                  </a:lnTo>
                  <a:lnTo>
                    <a:pt x="321" y="14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2" name="図形 161"/>
            <p:cNvSpPr/>
            <p:nvPr/>
          </p:nvSpPr>
          <p:spPr bwMode="auto">
            <a:xfrm>
              <a:off x="3049580" y="5908363"/>
              <a:ext cx="4600" cy="11300"/>
            </a:xfrm>
            <a:custGeom>
              <a:avLst/>
              <a:gdLst/>
              <a:ahLst/>
              <a:cxnLst>
                <a:cxn ang="0">
                  <a:pos x="0" y="8"/>
                </a:cxn>
                <a:cxn ang="0">
                  <a:pos x="0" y="0"/>
                </a:cxn>
                <a:cxn ang="0">
                  <a:pos x="3" y="8"/>
                </a:cxn>
                <a:cxn ang="0">
                  <a:pos x="0" y="8"/>
                </a:cxn>
              </a:cxnLst>
              <a:rect l="0" t="0" r="0" b="0"/>
              <a:pathLst>
                <a:path w="3" h="8">
                  <a:moveTo>
                    <a:pt x="0" y="8"/>
                  </a:moveTo>
                  <a:lnTo>
                    <a:pt x="0" y="0"/>
                  </a:lnTo>
                  <a:lnTo>
                    <a:pt x="3" y="8"/>
                  </a:lnTo>
                  <a:lnTo>
                    <a:pt x="0" y="8"/>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3" name="図形 162"/>
            <p:cNvSpPr/>
            <p:nvPr/>
          </p:nvSpPr>
          <p:spPr bwMode="auto">
            <a:xfrm>
              <a:off x="16865" y="6065147"/>
              <a:ext cx="90460" cy="21187"/>
            </a:xfrm>
            <a:custGeom>
              <a:avLst/>
              <a:gdLst/>
              <a:ahLst/>
              <a:cxnLst>
                <a:cxn ang="0">
                  <a:pos x="4" y="0"/>
                </a:cxn>
                <a:cxn ang="0">
                  <a:pos x="0" y="0"/>
                </a:cxn>
                <a:cxn ang="0">
                  <a:pos x="0" y="8"/>
                </a:cxn>
                <a:cxn ang="0">
                  <a:pos x="44" y="15"/>
                </a:cxn>
                <a:cxn ang="0">
                  <a:pos x="59" y="15"/>
                </a:cxn>
                <a:cxn ang="0">
                  <a:pos x="4" y="0"/>
                </a:cxn>
              </a:cxnLst>
              <a:rect l="0" t="0" r="0" b="0"/>
              <a:pathLst>
                <a:path w="59" h="15">
                  <a:moveTo>
                    <a:pt x="4" y="0"/>
                  </a:moveTo>
                  <a:lnTo>
                    <a:pt x="0" y="0"/>
                  </a:lnTo>
                  <a:lnTo>
                    <a:pt x="0" y="8"/>
                  </a:lnTo>
                  <a:lnTo>
                    <a:pt x="44" y="15"/>
                  </a:lnTo>
                  <a:lnTo>
                    <a:pt x="59" y="15"/>
                  </a:lnTo>
                  <a:lnTo>
                    <a:pt x="4" y="0"/>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4" name="図形 163"/>
            <p:cNvSpPr/>
            <p:nvPr/>
          </p:nvSpPr>
          <p:spPr bwMode="auto">
            <a:xfrm>
              <a:off x="3110909" y="5402699"/>
              <a:ext cx="260648" cy="281082"/>
            </a:xfrm>
            <a:custGeom>
              <a:avLst/>
              <a:gdLst/>
              <a:ahLst/>
              <a:cxnLst>
                <a:cxn ang="0">
                  <a:pos x="26" y="196"/>
                </a:cxn>
                <a:cxn ang="0">
                  <a:pos x="30" y="199"/>
                </a:cxn>
                <a:cxn ang="0">
                  <a:pos x="48" y="196"/>
                </a:cxn>
                <a:cxn ang="0">
                  <a:pos x="89" y="181"/>
                </a:cxn>
                <a:cxn ang="0">
                  <a:pos x="137" y="155"/>
                </a:cxn>
                <a:cxn ang="0">
                  <a:pos x="156" y="133"/>
                </a:cxn>
                <a:cxn ang="0">
                  <a:pos x="167" y="114"/>
                </a:cxn>
                <a:cxn ang="0">
                  <a:pos x="170" y="103"/>
                </a:cxn>
                <a:cxn ang="0">
                  <a:pos x="167" y="88"/>
                </a:cxn>
                <a:cxn ang="0">
                  <a:pos x="152" y="59"/>
                </a:cxn>
                <a:cxn ang="0">
                  <a:pos x="141" y="48"/>
                </a:cxn>
                <a:cxn ang="0">
                  <a:pos x="111" y="33"/>
                </a:cxn>
                <a:cxn ang="0">
                  <a:pos x="67" y="14"/>
                </a:cxn>
                <a:cxn ang="0">
                  <a:pos x="34" y="3"/>
                </a:cxn>
                <a:cxn ang="0">
                  <a:pos x="0" y="0"/>
                </a:cxn>
                <a:cxn ang="0">
                  <a:pos x="0" y="3"/>
                </a:cxn>
                <a:cxn ang="0">
                  <a:pos x="34" y="7"/>
                </a:cxn>
                <a:cxn ang="0">
                  <a:pos x="67" y="18"/>
                </a:cxn>
                <a:cxn ang="0">
                  <a:pos x="111" y="40"/>
                </a:cxn>
                <a:cxn ang="0">
                  <a:pos x="137" y="55"/>
                </a:cxn>
                <a:cxn ang="0">
                  <a:pos x="145" y="59"/>
                </a:cxn>
                <a:cxn ang="0">
                  <a:pos x="167" y="88"/>
                </a:cxn>
                <a:cxn ang="0">
                  <a:pos x="167" y="103"/>
                </a:cxn>
                <a:cxn ang="0">
                  <a:pos x="159" y="114"/>
                </a:cxn>
                <a:cxn ang="0">
                  <a:pos x="152" y="133"/>
                </a:cxn>
                <a:cxn ang="0">
                  <a:pos x="137" y="148"/>
                </a:cxn>
                <a:cxn ang="0">
                  <a:pos x="89" y="173"/>
                </a:cxn>
                <a:cxn ang="0">
                  <a:pos x="45" y="188"/>
                </a:cxn>
                <a:cxn ang="0">
                  <a:pos x="26" y="196"/>
                </a:cxn>
              </a:cxnLst>
              <a:rect l="0" t="0" r="0" b="0"/>
              <a:pathLst>
                <a:path w="170" h="199">
                  <a:moveTo>
                    <a:pt x="26" y="196"/>
                  </a:moveTo>
                  <a:lnTo>
                    <a:pt x="30" y="199"/>
                  </a:lnTo>
                  <a:lnTo>
                    <a:pt x="48" y="196"/>
                  </a:lnTo>
                  <a:lnTo>
                    <a:pt x="89" y="181"/>
                  </a:lnTo>
                  <a:lnTo>
                    <a:pt x="137" y="155"/>
                  </a:lnTo>
                  <a:lnTo>
                    <a:pt x="156" y="133"/>
                  </a:lnTo>
                  <a:lnTo>
                    <a:pt x="167" y="114"/>
                  </a:lnTo>
                  <a:lnTo>
                    <a:pt x="170" y="103"/>
                  </a:lnTo>
                  <a:lnTo>
                    <a:pt x="167" y="88"/>
                  </a:lnTo>
                  <a:lnTo>
                    <a:pt x="152" y="59"/>
                  </a:lnTo>
                  <a:lnTo>
                    <a:pt x="141" y="48"/>
                  </a:lnTo>
                  <a:lnTo>
                    <a:pt x="111" y="33"/>
                  </a:lnTo>
                  <a:lnTo>
                    <a:pt x="67" y="14"/>
                  </a:lnTo>
                  <a:lnTo>
                    <a:pt x="34" y="3"/>
                  </a:lnTo>
                  <a:lnTo>
                    <a:pt x="0" y="0"/>
                  </a:lnTo>
                  <a:lnTo>
                    <a:pt x="0" y="3"/>
                  </a:lnTo>
                  <a:lnTo>
                    <a:pt x="34" y="7"/>
                  </a:lnTo>
                  <a:lnTo>
                    <a:pt x="67" y="18"/>
                  </a:lnTo>
                  <a:lnTo>
                    <a:pt x="111" y="40"/>
                  </a:lnTo>
                  <a:lnTo>
                    <a:pt x="137" y="55"/>
                  </a:lnTo>
                  <a:lnTo>
                    <a:pt x="145" y="59"/>
                  </a:lnTo>
                  <a:lnTo>
                    <a:pt x="167" y="88"/>
                  </a:lnTo>
                  <a:lnTo>
                    <a:pt x="167" y="103"/>
                  </a:lnTo>
                  <a:lnTo>
                    <a:pt x="159" y="114"/>
                  </a:lnTo>
                  <a:lnTo>
                    <a:pt x="152" y="133"/>
                  </a:lnTo>
                  <a:lnTo>
                    <a:pt x="137" y="148"/>
                  </a:lnTo>
                  <a:lnTo>
                    <a:pt x="89" y="173"/>
                  </a:lnTo>
                  <a:lnTo>
                    <a:pt x="45" y="188"/>
                  </a:lnTo>
                  <a:lnTo>
                    <a:pt x="26" y="196"/>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sp>
          <p:nvSpPr>
            <p:cNvPr id="165" name="図形 164"/>
            <p:cNvSpPr/>
            <p:nvPr/>
          </p:nvSpPr>
          <p:spPr bwMode="auto">
            <a:xfrm>
              <a:off x="16865" y="6028423"/>
              <a:ext cx="493698" cy="57911"/>
            </a:xfrm>
            <a:custGeom>
              <a:avLst/>
              <a:gdLst/>
              <a:ahLst/>
              <a:cxnLst>
                <a:cxn ang="0">
                  <a:pos x="189" y="19"/>
                </a:cxn>
                <a:cxn ang="0">
                  <a:pos x="100" y="22"/>
                </a:cxn>
                <a:cxn ang="0">
                  <a:pos x="100" y="26"/>
                </a:cxn>
                <a:cxn ang="0">
                  <a:pos x="0" y="0"/>
                </a:cxn>
                <a:cxn ang="0">
                  <a:pos x="96" y="34"/>
                </a:cxn>
                <a:cxn ang="0">
                  <a:pos x="96" y="37"/>
                </a:cxn>
                <a:cxn ang="0">
                  <a:pos x="0" y="11"/>
                </a:cxn>
                <a:cxn ang="0">
                  <a:pos x="0" y="19"/>
                </a:cxn>
                <a:cxn ang="0">
                  <a:pos x="96" y="37"/>
                </a:cxn>
                <a:cxn ang="0">
                  <a:pos x="89" y="41"/>
                </a:cxn>
                <a:cxn ang="0">
                  <a:pos x="96" y="41"/>
                </a:cxn>
                <a:cxn ang="0">
                  <a:pos x="104" y="26"/>
                </a:cxn>
                <a:cxn ang="0">
                  <a:pos x="189" y="22"/>
                </a:cxn>
                <a:cxn ang="0">
                  <a:pos x="226" y="22"/>
                </a:cxn>
                <a:cxn ang="0">
                  <a:pos x="255" y="26"/>
                </a:cxn>
                <a:cxn ang="0">
                  <a:pos x="311" y="41"/>
                </a:cxn>
                <a:cxn ang="0">
                  <a:pos x="322" y="41"/>
                </a:cxn>
                <a:cxn ang="0">
                  <a:pos x="266" y="26"/>
                </a:cxn>
                <a:cxn ang="0">
                  <a:pos x="229" y="19"/>
                </a:cxn>
                <a:cxn ang="0">
                  <a:pos x="189" y="19"/>
                </a:cxn>
              </a:cxnLst>
              <a:rect l="0" t="0" r="0" b="0"/>
              <a:pathLst>
                <a:path w="322" h="41">
                  <a:moveTo>
                    <a:pt x="189" y="19"/>
                  </a:moveTo>
                  <a:lnTo>
                    <a:pt x="100" y="22"/>
                  </a:lnTo>
                  <a:lnTo>
                    <a:pt x="100" y="26"/>
                  </a:lnTo>
                  <a:lnTo>
                    <a:pt x="0" y="0"/>
                  </a:lnTo>
                  <a:lnTo>
                    <a:pt x="96" y="34"/>
                  </a:lnTo>
                  <a:lnTo>
                    <a:pt x="96" y="37"/>
                  </a:lnTo>
                  <a:lnTo>
                    <a:pt x="0" y="11"/>
                  </a:lnTo>
                  <a:lnTo>
                    <a:pt x="0" y="19"/>
                  </a:lnTo>
                  <a:lnTo>
                    <a:pt x="96" y="37"/>
                  </a:lnTo>
                  <a:lnTo>
                    <a:pt x="89" y="41"/>
                  </a:lnTo>
                  <a:lnTo>
                    <a:pt x="96" y="41"/>
                  </a:lnTo>
                  <a:lnTo>
                    <a:pt x="104" y="26"/>
                  </a:lnTo>
                  <a:lnTo>
                    <a:pt x="189" y="22"/>
                  </a:lnTo>
                  <a:lnTo>
                    <a:pt x="226" y="22"/>
                  </a:lnTo>
                  <a:lnTo>
                    <a:pt x="255" y="26"/>
                  </a:lnTo>
                  <a:lnTo>
                    <a:pt x="311" y="41"/>
                  </a:lnTo>
                  <a:lnTo>
                    <a:pt x="322" y="41"/>
                  </a:lnTo>
                  <a:lnTo>
                    <a:pt x="266" y="26"/>
                  </a:lnTo>
                  <a:lnTo>
                    <a:pt x="229" y="19"/>
                  </a:lnTo>
                  <a:lnTo>
                    <a:pt x="189" y="19"/>
                  </a:lnTo>
                  <a:close/>
                </a:path>
              </a:pathLst>
            </a:custGeom>
            <a:grpFill/>
            <a:ln w="3175" cap="flat" cmpd="sng" algn="ctr">
              <a:solidFill>
                <a:schemeClr val="tx2">
                  <a:lumMod val="20000"/>
                  <a:lumOff val="80000"/>
                  <a:alpha val="56000"/>
                </a:schemeClr>
              </a:solidFill>
              <a:prstDash val="solid"/>
              <a:round/>
              <a:headEnd type="none" w="med" len="med"/>
              <a:tailEnd type="none" w="med" len="med"/>
            </a:ln>
            <a:effectLst/>
          </p:spPr>
          <p:txBody>
            <a:bodyPr vert="horz" wrap="square" lIns="91440" tIns="45720" rIns="91440" bIns="45720" anchor="t" compatLnSpc="1"/>
            <a:lstStyle/>
            <a:p>
              <a:endParaRPr lang="ja-JP" altLang="en-US"/>
            </a:p>
          </p:txBody>
        </p:sp>
      </p:grpSp>
    </p:spTree>
    <p:extLst>
      <p:ext uri="{BB962C8B-B14F-4D97-AF65-F5344CB8AC3E}">
        <p14:creationId xmlns:p14="http://schemas.microsoft.com/office/powerpoint/2010/main" val="222133930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txStyles>
    <p:titleStyle>
      <a:lvl1pPr algn="ctr" rtl="0" eaLnBrk="1" latinLnBrk="0" hangingPunct="1">
        <a:spcBef>
          <a:spcPct val="0"/>
        </a:spcBef>
        <a:buNone/>
        <a:defRPr kumimoji="1" sz="4400" baseline="0">
          <a:solidFill>
            <a:schemeClr val="tx2"/>
          </a:solidFill>
          <a:effectLst>
            <a:glow rad="101600">
              <a:schemeClr val="bg1">
                <a:alpha val="60000"/>
              </a:schemeClr>
            </a:glo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55000"/>
        <a:buFont typeface="Wingdings"/>
        <a:buChar char="p"/>
        <a:defRPr kumimoji="1" sz="3200" baseline="0">
          <a:solidFill>
            <a:schemeClr val="bg2">
              <a:lumMod val="25000"/>
            </a:schemeClr>
          </a:solidFill>
          <a:latin typeface="+mn-lt"/>
          <a:ea typeface="+mn-ea"/>
          <a:cs typeface="+mn-cs"/>
        </a:defRPr>
      </a:lvl1pPr>
      <a:lvl2pPr marL="742950" indent="-285750" algn="l" rtl="0" eaLnBrk="1" latinLnBrk="0" hangingPunct="1">
        <a:spcBef>
          <a:spcPct val="20000"/>
        </a:spcBef>
        <a:buClr>
          <a:schemeClr val="accent2"/>
        </a:buClr>
        <a:buSzPct val="50000"/>
        <a:buFont typeface="Wingdings"/>
        <a:buChar char="n"/>
        <a:defRPr kumimoji="1" sz="2800" baseline="0">
          <a:solidFill>
            <a:schemeClr val="bg2">
              <a:lumMod val="25000"/>
            </a:schemeClr>
          </a:solidFill>
          <a:latin typeface="+mn-lt"/>
          <a:ea typeface="+mn-ea"/>
          <a:cs typeface="+mn-cs"/>
        </a:defRPr>
      </a:lvl2pPr>
      <a:lvl3pPr marL="1143000" indent="-228600" algn="l" rtl="0" eaLnBrk="1" latinLnBrk="0" hangingPunct="1">
        <a:spcBef>
          <a:spcPct val="20000"/>
        </a:spcBef>
        <a:buClr>
          <a:schemeClr val="accent3"/>
        </a:buClr>
        <a:buSzPct val="48000"/>
        <a:buFont typeface="Wingdings"/>
        <a:buChar char="n"/>
        <a:defRPr kumimoji="1" sz="2400" baseline="0">
          <a:solidFill>
            <a:schemeClr val="bg2">
              <a:lumMod val="25000"/>
            </a:schemeClr>
          </a:solidFill>
          <a:latin typeface="+mn-lt"/>
          <a:ea typeface="+mn-ea"/>
          <a:cs typeface="+mn-cs"/>
        </a:defRPr>
      </a:lvl3pPr>
      <a:lvl4pPr marL="1600200" indent="-228600" algn="l" rtl="0" eaLnBrk="1" latinLnBrk="0" hangingPunct="1">
        <a:spcBef>
          <a:spcPct val="20000"/>
        </a:spcBef>
        <a:buClr>
          <a:schemeClr val="accent4"/>
        </a:buClr>
        <a:buSzPct val="45000"/>
        <a:buFont typeface="Wingdings"/>
        <a:buChar char="n"/>
        <a:defRPr kumimoji="1" sz="2000" baseline="0">
          <a:solidFill>
            <a:schemeClr val="bg2">
              <a:lumMod val="25000"/>
            </a:schemeClr>
          </a:solidFill>
          <a:latin typeface="+mn-lt"/>
          <a:ea typeface="+mn-ea"/>
          <a:cs typeface="+mn-cs"/>
        </a:defRPr>
      </a:lvl4pPr>
      <a:lvl5pPr marL="2057400" indent="-228600" algn="l" rtl="0" eaLnBrk="1" latinLnBrk="0" hangingPunct="1">
        <a:spcBef>
          <a:spcPct val="20000"/>
        </a:spcBef>
        <a:buClr>
          <a:schemeClr val="accent5"/>
        </a:buClr>
        <a:buSzPct val="40000"/>
        <a:buFont typeface="Wingdings"/>
        <a:buChar char="n"/>
        <a:defRPr kumimoji="1" sz="2000" baseline="0">
          <a:solidFill>
            <a:schemeClr val="bg2">
              <a:lumMod val="25000"/>
            </a:schemeClr>
          </a:solidFill>
          <a:latin typeface="+mn-lt"/>
          <a:ea typeface="+mn-ea"/>
          <a:cs typeface="+mn-cs"/>
        </a:defRPr>
      </a:lvl5pPr>
      <a:lvl6pPr marL="2514600" indent="-228600" algn="l" rtl="0" eaLnBrk="1" latinLnBrk="0" hangingPunct="1">
        <a:spcBef>
          <a:spcPct val="20000"/>
        </a:spcBef>
        <a:buClr>
          <a:schemeClr val="accent6"/>
        </a:buClr>
        <a:buSzPct val="40000"/>
        <a:buFont typeface="Wingdings"/>
        <a:buChar char="n"/>
        <a:defRPr kumimoji="1" sz="1600">
          <a:solidFill>
            <a:schemeClr val="bg2">
              <a:lumMod val="25000"/>
            </a:schemeClr>
          </a:solidFill>
          <a:latin typeface="+mn-lt"/>
          <a:ea typeface="+mn-ea"/>
          <a:cs typeface="+mn-cs"/>
        </a:defRPr>
      </a:lvl6pPr>
      <a:lvl7pPr marL="2971800" indent="-228600" algn="l" rtl="0" eaLnBrk="1" latinLnBrk="0" hangingPunct="1">
        <a:spcBef>
          <a:spcPct val="20000"/>
        </a:spcBef>
        <a:buClr>
          <a:schemeClr val="accent6"/>
        </a:buClr>
        <a:buSzPct val="40000"/>
        <a:buFont typeface="Wingdings"/>
        <a:buChar char="n"/>
        <a:defRPr kumimoji="1" sz="1600">
          <a:solidFill>
            <a:schemeClr val="bg2">
              <a:lumMod val="25000"/>
            </a:schemeClr>
          </a:solidFill>
          <a:latin typeface="+mn-lt"/>
          <a:ea typeface="+mn-ea"/>
          <a:cs typeface="+mn-cs"/>
        </a:defRPr>
      </a:lvl7pPr>
      <a:lvl8pPr marL="3429000" indent="-228600" algn="l" rtl="0" eaLnBrk="1" latinLnBrk="0" hangingPunct="1">
        <a:spcBef>
          <a:spcPct val="20000"/>
        </a:spcBef>
        <a:buClr>
          <a:schemeClr val="accent6"/>
        </a:buClr>
        <a:buSzPct val="40000"/>
        <a:buFont typeface="Wingdings"/>
        <a:buChar char="n"/>
        <a:defRPr kumimoji="1" sz="1400">
          <a:solidFill>
            <a:schemeClr val="bg2">
              <a:lumMod val="25000"/>
            </a:schemeClr>
          </a:solidFill>
          <a:latin typeface="+mn-lt"/>
          <a:ea typeface="+mn-ea"/>
          <a:cs typeface="+mn-cs"/>
        </a:defRPr>
      </a:lvl8pPr>
      <a:lvl9pPr marL="3886200" indent="-228600" algn="l" rtl="0" eaLnBrk="1" latinLnBrk="0" hangingPunct="1">
        <a:spcBef>
          <a:spcPct val="20000"/>
        </a:spcBef>
        <a:buClr>
          <a:schemeClr val="accent6"/>
        </a:buClr>
        <a:buSzPct val="40000"/>
        <a:buFont typeface="Wingdings"/>
        <a:buChar char="n"/>
        <a:defRPr kumimoji="1" sz="1400">
          <a:solidFill>
            <a:schemeClr val="bg2">
              <a:lumMod val="25000"/>
            </a:schemeClr>
          </a:solidFill>
          <a:latin typeface="+mn-lt"/>
          <a:ea typeface="+mn-ea"/>
          <a:cs typeface="+mn-cs"/>
        </a:defRPr>
      </a:lvl9pPr>
    </p:bodyStyle>
    <p:otherStyle>
      <a:lvl1pPr marL="0" algn="l" rtl="0" eaLnBrk="1" hangingPunct="1">
        <a:defRPr kumimoji="1">
          <a:solidFill>
            <a:schemeClr val="tx1"/>
          </a:solidFill>
          <a:latin typeface="+mn-lt"/>
          <a:ea typeface="+mn-ea"/>
          <a:cs typeface="+mn-cs"/>
        </a:defRPr>
      </a:lvl1pPr>
      <a:lvl2pPr marL="457200" algn="l" rtl="0" eaLnBrk="1" hangingPunct="1">
        <a:defRPr kumimoji="1">
          <a:solidFill>
            <a:schemeClr val="tx1"/>
          </a:solidFill>
          <a:latin typeface="+mn-lt"/>
          <a:ea typeface="+mn-ea"/>
          <a:cs typeface="+mn-cs"/>
        </a:defRPr>
      </a:lvl2pPr>
      <a:lvl3pPr marL="914400" algn="l" rtl="0" eaLnBrk="1" hangingPunct="1">
        <a:defRPr kumimoji="1">
          <a:solidFill>
            <a:schemeClr val="tx1"/>
          </a:solidFill>
          <a:latin typeface="+mn-lt"/>
          <a:ea typeface="+mn-ea"/>
          <a:cs typeface="+mn-cs"/>
        </a:defRPr>
      </a:lvl3pPr>
      <a:lvl4pPr marL="1371600" algn="l" rtl="0" eaLnBrk="1" hangingPunct="1">
        <a:defRPr kumimoji="1">
          <a:solidFill>
            <a:schemeClr val="tx1"/>
          </a:solidFill>
          <a:latin typeface="+mn-lt"/>
          <a:ea typeface="+mn-ea"/>
          <a:cs typeface="+mn-cs"/>
        </a:defRPr>
      </a:lvl4pPr>
      <a:lvl5pPr marL="1828800" algn="l" rtl="0" eaLnBrk="1" hangingPunct="1">
        <a:defRPr kumimoji="1">
          <a:solidFill>
            <a:schemeClr val="tx1"/>
          </a:solidFill>
          <a:latin typeface="+mn-lt"/>
          <a:ea typeface="+mn-ea"/>
          <a:cs typeface="+mn-cs"/>
        </a:defRPr>
      </a:lvl5pPr>
      <a:lvl6pPr marL="2286000" algn="l" rtl="0" eaLnBrk="1" hangingPunct="1">
        <a:defRPr kumimoji="1">
          <a:solidFill>
            <a:schemeClr val="tx1"/>
          </a:solidFill>
          <a:latin typeface="+mn-lt"/>
          <a:ea typeface="+mn-ea"/>
          <a:cs typeface="+mn-cs"/>
        </a:defRPr>
      </a:lvl6pPr>
      <a:lvl7pPr marL="2743200" algn="l" rtl="0" eaLnBrk="1" hangingPunct="1">
        <a:defRPr kumimoji="1">
          <a:solidFill>
            <a:schemeClr val="tx1"/>
          </a:solidFill>
          <a:latin typeface="+mn-lt"/>
          <a:ea typeface="+mn-ea"/>
          <a:cs typeface="+mn-cs"/>
        </a:defRPr>
      </a:lvl7pPr>
      <a:lvl8pPr marL="3200400" algn="l" rtl="0" eaLnBrk="1" hangingPunct="1">
        <a:defRPr kumimoji="1">
          <a:solidFill>
            <a:schemeClr val="tx1"/>
          </a:solidFill>
          <a:latin typeface="+mn-lt"/>
          <a:ea typeface="+mn-ea"/>
          <a:cs typeface="+mn-cs"/>
        </a:defRPr>
      </a:lvl8pPr>
      <a:lvl9pPr marL="3657600" algn="l" rtl="0" eaLnBrk="1"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4.bin"/><Relationship Id="rId4" Type="http://schemas.openxmlformats.org/officeDocument/2006/relationships/image" Target="../media/image18.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 Target="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 Target="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8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算法设计与分析</a:t>
            </a:r>
          </a:p>
        </p:txBody>
      </p:sp>
      <p:sp>
        <p:nvSpPr>
          <p:cNvPr id="3" name="副标题 2"/>
          <p:cNvSpPr>
            <a:spLocks noGrp="1"/>
          </p:cNvSpPr>
          <p:nvPr>
            <p:ph type="subTitle" idx="1"/>
          </p:nvPr>
        </p:nvSpPr>
        <p:spPr>
          <a:xfrm>
            <a:off x="642910" y="3699318"/>
            <a:ext cx="7772400" cy="1457874"/>
          </a:xfrm>
        </p:spPr>
        <p:txBody>
          <a:bodyPr>
            <a:normAutofit fontScale="92500" lnSpcReduction="10000"/>
          </a:bodyPr>
          <a:lstStyle/>
          <a:p>
            <a:r>
              <a:rPr lang="zh-CN" altLang="en-US" b="1" dirty="0"/>
              <a:t>第</a:t>
            </a:r>
            <a:r>
              <a:rPr lang="en-US" altLang="zh-CN" b="1" dirty="0"/>
              <a:t>4</a:t>
            </a:r>
            <a:r>
              <a:rPr lang="zh-CN" altLang="en-US" b="1" dirty="0"/>
              <a:t>章</a:t>
            </a:r>
            <a:r>
              <a:rPr lang="en-US" altLang="zh-CN" b="1" dirty="0"/>
              <a:t>   </a:t>
            </a:r>
            <a:r>
              <a:rPr lang="zh-CN" altLang="en-US" b="1" dirty="0"/>
              <a:t>贪心算法</a:t>
            </a:r>
            <a:endParaRPr lang="en-US" altLang="zh-CN" b="1" dirty="0"/>
          </a:p>
          <a:p>
            <a:endParaRPr lang="en-US" altLang="zh-CN" b="1" dirty="0"/>
          </a:p>
          <a:p>
            <a:r>
              <a:rPr lang="zh-CN" altLang="en-US" sz="2800" b="1" dirty="0"/>
              <a:t>北京邮电大学   王晓茹</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5CF71-53A0-424C-9C94-004F8237E91E}"/>
              </a:ext>
            </a:extLst>
          </p:cNvPr>
          <p:cNvSpPr>
            <a:spLocks noGrp="1"/>
          </p:cNvSpPr>
          <p:nvPr>
            <p:ph type="title"/>
          </p:nvPr>
        </p:nvSpPr>
        <p:spPr/>
        <p:txBody>
          <a:bodyPr>
            <a:normAutofit/>
          </a:bodyPr>
          <a:lstStyle/>
          <a:p>
            <a:r>
              <a:rPr lang="zh-CN" altLang="en-US" sz="2800" dirty="0"/>
              <a:t>贪心方法求解付款问题</a:t>
            </a:r>
            <a:endParaRPr lang="zh-CN" altLang="en-US" dirty="0"/>
          </a:p>
        </p:txBody>
      </p:sp>
      <p:sp>
        <p:nvSpPr>
          <p:cNvPr id="3" name="内容占位符 2">
            <a:extLst>
              <a:ext uri="{FF2B5EF4-FFF2-40B4-BE49-F238E27FC236}">
                <a16:creationId xmlns:a16="http://schemas.microsoft.com/office/drawing/2014/main" id="{BF55C4C5-B6A8-42FB-846E-80C2DFE8A9EF}"/>
              </a:ext>
            </a:extLst>
          </p:cNvPr>
          <p:cNvSpPr>
            <a:spLocks noGrp="1"/>
          </p:cNvSpPr>
          <p:nvPr>
            <p:ph idx="1"/>
          </p:nvPr>
        </p:nvSpPr>
        <p:spPr/>
        <p:txBody>
          <a:bodyPr>
            <a:normAutofit/>
          </a:bodyPr>
          <a:lstStyle/>
          <a:p>
            <a:r>
              <a:rPr lang="en-US" altLang="zh-CN" dirty="0"/>
              <a:t>1. </a:t>
            </a:r>
            <a:r>
              <a:rPr lang="zh-CN" altLang="en-US" dirty="0"/>
              <a:t>自上而下，逐步构造、</a:t>
            </a:r>
            <a:r>
              <a:rPr lang="zh-CN" altLang="en-US" b="1" u="sng" dirty="0">
                <a:solidFill>
                  <a:srgbClr val="FF0000"/>
                </a:solidFill>
              </a:rPr>
              <a:t>扩展</a:t>
            </a:r>
            <a:r>
              <a:rPr lang="zh-CN" altLang="en-US" dirty="0"/>
              <a:t>货币支付解向量</a:t>
            </a:r>
            <a:endParaRPr lang="en-US" altLang="zh-CN" dirty="0"/>
          </a:p>
          <a:p>
            <a:pPr>
              <a:lnSpc>
                <a:spcPct val="90000"/>
              </a:lnSpc>
              <a:buNone/>
            </a:pPr>
            <a:r>
              <a:rPr lang="en-US" altLang="zh-CN" dirty="0"/>
              <a:t>            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a:lnSpc>
                <a:spcPct val="90000"/>
              </a:lnSpc>
              <a:buNone/>
            </a:pPr>
            <a:r>
              <a:rPr lang="zh-CN" altLang="en-US" dirty="0"/>
              <a:t>     初始     </a:t>
            </a:r>
            <a:r>
              <a:rPr lang="en-US" altLang="zh-CN" dirty="0"/>
              <a:t>(  ?,    ?  ,   ?,    ?,      ?,     ? )</a:t>
            </a:r>
          </a:p>
          <a:p>
            <a:pPr>
              <a:lnSpc>
                <a:spcPct val="90000"/>
              </a:lnSpc>
              <a:buNone/>
            </a:pPr>
            <a:r>
              <a:rPr lang="en-US" altLang="zh-CN" dirty="0"/>
              <a:t>      Step1.  ( </a:t>
            </a:r>
            <a:r>
              <a:rPr lang="en-US" altLang="zh-CN" dirty="0">
                <a:solidFill>
                  <a:srgbClr val="FF0000"/>
                </a:solidFill>
              </a:rPr>
              <a:t>0</a:t>
            </a:r>
            <a:r>
              <a:rPr lang="en-US" altLang="zh-CN" dirty="0"/>
              <a:t>,     ?,     ?,     ?,     ?      ?)</a:t>
            </a:r>
          </a:p>
          <a:p>
            <a:pPr>
              <a:lnSpc>
                <a:spcPct val="90000"/>
              </a:lnSpc>
              <a:buNone/>
            </a:pPr>
            <a:r>
              <a:rPr lang="en-US" altLang="zh-CN" dirty="0"/>
              <a:t>      Step2.  (</a:t>
            </a:r>
            <a:r>
              <a:rPr lang="en-US" altLang="zh-CN" u="sng" dirty="0"/>
              <a:t> 0</a:t>
            </a:r>
            <a:r>
              <a:rPr lang="en-US" altLang="zh-CN" dirty="0"/>
              <a:t>,     </a:t>
            </a:r>
            <a:r>
              <a:rPr lang="en-US" altLang="zh-CN" dirty="0">
                <a:solidFill>
                  <a:srgbClr val="FF0000"/>
                </a:solidFill>
              </a:rPr>
              <a:t>2</a:t>
            </a:r>
            <a:r>
              <a:rPr lang="en-US" altLang="zh-CN" dirty="0"/>
              <a:t>,     ?,     ?,     ?      ?)</a:t>
            </a:r>
          </a:p>
          <a:p>
            <a:pPr>
              <a:lnSpc>
                <a:spcPct val="90000"/>
              </a:lnSpc>
              <a:buNone/>
            </a:pPr>
            <a:r>
              <a:rPr lang="en-US" altLang="zh-CN" dirty="0"/>
              <a:t>      Step3.  ( </a:t>
            </a:r>
            <a:r>
              <a:rPr lang="en-US" altLang="zh-CN" u="sng" dirty="0"/>
              <a:t>0,     2</a:t>
            </a:r>
            <a:r>
              <a:rPr lang="en-US" altLang="zh-CN" dirty="0"/>
              <a:t>,     </a:t>
            </a:r>
            <a:r>
              <a:rPr lang="en-US" altLang="zh-CN" dirty="0">
                <a:solidFill>
                  <a:srgbClr val="FF0000"/>
                </a:solidFill>
              </a:rPr>
              <a:t>0</a:t>
            </a:r>
            <a:r>
              <a:rPr lang="en-US" altLang="zh-CN" dirty="0"/>
              <a:t>,     ?,     ?      ?)</a:t>
            </a:r>
          </a:p>
          <a:p>
            <a:pPr>
              <a:lnSpc>
                <a:spcPct val="90000"/>
              </a:lnSpc>
              <a:buNone/>
            </a:pPr>
            <a:r>
              <a:rPr lang="en-US" altLang="zh-CN" dirty="0"/>
              <a:t>      Step4.  ( </a:t>
            </a:r>
            <a:r>
              <a:rPr lang="en-US" altLang="zh-CN" u="sng" dirty="0"/>
              <a:t>0,     2,     0</a:t>
            </a:r>
            <a:r>
              <a:rPr lang="en-US" altLang="zh-CN" dirty="0"/>
              <a:t>,     </a:t>
            </a:r>
            <a:r>
              <a:rPr lang="en-US" altLang="zh-CN" dirty="0">
                <a:solidFill>
                  <a:srgbClr val="FF0000"/>
                </a:solidFill>
              </a:rPr>
              <a:t>1</a:t>
            </a:r>
            <a:r>
              <a:rPr lang="en-US" altLang="zh-CN" dirty="0"/>
              <a:t>,     ?      ?)</a:t>
            </a:r>
          </a:p>
          <a:p>
            <a:pPr>
              <a:lnSpc>
                <a:spcPct val="90000"/>
              </a:lnSpc>
              <a:buNone/>
            </a:pPr>
            <a:r>
              <a:rPr lang="en-US" altLang="zh-CN" dirty="0"/>
              <a:t>      Step5.  ( </a:t>
            </a:r>
            <a:r>
              <a:rPr lang="en-US" altLang="zh-CN" u="sng" dirty="0"/>
              <a:t>0,     2,     0,     1</a:t>
            </a:r>
            <a:r>
              <a:rPr lang="en-US" altLang="zh-CN" dirty="0"/>
              <a:t>,     </a:t>
            </a:r>
            <a:r>
              <a:rPr lang="en-US" altLang="zh-CN" dirty="0">
                <a:solidFill>
                  <a:srgbClr val="FF0000"/>
                </a:solidFill>
              </a:rPr>
              <a:t>0</a:t>
            </a:r>
            <a:r>
              <a:rPr lang="en-US" altLang="zh-CN" dirty="0"/>
              <a:t>      ?)</a:t>
            </a:r>
          </a:p>
          <a:p>
            <a:pPr>
              <a:lnSpc>
                <a:spcPct val="90000"/>
              </a:lnSpc>
              <a:buNone/>
            </a:pPr>
            <a:r>
              <a:rPr lang="en-US" altLang="zh-CN" dirty="0"/>
              <a:t>      Step6.  ( </a:t>
            </a:r>
            <a:r>
              <a:rPr lang="en-US" altLang="zh-CN" u="sng" dirty="0"/>
              <a:t>0,     2,     0,     1,     0</a:t>
            </a:r>
            <a:r>
              <a:rPr lang="en-US" altLang="zh-CN" dirty="0"/>
              <a:t>      </a:t>
            </a:r>
            <a:r>
              <a:rPr lang="en-US" altLang="zh-CN" dirty="0">
                <a:solidFill>
                  <a:srgbClr val="FF0000"/>
                </a:solidFill>
              </a:rPr>
              <a:t>1</a:t>
            </a:r>
            <a:r>
              <a:rPr lang="en-US" altLang="zh-CN" dirty="0"/>
              <a:t>)</a:t>
            </a:r>
          </a:p>
          <a:p>
            <a:r>
              <a:rPr lang="en-US" altLang="zh-CN" dirty="0"/>
              <a:t>2. </a:t>
            </a:r>
            <a:r>
              <a:rPr lang="zh-CN" altLang="en-US" dirty="0"/>
              <a:t>根据应付款总数</a:t>
            </a:r>
            <a:r>
              <a:rPr lang="en-US" altLang="zh-CN" dirty="0"/>
              <a:t>X=4</a:t>
            </a:r>
            <a:r>
              <a:rPr lang="zh-CN" altLang="en-US" dirty="0"/>
              <a:t>元</a:t>
            </a:r>
            <a:r>
              <a:rPr lang="en-US" altLang="zh-CN" dirty="0"/>
              <a:t>6</a:t>
            </a:r>
            <a:r>
              <a:rPr lang="zh-CN" altLang="en-US" dirty="0"/>
              <a:t>角，当前已经支付的货币总数</a:t>
            </a:r>
            <a:r>
              <a:rPr lang="en-US" altLang="zh-CN" dirty="0" err="1"/>
              <a:t>X</a:t>
            </a:r>
            <a:r>
              <a:rPr lang="en-US" altLang="zh-CN" baseline="-25000" dirty="0" err="1"/>
              <a:t>payed</a:t>
            </a:r>
            <a:r>
              <a:rPr lang="zh-CN" altLang="en-US" dirty="0"/>
              <a:t>，计算当前（剩余）应支付钱数</a:t>
            </a:r>
            <a:r>
              <a:rPr lang="en-US" altLang="zh-CN" dirty="0" err="1"/>
              <a:t>X</a:t>
            </a:r>
            <a:r>
              <a:rPr lang="en-US" altLang="zh-CN" baseline="-25000" dirty="0" err="1"/>
              <a:t>tobepayed</a:t>
            </a:r>
            <a:r>
              <a:rPr lang="zh-CN" altLang="en-US" dirty="0"/>
              <a:t>，</a:t>
            </a:r>
            <a:endParaRPr lang="en-US" altLang="zh-CN" dirty="0"/>
          </a:p>
          <a:p>
            <a:r>
              <a:rPr lang="en-US" altLang="zh-CN" dirty="0"/>
              <a:t>3. </a:t>
            </a:r>
            <a:r>
              <a:rPr lang="zh-CN" altLang="en-US" dirty="0"/>
              <a:t>贪心：根据</a:t>
            </a:r>
            <a:r>
              <a:rPr lang="en-US" altLang="zh-CN" dirty="0" err="1"/>
              <a:t>X</a:t>
            </a:r>
            <a:r>
              <a:rPr lang="en-US" altLang="zh-CN" baseline="-25000" dirty="0" err="1"/>
              <a:t>tobepayed</a:t>
            </a:r>
            <a:r>
              <a:rPr lang="zh-CN" altLang="en-US" dirty="0"/>
              <a:t>，在满足前述</a:t>
            </a:r>
            <a:r>
              <a:rPr lang="en-US" altLang="zh-CN" dirty="0"/>
              <a:t>2</a:t>
            </a:r>
            <a:r>
              <a:rPr lang="zh-CN" altLang="en-US" dirty="0"/>
              <a:t>个约束前提下，从剩余可用货币中，</a:t>
            </a:r>
            <a:r>
              <a:rPr lang="zh-CN" altLang="en-US" b="1" dirty="0">
                <a:solidFill>
                  <a:srgbClr val="FF0000"/>
                </a:solidFill>
              </a:rPr>
              <a:t>选择一种面值最大的货币</a:t>
            </a:r>
            <a:r>
              <a:rPr lang="zh-CN" altLang="en-US" dirty="0"/>
              <a:t>，计算应支付的张数</a:t>
            </a:r>
            <a:r>
              <a:rPr lang="en-US" altLang="zh-CN" dirty="0"/>
              <a:t>  </a:t>
            </a:r>
            <a:endParaRPr lang="zh-CN" altLang="en-US" dirty="0"/>
          </a:p>
          <a:p>
            <a:endParaRPr lang="zh-CN" altLang="en-US" dirty="0"/>
          </a:p>
        </p:txBody>
      </p:sp>
      <p:sp>
        <p:nvSpPr>
          <p:cNvPr id="4" name="日期占位符 3">
            <a:extLst>
              <a:ext uri="{FF2B5EF4-FFF2-40B4-BE49-F238E27FC236}">
                <a16:creationId xmlns:a16="http://schemas.microsoft.com/office/drawing/2014/main" id="{58324164-47E7-411E-AAB4-C054B63BA6C7}"/>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C00B4939-D93E-4036-99D4-4B9BEC131C66}"/>
              </a:ext>
            </a:extLst>
          </p:cNvPr>
          <p:cNvSpPr>
            <a:spLocks noGrp="1"/>
          </p:cNvSpPr>
          <p:nvPr>
            <p:ph type="sldNum" sz="quarter" idx="12"/>
          </p:nvPr>
        </p:nvSpPr>
        <p:spPr/>
        <p:txBody>
          <a:bodyPr/>
          <a:lstStyle/>
          <a:p>
            <a:fld id="{EEA58A3B-43CE-4AA0-90B5-EB47AFAFEB34}" type="slidenum">
              <a:rPr lang="zh-CN" altLang="en-US" smtClean="0"/>
              <a:pPr/>
              <a:t>10</a:t>
            </a:fld>
            <a:endParaRPr lang="zh-CN" altLang="en-US" dirty="0"/>
          </a:p>
        </p:txBody>
      </p:sp>
      <p:sp>
        <p:nvSpPr>
          <p:cNvPr id="7" name="Text Box 5">
            <a:extLst>
              <a:ext uri="{FF2B5EF4-FFF2-40B4-BE49-F238E27FC236}">
                <a16:creationId xmlns:a16="http://schemas.microsoft.com/office/drawing/2014/main" id="{8136FE50-5DDB-4309-9AB9-EA775F74DA12}"/>
              </a:ext>
            </a:extLst>
          </p:cNvPr>
          <p:cNvSpPr txBox="1">
            <a:spLocks noChangeArrowheads="1"/>
          </p:cNvSpPr>
          <p:nvPr/>
        </p:nvSpPr>
        <p:spPr bwMode="auto">
          <a:xfrm>
            <a:off x="4930095" y="1280991"/>
            <a:ext cx="2279791" cy="32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90000"/>
              </a:lnSpc>
              <a:spcBef>
                <a:spcPct val="20000"/>
              </a:spcBef>
            </a:pPr>
            <a:r>
              <a:rPr lang="en-US" altLang="zh-CN" sz="2000" dirty="0"/>
              <a:t> </a:t>
            </a:r>
            <a:r>
              <a:rPr lang="en-US" altLang="zh-CN" sz="2000" dirty="0" err="1"/>
              <a:t>X</a:t>
            </a:r>
            <a:r>
              <a:rPr lang="en-US" altLang="zh-CN" sz="2000" baseline="-25000" dirty="0" err="1"/>
              <a:t>payed</a:t>
            </a:r>
            <a:r>
              <a:rPr lang="en-US" altLang="zh-CN" sz="2000" dirty="0"/>
              <a:t>      </a:t>
            </a:r>
            <a:r>
              <a:rPr lang="en-US" altLang="zh-CN" sz="2000" dirty="0" err="1"/>
              <a:t>X</a:t>
            </a:r>
            <a:r>
              <a:rPr lang="en-US" altLang="zh-CN" sz="2000" baseline="-25000" dirty="0" err="1"/>
              <a:t>tobepayed</a:t>
            </a:r>
            <a:endParaRPr lang="en-US" altLang="zh-CN" sz="2000" baseline="-25000" dirty="0"/>
          </a:p>
          <a:p>
            <a:pPr eaLnBrk="1" hangingPunct="1">
              <a:lnSpc>
                <a:spcPct val="90000"/>
              </a:lnSpc>
              <a:spcBef>
                <a:spcPct val="20000"/>
              </a:spcBef>
            </a:pPr>
            <a:r>
              <a:rPr lang="zh-CN" altLang="en-US" sz="2400" baseline="-25000" dirty="0"/>
              <a:t>      </a:t>
            </a:r>
            <a:r>
              <a:rPr lang="en-US" altLang="zh-CN" sz="2400" dirty="0"/>
              <a:t>0            4.6</a:t>
            </a:r>
          </a:p>
          <a:p>
            <a:pPr eaLnBrk="1" hangingPunct="1">
              <a:lnSpc>
                <a:spcPct val="90000"/>
              </a:lnSpc>
              <a:spcBef>
                <a:spcPct val="20000"/>
              </a:spcBef>
            </a:pPr>
            <a:r>
              <a:rPr lang="en-US" altLang="zh-CN" sz="2400" dirty="0"/>
              <a:t>    0            4.6</a:t>
            </a:r>
          </a:p>
          <a:p>
            <a:pPr eaLnBrk="1" hangingPunct="1">
              <a:lnSpc>
                <a:spcPct val="90000"/>
              </a:lnSpc>
              <a:spcBef>
                <a:spcPct val="20000"/>
              </a:spcBef>
            </a:pPr>
            <a:r>
              <a:rPr lang="en-US" altLang="zh-CN" sz="2400" dirty="0"/>
              <a:t>    </a:t>
            </a:r>
            <a:r>
              <a:rPr lang="en-US" altLang="zh-CN" sz="2400" dirty="0">
                <a:solidFill>
                  <a:srgbClr val="FF0000"/>
                </a:solidFill>
              </a:rPr>
              <a:t>4</a:t>
            </a:r>
            <a:r>
              <a:rPr lang="en-US" altLang="zh-CN" sz="2400" dirty="0"/>
              <a:t>            0.6</a:t>
            </a:r>
          </a:p>
          <a:p>
            <a:pPr eaLnBrk="1" hangingPunct="1">
              <a:lnSpc>
                <a:spcPct val="90000"/>
              </a:lnSpc>
              <a:spcBef>
                <a:spcPct val="20000"/>
              </a:spcBef>
            </a:pPr>
            <a:r>
              <a:rPr lang="en-US" altLang="zh-CN" sz="2400" dirty="0"/>
              <a:t>    4            0.6</a:t>
            </a:r>
          </a:p>
          <a:p>
            <a:pPr eaLnBrk="1" hangingPunct="1">
              <a:lnSpc>
                <a:spcPct val="90000"/>
              </a:lnSpc>
              <a:spcBef>
                <a:spcPct val="20000"/>
              </a:spcBef>
            </a:pPr>
            <a:r>
              <a:rPr lang="en-US" altLang="zh-CN" sz="2400" dirty="0"/>
              <a:t>    4.5         0.1</a:t>
            </a:r>
          </a:p>
          <a:p>
            <a:pPr eaLnBrk="1" hangingPunct="1">
              <a:lnSpc>
                <a:spcPct val="90000"/>
              </a:lnSpc>
              <a:spcBef>
                <a:spcPct val="20000"/>
              </a:spcBef>
            </a:pPr>
            <a:r>
              <a:rPr lang="en-US" altLang="zh-CN" sz="2400" dirty="0"/>
              <a:t>    4.5         0.1</a:t>
            </a:r>
          </a:p>
          <a:p>
            <a:pPr eaLnBrk="1" hangingPunct="1">
              <a:lnSpc>
                <a:spcPct val="90000"/>
              </a:lnSpc>
              <a:spcBef>
                <a:spcPct val="20000"/>
              </a:spcBef>
            </a:pPr>
            <a:r>
              <a:rPr lang="en-US" altLang="zh-CN" sz="2400" dirty="0"/>
              <a:t>    4.6          0</a:t>
            </a:r>
          </a:p>
        </p:txBody>
      </p:sp>
      <p:sp>
        <p:nvSpPr>
          <p:cNvPr id="8" name="Text Box 4">
            <a:extLst>
              <a:ext uri="{FF2B5EF4-FFF2-40B4-BE49-F238E27FC236}">
                <a16:creationId xmlns:a16="http://schemas.microsoft.com/office/drawing/2014/main" id="{DE5C4FA1-FBF8-4A29-8864-6D00C0E0C0D2}"/>
              </a:ext>
            </a:extLst>
          </p:cNvPr>
          <p:cNvSpPr txBox="1">
            <a:spLocks noChangeArrowheads="1"/>
          </p:cNvSpPr>
          <p:nvPr/>
        </p:nvSpPr>
        <p:spPr bwMode="auto">
          <a:xfrm>
            <a:off x="8344535" y="764362"/>
            <a:ext cx="799465" cy="3785652"/>
          </a:xfrm>
          <a:prstGeom prst="rect">
            <a:avLst/>
          </a:prstGeom>
          <a:solidFill>
            <a:schemeClr val="accent6">
              <a:lumMod val="20000"/>
              <a:lumOff val="80000"/>
            </a:schemeClr>
          </a:solidFill>
          <a:ln w="6350">
            <a:solidFill>
              <a:schemeClr val="tx1"/>
            </a:solidFill>
            <a:miter lim="800000"/>
            <a:headEnd/>
            <a:tailEnd/>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dirty="0">
                <a:latin typeface="+mn-lt"/>
                <a:ea typeface="微软雅黑 Light" panose="020B0502040204020203" pitchFamily="34" charset="-122"/>
              </a:rPr>
              <a:t>通过</a:t>
            </a:r>
            <a:r>
              <a:rPr lang="en-US" altLang="zh-CN" sz="2000" dirty="0">
                <a:latin typeface="+mn-lt"/>
                <a:ea typeface="微软雅黑 Light" panose="020B0502040204020203" pitchFamily="34" charset="-122"/>
              </a:rPr>
              <a:t>6</a:t>
            </a:r>
            <a:r>
              <a:rPr lang="zh-CN" altLang="en-US" sz="2000" dirty="0">
                <a:latin typeface="+mn-lt"/>
                <a:ea typeface="微软雅黑 Light" panose="020B0502040204020203" pitchFamily="34" charset="-122"/>
              </a:rPr>
              <a:t>个步骤，依次考虑各种币值，从大到小构造可行解</a:t>
            </a:r>
          </a:p>
        </p:txBody>
      </p:sp>
      <p:sp>
        <p:nvSpPr>
          <p:cNvPr id="9" name="Line 6">
            <a:extLst>
              <a:ext uri="{FF2B5EF4-FFF2-40B4-BE49-F238E27FC236}">
                <a16:creationId xmlns:a16="http://schemas.microsoft.com/office/drawing/2014/main" id="{51C54C3C-9315-42E2-9C00-2790D4FD3D8C}"/>
              </a:ext>
            </a:extLst>
          </p:cNvPr>
          <p:cNvSpPr>
            <a:spLocks noChangeShapeType="1"/>
          </p:cNvSpPr>
          <p:nvPr/>
        </p:nvSpPr>
        <p:spPr bwMode="auto">
          <a:xfrm flipH="1">
            <a:off x="1882018" y="1858211"/>
            <a:ext cx="4694797"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0" name="Line 6">
            <a:extLst>
              <a:ext uri="{FF2B5EF4-FFF2-40B4-BE49-F238E27FC236}">
                <a16:creationId xmlns:a16="http://schemas.microsoft.com/office/drawing/2014/main" id="{F59A8217-E0AD-4B69-BA2D-D613C5C86226}"/>
              </a:ext>
            </a:extLst>
          </p:cNvPr>
          <p:cNvSpPr>
            <a:spLocks noChangeShapeType="1"/>
          </p:cNvSpPr>
          <p:nvPr/>
        </p:nvSpPr>
        <p:spPr bwMode="auto">
          <a:xfrm flipH="1">
            <a:off x="2457751" y="2206366"/>
            <a:ext cx="4048911" cy="415881"/>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1" name="Line 6">
            <a:extLst>
              <a:ext uri="{FF2B5EF4-FFF2-40B4-BE49-F238E27FC236}">
                <a16:creationId xmlns:a16="http://schemas.microsoft.com/office/drawing/2014/main" id="{4D37BBBB-0024-4DBF-936E-1981A3BB0EBA}"/>
              </a:ext>
            </a:extLst>
          </p:cNvPr>
          <p:cNvSpPr>
            <a:spLocks noChangeShapeType="1"/>
          </p:cNvSpPr>
          <p:nvPr/>
        </p:nvSpPr>
        <p:spPr bwMode="auto">
          <a:xfrm flipH="1">
            <a:off x="3028949" y="2657188"/>
            <a:ext cx="3477712"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2" name="Line 6">
            <a:extLst>
              <a:ext uri="{FF2B5EF4-FFF2-40B4-BE49-F238E27FC236}">
                <a16:creationId xmlns:a16="http://schemas.microsoft.com/office/drawing/2014/main" id="{06A5DFEA-7FD6-4F10-9832-5EA63364A65A}"/>
              </a:ext>
            </a:extLst>
          </p:cNvPr>
          <p:cNvSpPr>
            <a:spLocks noChangeShapeType="1"/>
          </p:cNvSpPr>
          <p:nvPr/>
        </p:nvSpPr>
        <p:spPr bwMode="auto">
          <a:xfrm flipH="1">
            <a:off x="4707466" y="3874353"/>
            <a:ext cx="1860909"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3" name="Line 6">
            <a:extLst>
              <a:ext uri="{FF2B5EF4-FFF2-40B4-BE49-F238E27FC236}">
                <a16:creationId xmlns:a16="http://schemas.microsoft.com/office/drawing/2014/main" id="{A53EE5A4-2851-4551-9516-94FD15F1D87B}"/>
              </a:ext>
            </a:extLst>
          </p:cNvPr>
          <p:cNvSpPr>
            <a:spLocks noChangeShapeType="1"/>
          </p:cNvSpPr>
          <p:nvPr/>
        </p:nvSpPr>
        <p:spPr bwMode="auto">
          <a:xfrm flipH="1">
            <a:off x="4151085" y="3452644"/>
            <a:ext cx="2417291"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4" name="Line 6">
            <a:extLst>
              <a:ext uri="{FF2B5EF4-FFF2-40B4-BE49-F238E27FC236}">
                <a16:creationId xmlns:a16="http://schemas.microsoft.com/office/drawing/2014/main" id="{CCA1951C-C193-4630-863B-F2195A1B38EC}"/>
              </a:ext>
            </a:extLst>
          </p:cNvPr>
          <p:cNvSpPr>
            <a:spLocks noChangeShapeType="1"/>
          </p:cNvSpPr>
          <p:nvPr/>
        </p:nvSpPr>
        <p:spPr bwMode="auto">
          <a:xfrm flipH="1">
            <a:off x="3181349" y="2809588"/>
            <a:ext cx="3477712"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Tree>
    <p:extLst>
      <p:ext uri="{BB962C8B-B14F-4D97-AF65-F5344CB8AC3E}">
        <p14:creationId xmlns:p14="http://schemas.microsoft.com/office/powerpoint/2010/main" val="857624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A9A6EC5-25C5-49B6-8FD3-AC6CFD024439}"/>
              </a:ext>
            </a:extLst>
          </p:cNvPr>
          <p:cNvSpPr>
            <a:spLocks noGrp="1"/>
          </p:cNvSpPr>
          <p:nvPr>
            <p:ph idx="1"/>
          </p:nvPr>
        </p:nvSpPr>
        <p:spPr/>
        <p:txBody>
          <a:bodyPr/>
          <a:lstStyle/>
          <a:p>
            <a:endParaRPr lang="zh-CN" altLang="en-US" dirty="0"/>
          </a:p>
        </p:txBody>
      </p:sp>
      <p:sp>
        <p:nvSpPr>
          <p:cNvPr id="3" name="日期占位符 2">
            <a:extLst>
              <a:ext uri="{FF2B5EF4-FFF2-40B4-BE49-F238E27FC236}">
                <a16:creationId xmlns:a16="http://schemas.microsoft.com/office/drawing/2014/main" id="{5D9409E6-04E1-4FB1-8167-786EB24C28CE}"/>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94145E00-17AE-4AA8-948E-C0BEC05A0908}"/>
              </a:ext>
            </a:extLst>
          </p:cNvPr>
          <p:cNvSpPr>
            <a:spLocks noGrp="1"/>
          </p:cNvSpPr>
          <p:nvPr>
            <p:ph type="sldNum" sz="quarter" idx="12"/>
          </p:nvPr>
        </p:nvSpPr>
        <p:spPr/>
        <p:txBody>
          <a:bodyPr/>
          <a:lstStyle/>
          <a:p>
            <a:fld id="{EEA58A3B-43CE-4AA0-90B5-EB47AFAFEB34}" type="slidenum">
              <a:rPr lang="zh-CN" altLang="en-US" smtClean="0"/>
              <a:pPr/>
              <a:t>100</a:t>
            </a:fld>
            <a:endParaRPr lang="zh-CN" altLang="en-US" dirty="0"/>
          </a:p>
        </p:txBody>
      </p:sp>
      <p:pic>
        <p:nvPicPr>
          <p:cNvPr id="6" name="Picture 2" descr="t48">
            <a:extLst>
              <a:ext uri="{FF2B5EF4-FFF2-40B4-BE49-F238E27FC236}">
                <a16:creationId xmlns:a16="http://schemas.microsoft.com/office/drawing/2014/main" id="{FED2EF5B-821C-4C5B-A5B7-90934E31F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75" y="222003"/>
            <a:ext cx="45720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4">
            <a:extLst>
              <a:ext uri="{FF2B5EF4-FFF2-40B4-BE49-F238E27FC236}">
                <a16:creationId xmlns:a16="http://schemas.microsoft.com/office/drawing/2014/main" id="{74B99685-3099-41BE-BF81-64848BAE8771}"/>
              </a:ext>
            </a:extLst>
          </p:cNvPr>
          <p:cNvSpPr>
            <a:spLocks noChangeArrowheads="1"/>
          </p:cNvSpPr>
          <p:nvPr/>
        </p:nvSpPr>
        <p:spPr bwMode="auto">
          <a:xfrm>
            <a:off x="5722756" y="6017378"/>
            <a:ext cx="546100" cy="487362"/>
          </a:xfrm>
          <a:prstGeom prst="ellipse">
            <a:avLst/>
          </a:prstGeom>
          <a:solidFill>
            <a:srgbClr val="DDDDDD"/>
          </a:solidFill>
          <a:ln w="6350">
            <a:solidFill>
              <a:schemeClr val="tx1"/>
            </a:solidFill>
            <a:round/>
            <a:headEnd/>
            <a:tailEnd/>
          </a:ln>
        </p:spPr>
        <p:txBody>
          <a:bodyPr anchor="ctr">
            <a:spAutoFit/>
          </a:bodyPr>
          <a:lstStyle/>
          <a:p>
            <a:pPr algn="ctr"/>
            <a:r>
              <a:rPr lang="en-US" altLang="zh-CN"/>
              <a:t>5</a:t>
            </a:r>
          </a:p>
        </p:txBody>
      </p:sp>
      <p:sp>
        <p:nvSpPr>
          <p:cNvPr id="8" name="Oval 5">
            <a:extLst>
              <a:ext uri="{FF2B5EF4-FFF2-40B4-BE49-F238E27FC236}">
                <a16:creationId xmlns:a16="http://schemas.microsoft.com/office/drawing/2014/main" id="{95FA93AE-7FC8-4342-AF85-725D349909AF}"/>
              </a:ext>
            </a:extLst>
          </p:cNvPr>
          <p:cNvSpPr>
            <a:spLocks noChangeArrowheads="1"/>
          </p:cNvSpPr>
          <p:nvPr/>
        </p:nvSpPr>
        <p:spPr bwMode="auto">
          <a:xfrm>
            <a:off x="7883344" y="6017378"/>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6</a:t>
            </a:r>
          </a:p>
        </p:txBody>
      </p:sp>
      <p:sp>
        <p:nvSpPr>
          <p:cNvPr id="9" name="Oval 6">
            <a:extLst>
              <a:ext uri="{FF2B5EF4-FFF2-40B4-BE49-F238E27FC236}">
                <a16:creationId xmlns:a16="http://schemas.microsoft.com/office/drawing/2014/main" id="{ADB7B61C-38E6-4F5B-B590-7FFEF54DD37F}"/>
              </a:ext>
            </a:extLst>
          </p:cNvPr>
          <p:cNvSpPr>
            <a:spLocks noChangeArrowheads="1"/>
          </p:cNvSpPr>
          <p:nvPr/>
        </p:nvSpPr>
        <p:spPr bwMode="auto">
          <a:xfrm>
            <a:off x="6802256" y="4937878"/>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10" name="Oval 7">
            <a:extLst>
              <a:ext uri="{FF2B5EF4-FFF2-40B4-BE49-F238E27FC236}">
                <a16:creationId xmlns:a16="http://schemas.microsoft.com/office/drawing/2014/main" id="{F9C71777-BB8F-4941-A481-B960BDF19D0D}"/>
              </a:ext>
            </a:extLst>
          </p:cNvPr>
          <p:cNvSpPr>
            <a:spLocks noChangeArrowheads="1"/>
          </p:cNvSpPr>
          <p:nvPr/>
        </p:nvSpPr>
        <p:spPr bwMode="auto">
          <a:xfrm>
            <a:off x="5002031" y="421715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2</a:t>
            </a:r>
          </a:p>
        </p:txBody>
      </p:sp>
      <p:sp>
        <p:nvSpPr>
          <p:cNvPr id="11" name="Oval 8">
            <a:extLst>
              <a:ext uri="{FF2B5EF4-FFF2-40B4-BE49-F238E27FC236}">
                <a16:creationId xmlns:a16="http://schemas.microsoft.com/office/drawing/2014/main" id="{5772CB44-97DF-44DA-B057-ACAA87B5C643}"/>
              </a:ext>
            </a:extLst>
          </p:cNvPr>
          <p:cNvSpPr>
            <a:spLocks noChangeArrowheads="1"/>
          </p:cNvSpPr>
          <p:nvPr/>
        </p:nvSpPr>
        <p:spPr bwMode="auto">
          <a:xfrm>
            <a:off x="8386581" y="421715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4</a:t>
            </a:r>
          </a:p>
        </p:txBody>
      </p:sp>
      <p:sp>
        <p:nvSpPr>
          <p:cNvPr id="12" name="Oval 9">
            <a:extLst>
              <a:ext uri="{FF2B5EF4-FFF2-40B4-BE49-F238E27FC236}">
                <a16:creationId xmlns:a16="http://schemas.microsoft.com/office/drawing/2014/main" id="{09FC54D3-6F65-43C3-89A2-F05C259D9183}"/>
              </a:ext>
            </a:extLst>
          </p:cNvPr>
          <p:cNvSpPr>
            <a:spLocks noChangeArrowheads="1"/>
          </p:cNvSpPr>
          <p:nvPr/>
        </p:nvSpPr>
        <p:spPr bwMode="auto">
          <a:xfrm>
            <a:off x="6802256" y="313765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1</a:t>
            </a:r>
          </a:p>
        </p:txBody>
      </p:sp>
      <p:sp>
        <p:nvSpPr>
          <p:cNvPr id="13" name="Line 10">
            <a:extLst>
              <a:ext uri="{FF2B5EF4-FFF2-40B4-BE49-F238E27FC236}">
                <a16:creationId xmlns:a16="http://schemas.microsoft.com/office/drawing/2014/main" id="{4C91C7FA-1995-47AF-B0E7-325C01608B18}"/>
              </a:ext>
            </a:extLst>
          </p:cNvPr>
          <p:cNvSpPr>
            <a:spLocks noChangeShapeType="1"/>
          </p:cNvSpPr>
          <p:nvPr/>
        </p:nvSpPr>
        <p:spPr bwMode="auto">
          <a:xfrm>
            <a:off x="5362394" y="4721978"/>
            <a:ext cx="504825" cy="129540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1">
            <a:extLst>
              <a:ext uri="{FF2B5EF4-FFF2-40B4-BE49-F238E27FC236}">
                <a16:creationId xmlns:a16="http://schemas.microsoft.com/office/drawing/2014/main" id="{04821B29-ED10-4791-8E6F-8EB6C0F33A4F}"/>
              </a:ext>
            </a:extLst>
          </p:cNvPr>
          <p:cNvSpPr>
            <a:spLocks noChangeShapeType="1"/>
          </p:cNvSpPr>
          <p:nvPr/>
        </p:nvSpPr>
        <p:spPr bwMode="auto">
          <a:xfrm>
            <a:off x="5506856" y="4577515"/>
            <a:ext cx="1295400" cy="5032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2">
            <a:extLst>
              <a:ext uri="{FF2B5EF4-FFF2-40B4-BE49-F238E27FC236}">
                <a16:creationId xmlns:a16="http://schemas.microsoft.com/office/drawing/2014/main" id="{41F14AC1-CFF1-4977-8303-5DEBC0DCD16B}"/>
              </a:ext>
            </a:extLst>
          </p:cNvPr>
          <p:cNvSpPr>
            <a:spLocks noChangeShapeType="1"/>
          </p:cNvSpPr>
          <p:nvPr/>
        </p:nvSpPr>
        <p:spPr bwMode="auto">
          <a:xfrm>
            <a:off x="7235644" y="5369678"/>
            <a:ext cx="719137"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3">
            <a:extLst>
              <a:ext uri="{FF2B5EF4-FFF2-40B4-BE49-F238E27FC236}">
                <a16:creationId xmlns:a16="http://schemas.microsoft.com/office/drawing/2014/main" id="{94D026F4-D0CF-40AD-9481-62340340224E}"/>
              </a:ext>
            </a:extLst>
          </p:cNvPr>
          <p:cNvSpPr>
            <a:spLocks noChangeShapeType="1"/>
          </p:cNvSpPr>
          <p:nvPr/>
        </p:nvSpPr>
        <p:spPr bwMode="auto">
          <a:xfrm>
            <a:off x="7091181" y="3640890"/>
            <a:ext cx="0" cy="12969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14">
            <a:extLst>
              <a:ext uri="{FF2B5EF4-FFF2-40B4-BE49-F238E27FC236}">
                <a16:creationId xmlns:a16="http://schemas.microsoft.com/office/drawing/2014/main" id="{30AE75B9-C06C-4309-A0A8-725767CBD229}"/>
              </a:ext>
            </a:extLst>
          </p:cNvPr>
          <p:cNvSpPr>
            <a:spLocks noChangeShapeType="1"/>
          </p:cNvSpPr>
          <p:nvPr/>
        </p:nvSpPr>
        <p:spPr bwMode="auto">
          <a:xfrm flipH="1">
            <a:off x="8243706" y="4721978"/>
            <a:ext cx="358775" cy="12954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Text Box 15">
            <a:extLst>
              <a:ext uri="{FF2B5EF4-FFF2-40B4-BE49-F238E27FC236}">
                <a16:creationId xmlns:a16="http://schemas.microsoft.com/office/drawing/2014/main" id="{D6EBA95C-4AB5-430D-8F3B-454C39C8B52E}"/>
              </a:ext>
            </a:extLst>
          </p:cNvPr>
          <p:cNvSpPr txBox="1">
            <a:spLocks noChangeArrowheads="1"/>
          </p:cNvSpPr>
          <p:nvPr/>
        </p:nvSpPr>
        <p:spPr bwMode="auto">
          <a:xfrm>
            <a:off x="5343344" y="524585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19" name="Text Box 16">
            <a:extLst>
              <a:ext uri="{FF2B5EF4-FFF2-40B4-BE49-F238E27FC236}">
                <a16:creationId xmlns:a16="http://schemas.microsoft.com/office/drawing/2014/main" id="{744C7D12-F7C6-43B1-B8A5-24FB3A20B29E}"/>
              </a:ext>
            </a:extLst>
          </p:cNvPr>
          <p:cNvSpPr txBox="1">
            <a:spLocks noChangeArrowheads="1"/>
          </p:cNvSpPr>
          <p:nvPr/>
        </p:nvSpPr>
        <p:spPr bwMode="auto">
          <a:xfrm>
            <a:off x="6062481" y="45251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5</a:t>
            </a:r>
          </a:p>
        </p:txBody>
      </p:sp>
      <p:sp>
        <p:nvSpPr>
          <p:cNvPr id="20" name="Text Box 17">
            <a:extLst>
              <a:ext uri="{FF2B5EF4-FFF2-40B4-BE49-F238E27FC236}">
                <a16:creationId xmlns:a16="http://schemas.microsoft.com/office/drawing/2014/main" id="{51172C67-38BD-42E8-B7C4-0EAAF4753715}"/>
              </a:ext>
            </a:extLst>
          </p:cNvPr>
          <p:cNvSpPr txBox="1">
            <a:spLocks noChangeArrowheads="1"/>
          </p:cNvSpPr>
          <p:nvPr/>
        </p:nvSpPr>
        <p:spPr bwMode="auto">
          <a:xfrm>
            <a:off x="7070544" y="402189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a:t>
            </a:r>
          </a:p>
        </p:txBody>
      </p:sp>
      <p:sp>
        <p:nvSpPr>
          <p:cNvPr id="21" name="Text Box 18">
            <a:extLst>
              <a:ext uri="{FF2B5EF4-FFF2-40B4-BE49-F238E27FC236}">
                <a16:creationId xmlns:a16="http://schemas.microsoft.com/office/drawing/2014/main" id="{C73B702B-89C1-49EC-9D56-D0991F1CB69D}"/>
              </a:ext>
            </a:extLst>
          </p:cNvPr>
          <p:cNvSpPr txBox="1">
            <a:spLocks noChangeArrowheads="1"/>
          </p:cNvSpPr>
          <p:nvPr/>
        </p:nvSpPr>
        <p:spPr bwMode="auto">
          <a:xfrm>
            <a:off x="7502344" y="546175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22" name="Text Box 19">
            <a:extLst>
              <a:ext uri="{FF2B5EF4-FFF2-40B4-BE49-F238E27FC236}">
                <a16:creationId xmlns:a16="http://schemas.microsoft.com/office/drawing/2014/main" id="{0A95ED90-50BE-4DBC-BEF6-378D47149D8F}"/>
              </a:ext>
            </a:extLst>
          </p:cNvPr>
          <p:cNvSpPr txBox="1">
            <a:spLocks noChangeArrowheads="1"/>
          </p:cNvSpPr>
          <p:nvPr/>
        </p:nvSpPr>
        <p:spPr bwMode="auto">
          <a:xfrm>
            <a:off x="8438969" y="510139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23" name="Text Box 20">
            <a:extLst>
              <a:ext uri="{FF2B5EF4-FFF2-40B4-BE49-F238E27FC236}">
                <a16:creationId xmlns:a16="http://schemas.microsoft.com/office/drawing/2014/main" id="{81904AD5-4DBB-42B5-A855-39EBE5DF550D}"/>
              </a:ext>
            </a:extLst>
          </p:cNvPr>
          <p:cNvSpPr txBox="1">
            <a:spLocks noChangeArrowheads="1"/>
          </p:cNvSpPr>
          <p:nvPr/>
        </p:nvSpPr>
        <p:spPr bwMode="auto">
          <a:xfrm>
            <a:off x="393519" y="4579763"/>
            <a:ext cx="33131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ea typeface="微软雅黑 Light" panose="020B0502040204020203" pitchFamily="34" charset="-122"/>
              </a:rPr>
              <a:t>U={5},  V-U={1,2,3,4,6}</a:t>
            </a:r>
          </a:p>
          <a:p>
            <a:pPr eaLnBrk="1" hangingPunct="1"/>
            <a:r>
              <a:rPr lang="zh-CN" altLang="en-US" sz="2400" dirty="0">
                <a:latin typeface="+mn-lt"/>
                <a:ea typeface="微软雅黑 Light" panose="020B0502040204020203" pitchFamily="34" charset="-122"/>
              </a:rPr>
              <a:t>边集</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r>
              <a:rPr lang="en-US" altLang="zh-CN" sz="2400" dirty="0">
                <a:solidFill>
                  <a:srgbClr val="FF0000"/>
                </a:solidFill>
                <a:latin typeface="+mn-lt"/>
                <a:ea typeface="微软雅黑 Light" panose="020B0502040204020203" pitchFamily="34" charset="-122"/>
              </a:rPr>
              <a:t>&lt;5,2&gt;,</a:t>
            </a:r>
            <a:r>
              <a:rPr lang="en-US" altLang="zh-CN" sz="2400" dirty="0">
                <a:latin typeface="+mn-lt"/>
                <a:ea typeface="微软雅黑 Light" panose="020B0502040204020203" pitchFamily="34" charset="-122"/>
              </a:rPr>
              <a:t>  &lt;5,3&gt;,  &lt;5.6&gt;}</a:t>
            </a:r>
          </a:p>
        </p:txBody>
      </p:sp>
      <p:sp>
        <p:nvSpPr>
          <p:cNvPr id="24" name="Text Box 22">
            <a:extLst>
              <a:ext uri="{FF2B5EF4-FFF2-40B4-BE49-F238E27FC236}">
                <a16:creationId xmlns:a16="http://schemas.microsoft.com/office/drawing/2014/main" id="{2E9C5C40-0DAA-4F02-85CF-98B6B9866486}"/>
              </a:ext>
            </a:extLst>
          </p:cNvPr>
          <p:cNvSpPr txBox="1">
            <a:spLocks noChangeArrowheads="1"/>
          </p:cNvSpPr>
          <p:nvPr/>
        </p:nvSpPr>
        <p:spPr bwMode="auto">
          <a:xfrm>
            <a:off x="7368994" y="2907452"/>
            <a:ext cx="9957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成本</a:t>
            </a:r>
            <a:r>
              <a:rPr lang="en-US" altLang="zh-CN" dirty="0">
                <a:latin typeface="+mn-lt"/>
                <a:ea typeface="微软雅黑 Light" panose="020B0502040204020203" pitchFamily="34" charset="-122"/>
              </a:rPr>
              <a:t>=15</a:t>
            </a:r>
          </a:p>
        </p:txBody>
      </p:sp>
      <p:sp>
        <p:nvSpPr>
          <p:cNvPr id="25" name="Freeform 23">
            <a:extLst>
              <a:ext uri="{FF2B5EF4-FFF2-40B4-BE49-F238E27FC236}">
                <a16:creationId xmlns:a16="http://schemas.microsoft.com/office/drawing/2014/main" id="{C18DC883-E464-4EAE-A1C6-BEC06E8BD47C}"/>
              </a:ext>
            </a:extLst>
          </p:cNvPr>
          <p:cNvSpPr>
            <a:spLocks/>
          </p:cNvSpPr>
          <p:nvPr/>
        </p:nvSpPr>
        <p:spPr bwMode="auto">
          <a:xfrm>
            <a:off x="553856" y="2997953"/>
            <a:ext cx="1855788" cy="1284287"/>
          </a:xfrm>
          <a:custGeom>
            <a:avLst/>
            <a:gdLst>
              <a:gd name="T0" fmla="*/ 2147483647 w 2674"/>
              <a:gd name="T1" fmla="*/ 2147483647 h 809"/>
              <a:gd name="T2" fmla="*/ 2147483647 w 2674"/>
              <a:gd name="T3" fmla="*/ 2147483647 h 809"/>
              <a:gd name="T4" fmla="*/ 2147483647 w 2674"/>
              <a:gd name="T5" fmla="*/ 2147483647 h 809"/>
              <a:gd name="T6" fmla="*/ 2147483647 w 2674"/>
              <a:gd name="T7" fmla="*/ 2147483647 h 809"/>
              <a:gd name="T8" fmla="*/ 2147483647 w 2674"/>
              <a:gd name="T9" fmla="*/ 2147483647 h 809"/>
              <a:gd name="T10" fmla="*/ 2147483647 w 2674"/>
              <a:gd name="T11" fmla="*/ 2147483647 h 809"/>
              <a:gd name="T12" fmla="*/ 2147483647 w 2674"/>
              <a:gd name="T13" fmla="*/ 2147483647 h 809"/>
              <a:gd name="T14" fmla="*/ 2147483647 w 2674"/>
              <a:gd name="T15" fmla="*/ 2147483647 h 809"/>
              <a:gd name="T16" fmla="*/ 2147483647 w 2674"/>
              <a:gd name="T17" fmla="*/ 2147483647 h 809"/>
              <a:gd name="T18" fmla="*/ 2147483647 w 2674"/>
              <a:gd name="T19" fmla="*/ 2147483647 h 809"/>
              <a:gd name="T20" fmla="*/ 2147483647 w 2674"/>
              <a:gd name="T21" fmla="*/ 2147483647 h 809"/>
              <a:gd name="T22" fmla="*/ 2147483647 w 2674"/>
              <a:gd name="T23" fmla="*/ 2147483647 h 809"/>
              <a:gd name="T24" fmla="*/ 2147483647 w 2674"/>
              <a:gd name="T25" fmla="*/ 2147483647 h 809"/>
              <a:gd name="T26" fmla="*/ 2147483647 w 2674"/>
              <a:gd name="T27" fmla="*/ 2147483647 h 809"/>
              <a:gd name="T28" fmla="*/ 2147483647 w 2674"/>
              <a:gd name="T29" fmla="*/ 2147483647 h 809"/>
              <a:gd name="T30" fmla="*/ 2147483647 w 2674"/>
              <a:gd name="T31" fmla="*/ 2147483647 h 809"/>
              <a:gd name="T32" fmla="*/ 2147483647 w 2674"/>
              <a:gd name="T33" fmla="*/ 2147483647 h 809"/>
              <a:gd name="T34" fmla="*/ 2147483647 w 2674"/>
              <a:gd name="T35" fmla="*/ 2147483647 h 809"/>
              <a:gd name="T36" fmla="*/ 2147483647 w 2674"/>
              <a:gd name="T37" fmla="*/ 2147483647 h 809"/>
              <a:gd name="T38" fmla="*/ 2147483647 w 2674"/>
              <a:gd name="T39" fmla="*/ 2147483647 h 809"/>
              <a:gd name="T40" fmla="*/ 2147483647 w 2674"/>
              <a:gd name="T41" fmla="*/ 2147483647 h 809"/>
              <a:gd name="T42" fmla="*/ 2147483647 w 2674"/>
              <a:gd name="T43" fmla="*/ 2147483647 h 80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674"/>
              <a:gd name="T67" fmla="*/ 0 h 809"/>
              <a:gd name="T68" fmla="*/ 2674 w 2674"/>
              <a:gd name="T69" fmla="*/ 809 h 80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674" h="809">
                <a:moveTo>
                  <a:pt x="197" y="20"/>
                </a:moveTo>
                <a:cubicBezTo>
                  <a:pt x="239" y="34"/>
                  <a:pt x="269" y="56"/>
                  <a:pt x="307" y="75"/>
                </a:cubicBezTo>
                <a:cubicBezTo>
                  <a:pt x="374" y="108"/>
                  <a:pt x="445" y="135"/>
                  <a:pt x="517" y="157"/>
                </a:cubicBezTo>
                <a:cubicBezTo>
                  <a:pt x="639" y="194"/>
                  <a:pt x="736" y="205"/>
                  <a:pt x="865" y="212"/>
                </a:cubicBezTo>
                <a:cubicBezTo>
                  <a:pt x="917" y="209"/>
                  <a:pt x="969" y="211"/>
                  <a:pt x="1020" y="203"/>
                </a:cubicBezTo>
                <a:cubicBezTo>
                  <a:pt x="1031" y="201"/>
                  <a:pt x="1038" y="190"/>
                  <a:pt x="1048" y="185"/>
                </a:cubicBezTo>
                <a:cubicBezTo>
                  <a:pt x="1079" y="170"/>
                  <a:pt x="1115" y="159"/>
                  <a:pt x="1148" y="148"/>
                </a:cubicBezTo>
                <a:cubicBezTo>
                  <a:pt x="1171" y="115"/>
                  <a:pt x="1210" y="97"/>
                  <a:pt x="1249" y="84"/>
                </a:cubicBezTo>
                <a:cubicBezTo>
                  <a:pt x="1375" y="0"/>
                  <a:pt x="1545" y="51"/>
                  <a:pt x="1688" y="48"/>
                </a:cubicBezTo>
                <a:cubicBezTo>
                  <a:pt x="1770" y="25"/>
                  <a:pt x="1833" y="25"/>
                  <a:pt x="1925" y="20"/>
                </a:cubicBezTo>
                <a:cubicBezTo>
                  <a:pt x="1964" y="7"/>
                  <a:pt x="1996" y="16"/>
                  <a:pt x="2035" y="29"/>
                </a:cubicBezTo>
                <a:cubicBezTo>
                  <a:pt x="2131" y="5"/>
                  <a:pt x="2208" y="21"/>
                  <a:pt x="2309" y="29"/>
                </a:cubicBezTo>
                <a:cubicBezTo>
                  <a:pt x="2361" y="42"/>
                  <a:pt x="2413" y="53"/>
                  <a:pt x="2465" y="66"/>
                </a:cubicBezTo>
                <a:cubicBezTo>
                  <a:pt x="2504" y="92"/>
                  <a:pt x="2541" y="125"/>
                  <a:pt x="2575" y="157"/>
                </a:cubicBezTo>
                <a:cubicBezTo>
                  <a:pt x="2584" y="186"/>
                  <a:pt x="2585" y="193"/>
                  <a:pt x="2602" y="221"/>
                </a:cubicBezTo>
                <a:cubicBezTo>
                  <a:pt x="2613" y="240"/>
                  <a:pt x="2639" y="276"/>
                  <a:pt x="2639" y="276"/>
                </a:cubicBezTo>
                <a:cubicBezTo>
                  <a:pt x="2645" y="316"/>
                  <a:pt x="2665" y="354"/>
                  <a:pt x="2666" y="395"/>
                </a:cubicBezTo>
                <a:cubicBezTo>
                  <a:pt x="2674" y="607"/>
                  <a:pt x="2671" y="766"/>
                  <a:pt x="2428" y="770"/>
                </a:cubicBezTo>
                <a:cubicBezTo>
                  <a:pt x="2248" y="773"/>
                  <a:pt x="2069" y="776"/>
                  <a:pt x="1889" y="779"/>
                </a:cubicBezTo>
                <a:cubicBezTo>
                  <a:pt x="1304" y="809"/>
                  <a:pt x="725" y="790"/>
                  <a:pt x="143" y="770"/>
                </a:cubicBezTo>
                <a:cubicBezTo>
                  <a:pt x="0" y="678"/>
                  <a:pt x="100" y="467"/>
                  <a:pt x="124" y="322"/>
                </a:cubicBezTo>
                <a:cubicBezTo>
                  <a:pt x="132" y="211"/>
                  <a:pt x="137" y="114"/>
                  <a:pt x="197" y="20"/>
                </a:cubicBezTo>
                <a:close/>
              </a:path>
            </a:pathLst>
          </a:cu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Tree>
    <p:extLst>
      <p:ext uri="{BB962C8B-B14F-4D97-AF65-F5344CB8AC3E}">
        <p14:creationId xmlns:p14="http://schemas.microsoft.com/office/powerpoint/2010/main" val="4058143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7E57B-0193-4D7A-B4B9-EB9851E09089}"/>
              </a:ext>
            </a:extLst>
          </p:cNvPr>
          <p:cNvSpPr>
            <a:spLocks noGrp="1"/>
          </p:cNvSpPr>
          <p:nvPr>
            <p:ph type="title"/>
          </p:nvPr>
        </p:nvSpPr>
        <p:spPr/>
        <p:txBody>
          <a:bodyPr>
            <a:normAutofit/>
          </a:bodyPr>
          <a:lstStyle/>
          <a:p>
            <a:r>
              <a:rPr lang="en-US" altLang="zh-CN" dirty="0"/>
              <a:t>MST</a:t>
            </a:r>
            <a:r>
              <a:rPr lang="zh-CN" altLang="en-US" dirty="0"/>
              <a:t>性质证明：反证法</a:t>
            </a:r>
          </a:p>
        </p:txBody>
      </p:sp>
      <p:sp>
        <p:nvSpPr>
          <p:cNvPr id="3" name="内容占位符 2">
            <a:extLst>
              <a:ext uri="{FF2B5EF4-FFF2-40B4-BE49-F238E27FC236}">
                <a16:creationId xmlns:a16="http://schemas.microsoft.com/office/drawing/2014/main" id="{FC252309-A0BC-462B-862F-562CD8D31864}"/>
              </a:ext>
            </a:extLst>
          </p:cNvPr>
          <p:cNvSpPr>
            <a:spLocks noGrp="1"/>
          </p:cNvSpPr>
          <p:nvPr>
            <p:ph idx="1"/>
          </p:nvPr>
        </p:nvSpPr>
        <p:spPr/>
        <p:txBody>
          <a:bodyPr/>
          <a:lstStyle/>
          <a:p>
            <a:r>
              <a:rPr lang="zh-CN" altLang="en-US" sz="2400" dirty="0"/>
              <a:t>假设对</a:t>
            </a:r>
            <a:r>
              <a:rPr lang="en-US" altLang="zh-CN" sz="2400" dirty="0"/>
              <a:t>G</a:t>
            </a:r>
            <a:r>
              <a:rPr lang="zh-CN" altLang="en-US" sz="2400" dirty="0"/>
              <a:t>的任意一个最小生成树</a:t>
            </a:r>
            <a:r>
              <a:rPr lang="en-US" altLang="zh-CN" sz="2400" dirty="0"/>
              <a:t>T</a:t>
            </a:r>
            <a:r>
              <a:rPr lang="zh-CN" altLang="en-US" sz="2400" dirty="0"/>
              <a:t>，针对</a:t>
            </a:r>
            <a:r>
              <a:rPr lang="zh-CN" altLang="en-US" dirty="0"/>
              <a:t>顶</a:t>
            </a:r>
            <a:r>
              <a:rPr lang="zh-CN" altLang="en-US" sz="2400" dirty="0">
                <a:solidFill>
                  <a:srgbClr val="000000"/>
                </a:solidFill>
              </a:rPr>
              <a:t>点集</a:t>
            </a:r>
            <a:r>
              <a:rPr lang="en-US" altLang="zh-CN" sz="2400" dirty="0">
                <a:solidFill>
                  <a:srgbClr val="000000"/>
                </a:solidFill>
              </a:rPr>
              <a:t>U</a:t>
            </a:r>
            <a:r>
              <a:rPr lang="zh-CN" altLang="en-US" sz="2400" dirty="0">
                <a:solidFill>
                  <a:srgbClr val="000000"/>
                </a:solidFill>
              </a:rPr>
              <a:t>和</a:t>
            </a:r>
            <a:r>
              <a:rPr lang="en-US" altLang="zh-CN" sz="2400" dirty="0">
                <a:solidFill>
                  <a:srgbClr val="000000"/>
                </a:solidFill>
              </a:rPr>
              <a:t>V-U,</a:t>
            </a:r>
            <a:r>
              <a:rPr lang="zh-CN" altLang="en-US" sz="2400" dirty="0">
                <a:solidFill>
                  <a:srgbClr val="000000"/>
                </a:solidFill>
              </a:rPr>
              <a:t>  </a:t>
            </a:r>
            <a:r>
              <a:rPr lang="en-US" altLang="zh-CN" sz="2400" dirty="0">
                <a:solidFill>
                  <a:srgbClr val="FF0000"/>
                </a:solidFill>
              </a:rPr>
              <a:t>(u, v)</a:t>
            </a:r>
            <a:r>
              <a:rPr lang="en-US" altLang="zh-CN" sz="2400" dirty="0">
                <a:solidFill>
                  <a:srgbClr val="000000"/>
                </a:solidFill>
                <a:sym typeface="Symbol" pitchFamily="18" charset="2"/>
              </a:rPr>
              <a:t></a:t>
            </a:r>
            <a:r>
              <a:rPr lang="en-US" altLang="zh-CN" sz="2400" dirty="0">
                <a:solidFill>
                  <a:srgbClr val="000000"/>
                </a:solidFill>
              </a:rPr>
              <a:t>E</a:t>
            </a:r>
            <a:r>
              <a:rPr lang="zh-CN" altLang="en-US" sz="2400" dirty="0">
                <a:solidFill>
                  <a:srgbClr val="000000"/>
                </a:solidFill>
              </a:rPr>
              <a:t>为横跨这</a:t>
            </a:r>
            <a:r>
              <a:rPr lang="en-US" altLang="zh-CN" sz="2400" dirty="0">
                <a:solidFill>
                  <a:srgbClr val="000000"/>
                </a:solidFill>
              </a:rPr>
              <a:t>2</a:t>
            </a:r>
            <a:r>
              <a:rPr lang="zh-CN" altLang="en-US" sz="2400" dirty="0">
                <a:solidFill>
                  <a:srgbClr val="000000"/>
                </a:solidFill>
              </a:rPr>
              <a:t>个点集的最小权边，</a:t>
            </a:r>
            <a:r>
              <a:rPr lang="zh-CN" altLang="en-US" sz="2400" dirty="0"/>
              <a:t> </a:t>
            </a:r>
            <a:r>
              <a:rPr lang="en-US" altLang="zh-CN" sz="2400" dirty="0"/>
              <a:t>T</a:t>
            </a:r>
            <a:r>
              <a:rPr lang="zh-CN" altLang="en-US" sz="2400" dirty="0"/>
              <a:t>不包含该最小权边</a:t>
            </a:r>
            <a:r>
              <a:rPr lang="en-US" altLang="zh-CN" sz="2400" dirty="0"/>
              <a:t>&lt;u, v&gt;</a:t>
            </a:r>
            <a:r>
              <a:rPr lang="zh-CN" altLang="en-US" sz="2400" dirty="0"/>
              <a:t>，但</a:t>
            </a:r>
            <a:r>
              <a:rPr lang="en-US" altLang="zh-CN" sz="2400" dirty="0"/>
              <a:t>T</a:t>
            </a:r>
            <a:r>
              <a:rPr lang="zh-CN" altLang="en-US" sz="2400" dirty="0"/>
              <a:t>包括节点</a:t>
            </a:r>
            <a:r>
              <a:rPr lang="en-US" altLang="zh-CN" sz="2400" dirty="0"/>
              <a:t>u</a:t>
            </a:r>
            <a:r>
              <a:rPr lang="zh-CN" altLang="en-US" sz="2400" dirty="0"/>
              <a:t>和</a:t>
            </a:r>
            <a:r>
              <a:rPr lang="en-US" altLang="zh-CN" sz="2400" dirty="0"/>
              <a:t>v</a:t>
            </a:r>
            <a:endParaRPr lang="en-US" altLang="zh-CN" dirty="0"/>
          </a:p>
          <a:p>
            <a:r>
              <a:rPr lang="zh-CN" altLang="en-US" sz="2400" dirty="0"/>
              <a:t>将</a:t>
            </a:r>
            <a:r>
              <a:rPr lang="en-US" altLang="zh-CN" sz="2400" dirty="0"/>
              <a:t>&lt;u, v&gt;</a:t>
            </a:r>
            <a:r>
              <a:rPr lang="zh-CN" altLang="en-US" sz="2400" dirty="0"/>
              <a:t>添加到树</a:t>
            </a:r>
            <a:r>
              <a:rPr lang="en-US" altLang="zh-CN" sz="2400" dirty="0"/>
              <a:t>T</a:t>
            </a:r>
            <a:r>
              <a:rPr lang="zh-CN" altLang="en-US" sz="2400" dirty="0"/>
              <a:t>中，树</a:t>
            </a:r>
            <a:r>
              <a:rPr lang="en-US" altLang="zh-CN" sz="2400" dirty="0"/>
              <a:t>T</a:t>
            </a:r>
            <a:r>
              <a:rPr lang="zh-CN" altLang="en-US" sz="2400" dirty="0"/>
              <a:t>将变为</a:t>
            </a:r>
            <a:r>
              <a:rPr lang="zh-CN" altLang="en-US" sz="2400" dirty="0">
                <a:solidFill>
                  <a:srgbClr val="FF0000"/>
                </a:solidFill>
              </a:rPr>
              <a:t>含回路的子图</a:t>
            </a:r>
            <a:r>
              <a:rPr lang="zh-CN" altLang="en-US" sz="2400" dirty="0"/>
              <a:t>，并且该回路上有一条不同于</a:t>
            </a:r>
            <a:r>
              <a:rPr lang="en-US" altLang="zh-CN" sz="2400" dirty="0"/>
              <a:t>&lt;u, v&gt; </a:t>
            </a:r>
            <a:r>
              <a:rPr lang="zh-CN" altLang="en-US" sz="2400" dirty="0"/>
              <a:t>的边</a:t>
            </a:r>
            <a:r>
              <a:rPr lang="en-US" altLang="zh-CN" sz="2400" dirty="0">
                <a:solidFill>
                  <a:srgbClr val="0000FF"/>
                </a:solidFill>
              </a:rPr>
              <a:t>&lt;u’, v’&gt;,  </a:t>
            </a:r>
            <a:r>
              <a:rPr lang="en-US" altLang="zh-CN" sz="2400" dirty="0"/>
              <a:t>u’ ∈U, v’ ∈V-U</a:t>
            </a:r>
            <a:endParaRPr lang="zh-CN" altLang="en-US" sz="2400" dirty="0"/>
          </a:p>
          <a:p>
            <a:endParaRPr lang="zh-CN" altLang="en-US" dirty="0"/>
          </a:p>
        </p:txBody>
      </p:sp>
      <p:sp>
        <p:nvSpPr>
          <p:cNvPr id="4" name="日期占位符 3">
            <a:extLst>
              <a:ext uri="{FF2B5EF4-FFF2-40B4-BE49-F238E27FC236}">
                <a16:creationId xmlns:a16="http://schemas.microsoft.com/office/drawing/2014/main" id="{C51CC1D2-9053-43D6-9B59-12580D32C4F7}"/>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AF59F1B8-8F0D-464F-8B97-5A06231AE9EF}"/>
              </a:ext>
            </a:extLst>
          </p:cNvPr>
          <p:cNvSpPr>
            <a:spLocks noGrp="1"/>
          </p:cNvSpPr>
          <p:nvPr>
            <p:ph type="sldNum" sz="quarter" idx="12"/>
          </p:nvPr>
        </p:nvSpPr>
        <p:spPr/>
        <p:txBody>
          <a:bodyPr/>
          <a:lstStyle/>
          <a:p>
            <a:fld id="{EEA58A3B-43CE-4AA0-90B5-EB47AFAFEB34}" type="slidenum">
              <a:rPr lang="zh-CN" altLang="en-US" smtClean="0"/>
              <a:pPr/>
              <a:t>101</a:t>
            </a:fld>
            <a:endParaRPr lang="zh-CN" altLang="en-US" dirty="0"/>
          </a:p>
        </p:txBody>
      </p:sp>
      <p:sp>
        <p:nvSpPr>
          <p:cNvPr id="7" name="Oval 4">
            <a:extLst>
              <a:ext uri="{FF2B5EF4-FFF2-40B4-BE49-F238E27FC236}">
                <a16:creationId xmlns:a16="http://schemas.microsoft.com/office/drawing/2014/main" id="{B0086238-95E7-4A8F-A758-572B1B262D81}"/>
              </a:ext>
            </a:extLst>
          </p:cNvPr>
          <p:cNvSpPr>
            <a:spLocks noChangeArrowheads="1"/>
          </p:cNvSpPr>
          <p:nvPr/>
        </p:nvSpPr>
        <p:spPr bwMode="auto">
          <a:xfrm>
            <a:off x="3875972" y="5475339"/>
            <a:ext cx="688975"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u’</a:t>
            </a:r>
          </a:p>
        </p:txBody>
      </p:sp>
      <p:sp>
        <p:nvSpPr>
          <p:cNvPr id="8" name="Oval 5">
            <a:extLst>
              <a:ext uri="{FF2B5EF4-FFF2-40B4-BE49-F238E27FC236}">
                <a16:creationId xmlns:a16="http://schemas.microsoft.com/office/drawing/2014/main" id="{520A99CA-199B-46A4-AFC6-D5DDC56DA689}"/>
              </a:ext>
            </a:extLst>
          </p:cNvPr>
          <p:cNvSpPr>
            <a:spLocks noChangeArrowheads="1"/>
          </p:cNvSpPr>
          <p:nvPr/>
        </p:nvSpPr>
        <p:spPr bwMode="auto">
          <a:xfrm>
            <a:off x="4020434" y="3611614"/>
            <a:ext cx="5445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dirty="0"/>
              <a:t>u</a:t>
            </a:r>
          </a:p>
        </p:txBody>
      </p:sp>
      <p:sp>
        <p:nvSpPr>
          <p:cNvPr id="9" name="Freeform 10">
            <a:extLst>
              <a:ext uri="{FF2B5EF4-FFF2-40B4-BE49-F238E27FC236}">
                <a16:creationId xmlns:a16="http://schemas.microsoft.com/office/drawing/2014/main" id="{91355CFC-3B71-4ABB-96B3-FEE9A15C29C0}"/>
              </a:ext>
            </a:extLst>
          </p:cNvPr>
          <p:cNvSpPr>
            <a:spLocks/>
          </p:cNvSpPr>
          <p:nvPr/>
        </p:nvSpPr>
        <p:spPr bwMode="auto">
          <a:xfrm>
            <a:off x="4152197" y="4195764"/>
            <a:ext cx="228600" cy="1296987"/>
          </a:xfrm>
          <a:custGeom>
            <a:avLst/>
            <a:gdLst>
              <a:gd name="T0" fmla="*/ 2147483647 w 151"/>
              <a:gd name="T1" fmla="*/ 0 h 771"/>
              <a:gd name="T2" fmla="*/ 2147483647 w 151"/>
              <a:gd name="T3" fmla="*/ 2147483647 h 771"/>
              <a:gd name="T4" fmla="*/ 2147483647 w 151"/>
              <a:gd name="T5" fmla="*/ 2147483647 h 771"/>
              <a:gd name="T6" fmla="*/ 2147483647 w 151"/>
              <a:gd name="T7" fmla="*/ 2147483647 h 771"/>
              <a:gd name="T8" fmla="*/ 2147483647 w 151"/>
              <a:gd name="T9" fmla="*/ 2147483647 h 771"/>
              <a:gd name="T10" fmla="*/ 0 60000 65536"/>
              <a:gd name="T11" fmla="*/ 0 60000 65536"/>
              <a:gd name="T12" fmla="*/ 0 60000 65536"/>
              <a:gd name="T13" fmla="*/ 0 60000 65536"/>
              <a:gd name="T14" fmla="*/ 0 60000 65536"/>
              <a:gd name="T15" fmla="*/ 0 w 151"/>
              <a:gd name="T16" fmla="*/ 0 h 771"/>
              <a:gd name="T17" fmla="*/ 151 w 151"/>
              <a:gd name="T18" fmla="*/ 771 h 771"/>
            </a:gdLst>
            <a:ahLst/>
            <a:cxnLst>
              <a:cxn ang="T10">
                <a:pos x="T0" y="T1"/>
              </a:cxn>
              <a:cxn ang="T11">
                <a:pos x="T2" y="T3"/>
              </a:cxn>
              <a:cxn ang="T12">
                <a:pos x="T4" y="T5"/>
              </a:cxn>
              <a:cxn ang="T13">
                <a:pos x="T6" y="T7"/>
              </a:cxn>
              <a:cxn ang="T14">
                <a:pos x="T8" y="T9"/>
              </a:cxn>
            </a:cxnLst>
            <a:rect l="T15" t="T16" r="T17" b="T18"/>
            <a:pathLst>
              <a:path w="151" h="771">
                <a:moveTo>
                  <a:pt x="98" y="0"/>
                </a:moveTo>
                <a:cubicBezTo>
                  <a:pt x="49" y="57"/>
                  <a:pt x="0" y="114"/>
                  <a:pt x="8" y="182"/>
                </a:cubicBezTo>
                <a:cubicBezTo>
                  <a:pt x="16" y="250"/>
                  <a:pt x="137" y="340"/>
                  <a:pt x="144" y="408"/>
                </a:cubicBezTo>
                <a:cubicBezTo>
                  <a:pt x="151" y="476"/>
                  <a:pt x="61" y="530"/>
                  <a:pt x="53" y="590"/>
                </a:cubicBezTo>
                <a:cubicBezTo>
                  <a:pt x="45" y="650"/>
                  <a:pt x="91" y="733"/>
                  <a:pt x="98" y="771"/>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0" name="Oval 11">
            <a:extLst>
              <a:ext uri="{FF2B5EF4-FFF2-40B4-BE49-F238E27FC236}">
                <a16:creationId xmlns:a16="http://schemas.microsoft.com/office/drawing/2014/main" id="{C4A64655-DE38-4C33-A949-0736D30A0C34}"/>
              </a:ext>
            </a:extLst>
          </p:cNvPr>
          <p:cNvSpPr>
            <a:spLocks noChangeArrowheads="1"/>
          </p:cNvSpPr>
          <p:nvPr/>
        </p:nvSpPr>
        <p:spPr bwMode="auto">
          <a:xfrm>
            <a:off x="6468359" y="5475339"/>
            <a:ext cx="720725"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11" name="Oval 12">
            <a:extLst>
              <a:ext uri="{FF2B5EF4-FFF2-40B4-BE49-F238E27FC236}">
                <a16:creationId xmlns:a16="http://schemas.microsoft.com/office/drawing/2014/main" id="{A4D840F2-1F08-49F3-BBAB-E20D63FC3F08}"/>
              </a:ext>
            </a:extLst>
          </p:cNvPr>
          <p:cNvSpPr>
            <a:spLocks noChangeArrowheads="1"/>
          </p:cNvSpPr>
          <p:nvPr/>
        </p:nvSpPr>
        <p:spPr bwMode="auto">
          <a:xfrm>
            <a:off x="6468359" y="3602089"/>
            <a:ext cx="5445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dirty="0"/>
              <a:t>v</a:t>
            </a:r>
          </a:p>
        </p:txBody>
      </p:sp>
      <p:sp>
        <p:nvSpPr>
          <p:cNvPr id="12" name="Freeform 13">
            <a:extLst>
              <a:ext uri="{FF2B5EF4-FFF2-40B4-BE49-F238E27FC236}">
                <a16:creationId xmlns:a16="http://schemas.microsoft.com/office/drawing/2014/main" id="{9D3A3D53-359A-4DC2-A95B-61E60227E666}"/>
              </a:ext>
            </a:extLst>
          </p:cNvPr>
          <p:cNvSpPr>
            <a:spLocks/>
          </p:cNvSpPr>
          <p:nvPr/>
        </p:nvSpPr>
        <p:spPr bwMode="auto">
          <a:xfrm>
            <a:off x="6600122" y="4186239"/>
            <a:ext cx="228600" cy="1296987"/>
          </a:xfrm>
          <a:custGeom>
            <a:avLst/>
            <a:gdLst>
              <a:gd name="T0" fmla="*/ 2147483647 w 151"/>
              <a:gd name="T1" fmla="*/ 0 h 771"/>
              <a:gd name="T2" fmla="*/ 2147483647 w 151"/>
              <a:gd name="T3" fmla="*/ 2147483647 h 771"/>
              <a:gd name="T4" fmla="*/ 2147483647 w 151"/>
              <a:gd name="T5" fmla="*/ 2147483647 h 771"/>
              <a:gd name="T6" fmla="*/ 2147483647 w 151"/>
              <a:gd name="T7" fmla="*/ 2147483647 h 771"/>
              <a:gd name="T8" fmla="*/ 2147483647 w 151"/>
              <a:gd name="T9" fmla="*/ 2147483647 h 771"/>
              <a:gd name="T10" fmla="*/ 0 60000 65536"/>
              <a:gd name="T11" fmla="*/ 0 60000 65536"/>
              <a:gd name="T12" fmla="*/ 0 60000 65536"/>
              <a:gd name="T13" fmla="*/ 0 60000 65536"/>
              <a:gd name="T14" fmla="*/ 0 60000 65536"/>
              <a:gd name="T15" fmla="*/ 0 w 151"/>
              <a:gd name="T16" fmla="*/ 0 h 771"/>
              <a:gd name="T17" fmla="*/ 151 w 151"/>
              <a:gd name="T18" fmla="*/ 771 h 771"/>
            </a:gdLst>
            <a:ahLst/>
            <a:cxnLst>
              <a:cxn ang="T10">
                <a:pos x="T0" y="T1"/>
              </a:cxn>
              <a:cxn ang="T11">
                <a:pos x="T2" y="T3"/>
              </a:cxn>
              <a:cxn ang="T12">
                <a:pos x="T4" y="T5"/>
              </a:cxn>
              <a:cxn ang="T13">
                <a:pos x="T6" y="T7"/>
              </a:cxn>
              <a:cxn ang="T14">
                <a:pos x="T8" y="T9"/>
              </a:cxn>
            </a:cxnLst>
            <a:rect l="T15" t="T16" r="T17" b="T18"/>
            <a:pathLst>
              <a:path w="151" h="771">
                <a:moveTo>
                  <a:pt x="98" y="0"/>
                </a:moveTo>
                <a:cubicBezTo>
                  <a:pt x="49" y="57"/>
                  <a:pt x="0" y="114"/>
                  <a:pt x="8" y="182"/>
                </a:cubicBezTo>
                <a:cubicBezTo>
                  <a:pt x="16" y="250"/>
                  <a:pt x="137" y="340"/>
                  <a:pt x="144" y="408"/>
                </a:cubicBezTo>
                <a:cubicBezTo>
                  <a:pt x="151" y="476"/>
                  <a:pt x="61" y="530"/>
                  <a:pt x="53" y="590"/>
                </a:cubicBezTo>
                <a:cubicBezTo>
                  <a:pt x="45" y="650"/>
                  <a:pt x="91" y="733"/>
                  <a:pt x="98" y="771"/>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 name="Oval 14">
            <a:extLst>
              <a:ext uri="{FF2B5EF4-FFF2-40B4-BE49-F238E27FC236}">
                <a16:creationId xmlns:a16="http://schemas.microsoft.com/office/drawing/2014/main" id="{13B137CE-1F3F-45C3-A194-5708CD3CC84A}"/>
              </a:ext>
            </a:extLst>
          </p:cNvPr>
          <p:cNvSpPr>
            <a:spLocks noChangeArrowheads="1"/>
          </p:cNvSpPr>
          <p:nvPr/>
        </p:nvSpPr>
        <p:spPr bwMode="auto">
          <a:xfrm>
            <a:off x="3515609" y="3403601"/>
            <a:ext cx="1728788" cy="295275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4" name="Oval 15">
            <a:extLst>
              <a:ext uri="{FF2B5EF4-FFF2-40B4-BE49-F238E27FC236}">
                <a16:creationId xmlns:a16="http://schemas.microsoft.com/office/drawing/2014/main" id="{5C5E1459-6C8B-44CB-ADE4-A4DFF7DE38FF}"/>
              </a:ext>
            </a:extLst>
          </p:cNvPr>
          <p:cNvSpPr>
            <a:spLocks noChangeArrowheads="1"/>
          </p:cNvSpPr>
          <p:nvPr/>
        </p:nvSpPr>
        <p:spPr bwMode="auto">
          <a:xfrm>
            <a:off x="5820659" y="3403601"/>
            <a:ext cx="1944688" cy="295275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5" name="Text Box 16">
            <a:extLst>
              <a:ext uri="{FF2B5EF4-FFF2-40B4-BE49-F238E27FC236}">
                <a16:creationId xmlns:a16="http://schemas.microsoft.com/office/drawing/2014/main" id="{0510CF42-E0B5-40D6-B341-F06BF72C43DE}"/>
              </a:ext>
            </a:extLst>
          </p:cNvPr>
          <p:cNvSpPr txBox="1">
            <a:spLocks noChangeArrowheads="1"/>
          </p:cNvSpPr>
          <p:nvPr/>
        </p:nvSpPr>
        <p:spPr bwMode="auto">
          <a:xfrm>
            <a:off x="3572759" y="4358430"/>
            <a:ext cx="379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U</a:t>
            </a:r>
          </a:p>
        </p:txBody>
      </p:sp>
      <p:sp>
        <p:nvSpPr>
          <p:cNvPr id="16" name="Text Box 17">
            <a:extLst>
              <a:ext uri="{FF2B5EF4-FFF2-40B4-BE49-F238E27FC236}">
                <a16:creationId xmlns:a16="http://schemas.microsoft.com/office/drawing/2014/main" id="{42B8F7C6-7B12-4149-AC50-12438745E67E}"/>
              </a:ext>
            </a:extLst>
          </p:cNvPr>
          <p:cNvSpPr txBox="1">
            <a:spLocks noChangeArrowheads="1"/>
          </p:cNvSpPr>
          <p:nvPr/>
        </p:nvSpPr>
        <p:spPr bwMode="auto">
          <a:xfrm>
            <a:off x="7066425" y="4389936"/>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mn-lt"/>
              </a:rPr>
              <a:t>V-U</a:t>
            </a:r>
          </a:p>
        </p:txBody>
      </p:sp>
      <p:sp>
        <p:nvSpPr>
          <p:cNvPr id="17" name="Line 18">
            <a:extLst>
              <a:ext uri="{FF2B5EF4-FFF2-40B4-BE49-F238E27FC236}">
                <a16:creationId xmlns:a16="http://schemas.microsoft.com/office/drawing/2014/main" id="{6E526D74-6D7B-420F-8B95-DE65A64625D6}"/>
              </a:ext>
            </a:extLst>
          </p:cNvPr>
          <p:cNvSpPr>
            <a:spLocks noChangeShapeType="1"/>
          </p:cNvSpPr>
          <p:nvPr/>
        </p:nvSpPr>
        <p:spPr bwMode="auto">
          <a:xfrm>
            <a:off x="4564947" y="3905952"/>
            <a:ext cx="1903412" cy="2474"/>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8" name="Line 19">
            <a:extLst>
              <a:ext uri="{FF2B5EF4-FFF2-40B4-BE49-F238E27FC236}">
                <a16:creationId xmlns:a16="http://schemas.microsoft.com/office/drawing/2014/main" id="{3D418EA8-A349-42CB-BC3D-312D61B97F9C}"/>
              </a:ext>
            </a:extLst>
          </p:cNvPr>
          <p:cNvSpPr>
            <a:spLocks noChangeShapeType="1"/>
          </p:cNvSpPr>
          <p:nvPr/>
        </p:nvSpPr>
        <p:spPr bwMode="auto">
          <a:xfrm flipV="1">
            <a:off x="4564948" y="5799050"/>
            <a:ext cx="1903412" cy="247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9" name="Text Box 22">
            <a:extLst>
              <a:ext uri="{FF2B5EF4-FFF2-40B4-BE49-F238E27FC236}">
                <a16:creationId xmlns:a16="http://schemas.microsoft.com/office/drawing/2014/main" id="{2846CA05-A451-4A21-B0F3-B90C0976504B}"/>
              </a:ext>
            </a:extLst>
          </p:cNvPr>
          <p:cNvSpPr txBox="1">
            <a:spLocks noChangeArrowheads="1"/>
          </p:cNvSpPr>
          <p:nvPr/>
        </p:nvSpPr>
        <p:spPr bwMode="auto">
          <a:xfrm>
            <a:off x="608757" y="3403601"/>
            <a:ext cx="2258375" cy="139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pPr>
            <a:r>
              <a:rPr lang="zh-CN" altLang="en-US" sz="2400" dirty="0">
                <a:latin typeface="+mn-lt"/>
                <a:ea typeface="微软雅黑 Light" panose="020B0502040204020203" pitchFamily="34" charset="-122"/>
              </a:rPr>
              <a:t>最小生成树</a:t>
            </a:r>
            <a:r>
              <a:rPr lang="en-US" altLang="zh-CN" sz="2400" dirty="0">
                <a:latin typeface="+mn-lt"/>
                <a:ea typeface="微软雅黑 Light" panose="020B0502040204020203" pitchFamily="34" charset="-122"/>
              </a:rPr>
              <a:t>T,</a:t>
            </a:r>
          </a:p>
          <a:p>
            <a:pPr eaLnBrk="1" hangingPunct="1">
              <a:lnSpc>
                <a:spcPct val="120000"/>
              </a:lnSpc>
            </a:pPr>
            <a:r>
              <a:rPr lang="zh-CN" altLang="en-US" sz="2400" dirty="0">
                <a:latin typeface="+mn-lt"/>
                <a:ea typeface="微软雅黑 Light" panose="020B0502040204020203" pitchFamily="34" charset="-122"/>
              </a:rPr>
              <a:t>图</a:t>
            </a:r>
            <a:r>
              <a:rPr lang="en-US" altLang="zh-CN" sz="2400" dirty="0">
                <a:latin typeface="+mn-lt"/>
                <a:ea typeface="微软雅黑 Light" panose="020B0502040204020203" pitchFamily="34" charset="-122"/>
              </a:rPr>
              <a:t>T∪ </a:t>
            </a:r>
            <a:r>
              <a:rPr lang="en-US" altLang="zh-CN" sz="2400" dirty="0">
                <a:solidFill>
                  <a:srgbClr val="FF0000"/>
                </a:solidFill>
                <a:latin typeface="+mn-lt"/>
                <a:ea typeface="微软雅黑 Light" panose="020B0502040204020203" pitchFamily="34" charset="-122"/>
              </a:rPr>
              <a:t>{&lt;</a:t>
            </a:r>
            <a:r>
              <a:rPr lang="en-US" altLang="zh-CN" sz="2400" dirty="0" err="1">
                <a:solidFill>
                  <a:srgbClr val="FF0000"/>
                </a:solidFill>
                <a:latin typeface="+mn-lt"/>
                <a:ea typeface="微软雅黑 Light" panose="020B0502040204020203" pitchFamily="34" charset="-122"/>
              </a:rPr>
              <a:t>u,v</a:t>
            </a:r>
            <a:r>
              <a:rPr lang="en-US" altLang="zh-CN" sz="2400" dirty="0">
                <a:solidFill>
                  <a:srgbClr val="FF0000"/>
                </a:solidFill>
                <a:latin typeface="+mn-lt"/>
                <a:ea typeface="微软雅黑 Light" panose="020B0502040204020203" pitchFamily="34" charset="-122"/>
              </a:rPr>
              <a:t>&gt;},</a:t>
            </a:r>
          </a:p>
          <a:p>
            <a:pPr eaLnBrk="1" hangingPunct="1">
              <a:lnSpc>
                <a:spcPct val="120000"/>
              </a:lnSpc>
            </a:pPr>
            <a:r>
              <a:rPr lang="en-US" altLang="zh-CN" sz="2400" dirty="0">
                <a:solidFill>
                  <a:srgbClr val="FF0000"/>
                </a:solidFill>
                <a:latin typeface="+mn-lt"/>
                <a:ea typeface="微软雅黑 Light" panose="020B0502040204020203" pitchFamily="34" charset="-122"/>
              </a:rPr>
              <a:t>c[u][v] </a:t>
            </a:r>
            <a:r>
              <a:rPr lang="zh-CN" altLang="en-US" sz="2400" dirty="0">
                <a:latin typeface="+mn-lt"/>
                <a:ea typeface="微软雅黑 Light" panose="020B0502040204020203" pitchFamily="34" charset="-122"/>
              </a:rPr>
              <a:t>≤ </a:t>
            </a:r>
            <a:r>
              <a:rPr lang="en-US" altLang="zh-CN" sz="2400" dirty="0">
                <a:solidFill>
                  <a:srgbClr val="0000FF"/>
                </a:solidFill>
                <a:latin typeface="+mn-lt"/>
                <a:ea typeface="微软雅黑 Light" panose="020B0502040204020203" pitchFamily="34" charset="-122"/>
              </a:rPr>
              <a:t>c[u’][v’]</a:t>
            </a:r>
            <a:endParaRPr lang="zh-CN" altLang="en-US" sz="2400" dirty="0">
              <a:solidFill>
                <a:srgbClr val="0000FF"/>
              </a:solidFill>
              <a:latin typeface="+mn-lt"/>
              <a:ea typeface="微软雅黑 Light" panose="020B0502040204020203" pitchFamily="34" charset="-122"/>
            </a:endParaRPr>
          </a:p>
        </p:txBody>
      </p:sp>
      <p:sp>
        <p:nvSpPr>
          <p:cNvPr id="20" name="Text Box 24">
            <a:extLst>
              <a:ext uri="{FF2B5EF4-FFF2-40B4-BE49-F238E27FC236}">
                <a16:creationId xmlns:a16="http://schemas.microsoft.com/office/drawing/2014/main" id="{41BB527E-9D33-4925-8461-A1388161D859}"/>
              </a:ext>
            </a:extLst>
          </p:cNvPr>
          <p:cNvSpPr txBox="1">
            <a:spLocks noChangeArrowheads="1"/>
          </p:cNvSpPr>
          <p:nvPr/>
        </p:nvSpPr>
        <p:spPr bwMode="auto">
          <a:xfrm>
            <a:off x="5059217" y="3505842"/>
            <a:ext cx="8579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solidFill>
                  <a:srgbClr val="FF0000"/>
                </a:solidFill>
                <a:latin typeface="+mn-lt"/>
              </a:rPr>
              <a:t>c[u][v]</a:t>
            </a:r>
            <a:endParaRPr lang="zh-CN" altLang="en-US" sz="2000" dirty="0">
              <a:solidFill>
                <a:srgbClr val="FF0000"/>
              </a:solidFill>
              <a:latin typeface="+mn-lt"/>
            </a:endParaRPr>
          </a:p>
        </p:txBody>
      </p:sp>
      <p:sp>
        <p:nvSpPr>
          <p:cNvPr id="21" name="Rectangle 25">
            <a:extLst>
              <a:ext uri="{FF2B5EF4-FFF2-40B4-BE49-F238E27FC236}">
                <a16:creationId xmlns:a16="http://schemas.microsoft.com/office/drawing/2014/main" id="{F82F34C8-4F4D-40D0-BCF4-C9F98AEA12FF}"/>
              </a:ext>
            </a:extLst>
          </p:cNvPr>
          <p:cNvSpPr>
            <a:spLocks noChangeArrowheads="1"/>
          </p:cNvSpPr>
          <p:nvPr/>
        </p:nvSpPr>
        <p:spPr bwMode="auto">
          <a:xfrm>
            <a:off x="5059217" y="5833293"/>
            <a:ext cx="9936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p>
            <a:r>
              <a:rPr lang="en-US" altLang="zh-CN" sz="2000" dirty="0">
                <a:solidFill>
                  <a:srgbClr val="0000FF"/>
                </a:solidFill>
              </a:rPr>
              <a:t>c[u’][v’]</a:t>
            </a:r>
            <a:endParaRPr lang="zh-CN" altLang="en-US" sz="2000" dirty="0">
              <a:solidFill>
                <a:srgbClr val="0000FF"/>
              </a:solidFill>
            </a:endParaRPr>
          </a:p>
        </p:txBody>
      </p:sp>
    </p:spTree>
    <p:extLst>
      <p:ext uri="{BB962C8B-B14F-4D97-AF65-F5344CB8AC3E}">
        <p14:creationId xmlns:p14="http://schemas.microsoft.com/office/powerpoint/2010/main" val="12934579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7E57B-0193-4D7A-B4B9-EB9851E09089}"/>
              </a:ext>
            </a:extLst>
          </p:cNvPr>
          <p:cNvSpPr>
            <a:spLocks noGrp="1"/>
          </p:cNvSpPr>
          <p:nvPr>
            <p:ph type="title"/>
          </p:nvPr>
        </p:nvSpPr>
        <p:spPr/>
        <p:txBody>
          <a:bodyPr>
            <a:normAutofit/>
          </a:bodyPr>
          <a:lstStyle/>
          <a:p>
            <a:r>
              <a:rPr lang="en-US" altLang="zh-CN" dirty="0"/>
              <a:t>MST</a:t>
            </a:r>
            <a:r>
              <a:rPr lang="zh-CN" altLang="en-US" dirty="0"/>
              <a:t>性质证明：反证法</a:t>
            </a:r>
          </a:p>
        </p:txBody>
      </p:sp>
      <p:sp>
        <p:nvSpPr>
          <p:cNvPr id="3" name="内容占位符 2">
            <a:extLst>
              <a:ext uri="{FF2B5EF4-FFF2-40B4-BE49-F238E27FC236}">
                <a16:creationId xmlns:a16="http://schemas.microsoft.com/office/drawing/2014/main" id="{FC252309-A0BC-462B-862F-562CD8D31864}"/>
              </a:ext>
            </a:extLst>
          </p:cNvPr>
          <p:cNvSpPr>
            <a:spLocks noGrp="1"/>
          </p:cNvSpPr>
          <p:nvPr>
            <p:ph idx="1"/>
          </p:nvPr>
        </p:nvSpPr>
        <p:spPr>
          <a:xfrm>
            <a:off x="123432" y="764365"/>
            <a:ext cx="4074944" cy="2664636"/>
          </a:xfrm>
        </p:spPr>
        <p:txBody>
          <a:bodyPr/>
          <a:lstStyle/>
          <a:p>
            <a:r>
              <a:rPr lang="zh-CN" altLang="en-US" dirty="0"/>
              <a:t>从生成树</a:t>
            </a:r>
            <a:r>
              <a:rPr lang="en-US" altLang="zh-CN" dirty="0"/>
              <a:t>T</a:t>
            </a:r>
            <a:r>
              <a:rPr lang="zh-CN" altLang="en-US" dirty="0"/>
              <a:t>出发，构造另一颗生成树</a:t>
            </a:r>
            <a:r>
              <a:rPr lang="en-US" altLang="zh-CN" dirty="0"/>
              <a:t>T</a:t>
            </a:r>
            <a:r>
              <a:rPr lang="zh-CN" altLang="en-US" dirty="0"/>
              <a:t>‘</a:t>
            </a:r>
            <a:endParaRPr lang="en-US" altLang="zh-CN" dirty="0"/>
          </a:p>
          <a:p>
            <a:pPr lvl="1"/>
            <a:r>
              <a:rPr lang="zh-CN" altLang="en-US" dirty="0"/>
              <a:t>将</a:t>
            </a:r>
            <a:r>
              <a:rPr lang="en-US" altLang="zh-CN" dirty="0"/>
              <a:t>T</a:t>
            </a:r>
            <a:r>
              <a:rPr lang="zh-CN" altLang="en-US" dirty="0"/>
              <a:t>中的边</a:t>
            </a:r>
            <a:r>
              <a:rPr lang="en-US" altLang="zh-CN" sz="2400" dirty="0">
                <a:solidFill>
                  <a:srgbClr val="0000FF"/>
                </a:solidFill>
              </a:rPr>
              <a:t>&lt;u’, v’&gt;</a:t>
            </a:r>
            <a:r>
              <a:rPr lang="zh-CN" altLang="en-US" dirty="0"/>
              <a:t>替换为</a:t>
            </a:r>
            <a:r>
              <a:rPr lang="en-US" altLang="zh-CN" sz="2400" dirty="0">
                <a:solidFill>
                  <a:srgbClr val="FF0000"/>
                </a:solidFill>
              </a:rPr>
              <a:t>(u, v)</a:t>
            </a:r>
            <a:r>
              <a:rPr lang="zh-CN" altLang="en-US" sz="2400" dirty="0">
                <a:solidFill>
                  <a:srgbClr val="FF0000"/>
                </a:solidFill>
              </a:rPr>
              <a:t>，</a:t>
            </a:r>
            <a:r>
              <a:rPr lang="zh-CN" altLang="en-US" dirty="0"/>
              <a:t>得到</a:t>
            </a:r>
            <a:r>
              <a:rPr lang="en-US" altLang="zh-CN" dirty="0"/>
              <a:t>T</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C51CC1D2-9053-43D6-9B59-12580D32C4F7}"/>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5" name="页脚占位符 4">
            <a:extLst>
              <a:ext uri="{FF2B5EF4-FFF2-40B4-BE49-F238E27FC236}">
                <a16:creationId xmlns:a16="http://schemas.microsoft.com/office/drawing/2014/main" id="{D9BACCA3-AB1F-40FB-ADA8-D3C2E5A2A920}"/>
              </a:ext>
            </a:extLst>
          </p:cNvPr>
          <p:cNvSpPr>
            <a:spLocks noGrp="1"/>
          </p:cNvSpPr>
          <p:nvPr>
            <p:ph type="ftr" sz="quarter" idx="4294967295"/>
          </p:nvPr>
        </p:nvSpPr>
        <p:spPr>
          <a:xfrm>
            <a:off x="3028950" y="6356351"/>
            <a:ext cx="3086100" cy="365125"/>
          </a:xfrm>
        </p:spPr>
        <p:txBody>
          <a:bodyPr/>
          <a:lstStyle/>
          <a:p>
            <a:endParaRPr lang="zh-CN" altLang="en-US"/>
          </a:p>
        </p:txBody>
      </p:sp>
      <p:sp>
        <p:nvSpPr>
          <p:cNvPr id="6" name="灯片编号占位符 5">
            <a:extLst>
              <a:ext uri="{FF2B5EF4-FFF2-40B4-BE49-F238E27FC236}">
                <a16:creationId xmlns:a16="http://schemas.microsoft.com/office/drawing/2014/main" id="{AF59F1B8-8F0D-464F-8B97-5A06231AE9EF}"/>
              </a:ext>
            </a:extLst>
          </p:cNvPr>
          <p:cNvSpPr>
            <a:spLocks noGrp="1"/>
          </p:cNvSpPr>
          <p:nvPr>
            <p:ph type="sldNum" sz="quarter" idx="12"/>
          </p:nvPr>
        </p:nvSpPr>
        <p:spPr/>
        <p:txBody>
          <a:bodyPr/>
          <a:lstStyle/>
          <a:p>
            <a:fld id="{EEA58A3B-43CE-4AA0-90B5-EB47AFAFEB34}" type="slidenum">
              <a:rPr lang="zh-CN" altLang="en-US" smtClean="0"/>
              <a:pPr/>
              <a:t>102</a:t>
            </a:fld>
            <a:endParaRPr lang="zh-CN" altLang="en-US" dirty="0"/>
          </a:p>
        </p:txBody>
      </p:sp>
      <p:sp>
        <p:nvSpPr>
          <p:cNvPr id="7" name="Oval 4">
            <a:extLst>
              <a:ext uri="{FF2B5EF4-FFF2-40B4-BE49-F238E27FC236}">
                <a16:creationId xmlns:a16="http://schemas.microsoft.com/office/drawing/2014/main" id="{B0086238-95E7-4A8F-A758-572B1B262D81}"/>
              </a:ext>
            </a:extLst>
          </p:cNvPr>
          <p:cNvSpPr>
            <a:spLocks noChangeArrowheads="1"/>
          </p:cNvSpPr>
          <p:nvPr/>
        </p:nvSpPr>
        <p:spPr bwMode="auto">
          <a:xfrm>
            <a:off x="4674626" y="2876823"/>
            <a:ext cx="688975"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u’</a:t>
            </a:r>
          </a:p>
        </p:txBody>
      </p:sp>
      <p:sp>
        <p:nvSpPr>
          <p:cNvPr id="8" name="Oval 5">
            <a:extLst>
              <a:ext uri="{FF2B5EF4-FFF2-40B4-BE49-F238E27FC236}">
                <a16:creationId xmlns:a16="http://schemas.microsoft.com/office/drawing/2014/main" id="{520A99CA-199B-46A4-AFC6-D5DDC56DA689}"/>
              </a:ext>
            </a:extLst>
          </p:cNvPr>
          <p:cNvSpPr>
            <a:spLocks noChangeArrowheads="1"/>
          </p:cNvSpPr>
          <p:nvPr/>
        </p:nvSpPr>
        <p:spPr bwMode="auto">
          <a:xfrm>
            <a:off x="4819088" y="1013098"/>
            <a:ext cx="5445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dirty="0"/>
              <a:t>u</a:t>
            </a:r>
          </a:p>
        </p:txBody>
      </p:sp>
      <p:sp>
        <p:nvSpPr>
          <p:cNvPr id="9" name="Freeform 10">
            <a:extLst>
              <a:ext uri="{FF2B5EF4-FFF2-40B4-BE49-F238E27FC236}">
                <a16:creationId xmlns:a16="http://schemas.microsoft.com/office/drawing/2014/main" id="{91355CFC-3B71-4ABB-96B3-FEE9A15C29C0}"/>
              </a:ext>
            </a:extLst>
          </p:cNvPr>
          <p:cNvSpPr>
            <a:spLocks/>
          </p:cNvSpPr>
          <p:nvPr/>
        </p:nvSpPr>
        <p:spPr bwMode="auto">
          <a:xfrm>
            <a:off x="4950851" y="1597248"/>
            <a:ext cx="228600" cy="1296987"/>
          </a:xfrm>
          <a:custGeom>
            <a:avLst/>
            <a:gdLst>
              <a:gd name="T0" fmla="*/ 2147483647 w 151"/>
              <a:gd name="T1" fmla="*/ 0 h 771"/>
              <a:gd name="T2" fmla="*/ 2147483647 w 151"/>
              <a:gd name="T3" fmla="*/ 2147483647 h 771"/>
              <a:gd name="T4" fmla="*/ 2147483647 w 151"/>
              <a:gd name="T5" fmla="*/ 2147483647 h 771"/>
              <a:gd name="T6" fmla="*/ 2147483647 w 151"/>
              <a:gd name="T7" fmla="*/ 2147483647 h 771"/>
              <a:gd name="T8" fmla="*/ 2147483647 w 151"/>
              <a:gd name="T9" fmla="*/ 2147483647 h 771"/>
              <a:gd name="T10" fmla="*/ 0 60000 65536"/>
              <a:gd name="T11" fmla="*/ 0 60000 65536"/>
              <a:gd name="T12" fmla="*/ 0 60000 65536"/>
              <a:gd name="T13" fmla="*/ 0 60000 65536"/>
              <a:gd name="T14" fmla="*/ 0 60000 65536"/>
              <a:gd name="T15" fmla="*/ 0 w 151"/>
              <a:gd name="T16" fmla="*/ 0 h 771"/>
              <a:gd name="T17" fmla="*/ 151 w 151"/>
              <a:gd name="T18" fmla="*/ 771 h 771"/>
            </a:gdLst>
            <a:ahLst/>
            <a:cxnLst>
              <a:cxn ang="T10">
                <a:pos x="T0" y="T1"/>
              </a:cxn>
              <a:cxn ang="T11">
                <a:pos x="T2" y="T3"/>
              </a:cxn>
              <a:cxn ang="T12">
                <a:pos x="T4" y="T5"/>
              </a:cxn>
              <a:cxn ang="T13">
                <a:pos x="T6" y="T7"/>
              </a:cxn>
              <a:cxn ang="T14">
                <a:pos x="T8" y="T9"/>
              </a:cxn>
            </a:cxnLst>
            <a:rect l="T15" t="T16" r="T17" b="T18"/>
            <a:pathLst>
              <a:path w="151" h="771">
                <a:moveTo>
                  <a:pt x="98" y="0"/>
                </a:moveTo>
                <a:cubicBezTo>
                  <a:pt x="49" y="57"/>
                  <a:pt x="0" y="114"/>
                  <a:pt x="8" y="182"/>
                </a:cubicBezTo>
                <a:cubicBezTo>
                  <a:pt x="16" y="250"/>
                  <a:pt x="137" y="340"/>
                  <a:pt x="144" y="408"/>
                </a:cubicBezTo>
                <a:cubicBezTo>
                  <a:pt x="151" y="476"/>
                  <a:pt x="61" y="530"/>
                  <a:pt x="53" y="590"/>
                </a:cubicBezTo>
                <a:cubicBezTo>
                  <a:pt x="45" y="650"/>
                  <a:pt x="91" y="733"/>
                  <a:pt x="98" y="771"/>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0" name="Oval 11">
            <a:extLst>
              <a:ext uri="{FF2B5EF4-FFF2-40B4-BE49-F238E27FC236}">
                <a16:creationId xmlns:a16="http://schemas.microsoft.com/office/drawing/2014/main" id="{C4A64655-DE38-4C33-A949-0736D30A0C34}"/>
              </a:ext>
            </a:extLst>
          </p:cNvPr>
          <p:cNvSpPr>
            <a:spLocks noChangeArrowheads="1"/>
          </p:cNvSpPr>
          <p:nvPr/>
        </p:nvSpPr>
        <p:spPr bwMode="auto">
          <a:xfrm>
            <a:off x="7267013" y="2876823"/>
            <a:ext cx="720725"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11" name="Oval 12">
            <a:extLst>
              <a:ext uri="{FF2B5EF4-FFF2-40B4-BE49-F238E27FC236}">
                <a16:creationId xmlns:a16="http://schemas.microsoft.com/office/drawing/2014/main" id="{A4D840F2-1F08-49F3-BBAB-E20D63FC3F08}"/>
              </a:ext>
            </a:extLst>
          </p:cNvPr>
          <p:cNvSpPr>
            <a:spLocks noChangeArrowheads="1"/>
          </p:cNvSpPr>
          <p:nvPr/>
        </p:nvSpPr>
        <p:spPr bwMode="auto">
          <a:xfrm>
            <a:off x="7267013" y="1003573"/>
            <a:ext cx="5445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dirty="0"/>
              <a:t>v</a:t>
            </a:r>
          </a:p>
        </p:txBody>
      </p:sp>
      <p:sp>
        <p:nvSpPr>
          <p:cNvPr id="12" name="Freeform 13">
            <a:extLst>
              <a:ext uri="{FF2B5EF4-FFF2-40B4-BE49-F238E27FC236}">
                <a16:creationId xmlns:a16="http://schemas.microsoft.com/office/drawing/2014/main" id="{9D3A3D53-359A-4DC2-A95B-61E60227E666}"/>
              </a:ext>
            </a:extLst>
          </p:cNvPr>
          <p:cNvSpPr>
            <a:spLocks/>
          </p:cNvSpPr>
          <p:nvPr/>
        </p:nvSpPr>
        <p:spPr bwMode="auto">
          <a:xfrm>
            <a:off x="7398776" y="1587723"/>
            <a:ext cx="228600" cy="1296987"/>
          </a:xfrm>
          <a:custGeom>
            <a:avLst/>
            <a:gdLst>
              <a:gd name="T0" fmla="*/ 2147483647 w 151"/>
              <a:gd name="T1" fmla="*/ 0 h 771"/>
              <a:gd name="T2" fmla="*/ 2147483647 w 151"/>
              <a:gd name="T3" fmla="*/ 2147483647 h 771"/>
              <a:gd name="T4" fmla="*/ 2147483647 w 151"/>
              <a:gd name="T5" fmla="*/ 2147483647 h 771"/>
              <a:gd name="T6" fmla="*/ 2147483647 w 151"/>
              <a:gd name="T7" fmla="*/ 2147483647 h 771"/>
              <a:gd name="T8" fmla="*/ 2147483647 w 151"/>
              <a:gd name="T9" fmla="*/ 2147483647 h 771"/>
              <a:gd name="T10" fmla="*/ 0 60000 65536"/>
              <a:gd name="T11" fmla="*/ 0 60000 65536"/>
              <a:gd name="T12" fmla="*/ 0 60000 65536"/>
              <a:gd name="T13" fmla="*/ 0 60000 65536"/>
              <a:gd name="T14" fmla="*/ 0 60000 65536"/>
              <a:gd name="T15" fmla="*/ 0 w 151"/>
              <a:gd name="T16" fmla="*/ 0 h 771"/>
              <a:gd name="T17" fmla="*/ 151 w 151"/>
              <a:gd name="T18" fmla="*/ 771 h 771"/>
            </a:gdLst>
            <a:ahLst/>
            <a:cxnLst>
              <a:cxn ang="T10">
                <a:pos x="T0" y="T1"/>
              </a:cxn>
              <a:cxn ang="T11">
                <a:pos x="T2" y="T3"/>
              </a:cxn>
              <a:cxn ang="T12">
                <a:pos x="T4" y="T5"/>
              </a:cxn>
              <a:cxn ang="T13">
                <a:pos x="T6" y="T7"/>
              </a:cxn>
              <a:cxn ang="T14">
                <a:pos x="T8" y="T9"/>
              </a:cxn>
            </a:cxnLst>
            <a:rect l="T15" t="T16" r="T17" b="T18"/>
            <a:pathLst>
              <a:path w="151" h="771">
                <a:moveTo>
                  <a:pt x="98" y="0"/>
                </a:moveTo>
                <a:cubicBezTo>
                  <a:pt x="49" y="57"/>
                  <a:pt x="0" y="114"/>
                  <a:pt x="8" y="182"/>
                </a:cubicBezTo>
                <a:cubicBezTo>
                  <a:pt x="16" y="250"/>
                  <a:pt x="137" y="340"/>
                  <a:pt x="144" y="408"/>
                </a:cubicBezTo>
                <a:cubicBezTo>
                  <a:pt x="151" y="476"/>
                  <a:pt x="61" y="530"/>
                  <a:pt x="53" y="590"/>
                </a:cubicBezTo>
                <a:cubicBezTo>
                  <a:pt x="45" y="650"/>
                  <a:pt x="91" y="733"/>
                  <a:pt x="98" y="771"/>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 name="Oval 14">
            <a:extLst>
              <a:ext uri="{FF2B5EF4-FFF2-40B4-BE49-F238E27FC236}">
                <a16:creationId xmlns:a16="http://schemas.microsoft.com/office/drawing/2014/main" id="{13B137CE-1F3F-45C3-A194-5708CD3CC84A}"/>
              </a:ext>
            </a:extLst>
          </p:cNvPr>
          <p:cNvSpPr>
            <a:spLocks noChangeArrowheads="1"/>
          </p:cNvSpPr>
          <p:nvPr/>
        </p:nvSpPr>
        <p:spPr bwMode="auto">
          <a:xfrm>
            <a:off x="4314263" y="805085"/>
            <a:ext cx="1728788" cy="295275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4" name="Oval 15">
            <a:extLst>
              <a:ext uri="{FF2B5EF4-FFF2-40B4-BE49-F238E27FC236}">
                <a16:creationId xmlns:a16="http://schemas.microsoft.com/office/drawing/2014/main" id="{5C5E1459-6C8B-44CB-ADE4-A4DFF7DE38FF}"/>
              </a:ext>
            </a:extLst>
          </p:cNvPr>
          <p:cNvSpPr>
            <a:spLocks noChangeArrowheads="1"/>
          </p:cNvSpPr>
          <p:nvPr/>
        </p:nvSpPr>
        <p:spPr bwMode="auto">
          <a:xfrm>
            <a:off x="6642027" y="805085"/>
            <a:ext cx="1944688" cy="295275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5" name="Text Box 16">
            <a:extLst>
              <a:ext uri="{FF2B5EF4-FFF2-40B4-BE49-F238E27FC236}">
                <a16:creationId xmlns:a16="http://schemas.microsoft.com/office/drawing/2014/main" id="{0510CF42-E0B5-40D6-B341-F06BF72C43DE}"/>
              </a:ext>
            </a:extLst>
          </p:cNvPr>
          <p:cNvSpPr txBox="1">
            <a:spLocks noChangeArrowheads="1"/>
          </p:cNvSpPr>
          <p:nvPr/>
        </p:nvSpPr>
        <p:spPr bwMode="auto">
          <a:xfrm>
            <a:off x="4371413" y="1759914"/>
            <a:ext cx="379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U</a:t>
            </a:r>
          </a:p>
        </p:txBody>
      </p:sp>
      <p:sp>
        <p:nvSpPr>
          <p:cNvPr id="16" name="Text Box 17">
            <a:extLst>
              <a:ext uri="{FF2B5EF4-FFF2-40B4-BE49-F238E27FC236}">
                <a16:creationId xmlns:a16="http://schemas.microsoft.com/office/drawing/2014/main" id="{42B8F7C6-7B12-4149-AC50-12438745E67E}"/>
              </a:ext>
            </a:extLst>
          </p:cNvPr>
          <p:cNvSpPr txBox="1">
            <a:spLocks noChangeArrowheads="1"/>
          </p:cNvSpPr>
          <p:nvPr/>
        </p:nvSpPr>
        <p:spPr bwMode="auto">
          <a:xfrm>
            <a:off x="7865079" y="1791420"/>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mn-lt"/>
              </a:rPr>
              <a:t>V-U</a:t>
            </a:r>
          </a:p>
        </p:txBody>
      </p:sp>
      <p:sp>
        <p:nvSpPr>
          <p:cNvPr id="17" name="Line 18">
            <a:extLst>
              <a:ext uri="{FF2B5EF4-FFF2-40B4-BE49-F238E27FC236}">
                <a16:creationId xmlns:a16="http://schemas.microsoft.com/office/drawing/2014/main" id="{6E526D74-6D7B-420F-8B95-DE65A64625D6}"/>
              </a:ext>
            </a:extLst>
          </p:cNvPr>
          <p:cNvSpPr>
            <a:spLocks noChangeShapeType="1"/>
          </p:cNvSpPr>
          <p:nvPr/>
        </p:nvSpPr>
        <p:spPr bwMode="auto">
          <a:xfrm>
            <a:off x="5363601" y="1307436"/>
            <a:ext cx="1903412" cy="2474"/>
          </a:xfrm>
          <a:prstGeom prst="line">
            <a:avLst/>
          </a:prstGeom>
          <a:noFill/>
          <a:ln w="28575">
            <a:solidFill>
              <a:srgbClr val="FF0000"/>
            </a:solidFill>
            <a:prstDash val="solid"/>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8" name="Line 19">
            <a:extLst>
              <a:ext uri="{FF2B5EF4-FFF2-40B4-BE49-F238E27FC236}">
                <a16:creationId xmlns:a16="http://schemas.microsoft.com/office/drawing/2014/main" id="{3D418EA8-A349-42CB-BC3D-312D61B97F9C}"/>
              </a:ext>
            </a:extLst>
          </p:cNvPr>
          <p:cNvSpPr>
            <a:spLocks noChangeShapeType="1"/>
          </p:cNvSpPr>
          <p:nvPr/>
        </p:nvSpPr>
        <p:spPr bwMode="auto">
          <a:xfrm flipV="1">
            <a:off x="5363602" y="3200534"/>
            <a:ext cx="1903412" cy="2474"/>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0" name="Text Box 24">
            <a:extLst>
              <a:ext uri="{FF2B5EF4-FFF2-40B4-BE49-F238E27FC236}">
                <a16:creationId xmlns:a16="http://schemas.microsoft.com/office/drawing/2014/main" id="{41BB527E-9D33-4925-8461-A1388161D859}"/>
              </a:ext>
            </a:extLst>
          </p:cNvPr>
          <p:cNvSpPr txBox="1">
            <a:spLocks noChangeArrowheads="1"/>
          </p:cNvSpPr>
          <p:nvPr/>
        </p:nvSpPr>
        <p:spPr bwMode="auto">
          <a:xfrm>
            <a:off x="5857871" y="907326"/>
            <a:ext cx="8579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solidFill>
                  <a:srgbClr val="FF0000"/>
                </a:solidFill>
                <a:latin typeface="+mn-lt"/>
              </a:rPr>
              <a:t>c[u][v]</a:t>
            </a:r>
            <a:endParaRPr lang="zh-CN" altLang="en-US" sz="2000" dirty="0">
              <a:solidFill>
                <a:srgbClr val="FF0000"/>
              </a:solidFill>
              <a:latin typeface="+mn-lt"/>
            </a:endParaRPr>
          </a:p>
        </p:txBody>
      </p:sp>
      <p:sp>
        <p:nvSpPr>
          <p:cNvPr id="21" name="Rectangle 25">
            <a:extLst>
              <a:ext uri="{FF2B5EF4-FFF2-40B4-BE49-F238E27FC236}">
                <a16:creationId xmlns:a16="http://schemas.microsoft.com/office/drawing/2014/main" id="{F82F34C8-4F4D-40D0-BCF4-C9F98AEA12FF}"/>
              </a:ext>
            </a:extLst>
          </p:cNvPr>
          <p:cNvSpPr>
            <a:spLocks noChangeArrowheads="1"/>
          </p:cNvSpPr>
          <p:nvPr/>
        </p:nvSpPr>
        <p:spPr bwMode="auto">
          <a:xfrm>
            <a:off x="5857871" y="3453492"/>
            <a:ext cx="9936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p>
            <a:r>
              <a:rPr lang="en-US" altLang="zh-CN" sz="2000" dirty="0">
                <a:solidFill>
                  <a:srgbClr val="0000FF"/>
                </a:solidFill>
              </a:rPr>
              <a:t>c[u’][v’]</a:t>
            </a:r>
            <a:endParaRPr lang="zh-CN" altLang="en-US" sz="2000" dirty="0">
              <a:solidFill>
                <a:srgbClr val="0000FF"/>
              </a:solidFill>
            </a:endParaRPr>
          </a:p>
        </p:txBody>
      </p:sp>
      <p:sp>
        <p:nvSpPr>
          <p:cNvPr id="22" name="任意多边形: 形状 21">
            <a:extLst>
              <a:ext uri="{FF2B5EF4-FFF2-40B4-BE49-F238E27FC236}">
                <a16:creationId xmlns:a16="http://schemas.microsoft.com/office/drawing/2014/main" id="{1BFF230F-9A6C-4165-A0F9-F7767F664E74}"/>
              </a:ext>
            </a:extLst>
          </p:cNvPr>
          <p:cNvSpPr/>
          <p:nvPr/>
        </p:nvSpPr>
        <p:spPr>
          <a:xfrm flipV="1">
            <a:off x="6060939" y="3011448"/>
            <a:ext cx="485350" cy="460957"/>
          </a:xfrm>
          <a:custGeom>
            <a:avLst/>
            <a:gdLst>
              <a:gd name="connsiteX0" fmla="*/ 0 w 648182"/>
              <a:gd name="connsiteY0" fmla="*/ 0 h 665544"/>
              <a:gd name="connsiteX1" fmla="*/ 341453 w 648182"/>
              <a:gd name="connsiteY1" fmla="*/ 370390 h 665544"/>
              <a:gd name="connsiteX2" fmla="*/ 381964 w 648182"/>
              <a:gd name="connsiteY2" fmla="*/ 393539 h 665544"/>
              <a:gd name="connsiteX3" fmla="*/ 648182 w 648182"/>
              <a:gd name="connsiteY3" fmla="*/ 665544 h 665544"/>
            </a:gdLst>
            <a:ahLst/>
            <a:cxnLst>
              <a:cxn ang="0">
                <a:pos x="connsiteX0" y="connsiteY0"/>
              </a:cxn>
              <a:cxn ang="0">
                <a:pos x="connsiteX1" y="connsiteY1"/>
              </a:cxn>
              <a:cxn ang="0">
                <a:pos x="connsiteX2" y="connsiteY2"/>
              </a:cxn>
              <a:cxn ang="0">
                <a:pos x="connsiteX3" y="connsiteY3"/>
              </a:cxn>
            </a:cxnLst>
            <a:rect l="l" t="t" r="r" b="b"/>
            <a:pathLst>
              <a:path w="648182" h="665544">
                <a:moveTo>
                  <a:pt x="0" y="0"/>
                </a:moveTo>
                <a:cubicBezTo>
                  <a:pt x="138896" y="152400"/>
                  <a:pt x="277792" y="304800"/>
                  <a:pt x="341453" y="370390"/>
                </a:cubicBezTo>
                <a:cubicBezTo>
                  <a:pt x="405114" y="435980"/>
                  <a:pt x="330842" y="344347"/>
                  <a:pt x="381964" y="393539"/>
                </a:cubicBezTo>
                <a:cubicBezTo>
                  <a:pt x="433086" y="442731"/>
                  <a:pt x="540634" y="554137"/>
                  <a:pt x="648182" y="665544"/>
                </a:cubicBez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 name="任意多边形: 形状 22">
            <a:extLst>
              <a:ext uri="{FF2B5EF4-FFF2-40B4-BE49-F238E27FC236}">
                <a16:creationId xmlns:a16="http://schemas.microsoft.com/office/drawing/2014/main" id="{E478BC32-29A6-4FC1-9617-73773174F1E9}"/>
              </a:ext>
            </a:extLst>
          </p:cNvPr>
          <p:cNvSpPr/>
          <p:nvPr/>
        </p:nvSpPr>
        <p:spPr>
          <a:xfrm>
            <a:off x="6104305" y="2997843"/>
            <a:ext cx="485350" cy="544524"/>
          </a:xfrm>
          <a:custGeom>
            <a:avLst/>
            <a:gdLst>
              <a:gd name="connsiteX0" fmla="*/ 0 w 648182"/>
              <a:gd name="connsiteY0" fmla="*/ 0 h 665544"/>
              <a:gd name="connsiteX1" fmla="*/ 341453 w 648182"/>
              <a:gd name="connsiteY1" fmla="*/ 370390 h 665544"/>
              <a:gd name="connsiteX2" fmla="*/ 381964 w 648182"/>
              <a:gd name="connsiteY2" fmla="*/ 393539 h 665544"/>
              <a:gd name="connsiteX3" fmla="*/ 648182 w 648182"/>
              <a:gd name="connsiteY3" fmla="*/ 665544 h 665544"/>
            </a:gdLst>
            <a:ahLst/>
            <a:cxnLst>
              <a:cxn ang="0">
                <a:pos x="connsiteX0" y="connsiteY0"/>
              </a:cxn>
              <a:cxn ang="0">
                <a:pos x="connsiteX1" y="connsiteY1"/>
              </a:cxn>
              <a:cxn ang="0">
                <a:pos x="connsiteX2" y="connsiteY2"/>
              </a:cxn>
              <a:cxn ang="0">
                <a:pos x="connsiteX3" y="connsiteY3"/>
              </a:cxn>
            </a:cxnLst>
            <a:rect l="l" t="t" r="r" b="b"/>
            <a:pathLst>
              <a:path w="648182" h="665544">
                <a:moveTo>
                  <a:pt x="0" y="0"/>
                </a:moveTo>
                <a:cubicBezTo>
                  <a:pt x="138896" y="152400"/>
                  <a:pt x="277792" y="304800"/>
                  <a:pt x="341453" y="370390"/>
                </a:cubicBezTo>
                <a:cubicBezTo>
                  <a:pt x="405114" y="435980"/>
                  <a:pt x="330842" y="344347"/>
                  <a:pt x="381964" y="393539"/>
                </a:cubicBezTo>
                <a:cubicBezTo>
                  <a:pt x="433086" y="442731"/>
                  <a:pt x="540634" y="554137"/>
                  <a:pt x="648182" y="665544"/>
                </a:cubicBez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4" name="Text Box 22">
            <a:extLst>
              <a:ext uri="{FF2B5EF4-FFF2-40B4-BE49-F238E27FC236}">
                <a16:creationId xmlns:a16="http://schemas.microsoft.com/office/drawing/2014/main" id="{A325AE33-A657-4392-A5AB-4432A6E73981}"/>
              </a:ext>
            </a:extLst>
          </p:cNvPr>
          <p:cNvSpPr txBox="1">
            <a:spLocks noChangeArrowheads="1"/>
          </p:cNvSpPr>
          <p:nvPr/>
        </p:nvSpPr>
        <p:spPr bwMode="auto">
          <a:xfrm>
            <a:off x="5853105" y="3916153"/>
            <a:ext cx="1958421" cy="50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pPr>
            <a:r>
              <a:rPr lang="zh-CN" altLang="en-US" sz="2400" dirty="0">
                <a:latin typeface="+mn-lt"/>
                <a:ea typeface="微软雅黑 Light" panose="020B0502040204020203" pitchFamily="34" charset="-122"/>
              </a:rPr>
              <a:t>最小生成树</a:t>
            </a:r>
            <a:r>
              <a:rPr lang="en-US" altLang="zh-CN" sz="2400" dirty="0">
                <a:latin typeface="+mn-lt"/>
                <a:ea typeface="微软雅黑 Light" panose="020B0502040204020203" pitchFamily="34" charset="-122"/>
              </a:rPr>
              <a:t>T</a:t>
            </a:r>
            <a:r>
              <a:rPr lang="zh-CN" altLang="en-US" sz="2400" dirty="0">
                <a:latin typeface="+mn-lt"/>
                <a:ea typeface="微软雅黑 Light" panose="020B0502040204020203" pitchFamily="34" charset="-122"/>
              </a:rPr>
              <a:t>‘</a:t>
            </a:r>
            <a:endParaRPr lang="en-US" altLang="zh-CN" sz="2400" dirty="0">
              <a:latin typeface="+mn-lt"/>
              <a:ea typeface="微软雅黑 Light" panose="020B0502040204020203" pitchFamily="34" charset="-122"/>
            </a:endParaRPr>
          </a:p>
        </p:txBody>
      </p:sp>
      <p:sp>
        <p:nvSpPr>
          <p:cNvPr id="25" name="内容占位符 2">
            <a:extLst>
              <a:ext uri="{FF2B5EF4-FFF2-40B4-BE49-F238E27FC236}">
                <a16:creationId xmlns:a16="http://schemas.microsoft.com/office/drawing/2014/main" id="{BE59182A-B833-4083-92A2-3ECAD18BB007}"/>
              </a:ext>
            </a:extLst>
          </p:cNvPr>
          <p:cNvSpPr txBox="1">
            <a:spLocks/>
          </p:cNvSpPr>
          <p:nvPr/>
        </p:nvSpPr>
        <p:spPr>
          <a:xfrm>
            <a:off x="123432" y="4484755"/>
            <a:ext cx="8881672" cy="20000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500"/>
              </a:spcBef>
              <a:buClr>
                <a:srgbClr val="0000FF"/>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mn-cs"/>
              </a:defRPr>
            </a:lvl1pPr>
            <a:lvl2pPr marL="536575" indent="-268288" algn="l" defTabSz="914400" rtl="0" eaLnBrk="1" latinLnBrk="0" hangingPunct="1">
              <a:lnSpc>
                <a:spcPct val="120000"/>
              </a:lnSpc>
              <a:spcBef>
                <a:spcPts val="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mn-cs"/>
              </a:defRPr>
            </a:lvl2pPr>
            <a:lvl3pPr marL="806450" indent="-269875" algn="l" defTabSz="914400" rtl="0" eaLnBrk="1" latinLnBrk="0" hangingPunct="1">
              <a:lnSpc>
                <a:spcPct val="120000"/>
              </a:lnSpc>
              <a:spcBef>
                <a:spcPts val="500"/>
              </a:spcBef>
              <a:buClr>
                <a:srgbClr val="C00000"/>
              </a:buClr>
              <a:buFont typeface="微软雅黑 Light" panose="020B0502040204020203" pitchFamily="34" charset="-122"/>
              <a:buChar char="-"/>
              <a:defRPr sz="2400" kern="1200">
                <a:solidFill>
                  <a:schemeClr val="tx1"/>
                </a:solidFill>
                <a:latin typeface="+mn-lt"/>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由于对边和，</a:t>
            </a:r>
            <a:r>
              <a:rPr lang="zh-CN" altLang="en-US" dirty="0"/>
              <a:t>成本</a:t>
            </a:r>
            <a:r>
              <a:rPr lang="en-US" altLang="zh-CN" dirty="0"/>
              <a:t>cost</a:t>
            </a:r>
            <a:r>
              <a:rPr lang="zh-CN" altLang="en-US" sz="2400" dirty="0"/>
              <a:t>满足</a:t>
            </a:r>
            <a:r>
              <a:rPr lang="en-US" altLang="zh-CN" sz="2400" dirty="0">
                <a:solidFill>
                  <a:srgbClr val="FF0000"/>
                </a:solidFill>
              </a:rPr>
              <a:t>c[u][v] </a:t>
            </a:r>
            <a:r>
              <a:rPr lang="en-US" altLang="zh-CN" sz="2400" dirty="0"/>
              <a:t>≤ </a:t>
            </a:r>
            <a:r>
              <a:rPr lang="en-US" altLang="zh-CN" sz="2400" dirty="0">
                <a:solidFill>
                  <a:srgbClr val="0000FF"/>
                </a:solidFill>
              </a:rPr>
              <a:t>c[u’][v’]</a:t>
            </a:r>
            <a:r>
              <a:rPr lang="zh-CN" altLang="en-US" sz="2400" dirty="0"/>
              <a:t>，因此用较小</a:t>
            </a:r>
            <a:r>
              <a:rPr lang="zh-CN" altLang="en-US" dirty="0"/>
              <a:t>成本</a:t>
            </a:r>
            <a:r>
              <a:rPr lang="zh-CN" altLang="en-US" sz="2400" dirty="0"/>
              <a:t>的边</a:t>
            </a:r>
            <a:r>
              <a:rPr lang="en-US" altLang="zh-CN" sz="2400" dirty="0"/>
              <a:t>&lt;</a:t>
            </a:r>
            <a:r>
              <a:rPr lang="en-US" altLang="zh-CN" sz="2400" dirty="0" err="1"/>
              <a:t>u,v</a:t>
            </a:r>
            <a:r>
              <a:rPr lang="en-US" altLang="zh-CN" sz="2400" dirty="0"/>
              <a:t>&gt;</a:t>
            </a:r>
            <a:r>
              <a:rPr lang="zh-CN" altLang="en-US" sz="2400" dirty="0"/>
              <a:t>替换后得到的树</a:t>
            </a:r>
            <a:r>
              <a:rPr lang="en-US" altLang="zh-CN" sz="2400" dirty="0"/>
              <a:t>T’</a:t>
            </a:r>
            <a:r>
              <a:rPr lang="zh-CN" altLang="en-US" sz="2400" dirty="0"/>
              <a:t>的</a:t>
            </a:r>
            <a:r>
              <a:rPr lang="zh-CN" altLang="en-US" dirty="0"/>
              <a:t>成本</a:t>
            </a:r>
            <a:r>
              <a:rPr lang="zh-CN" altLang="en-US" sz="2400" dirty="0"/>
              <a:t>更小，即：</a:t>
            </a:r>
          </a:p>
          <a:p>
            <a:pPr eaLnBrk="1" hangingPunct="1">
              <a:buFontTx/>
              <a:buNone/>
            </a:pPr>
            <a:r>
              <a:rPr lang="zh-CN" altLang="en-US" sz="2400" dirty="0"/>
              <a:t>                    </a:t>
            </a:r>
            <a:r>
              <a:rPr lang="en-US" altLang="zh-CN" sz="2400" dirty="0"/>
              <a:t>T’</a:t>
            </a:r>
            <a:r>
              <a:rPr lang="zh-CN" altLang="en-US" sz="2400" dirty="0"/>
              <a:t>的</a:t>
            </a:r>
            <a:r>
              <a:rPr lang="en-US" altLang="zh-CN" sz="2400" dirty="0"/>
              <a:t>cost</a:t>
            </a:r>
            <a:r>
              <a:rPr lang="zh-CN" altLang="en-US" sz="2400" dirty="0"/>
              <a:t>  </a:t>
            </a:r>
            <a:r>
              <a:rPr lang="en-US" altLang="zh-CN" sz="2400" dirty="0"/>
              <a:t>≤</a:t>
            </a:r>
            <a:r>
              <a:rPr lang="zh-CN" altLang="en-US" sz="2400" dirty="0"/>
              <a:t> </a:t>
            </a:r>
            <a:r>
              <a:rPr lang="en-US" altLang="zh-CN" sz="2400" dirty="0"/>
              <a:t>T</a:t>
            </a:r>
            <a:r>
              <a:rPr lang="zh-CN" altLang="en-US" sz="2400" dirty="0"/>
              <a:t>的</a:t>
            </a:r>
            <a:r>
              <a:rPr lang="en-US" altLang="zh-CN" dirty="0"/>
              <a:t>cost</a:t>
            </a:r>
            <a:endParaRPr lang="zh-CN" altLang="en-US" sz="2400" dirty="0"/>
          </a:p>
          <a:p>
            <a:pPr eaLnBrk="1" hangingPunct="1">
              <a:buFontTx/>
              <a:buNone/>
            </a:pPr>
            <a:r>
              <a:rPr lang="zh-CN" altLang="en-US" sz="2400" dirty="0"/>
              <a:t>  ，这与</a:t>
            </a:r>
            <a:r>
              <a:rPr lang="en-US" altLang="zh-CN" sz="2400" dirty="0"/>
              <a:t>T</a:t>
            </a:r>
            <a:r>
              <a:rPr lang="zh-CN" altLang="en-US" sz="2400" dirty="0"/>
              <a:t>是任意最小生成树的假设相矛盾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45955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BC753-86FD-4745-8FB7-C177E95E0E88}"/>
              </a:ext>
            </a:extLst>
          </p:cNvPr>
          <p:cNvSpPr>
            <a:spLocks noGrp="1"/>
          </p:cNvSpPr>
          <p:nvPr>
            <p:ph type="title"/>
          </p:nvPr>
        </p:nvSpPr>
        <p:spPr/>
        <p:txBody>
          <a:bodyPr/>
          <a:lstStyle/>
          <a:p>
            <a:r>
              <a:rPr lang="en-US" altLang="zh-CN" dirty="0"/>
              <a:t>Prim</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44020DD-9817-49DC-A79F-CB3971331BFF}"/>
                  </a:ext>
                </a:extLst>
              </p:cNvPr>
              <p:cNvSpPr>
                <a:spLocks noGrp="1"/>
              </p:cNvSpPr>
              <p:nvPr>
                <p:ph idx="1"/>
              </p:nvPr>
            </p:nvSpPr>
            <p:spPr/>
            <p:txBody>
              <a:bodyPr>
                <a:normAutofit/>
              </a:bodyPr>
              <a:lstStyle/>
              <a:p>
                <a:r>
                  <a:rPr lang="zh-CN" altLang="en-US" sz="2400" dirty="0">
                    <a:solidFill>
                      <a:srgbClr val="000000"/>
                    </a:solidFill>
                  </a:rPr>
                  <a:t>设</a:t>
                </a:r>
                <a:r>
                  <a:rPr lang="en-US" altLang="zh-CN" sz="2400" dirty="0">
                    <a:solidFill>
                      <a:srgbClr val="000000"/>
                    </a:solidFill>
                  </a:rPr>
                  <a:t>G=(V, E)</a:t>
                </a:r>
                <a:r>
                  <a:rPr lang="zh-CN" altLang="en-US" sz="2400" dirty="0">
                    <a:solidFill>
                      <a:srgbClr val="000000"/>
                    </a:solidFill>
                  </a:rPr>
                  <a:t>是连通带权图，</a:t>
                </a:r>
                <a:r>
                  <a:rPr lang="en-US" altLang="zh-CN" sz="2400" dirty="0">
                    <a:solidFill>
                      <a:srgbClr val="000000"/>
                    </a:solidFill>
                  </a:rPr>
                  <a:t>V={1,2,…,n}</a:t>
                </a:r>
                <a:endParaRPr lang="zh-CN" altLang="en-US" sz="2400" dirty="0">
                  <a:solidFill>
                    <a:srgbClr val="000000"/>
                  </a:solidFill>
                </a:endParaRPr>
              </a:p>
              <a:p>
                <a:r>
                  <a:rPr lang="en-US" altLang="zh-CN" sz="2400" dirty="0">
                    <a:solidFill>
                      <a:srgbClr val="000000"/>
                    </a:solidFill>
                  </a:rPr>
                  <a:t>Prim</a:t>
                </a:r>
                <a:r>
                  <a:rPr lang="zh-CN" altLang="en-US" sz="2400" dirty="0">
                    <a:solidFill>
                      <a:srgbClr val="000000"/>
                    </a:solidFill>
                  </a:rPr>
                  <a:t>算法原理</a:t>
                </a:r>
                <a:endParaRPr lang="en-US" altLang="zh-CN" sz="2400" dirty="0">
                  <a:solidFill>
                    <a:srgbClr val="000000"/>
                  </a:solidFill>
                </a:endParaRPr>
              </a:p>
              <a:p>
                <a:pPr lvl="1"/>
                <a:r>
                  <a:rPr lang="en-US" altLang="zh-CN" dirty="0">
                    <a:solidFill>
                      <a:srgbClr val="000000"/>
                    </a:solidFill>
                  </a:rPr>
                  <a:t>Step 1. </a:t>
                </a:r>
                <a:r>
                  <a:rPr lang="zh-CN" altLang="en-US" dirty="0">
                    <a:solidFill>
                      <a:srgbClr val="000000"/>
                    </a:solidFill>
                  </a:rPr>
                  <a:t>设置顶点集合</a:t>
                </a:r>
                <a:r>
                  <a:rPr lang="en-US" altLang="zh-CN" dirty="0">
                    <a:solidFill>
                      <a:srgbClr val="FF0000"/>
                    </a:solidFill>
                  </a:rPr>
                  <a:t>S</a:t>
                </a:r>
                <a:r>
                  <a:rPr lang="en-US" altLang="zh-CN" dirty="0">
                    <a:solidFill>
                      <a:srgbClr val="000000"/>
                    </a:solidFill>
                  </a:rPr>
                  <a:t>={1}</a:t>
                </a:r>
                <a:r>
                  <a:rPr lang="zh-CN" altLang="en-US" dirty="0">
                    <a:solidFill>
                      <a:srgbClr val="000000"/>
                    </a:solidFill>
                  </a:rPr>
                  <a:t>，边集合</a:t>
                </a:r>
                <a:r>
                  <a:rPr lang="en-US" altLang="zh-CN" dirty="0">
                    <a:solidFill>
                      <a:srgbClr val="000000"/>
                    </a:solidFill>
                  </a:rPr>
                  <a:t>T=</a:t>
                </a:r>
                <a14:m>
                  <m:oMath xmlns:m="http://schemas.openxmlformats.org/officeDocument/2006/math">
                    <m:r>
                      <a:rPr lang="zh-CN" altLang="en-US" i="1" smtClean="0">
                        <a:solidFill>
                          <a:srgbClr val="000000"/>
                        </a:solidFill>
                        <a:latin typeface="Cambria Math" panose="02040503050406030204" pitchFamily="18" charset="0"/>
                      </a:rPr>
                      <m:t>𝜙</m:t>
                    </m:r>
                  </m:oMath>
                </a14:m>
                <a:endParaRPr lang="en-US" altLang="zh-CN" dirty="0">
                  <a:solidFill>
                    <a:srgbClr val="000000"/>
                  </a:solidFill>
                </a:endParaRPr>
              </a:p>
              <a:p>
                <a:pPr lvl="1"/>
                <a:r>
                  <a:rPr lang="en-US" altLang="zh-CN" sz="2400" dirty="0">
                    <a:solidFill>
                      <a:srgbClr val="000000"/>
                    </a:solidFill>
                  </a:rPr>
                  <a:t>Step 2.  </a:t>
                </a:r>
                <a:r>
                  <a:rPr lang="zh-CN" altLang="en-US" sz="2400" dirty="0">
                    <a:solidFill>
                      <a:srgbClr val="000000"/>
                    </a:solidFill>
                  </a:rPr>
                  <a:t>当</a:t>
                </a:r>
                <a:r>
                  <a:rPr lang="en-US" altLang="zh-CN" sz="2400" dirty="0">
                    <a:solidFill>
                      <a:srgbClr val="FF0000"/>
                    </a:solidFill>
                  </a:rPr>
                  <a:t>S</a:t>
                </a:r>
                <a14:m>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oMath>
                </a14:m>
                <a:r>
                  <a:rPr lang="en-US" altLang="zh-CN" sz="2400" dirty="0">
                    <a:solidFill>
                      <a:srgbClr val="000000"/>
                    </a:solidFill>
                  </a:rPr>
                  <a:t>V</a:t>
                </a:r>
                <a:r>
                  <a:rPr lang="zh-CN" altLang="en-US" sz="2400" dirty="0">
                    <a:solidFill>
                      <a:srgbClr val="000000"/>
                    </a:solidFill>
                  </a:rPr>
                  <a:t>，即</a:t>
                </a:r>
                <a:r>
                  <a:rPr lang="en-US" altLang="zh-CN" sz="2400" dirty="0">
                    <a:solidFill>
                      <a:srgbClr val="000000"/>
                    </a:solidFill>
                  </a:rPr>
                  <a:t>S</a:t>
                </a:r>
                <a:r>
                  <a:rPr lang="zh-CN" altLang="en-US" sz="2400" dirty="0">
                    <a:solidFill>
                      <a:srgbClr val="000000"/>
                    </a:solidFill>
                  </a:rPr>
                  <a:t>是</a:t>
                </a:r>
                <a:r>
                  <a:rPr lang="en-US" altLang="zh-CN" sz="2400" dirty="0">
                    <a:solidFill>
                      <a:srgbClr val="000000"/>
                    </a:solidFill>
                  </a:rPr>
                  <a:t>V</a:t>
                </a:r>
                <a:r>
                  <a:rPr lang="zh-CN" altLang="en-US" sz="2400" dirty="0">
                    <a:solidFill>
                      <a:srgbClr val="000000"/>
                    </a:solidFill>
                  </a:rPr>
                  <a:t>的真子集、还有顶点需要考虑时，作如下的</a:t>
                </a:r>
                <a:r>
                  <a:rPr lang="zh-CN" altLang="en-US" sz="2400" b="1" dirty="0">
                    <a:solidFill>
                      <a:srgbClr val="000000"/>
                    </a:solidFill>
                  </a:rPr>
                  <a:t>贪心选择</a:t>
                </a:r>
                <a:endParaRPr lang="en-US" altLang="zh-CN" dirty="0">
                  <a:solidFill>
                    <a:srgbClr val="000000"/>
                  </a:solidFill>
                </a:endParaRPr>
              </a:p>
              <a:p>
                <a:pPr lvl="2"/>
                <a:r>
                  <a:rPr lang="zh-CN" altLang="en-US" sz="2400" dirty="0">
                    <a:solidFill>
                      <a:srgbClr val="000000"/>
                    </a:solidFill>
                  </a:rPr>
                  <a:t>选取满足：</a:t>
                </a:r>
                <a:r>
                  <a:rPr lang="en-US" altLang="zh-CN" sz="2400" dirty="0" err="1">
                    <a:solidFill>
                      <a:srgbClr val="000000"/>
                    </a:solidFill>
                  </a:rPr>
                  <a:t>i</a:t>
                </a:r>
                <a:r>
                  <a:rPr lang="en-US" altLang="zh-CN" sz="2400" dirty="0" err="1">
                    <a:solidFill>
                      <a:srgbClr val="000000"/>
                    </a:solidFill>
                    <a:sym typeface="Symbol" pitchFamily="18" charset="2"/>
                  </a:rPr>
                  <a:t></a:t>
                </a:r>
                <a:r>
                  <a:rPr lang="en-US" altLang="zh-CN" sz="2400" dirty="0" err="1">
                    <a:solidFill>
                      <a:srgbClr val="000000"/>
                    </a:solidFill>
                  </a:rPr>
                  <a:t>S</a:t>
                </a:r>
                <a:r>
                  <a:rPr lang="en-US" altLang="zh-CN" sz="2400" dirty="0">
                    <a:solidFill>
                      <a:srgbClr val="000000"/>
                    </a:solidFill>
                  </a:rPr>
                  <a:t>,</a:t>
                </a:r>
                <a:r>
                  <a:rPr lang="zh-CN" altLang="en-US" sz="2400" dirty="0">
                    <a:solidFill>
                      <a:srgbClr val="000000"/>
                    </a:solidFill>
                  </a:rPr>
                  <a:t> </a:t>
                </a:r>
                <a:r>
                  <a:rPr lang="en-US" altLang="zh-CN" sz="2400" dirty="0" err="1">
                    <a:solidFill>
                      <a:srgbClr val="000000"/>
                    </a:solidFill>
                  </a:rPr>
                  <a:t>j</a:t>
                </a:r>
                <a:r>
                  <a:rPr lang="en-US" altLang="zh-CN" sz="2400" dirty="0" err="1">
                    <a:solidFill>
                      <a:srgbClr val="000000"/>
                    </a:solidFill>
                    <a:sym typeface="Symbol" pitchFamily="18" charset="2"/>
                  </a:rPr>
                  <a:t></a:t>
                </a:r>
                <a:r>
                  <a:rPr lang="en-US" altLang="zh-CN" sz="2400" dirty="0" err="1">
                    <a:solidFill>
                      <a:srgbClr val="000000"/>
                    </a:solidFill>
                  </a:rPr>
                  <a:t>V-S</a:t>
                </a:r>
                <a:r>
                  <a:rPr lang="zh-CN" altLang="en-US" sz="2400" dirty="0">
                    <a:solidFill>
                      <a:srgbClr val="000000"/>
                    </a:solidFill>
                  </a:rPr>
                  <a:t>，且</a:t>
                </a:r>
                <a:r>
                  <a:rPr lang="en-US" altLang="zh-CN" sz="2400" dirty="0">
                    <a:solidFill>
                      <a:srgbClr val="000000"/>
                    </a:solidFill>
                  </a:rPr>
                  <a:t>c[</a:t>
                </a:r>
                <a:r>
                  <a:rPr lang="en-US" altLang="zh-CN" sz="2400" dirty="0" err="1">
                    <a:solidFill>
                      <a:srgbClr val="000000"/>
                    </a:solidFill>
                  </a:rPr>
                  <a:t>i</a:t>
                </a:r>
                <a:r>
                  <a:rPr lang="en-US" altLang="zh-CN" sz="2400" dirty="0">
                    <a:solidFill>
                      <a:srgbClr val="000000"/>
                    </a:solidFill>
                  </a:rPr>
                  <a:t>][j]</a:t>
                </a:r>
                <a:r>
                  <a:rPr lang="zh-CN" altLang="en-US" sz="2400" dirty="0">
                    <a:solidFill>
                      <a:srgbClr val="000000"/>
                    </a:solidFill>
                  </a:rPr>
                  <a:t>最小的边</a:t>
                </a:r>
                <a:r>
                  <a:rPr lang="en-US" altLang="zh-CN" sz="2400" b="1" dirty="0">
                    <a:solidFill>
                      <a:srgbClr val="0000FF"/>
                    </a:solidFill>
                  </a:rPr>
                  <a:t>&lt;</a:t>
                </a:r>
                <a:r>
                  <a:rPr lang="en-US" altLang="zh-CN" sz="2400" b="1" dirty="0" err="1">
                    <a:solidFill>
                      <a:srgbClr val="0000FF"/>
                    </a:solidFill>
                  </a:rPr>
                  <a:t>i</a:t>
                </a:r>
                <a:r>
                  <a:rPr lang="en-US" altLang="zh-CN" sz="2400" b="1" dirty="0">
                    <a:solidFill>
                      <a:srgbClr val="0000FF"/>
                    </a:solidFill>
                  </a:rPr>
                  <a:t>, j&gt;</a:t>
                </a:r>
                <a:r>
                  <a:rPr lang="zh-CN" altLang="en-US" sz="2400" dirty="0">
                    <a:solidFill>
                      <a:srgbClr val="000000"/>
                    </a:solidFill>
                  </a:rPr>
                  <a:t>，将顶点</a:t>
                </a:r>
                <a:r>
                  <a:rPr lang="en-US" altLang="zh-CN" sz="2400" dirty="0">
                    <a:solidFill>
                      <a:srgbClr val="0000FF"/>
                    </a:solidFill>
                  </a:rPr>
                  <a:t>j</a:t>
                </a:r>
                <a:r>
                  <a:rPr lang="zh-CN" altLang="en-US" sz="2400" dirty="0">
                    <a:solidFill>
                      <a:srgbClr val="000000"/>
                    </a:solidFill>
                  </a:rPr>
                  <a:t>添加到</a:t>
                </a:r>
                <a:r>
                  <a:rPr lang="en-US" altLang="zh-CN" sz="2400" dirty="0">
                    <a:solidFill>
                      <a:srgbClr val="000000"/>
                    </a:solidFill>
                  </a:rPr>
                  <a:t>S</a:t>
                </a:r>
                <a:r>
                  <a:rPr lang="zh-CN" altLang="en-US" sz="2400" dirty="0">
                    <a:solidFill>
                      <a:srgbClr val="000000"/>
                    </a:solidFill>
                  </a:rPr>
                  <a:t>中，边</a:t>
                </a:r>
                <a:r>
                  <a:rPr lang="en-US" altLang="zh-CN" sz="2400" dirty="0">
                    <a:solidFill>
                      <a:srgbClr val="0000FF"/>
                    </a:solidFill>
                  </a:rPr>
                  <a:t>&lt;</a:t>
                </a:r>
                <a:r>
                  <a:rPr lang="en-US" altLang="zh-CN" sz="2400" dirty="0" err="1">
                    <a:solidFill>
                      <a:srgbClr val="0000FF"/>
                    </a:solidFill>
                  </a:rPr>
                  <a:t>i</a:t>
                </a:r>
                <a:r>
                  <a:rPr lang="en-US" altLang="zh-CN" sz="2400" dirty="0">
                    <a:solidFill>
                      <a:srgbClr val="0000FF"/>
                    </a:solidFill>
                  </a:rPr>
                  <a:t>, j&gt;</a:t>
                </a:r>
                <a:r>
                  <a:rPr lang="zh-CN" altLang="en-US" sz="2400" dirty="0">
                    <a:solidFill>
                      <a:srgbClr val="000000"/>
                    </a:solidFill>
                  </a:rPr>
                  <a:t>加到边集</a:t>
                </a:r>
                <a:r>
                  <a:rPr lang="en-US" altLang="zh-CN" sz="2400" dirty="0">
                    <a:solidFill>
                      <a:srgbClr val="FF0000"/>
                    </a:solidFill>
                  </a:rPr>
                  <a:t>T</a:t>
                </a:r>
                <a:r>
                  <a:rPr lang="zh-CN" altLang="en-US" sz="2400" dirty="0">
                    <a:solidFill>
                      <a:srgbClr val="000000"/>
                    </a:solidFill>
                  </a:rPr>
                  <a:t>中</a:t>
                </a:r>
              </a:p>
              <a:p>
                <a:pPr lvl="1"/>
                <a:r>
                  <a:rPr lang="en-US" altLang="zh-CN" dirty="0">
                    <a:solidFill>
                      <a:srgbClr val="000000"/>
                    </a:solidFill>
                  </a:rPr>
                  <a:t>Step 3. </a:t>
                </a:r>
                <a:r>
                  <a:rPr lang="zh-CN" altLang="en-US" dirty="0">
                    <a:solidFill>
                      <a:srgbClr val="000000"/>
                    </a:solidFill>
                  </a:rPr>
                  <a:t>重复上述过程，直到</a:t>
                </a:r>
                <a:r>
                  <a:rPr lang="en-US" altLang="zh-CN" dirty="0">
                    <a:solidFill>
                      <a:srgbClr val="000000"/>
                    </a:solidFill>
                  </a:rPr>
                  <a:t>S=V</a:t>
                </a:r>
                <a:r>
                  <a:rPr lang="zh-CN" altLang="en-US" dirty="0">
                    <a:solidFill>
                      <a:srgbClr val="000000"/>
                    </a:solidFill>
                  </a:rPr>
                  <a:t>为止</a:t>
                </a:r>
                <a:endParaRPr lang="en-US" altLang="zh-CN" sz="2400" dirty="0">
                  <a:solidFill>
                    <a:srgbClr val="000000"/>
                  </a:solidFill>
                </a:endParaRPr>
              </a:p>
              <a:p>
                <a:r>
                  <a:rPr lang="zh-CN" altLang="en-US" dirty="0">
                    <a:solidFill>
                      <a:srgbClr val="000000"/>
                    </a:solidFill>
                  </a:rPr>
                  <a:t>按照上述过程，不断挑选出的所有边组成的边集</a:t>
                </a:r>
                <a:r>
                  <a:rPr lang="en-US" altLang="zh-CN" dirty="0">
                    <a:solidFill>
                      <a:srgbClr val="FF0000"/>
                    </a:solidFill>
                  </a:rPr>
                  <a:t>T</a:t>
                </a:r>
                <a:r>
                  <a:rPr lang="zh-CN" altLang="en-US" dirty="0">
                    <a:solidFill>
                      <a:srgbClr val="000000"/>
                    </a:solidFill>
                  </a:rPr>
                  <a:t>，构成</a:t>
                </a:r>
                <a:r>
                  <a:rPr lang="en-US" altLang="zh-CN" dirty="0">
                    <a:solidFill>
                      <a:srgbClr val="000000"/>
                    </a:solidFill>
                  </a:rPr>
                  <a:t>G</a:t>
                </a:r>
                <a:r>
                  <a:rPr lang="zh-CN" altLang="en-US" dirty="0">
                    <a:solidFill>
                      <a:srgbClr val="000000"/>
                    </a:solidFill>
                  </a:rPr>
                  <a:t>的一棵最小生成树</a:t>
                </a:r>
                <a:endParaRPr lang="en-US" altLang="zh-CN" dirty="0">
                  <a:solidFill>
                    <a:srgbClr val="000000"/>
                  </a:solidFill>
                </a:endParaRPr>
              </a:p>
              <a:p>
                <a:r>
                  <a:rPr lang="zh-CN" altLang="en-US" sz="2400" dirty="0">
                    <a:solidFill>
                      <a:srgbClr val="000000"/>
                    </a:solidFill>
                  </a:rPr>
                  <a:t>算法复杂性：</a:t>
                </a:r>
                <a:r>
                  <a:rPr lang="en-US" altLang="zh-CN" sz="2400" dirty="0">
                    <a:solidFill>
                      <a:srgbClr val="000000"/>
                    </a:solidFill>
                  </a:rPr>
                  <a:t>O(n</a:t>
                </a:r>
                <a:r>
                  <a:rPr lang="en-US" altLang="zh-CN" sz="2400" baseline="30000" dirty="0">
                    <a:solidFill>
                      <a:srgbClr val="000000"/>
                    </a:solidFill>
                  </a:rPr>
                  <a:t>2</a:t>
                </a:r>
                <a:r>
                  <a:rPr lang="en-US" altLang="zh-CN" sz="2400" dirty="0">
                    <a:solidFill>
                      <a:srgbClr val="000000"/>
                    </a:solidFill>
                  </a:rPr>
                  <a:t>)</a:t>
                </a:r>
              </a:p>
              <a:p>
                <a:pPr lvl="1"/>
                <a:r>
                  <a:rPr lang="zh-CN" altLang="en-US" dirty="0">
                    <a:solidFill>
                      <a:srgbClr val="000000"/>
                    </a:solidFill>
                  </a:rPr>
                  <a:t>不断从顶点集</a:t>
                </a:r>
                <a:r>
                  <a:rPr lang="en-US" altLang="zh-CN" dirty="0">
                    <a:solidFill>
                      <a:srgbClr val="000000"/>
                    </a:solidFill>
                  </a:rPr>
                  <a:t>S</a:t>
                </a:r>
                <a:r>
                  <a:rPr lang="zh-CN" altLang="en-US" dirty="0">
                    <a:solidFill>
                      <a:srgbClr val="000000"/>
                    </a:solidFill>
                  </a:rPr>
                  <a:t>、</a:t>
                </a:r>
                <a:r>
                  <a:rPr lang="en-US" altLang="zh-CN" dirty="0">
                    <a:solidFill>
                      <a:srgbClr val="000000"/>
                    </a:solidFill>
                  </a:rPr>
                  <a:t>V-S</a:t>
                </a:r>
                <a:r>
                  <a:rPr lang="zh-CN" altLang="en-US" dirty="0">
                    <a:solidFill>
                      <a:srgbClr val="000000"/>
                    </a:solidFill>
                  </a:rPr>
                  <a:t>中挑选最小边</a:t>
                </a:r>
                <a:r>
                  <a:rPr lang="en-US" altLang="zh-CN" sz="2400" dirty="0">
                    <a:solidFill>
                      <a:srgbClr val="000000"/>
                    </a:solidFill>
                  </a:rPr>
                  <a:t>&lt;</a:t>
                </a:r>
                <a:r>
                  <a:rPr lang="en-US" altLang="zh-CN" sz="2400" dirty="0" err="1">
                    <a:solidFill>
                      <a:srgbClr val="000000"/>
                    </a:solidFill>
                  </a:rPr>
                  <a:t>i</a:t>
                </a:r>
                <a:r>
                  <a:rPr lang="en-US" altLang="zh-CN" sz="2400" dirty="0">
                    <a:solidFill>
                      <a:srgbClr val="000000"/>
                    </a:solidFill>
                  </a:rPr>
                  <a:t>, j&gt;</a:t>
                </a:r>
                <a:endParaRPr lang="zh-CN" altLang="en-US" dirty="0"/>
              </a:p>
            </p:txBody>
          </p:sp>
        </mc:Choice>
        <mc:Fallback xmlns="">
          <p:sp>
            <p:nvSpPr>
              <p:cNvPr id="3" name="内容占位符 2">
                <a:extLst>
                  <a:ext uri="{FF2B5EF4-FFF2-40B4-BE49-F238E27FC236}">
                    <a16:creationId xmlns:a16="http://schemas.microsoft.com/office/drawing/2014/main" id="{844020DD-9817-49DC-A79F-CB3971331BFF}"/>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5848DC56-ABC8-4B33-93A6-13C8BC216311}"/>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5B55D4B4-B566-4EA0-BA6F-D3BAC2159932}"/>
              </a:ext>
            </a:extLst>
          </p:cNvPr>
          <p:cNvSpPr>
            <a:spLocks noGrp="1"/>
          </p:cNvSpPr>
          <p:nvPr>
            <p:ph type="sldNum" sz="quarter" idx="12"/>
          </p:nvPr>
        </p:nvSpPr>
        <p:spPr/>
        <p:txBody>
          <a:bodyPr/>
          <a:lstStyle/>
          <a:p>
            <a:fld id="{EEA58A3B-43CE-4AA0-90B5-EB47AFAFEB34}" type="slidenum">
              <a:rPr lang="zh-CN" altLang="en-US" smtClean="0"/>
              <a:pPr/>
              <a:t>103</a:t>
            </a:fld>
            <a:endParaRPr lang="zh-CN" altLang="en-US" dirty="0"/>
          </a:p>
        </p:txBody>
      </p:sp>
    </p:spTree>
    <p:extLst>
      <p:ext uri="{BB962C8B-B14F-4D97-AF65-F5344CB8AC3E}">
        <p14:creationId xmlns:p14="http://schemas.microsoft.com/office/powerpoint/2010/main" val="13425032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905472-B0D6-4391-BAE0-9E5A0C6168B9}"/>
              </a:ext>
            </a:extLst>
          </p:cNvPr>
          <p:cNvSpPr>
            <a:spLocks noGrp="1"/>
          </p:cNvSpPr>
          <p:nvPr>
            <p:ph type="title"/>
          </p:nvPr>
        </p:nvSpPr>
        <p:spPr/>
        <p:txBody>
          <a:bodyPr/>
          <a:lstStyle/>
          <a:p>
            <a:r>
              <a:rPr lang="en-US" altLang="zh-CN" dirty="0"/>
              <a:t>Prim</a:t>
            </a:r>
            <a:r>
              <a:rPr lang="zh-CN" altLang="en-US" dirty="0"/>
              <a:t>算法正确性说明</a:t>
            </a:r>
          </a:p>
        </p:txBody>
      </p:sp>
      <p:sp>
        <p:nvSpPr>
          <p:cNvPr id="3" name="内容占位符 2">
            <a:extLst>
              <a:ext uri="{FF2B5EF4-FFF2-40B4-BE49-F238E27FC236}">
                <a16:creationId xmlns:a16="http://schemas.microsoft.com/office/drawing/2014/main" id="{1DA2DA6D-8A86-4B26-A25F-3B8A8270B894}"/>
              </a:ext>
            </a:extLst>
          </p:cNvPr>
          <p:cNvSpPr>
            <a:spLocks noGrp="1"/>
          </p:cNvSpPr>
          <p:nvPr>
            <p:ph idx="1"/>
          </p:nvPr>
        </p:nvSpPr>
        <p:spPr/>
        <p:txBody>
          <a:bodyPr/>
          <a:lstStyle/>
          <a:p>
            <a:r>
              <a:rPr lang="zh-CN" altLang="en-US" sz="2400" dirty="0">
                <a:solidFill>
                  <a:srgbClr val="000000"/>
                </a:solidFill>
              </a:rPr>
              <a:t>利用最小生成树的</a:t>
            </a:r>
            <a:r>
              <a:rPr lang="en-US" altLang="zh-CN" sz="2400" dirty="0">
                <a:solidFill>
                  <a:srgbClr val="000000"/>
                </a:solidFill>
              </a:rPr>
              <a:t>MST</a:t>
            </a:r>
            <a:r>
              <a:rPr lang="zh-CN" altLang="en-US" sz="2400" dirty="0">
                <a:solidFill>
                  <a:srgbClr val="000000"/>
                </a:solidFill>
              </a:rPr>
              <a:t>性质和数学归纳法（对顶点集合</a:t>
            </a:r>
            <a:r>
              <a:rPr lang="en-US" altLang="zh-CN" sz="2400" dirty="0">
                <a:solidFill>
                  <a:srgbClr val="000000"/>
                </a:solidFill>
              </a:rPr>
              <a:t>S</a:t>
            </a:r>
            <a:r>
              <a:rPr lang="zh-CN" altLang="en-US" sz="2400" dirty="0">
                <a:solidFill>
                  <a:srgbClr val="000000"/>
                </a:solidFill>
              </a:rPr>
              <a:t>归纳）可以证明，上述算法中的</a:t>
            </a:r>
            <a:r>
              <a:rPr lang="zh-CN" altLang="en-US" sz="2400" b="1" dirty="0">
                <a:solidFill>
                  <a:srgbClr val="000000"/>
                </a:solidFill>
              </a:rPr>
              <a:t>边集合</a:t>
            </a:r>
            <a:r>
              <a:rPr lang="en-US" altLang="zh-CN" sz="2400" b="1" dirty="0">
                <a:solidFill>
                  <a:srgbClr val="000000"/>
                </a:solidFill>
              </a:rPr>
              <a:t>T</a:t>
            </a:r>
            <a:r>
              <a:rPr lang="zh-CN" altLang="en-US" sz="2400" b="1" dirty="0">
                <a:solidFill>
                  <a:srgbClr val="000000"/>
                </a:solidFill>
              </a:rPr>
              <a:t>始终包含</a:t>
            </a:r>
            <a:r>
              <a:rPr lang="en-US" altLang="zh-CN" sz="2400" b="1" dirty="0">
                <a:solidFill>
                  <a:srgbClr val="000000"/>
                </a:solidFill>
              </a:rPr>
              <a:t>G</a:t>
            </a:r>
            <a:r>
              <a:rPr lang="zh-CN" altLang="en-US" sz="2400" b="1" dirty="0">
                <a:solidFill>
                  <a:srgbClr val="000000"/>
                </a:solidFill>
              </a:rPr>
              <a:t>的某棵最小生成树中的边</a:t>
            </a:r>
            <a:endParaRPr lang="en-US" altLang="zh-CN" b="1" dirty="0">
              <a:solidFill>
                <a:srgbClr val="000000"/>
              </a:solidFill>
            </a:endParaRPr>
          </a:p>
          <a:p>
            <a:pPr lvl="1"/>
            <a:r>
              <a:rPr lang="zh-CN" altLang="en-US" dirty="0">
                <a:solidFill>
                  <a:srgbClr val="000000"/>
                </a:solidFill>
              </a:rPr>
              <a:t>贪心选择性质、最优子结构性质</a:t>
            </a:r>
            <a:r>
              <a:rPr lang="zh-CN" altLang="en-US" sz="2400" dirty="0">
                <a:solidFill>
                  <a:srgbClr val="000000"/>
                </a:solidFill>
              </a:rPr>
              <a:t>    </a:t>
            </a:r>
          </a:p>
          <a:p>
            <a:r>
              <a:rPr lang="zh-CN" altLang="en-US" dirty="0">
                <a:solidFill>
                  <a:srgbClr val="000000"/>
                </a:solidFill>
              </a:rPr>
              <a:t>因此，在算法结束时，</a:t>
            </a:r>
            <a:r>
              <a:rPr lang="en-US" altLang="zh-CN" dirty="0">
                <a:solidFill>
                  <a:srgbClr val="000000"/>
                </a:solidFill>
              </a:rPr>
              <a:t>T</a:t>
            </a:r>
            <a:r>
              <a:rPr lang="zh-CN" altLang="en-US" dirty="0">
                <a:solidFill>
                  <a:srgbClr val="000000"/>
                </a:solidFill>
              </a:rPr>
              <a:t>中所有边构成</a:t>
            </a:r>
            <a:r>
              <a:rPr lang="en-US" altLang="zh-CN" dirty="0">
                <a:solidFill>
                  <a:srgbClr val="000000"/>
                </a:solidFill>
              </a:rPr>
              <a:t>G</a:t>
            </a:r>
            <a:r>
              <a:rPr lang="zh-CN" altLang="en-US" dirty="0">
                <a:solidFill>
                  <a:srgbClr val="000000"/>
                </a:solidFill>
              </a:rPr>
              <a:t>的一棵最小生成树</a:t>
            </a:r>
            <a:endParaRPr lang="en-US" altLang="zh-CN" dirty="0">
              <a:solidFill>
                <a:srgbClr val="000000"/>
              </a:solidFill>
            </a:endParaRPr>
          </a:p>
          <a:p>
            <a:pPr marL="0" indent="0">
              <a:buNone/>
            </a:pPr>
            <a:endParaRPr lang="zh-CN" altLang="en-US" dirty="0"/>
          </a:p>
        </p:txBody>
      </p:sp>
      <p:sp>
        <p:nvSpPr>
          <p:cNvPr id="4" name="日期占位符 3">
            <a:extLst>
              <a:ext uri="{FF2B5EF4-FFF2-40B4-BE49-F238E27FC236}">
                <a16:creationId xmlns:a16="http://schemas.microsoft.com/office/drawing/2014/main" id="{0ED8B9FD-6329-4CB6-864A-AE3BC356BF96}"/>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5A836CAC-D5FE-4BC2-96CC-E0C5CA6D2443}"/>
              </a:ext>
            </a:extLst>
          </p:cNvPr>
          <p:cNvSpPr>
            <a:spLocks noGrp="1"/>
          </p:cNvSpPr>
          <p:nvPr>
            <p:ph type="sldNum" sz="quarter" idx="12"/>
          </p:nvPr>
        </p:nvSpPr>
        <p:spPr/>
        <p:txBody>
          <a:bodyPr/>
          <a:lstStyle/>
          <a:p>
            <a:fld id="{EEA58A3B-43CE-4AA0-90B5-EB47AFAFEB34}" type="slidenum">
              <a:rPr lang="zh-CN" altLang="en-US" smtClean="0"/>
              <a:pPr/>
              <a:t>104</a:t>
            </a:fld>
            <a:endParaRPr lang="zh-CN" altLang="en-US" dirty="0"/>
          </a:p>
        </p:txBody>
      </p:sp>
      <p:pic>
        <p:nvPicPr>
          <p:cNvPr id="7" name="Picture 4" descr="t48">
            <a:extLst>
              <a:ext uri="{FF2B5EF4-FFF2-40B4-BE49-F238E27FC236}">
                <a16:creationId xmlns:a16="http://schemas.microsoft.com/office/drawing/2014/main" id="{4F805831-19E7-488A-980E-B483B101E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140676" y="3304950"/>
            <a:ext cx="3666753" cy="3282869"/>
          </a:xfrm>
          <a:prstGeom prst="rect">
            <a:avLst/>
          </a:prstGeom>
          <a:noFill/>
        </p:spPr>
      </p:pic>
      <p:sp>
        <p:nvSpPr>
          <p:cNvPr id="8" name="内容占位符 2">
            <a:extLst>
              <a:ext uri="{FF2B5EF4-FFF2-40B4-BE49-F238E27FC236}">
                <a16:creationId xmlns:a16="http://schemas.microsoft.com/office/drawing/2014/main" id="{17C06C2D-5D2E-4125-95C1-8F927FCB195E}"/>
              </a:ext>
            </a:extLst>
          </p:cNvPr>
          <p:cNvSpPr txBox="1">
            <a:spLocks/>
          </p:cNvSpPr>
          <p:nvPr/>
        </p:nvSpPr>
        <p:spPr>
          <a:xfrm>
            <a:off x="123432" y="4226630"/>
            <a:ext cx="5086692" cy="17716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500"/>
              </a:spcBef>
              <a:buClr>
                <a:srgbClr val="0000FF"/>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mn-cs"/>
              </a:defRPr>
            </a:lvl1pPr>
            <a:lvl2pPr marL="536575" indent="-268288" algn="l" defTabSz="914400" rtl="0" eaLnBrk="1" latinLnBrk="0" hangingPunct="1">
              <a:lnSpc>
                <a:spcPct val="120000"/>
              </a:lnSpc>
              <a:spcBef>
                <a:spcPts val="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mn-cs"/>
              </a:defRPr>
            </a:lvl2pPr>
            <a:lvl3pPr marL="806450" indent="-269875" algn="l" defTabSz="914400" rtl="0" eaLnBrk="1" latinLnBrk="0" hangingPunct="1">
              <a:lnSpc>
                <a:spcPct val="120000"/>
              </a:lnSpc>
              <a:spcBef>
                <a:spcPts val="500"/>
              </a:spcBef>
              <a:buClr>
                <a:srgbClr val="C00000"/>
              </a:buClr>
              <a:buFont typeface="微软雅黑 Light" panose="020B0502040204020203" pitchFamily="34" charset="-122"/>
              <a:buChar char="-"/>
              <a:defRPr sz="2400" kern="1200">
                <a:solidFill>
                  <a:schemeClr val="tx1"/>
                </a:solidFill>
                <a:latin typeface="+mn-lt"/>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rgbClr val="000000"/>
                </a:solidFill>
              </a:rPr>
              <a:t>示例</a:t>
            </a:r>
            <a:endParaRPr lang="en-US" altLang="zh-CN" b="1" dirty="0">
              <a:solidFill>
                <a:srgbClr val="000000"/>
              </a:solidFill>
            </a:endParaRPr>
          </a:p>
          <a:p>
            <a:pPr lvl="1"/>
            <a:r>
              <a:rPr lang="zh-CN" altLang="en-US" dirty="0">
                <a:solidFill>
                  <a:srgbClr val="000000"/>
                </a:solidFill>
              </a:rPr>
              <a:t>对于下述带权图，按</a:t>
            </a:r>
            <a:r>
              <a:rPr lang="en-US" altLang="zh-CN" b="1" dirty="0">
                <a:solidFill>
                  <a:srgbClr val="000000"/>
                </a:solidFill>
              </a:rPr>
              <a:t>Prim</a:t>
            </a:r>
            <a:r>
              <a:rPr lang="zh-CN" altLang="en-US" b="1" dirty="0">
                <a:solidFill>
                  <a:srgbClr val="000000"/>
                </a:solidFill>
              </a:rPr>
              <a:t>算法</a:t>
            </a:r>
            <a:r>
              <a:rPr lang="zh-CN" altLang="en-US" dirty="0">
                <a:solidFill>
                  <a:srgbClr val="000000"/>
                </a:solidFill>
              </a:rPr>
              <a:t>选取边的过程如下所示</a:t>
            </a:r>
            <a:endParaRPr lang="zh-CN" altLang="en-US" dirty="0"/>
          </a:p>
        </p:txBody>
      </p:sp>
    </p:spTree>
    <p:extLst>
      <p:ext uri="{BB962C8B-B14F-4D97-AF65-F5344CB8AC3E}">
        <p14:creationId xmlns:p14="http://schemas.microsoft.com/office/powerpoint/2010/main" val="24604110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6B92055-85F1-46EA-9C03-25F50C8243E6}"/>
              </a:ext>
            </a:extLst>
          </p:cNvPr>
          <p:cNvSpPr>
            <a:spLocks noGrp="1"/>
          </p:cNvSpPr>
          <p:nvPr>
            <p:ph idx="1"/>
          </p:nvPr>
        </p:nvSpPr>
        <p:spPr/>
        <p:txBody>
          <a:bodyPr/>
          <a:lstStyle/>
          <a:p>
            <a:endParaRPr lang="zh-CN" altLang="en-US"/>
          </a:p>
        </p:txBody>
      </p:sp>
      <p:sp>
        <p:nvSpPr>
          <p:cNvPr id="3" name="日期占位符 2">
            <a:extLst>
              <a:ext uri="{FF2B5EF4-FFF2-40B4-BE49-F238E27FC236}">
                <a16:creationId xmlns:a16="http://schemas.microsoft.com/office/drawing/2014/main" id="{35A96CDA-0712-44B0-B78A-E205C407F9C7}"/>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4" name="页脚占位符 3">
            <a:extLst>
              <a:ext uri="{FF2B5EF4-FFF2-40B4-BE49-F238E27FC236}">
                <a16:creationId xmlns:a16="http://schemas.microsoft.com/office/drawing/2014/main" id="{CDB38D6B-3DBB-4291-B716-A132713B23A9}"/>
              </a:ext>
            </a:extLst>
          </p:cNvPr>
          <p:cNvSpPr>
            <a:spLocks noGrp="1"/>
          </p:cNvSpPr>
          <p:nvPr>
            <p:ph type="ftr" sz="quarter" idx="4294967295"/>
          </p:nvPr>
        </p:nvSpPr>
        <p:spPr>
          <a:xfrm>
            <a:off x="3028066" y="6504740"/>
            <a:ext cx="3086100" cy="365125"/>
          </a:xfrm>
        </p:spPr>
        <p:txBody>
          <a:bodyPr/>
          <a:lstStyle/>
          <a:p>
            <a:endParaRPr lang="zh-CN" altLang="en-US" dirty="0"/>
          </a:p>
        </p:txBody>
      </p:sp>
      <p:sp>
        <p:nvSpPr>
          <p:cNvPr id="5" name="灯片编号占位符 4">
            <a:extLst>
              <a:ext uri="{FF2B5EF4-FFF2-40B4-BE49-F238E27FC236}">
                <a16:creationId xmlns:a16="http://schemas.microsoft.com/office/drawing/2014/main" id="{94A9CE08-A66C-4619-A9EC-983CDEBA39D3}"/>
              </a:ext>
            </a:extLst>
          </p:cNvPr>
          <p:cNvSpPr>
            <a:spLocks noGrp="1"/>
          </p:cNvSpPr>
          <p:nvPr>
            <p:ph type="sldNum" sz="quarter" idx="12"/>
          </p:nvPr>
        </p:nvSpPr>
        <p:spPr/>
        <p:txBody>
          <a:bodyPr/>
          <a:lstStyle/>
          <a:p>
            <a:fld id="{EEA58A3B-43CE-4AA0-90B5-EB47AFAFEB34}" type="slidenum">
              <a:rPr lang="zh-CN" altLang="en-US" smtClean="0"/>
              <a:pPr/>
              <a:t>105</a:t>
            </a:fld>
            <a:endParaRPr lang="zh-CN" altLang="en-US" dirty="0"/>
          </a:p>
        </p:txBody>
      </p:sp>
      <p:pic>
        <p:nvPicPr>
          <p:cNvPr id="6" name="Picture 4" descr="t48">
            <a:extLst>
              <a:ext uri="{FF2B5EF4-FFF2-40B4-BE49-F238E27FC236}">
                <a16:creationId xmlns:a16="http://schemas.microsoft.com/office/drawing/2014/main" id="{DF0276AD-2F5F-4B4E-A906-71F83279F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3060" y="215412"/>
            <a:ext cx="3666753" cy="3282869"/>
          </a:xfrm>
          <a:prstGeom prst="rect">
            <a:avLst/>
          </a:prstGeom>
          <a:noFill/>
        </p:spPr>
      </p:pic>
      <p:pic>
        <p:nvPicPr>
          <p:cNvPr id="7" name="Picture 8" descr="t49">
            <a:extLst>
              <a:ext uri="{FF2B5EF4-FFF2-40B4-BE49-F238E27FC236}">
                <a16:creationId xmlns:a16="http://schemas.microsoft.com/office/drawing/2014/main" id="{77D2E123-0529-4706-988C-C8BE6186B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48" y="3626713"/>
            <a:ext cx="914400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a:extLst>
              <a:ext uri="{FF2B5EF4-FFF2-40B4-BE49-F238E27FC236}">
                <a16:creationId xmlns:a16="http://schemas.microsoft.com/office/drawing/2014/main" id="{B45FEE08-24E2-4AF8-B3B9-8F5D066A3C9E}"/>
              </a:ext>
            </a:extLst>
          </p:cNvPr>
          <p:cNvSpPr txBox="1">
            <a:spLocks noChangeArrowheads="1"/>
          </p:cNvSpPr>
          <p:nvPr/>
        </p:nvSpPr>
        <p:spPr bwMode="auto">
          <a:xfrm>
            <a:off x="1547488" y="3489302"/>
            <a:ext cx="10599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dirty="0">
                <a:solidFill>
                  <a:srgbClr val="FF0000"/>
                </a:solidFill>
                <a:latin typeface="+mn-lt"/>
              </a:rPr>
              <a:t>1</a:t>
            </a:r>
            <a:r>
              <a:rPr lang="en-US" altLang="zh-CN" sz="2400" dirty="0">
                <a:latin typeface="+mn-lt"/>
              </a:rPr>
              <a:t>,3}</a:t>
            </a:r>
          </a:p>
        </p:txBody>
      </p:sp>
      <p:sp>
        <p:nvSpPr>
          <p:cNvPr id="9" name="Text Box 10">
            <a:extLst>
              <a:ext uri="{FF2B5EF4-FFF2-40B4-BE49-F238E27FC236}">
                <a16:creationId xmlns:a16="http://schemas.microsoft.com/office/drawing/2014/main" id="{D2F847DD-774E-474D-9888-25875F040CBA}"/>
              </a:ext>
            </a:extLst>
          </p:cNvPr>
          <p:cNvSpPr txBox="1">
            <a:spLocks noChangeArrowheads="1"/>
          </p:cNvSpPr>
          <p:nvPr/>
        </p:nvSpPr>
        <p:spPr bwMode="auto">
          <a:xfrm>
            <a:off x="3995927" y="3397370"/>
            <a:ext cx="1292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dirty="0">
                <a:solidFill>
                  <a:srgbClr val="FF0000"/>
                </a:solidFill>
                <a:latin typeface="+mn-lt"/>
              </a:rPr>
              <a:t>1</a:t>
            </a:r>
            <a:r>
              <a:rPr lang="en-US" altLang="zh-CN" sz="2400" dirty="0">
                <a:latin typeface="+mn-lt"/>
              </a:rPr>
              <a:t>,</a:t>
            </a:r>
            <a:r>
              <a:rPr lang="en-US" altLang="zh-CN" sz="2400" dirty="0">
                <a:solidFill>
                  <a:srgbClr val="FF0000"/>
                </a:solidFill>
                <a:latin typeface="+mn-lt"/>
              </a:rPr>
              <a:t>3</a:t>
            </a:r>
            <a:r>
              <a:rPr lang="en-US" altLang="zh-CN" sz="2400" dirty="0">
                <a:latin typeface="+mn-lt"/>
              </a:rPr>
              <a:t>,6}</a:t>
            </a:r>
          </a:p>
        </p:txBody>
      </p:sp>
      <p:sp>
        <p:nvSpPr>
          <p:cNvPr id="10" name="Text Box 11">
            <a:extLst>
              <a:ext uri="{FF2B5EF4-FFF2-40B4-BE49-F238E27FC236}">
                <a16:creationId xmlns:a16="http://schemas.microsoft.com/office/drawing/2014/main" id="{2855A740-B01F-45CE-BCD2-D9DA8B0334F4}"/>
              </a:ext>
            </a:extLst>
          </p:cNvPr>
          <p:cNvSpPr txBox="1">
            <a:spLocks noChangeArrowheads="1"/>
          </p:cNvSpPr>
          <p:nvPr/>
        </p:nvSpPr>
        <p:spPr bwMode="auto">
          <a:xfrm>
            <a:off x="7215498" y="3336201"/>
            <a:ext cx="15247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dirty="0">
                <a:solidFill>
                  <a:srgbClr val="FF0000"/>
                </a:solidFill>
                <a:latin typeface="+mn-lt"/>
              </a:rPr>
              <a:t>1</a:t>
            </a:r>
            <a:r>
              <a:rPr lang="en-US" altLang="zh-CN" sz="2400" dirty="0">
                <a:latin typeface="+mn-lt"/>
              </a:rPr>
              <a:t>,</a:t>
            </a:r>
            <a:r>
              <a:rPr lang="en-US" altLang="zh-CN" sz="2400" dirty="0">
                <a:solidFill>
                  <a:srgbClr val="FF0000"/>
                </a:solidFill>
                <a:latin typeface="+mn-lt"/>
              </a:rPr>
              <a:t>3</a:t>
            </a:r>
            <a:r>
              <a:rPr lang="en-US" altLang="zh-CN" sz="2400" dirty="0">
                <a:latin typeface="+mn-lt"/>
              </a:rPr>
              <a:t>,</a:t>
            </a:r>
            <a:r>
              <a:rPr lang="en-US" altLang="zh-CN" sz="2400" dirty="0">
                <a:solidFill>
                  <a:srgbClr val="FF0000"/>
                </a:solidFill>
                <a:latin typeface="+mn-lt"/>
              </a:rPr>
              <a:t>6</a:t>
            </a:r>
            <a:r>
              <a:rPr lang="en-US" altLang="zh-CN" sz="2400" dirty="0">
                <a:latin typeface="+mn-lt"/>
              </a:rPr>
              <a:t>,4}</a:t>
            </a:r>
          </a:p>
        </p:txBody>
      </p:sp>
    </p:spTree>
    <p:extLst>
      <p:ext uri="{BB962C8B-B14F-4D97-AF65-F5344CB8AC3E}">
        <p14:creationId xmlns:p14="http://schemas.microsoft.com/office/powerpoint/2010/main" val="42071175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C83992-6F4C-4E90-A13C-05FA3A7FB57B}"/>
              </a:ext>
            </a:extLst>
          </p:cNvPr>
          <p:cNvSpPr>
            <a:spLocks noGrp="1"/>
          </p:cNvSpPr>
          <p:nvPr>
            <p:ph idx="1"/>
          </p:nvPr>
        </p:nvSpPr>
        <p:spPr/>
        <p:txBody>
          <a:bodyPr/>
          <a:lstStyle/>
          <a:p>
            <a:endParaRPr lang="zh-CN" altLang="en-US" dirty="0"/>
          </a:p>
        </p:txBody>
      </p:sp>
      <p:sp>
        <p:nvSpPr>
          <p:cNvPr id="3" name="日期占位符 2">
            <a:extLst>
              <a:ext uri="{FF2B5EF4-FFF2-40B4-BE49-F238E27FC236}">
                <a16:creationId xmlns:a16="http://schemas.microsoft.com/office/drawing/2014/main" id="{0A26181B-2235-419D-A38E-71730E798618}"/>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73ACF057-B7FE-43BE-BEBA-CC22EF3FBB7F}"/>
              </a:ext>
            </a:extLst>
          </p:cNvPr>
          <p:cNvSpPr>
            <a:spLocks noGrp="1"/>
          </p:cNvSpPr>
          <p:nvPr>
            <p:ph type="sldNum" sz="quarter" idx="12"/>
          </p:nvPr>
        </p:nvSpPr>
        <p:spPr/>
        <p:txBody>
          <a:bodyPr/>
          <a:lstStyle/>
          <a:p>
            <a:fld id="{EEA58A3B-43CE-4AA0-90B5-EB47AFAFEB34}" type="slidenum">
              <a:rPr lang="zh-CN" altLang="en-US" smtClean="0"/>
              <a:pPr/>
              <a:t>106</a:t>
            </a:fld>
            <a:endParaRPr lang="zh-CN" altLang="en-US" dirty="0"/>
          </a:p>
        </p:txBody>
      </p:sp>
      <p:pic>
        <p:nvPicPr>
          <p:cNvPr id="6" name="Picture 4" descr="t49">
            <a:extLst>
              <a:ext uri="{FF2B5EF4-FFF2-40B4-BE49-F238E27FC236}">
                <a16:creationId xmlns:a16="http://schemas.microsoft.com/office/drawing/2014/main" id="{E232F660-2DD1-46F5-AB07-3C92DB06B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23405" y="248102"/>
            <a:ext cx="8697190" cy="5834366"/>
          </a:xfrm>
          <a:prstGeom prst="rect">
            <a:avLst/>
          </a:prstGeom>
          <a:noFill/>
        </p:spPr>
      </p:pic>
      <p:sp>
        <p:nvSpPr>
          <p:cNvPr id="7" name="Text Box 7">
            <a:extLst>
              <a:ext uri="{FF2B5EF4-FFF2-40B4-BE49-F238E27FC236}">
                <a16:creationId xmlns:a16="http://schemas.microsoft.com/office/drawing/2014/main" id="{8E957FC0-1294-4B36-BA42-CA8AF1F6F9AC}"/>
              </a:ext>
            </a:extLst>
          </p:cNvPr>
          <p:cNvSpPr txBox="1">
            <a:spLocks noChangeArrowheads="1"/>
          </p:cNvSpPr>
          <p:nvPr/>
        </p:nvSpPr>
        <p:spPr bwMode="auto">
          <a:xfrm>
            <a:off x="1920240" y="6021656"/>
            <a:ext cx="1954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dirty="0">
                <a:solidFill>
                  <a:srgbClr val="FF0000"/>
                </a:solidFill>
                <a:latin typeface="+mn-lt"/>
              </a:rPr>
              <a:t>1</a:t>
            </a:r>
            <a:r>
              <a:rPr lang="en-US" altLang="zh-CN" sz="2400" dirty="0">
                <a:latin typeface="+mn-lt"/>
              </a:rPr>
              <a:t>,</a:t>
            </a:r>
            <a:r>
              <a:rPr lang="en-US" altLang="zh-CN" sz="2400" dirty="0">
                <a:solidFill>
                  <a:srgbClr val="FF0000"/>
                </a:solidFill>
                <a:latin typeface="+mn-lt"/>
              </a:rPr>
              <a:t>3</a:t>
            </a:r>
            <a:r>
              <a:rPr lang="en-US" altLang="zh-CN" sz="2400" dirty="0">
                <a:latin typeface="+mn-lt"/>
              </a:rPr>
              <a:t>,</a:t>
            </a:r>
            <a:r>
              <a:rPr lang="en-US" altLang="zh-CN" sz="2400" dirty="0">
                <a:solidFill>
                  <a:srgbClr val="FF0000"/>
                </a:solidFill>
                <a:latin typeface="+mn-lt"/>
              </a:rPr>
              <a:t>6</a:t>
            </a:r>
            <a:r>
              <a:rPr lang="en-US" altLang="zh-CN" sz="2400" dirty="0">
                <a:latin typeface="+mn-lt"/>
              </a:rPr>
              <a:t>,</a:t>
            </a:r>
            <a:r>
              <a:rPr lang="en-US" altLang="zh-CN" sz="2400" dirty="0">
                <a:solidFill>
                  <a:srgbClr val="FF0000"/>
                </a:solidFill>
                <a:latin typeface="+mn-lt"/>
              </a:rPr>
              <a:t>4</a:t>
            </a:r>
            <a:r>
              <a:rPr lang="en-US" altLang="zh-CN" sz="2400" dirty="0">
                <a:latin typeface="+mn-lt"/>
              </a:rPr>
              <a:t>,2}</a:t>
            </a:r>
          </a:p>
        </p:txBody>
      </p:sp>
      <p:sp>
        <p:nvSpPr>
          <p:cNvPr id="8" name="Text Box 8">
            <a:extLst>
              <a:ext uri="{FF2B5EF4-FFF2-40B4-BE49-F238E27FC236}">
                <a16:creationId xmlns:a16="http://schemas.microsoft.com/office/drawing/2014/main" id="{3640D4A4-6B97-4855-9BF9-4A3448E19C1C}"/>
              </a:ext>
            </a:extLst>
          </p:cNvPr>
          <p:cNvSpPr txBox="1">
            <a:spLocks noChangeArrowheads="1"/>
          </p:cNvSpPr>
          <p:nvPr/>
        </p:nvSpPr>
        <p:spPr bwMode="auto">
          <a:xfrm>
            <a:off x="5251349" y="6018410"/>
            <a:ext cx="20585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dirty="0">
                <a:solidFill>
                  <a:srgbClr val="FF0000"/>
                </a:solidFill>
                <a:latin typeface="+mn-lt"/>
              </a:rPr>
              <a:t>1,3,6,4,2,</a:t>
            </a:r>
            <a:r>
              <a:rPr lang="en-US" altLang="zh-CN" sz="2400" dirty="0">
                <a:latin typeface="+mn-lt"/>
              </a:rPr>
              <a:t> 5}</a:t>
            </a:r>
          </a:p>
        </p:txBody>
      </p:sp>
    </p:spTree>
    <p:extLst>
      <p:ext uri="{BB962C8B-B14F-4D97-AF65-F5344CB8AC3E}">
        <p14:creationId xmlns:p14="http://schemas.microsoft.com/office/powerpoint/2010/main" val="10679290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7E248-2AD0-464B-9CE6-E90384822563}"/>
              </a:ext>
            </a:extLst>
          </p:cNvPr>
          <p:cNvSpPr>
            <a:spLocks noGrp="1"/>
          </p:cNvSpPr>
          <p:nvPr>
            <p:ph type="title"/>
          </p:nvPr>
        </p:nvSpPr>
        <p:spPr/>
        <p:txBody>
          <a:bodyPr/>
          <a:lstStyle/>
          <a:p>
            <a:r>
              <a:rPr lang="en-US" altLang="zh-CN" dirty="0"/>
              <a:t>Prim</a:t>
            </a:r>
            <a:r>
              <a:rPr lang="zh-CN" altLang="en-US" dirty="0"/>
              <a:t>算法实现</a:t>
            </a:r>
          </a:p>
        </p:txBody>
      </p:sp>
      <p:sp>
        <p:nvSpPr>
          <p:cNvPr id="3" name="内容占位符 2">
            <a:extLst>
              <a:ext uri="{FF2B5EF4-FFF2-40B4-BE49-F238E27FC236}">
                <a16:creationId xmlns:a16="http://schemas.microsoft.com/office/drawing/2014/main" id="{A77646C8-2928-4936-A63C-7C8E67A6ED28}"/>
              </a:ext>
            </a:extLst>
          </p:cNvPr>
          <p:cNvSpPr>
            <a:spLocks noGrp="1"/>
          </p:cNvSpPr>
          <p:nvPr>
            <p:ph idx="1"/>
          </p:nvPr>
        </p:nvSpPr>
        <p:spPr/>
        <p:txBody>
          <a:bodyPr/>
          <a:lstStyle/>
          <a:p>
            <a:r>
              <a:rPr lang="zh-CN" altLang="en-US" dirty="0">
                <a:solidFill>
                  <a:srgbClr val="000000"/>
                </a:solidFill>
              </a:rPr>
              <a:t>实现</a:t>
            </a:r>
            <a:r>
              <a:rPr lang="en-US" altLang="zh-CN" sz="2400" dirty="0">
                <a:solidFill>
                  <a:srgbClr val="000000"/>
                </a:solidFill>
              </a:rPr>
              <a:t>Prim</a:t>
            </a:r>
            <a:r>
              <a:rPr lang="zh-CN" altLang="en-US" sz="2400" dirty="0">
                <a:solidFill>
                  <a:srgbClr val="000000"/>
                </a:solidFill>
              </a:rPr>
              <a:t>算法的键步骤：如何有效地找出满足条件</a:t>
            </a:r>
            <a:r>
              <a:rPr lang="en-US" altLang="zh-CN" sz="2400" dirty="0" err="1">
                <a:solidFill>
                  <a:srgbClr val="000000"/>
                </a:solidFill>
              </a:rPr>
              <a:t>i</a:t>
            </a:r>
            <a:r>
              <a:rPr lang="en-US" altLang="zh-CN" sz="2400" dirty="0" err="1">
                <a:solidFill>
                  <a:srgbClr val="000000"/>
                </a:solidFill>
                <a:sym typeface="Symbol" pitchFamily="18" charset="2"/>
              </a:rPr>
              <a:t></a:t>
            </a:r>
            <a:r>
              <a:rPr lang="en-US" altLang="zh-CN" sz="2400" dirty="0" err="1">
                <a:solidFill>
                  <a:srgbClr val="000000"/>
                </a:solidFill>
              </a:rPr>
              <a:t>S</a:t>
            </a:r>
            <a:r>
              <a:rPr lang="en-US" altLang="zh-CN" sz="2400" dirty="0">
                <a:solidFill>
                  <a:srgbClr val="000000"/>
                </a:solidFill>
              </a:rPr>
              <a:t>, </a:t>
            </a:r>
            <a:r>
              <a:rPr lang="en-US" altLang="zh-CN" sz="2400" dirty="0" err="1">
                <a:solidFill>
                  <a:srgbClr val="000000"/>
                </a:solidFill>
              </a:rPr>
              <a:t>j</a:t>
            </a:r>
            <a:r>
              <a:rPr lang="en-US" altLang="zh-CN" sz="2400" dirty="0" err="1">
                <a:solidFill>
                  <a:srgbClr val="000000"/>
                </a:solidFill>
                <a:sym typeface="Symbol" pitchFamily="18" charset="2"/>
              </a:rPr>
              <a:t></a:t>
            </a:r>
            <a:r>
              <a:rPr lang="en-US" altLang="zh-CN" sz="2400" dirty="0" err="1">
                <a:solidFill>
                  <a:srgbClr val="000000"/>
                </a:solidFill>
              </a:rPr>
              <a:t>V-S</a:t>
            </a:r>
            <a:r>
              <a:rPr lang="zh-CN" altLang="en-US" sz="2400" dirty="0">
                <a:solidFill>
                  <a:srgbClr val="000000"/>
                </a:solidFill>
              </a:rPr>
              <a:t>，且权</a:t>
            </a:r>
            <a:r>
              <a:rPr lang="en-US" altLang="zh-CN" sz="2400" dirty="0">
                <a:solidFill>
                  <a:srgbClr val="000000"/>
                </a:solidFill>
              </a:rPr>
              <a:t>c[</a:t>
            </a:r>
            <a:r>
              <a:rPr lang="en-US" altLang="zh-CN" sz="2400" dirty="0" err="1">
                <a:solidFill>
                  <a:srgbClr val="000000"/>
                </a:solidFill>
              </a:rPr>
              <a:t>i</a:t>
            </a:r>
            <a:r>
              <a:rPr lang="en-US" altLang="zh-CN" sz="2400" dirty="0">
                <a:solidFill>
                  <a:srgbClr val="000000"/>
                </a:solidFill>
              </a:rPr>
              <a:t>][j]</a:t>
            </a:r>
            <a:r>
              <a:rPr lang="zh-CN" altLang="en-US" sz="2400" dirty="0">
                <a:solidFill>
                  <a:srgbClr val="000000"/>
                </a:solidFill>
              </a:rPr>
              <a:t>最小的边</a:t>
            </a:r>
            <a:r>
              <a:rPr lang="en-US" altLang="zh-CN" sz="2400" dirty="0">
                <a:solidFill>
                  <a:srgbClr val="000000"/>
                </a:solidFill>
              </a:rPr>
              <a:t>(</a:t>
            </a:r>
            <a:r>
              <a:rPr lang="en-US" altLang="zh-CN" sz="2400" dirty="0" err="1">
                <a:solidFill>
                  <a:srgbClr val="000000"/>
                </a:solidFill>
              </a:rPr>
              <a:t>i,j</a:t>
            </a:r>
            <a:r>
              <a:rPr lang="en-US" altLang="zh-CN" sz="2400" dirty="0">
                <a:solidFill>
                  <a:srgbClr val="000000"/>
                </a:solidFill>
              </a:rPr>
              <a:t>)</a:t>
            </a:r>
            <a:endParaRPr lang="en-US" altLang="zh-CN" dirty="0">
              <a:solidFill>
                <a:srgbClr val="000000"/>
              </a:solidFill>
            </a:endParaRPr>
          </a:p>
          <a:p>
            <a:r>
              <a:rPr lang="zh-CN" altLang="en-US" sz="2400" dirty="0">
                <a:solidFill>
                  <a:srgbClr val="000000"/>
                </a:solidFill>
              </a:rPr>
              <a:t>方法</a:t>
            </a:r>
            <a:endParaRPr lang="en-US" altLang="zh-CN" sz="2400" dirty="0">
              <a:solidFill>
                <a:srgbClr val="000000"/>
              </a:solidFill>
            </a:endParaRPr>
          </a:p>
          <a:p>
            <a:pPr lvl="1"/>
            <a:r>
              <a:rPr lang="zh-CN" altLang="en-US" dirty="0">
                <a:solidFill>
                  <a:srgbClr val="000000"/>
                </a:solidFill>
              </a:rPr>
              <a:t>设置</a:t>
            </a:r>
            <a:r>
              <a:rPr lang="en-US" altLang="zh-CN" dirty="0">
                <a:solidFill>
                  <a:srgbClr val="000000"/>
                </a:solidFill>
              </a:rPr>
              <a:t>2</a:t>
            </a:r>
            <a:r>
              <a:rPr lang="zh-CN" altLang="en-US" dirty="0">
                <a:solidFill>
                  <a:srgbClr val="000000"/>
                </a:solidFill>
              </a:rPr>
              <a:t>个数组</a:t>
            </a:r>
            <a:r>
              <a:rPr lang="en-US" altLang="zh-CN" dirty="0">
                <a:solidFill>
                  <a:srgbClr val="000000"/>
                </a:solidFill>
              </a:rPr>
              <a:t>closest</a:t>
            </a:r>
            <a:r>
              <a:rPr lang="zh-CN" altLang="en-US" dirty="0">
                <a:solidFill>
                  <a:srgbClr val="000000"/>
                </a:solidFill>
              </a:rPr>
              <a:t>和</a:t>
            </a:r>
            <a:r>
              <a:rPr lang="en-US" altLang="zh-CN" dirty="0" err="1">
                <a:solidFill>
                  <a:srgbClr val="000000"/>
                </a:solidFill>
              </a:rPr>
              <a:t>lowcost</a:t>
            </a:r>
            <a:endParaRPr lang="en-US" altLang="zh-CN" dirty="0">
              <a:solidFill>
                <a:srgbClr val="000000"/>
              </a:solidFill>
            </a:endParaRPr>
          </a:p>
          <a:p>
            <a:pPr lvl="1"/>
            <a:r>
              <a:rPr lang="zh-CN" altLang="en-US" dirty="0">
                <a:solidFill>
                  <a:srgbClr val="000000"/>
                </a:solidFill>
              </a:rPr>
              <a:t>在算法执行过程中，先找出</a:t>
            </a:r>
            <a:r>
              <a:rPr lang="en-US" altLang="zh-CN" dirty="0">
                <a:solidFill>
                  <a:srgbClr val="000000"/>
                </a:solidFill>
              </a:rPr>
              <a:t>V-S</a:t>
            </a:r>
            <a:r>
              <a:rPr lang="zh-CN" altLang="en-US" dirty="0">
                <a:solidFill>
                  <a:srgbClr val="000000"/>
                </a:solidFill>
              </a:rPr>
              <a:t>中使</a:t>
            </a:r>
            <a:r>
              <a:rPr lang="en-US" altLang="zh-CN" dirty="0" err="1">
                <a:solidFill>
                  <a:srgbClr val="000000"/>
                </a:solidFill>
              </a:rPr>
              <a:t>lowcost</a:t>
            </a:r>
            <a:r>
              <a:rPr lang="zh-CN" altLang="en-US" dirty="0">
                <a:solidFill>
                  <a:srgbClr val="000000"/>
                </a:solidFill>
              </a:rPr>
              <a:t>值最小的顶点</a:t>
            </a:r>
            <a:r>
              <a:rPr lang="en-US" altLang="zh-CN" dirty="0">
                <a:solidFill>
                  <a:srgbClr val="000000"/>
                </a:solidFill>
              </a:rPr>
              <a:t>j</a:t>
            </a:r>
            <a:r>
              <a:rPr lang="zh-CN" altLang="en-US" dirty="0">
                <a:solidFill>
                  <a:srgbClr val="000000"/>
                </a:solidFill>
              </a:rPr>
              <a:t>，然后根据数组</a:t>
            </a:r>
            <a:r>
              <a:rPr lang="en-US" altLang="zh-CN" dirty="0">
                <a:solidFill>
                  <a:srgbClr val="000000"/>
                </a:solidFill>
              </a:rPr>
              <a:t>closest</a:t>
            </a:r>
            <a:r>
              <a:rPr lang="zh-CN" altLang="en-US" dirty="0">
                <a:solidFill>
                  <a:srgbClr val="000000"/>
                </a:solidFill>
              </a:rPr>
              <a:t>选取边</a:t>
            </a:r>
            <a:r>
              <a:rPr lang="en-US" altLang="zh-CN" dirty="0">
                <a:solidFill>
                  <a:srgbClr val="000000"/>
                </a:solidFill>
              </a:rPr>
              <a:t>(</a:t>
            </a:r>
            <a:r>
              <a:rPr lang="en-US" altLang="zh-CN" dirty="0" err="1">
                <a:solidFill>
                  <a:srgbClr val="000000"/>
                </a:solidFill>
              </a:rPr>
              <a:t>j,closest</a:t>
            </a:r>
            <a:r>
              <a:rPr lang="en-US" altLang="zh-CN" dirty="0">
                <a:solidFill>
                  <a:srgbClr val="000000"/>
                </a:solidFill>
              </a:rPr>
              <a:t>[j)</a:t>
            </a:r>
            <a:r>
              <a:rPr lang="zh-CN" altLang="en-US" dirty="0">
                <a:solidFill>
                  <a:srgbClr val="000000"/>
                </a:solidFill>
              </a:rPr>
              <a:t>，最后将</a:t>
            </a:r>
            <a:r>
              <a:rPr lang="en-US" altLang="zh-CN" dirty="0">
                <a:solidFill>
                  <a:srgbClr val="000000"/>
                </a:solidFill>
              </a:rPr>
              <a:t>j</a:t>
            </a:r>
            <a:r>
              <a:rPr lang="zh-CN" altLang="en-US" dirty="0">
                <a:solidFill>
                  <a:srgbClr val="000000"/>
                </a:solidFill>
              </a:rPr>
              <a:t>添加到</a:t>
            </a:r>
            <a:r>
              <a:rPr lang="en-US" altLang="zh-CN" dirty="0">
                <a:solidFill>
                  <a:srgbClr val="000000"/>
                </a:solidFill>
              </a:rPr>
              <a:t>S</a:t>
            </a:r>
            <a:r>
              <a:rPr lang="zh-CN" altLang="en-US" dirty="0">
                <a:solidFill>
                  <a:srgbClr val="000000"/>
                </a:solidFill>
              </a:rPr>
              <a:t>中，并对</a:t>
            </a:r>
            <a:r>
              <a:rPr lang="en-US" altLang="zh-CN" dirty="0">
                <a:solidFill>
                  <a:srgbClr val="000000"/>
                </a:solidFill>
              </a:rPr>
              <a:t>closest</a:t>
            </a:r>
            <a:r>
              <a:rPr lang="zh-CN" altLang="en-US" dirty="0">
                <a:solidFill>
                  <a:srgbClr val="000000"/>
                </a:solidFill>
              </a:rPr>
              <a:t>和</a:t>
            </a:r>
            <a:r>
              <a:rPr lang="en-US" altLang="zh-CN" dirty="0" err="1">
                <a:solidFill>
                  <a:srgbClr val="000000"/>
                </a:solidFill>
              </a:rPr>
              <a:t>lowcost</a:t>
            </a:r>
            <a:r>
              <a:rPr lang="zh-CN" altLang="en-US" dirty="0">
                <a:solidFill>
                  <a:srgbClr val="000000"/>
                </a:solidFill>
              </a:rPr>
              <a:t>作必要的修改</a:t>
            </a:r>
            <a:endParaRPr lang="en-US" altLang="zh-CN" dirty="0">
              <a:solidFill>
                <a:srgbClr val="000000"/>
              </a:solidFill>
            </a:endParaRPr>
          </a:p>
          <a:p>
            <a:endParaRPr lang="en-US" altLang="zh-CN" dirty="0">
              <a:solidFill>
                <a:srgbClr val="000000"/>
              </a:solidFill>
            </a:endParaRPr>
          </a:p>
          <a:p>
            <a:r>
              <a:rPr lang="zh-CN" altLang="en-US" dirty="0">
                <a:solidFill>
                  <a:srgbClr val="000000"/>
                </a:solidFill>
              </a:rPr>
              <a:t>按此方法</a:t>
            </a:r>
            <a:r>
              <a:rPr lang="zh-CN" altLang="en-US" sz="2400" dirty="0">
                <a:solidFill>
                  <a:srgbClr val="000000"/>
                </a:solidFill>
              </a:rPr>
              <a:t>实现</a:t>
            </a:r>
            <a:r>
              <a:rPr lang="en-US" altLang="zh-CN" sz="2400" dirty="0">
                <a:solidFill>
                  <a:srgbClr val="000000"/>
                </a:solidFill>
              </a:rPr>
              <a:t>Prim</a:t>
            </a:r>
            <a:r>
              <a:rPr lang="zh-CN" altLang="en-US" sz="2400" dirty="0">
                <a:solidFill>
                  <a:srgbClr val="000000"/>
                </a:solidFill>
              </a:rPr>
              <a:t>算法，算法时间复杂性为</a:t>
            </a:r>
            <a:r>
              <a:rPr lang="en-US" altLang="zh-CN" sz="2400" dirty="0">
                <a:solidFill>
                  <a:srgbClr val="000000"/>
                </a:solidFill>
              </a:rPr>
              <a:t>O(n</a:t>
            </a:r>
            <a:r>
              <a:rPr lang="en-US" altLang="zh-CN" sz="2400" baseline="30000" dirty="0">
                <a:solidFill>
                  <a:srgbClr val="000000"/>
                </a:solidFill>
              </a:rPr>
              <a:t>2</a:t>
            </a:r>
            <a:r>
              <a:rPr lang="en-US" altLang="zh-CN" sz="2400" dirty="0">
                <a:solidFill>
                  <a:srgbClr val="000000"/>
                </a:solidFill>
              </a:rPr>
              <a:t>)</a:t>
            </a:r>
            <a:r>
              <a:rPr lang="zh-CN" altLang="en-US" sz="2400" dirty="0">
                <a:solidFill>
                  <a:srgbClr val="000000"/>
                </a:solidFill>
              </a:rPr>
              <a:t> </a:t>
            </a:r>
          </a:p>
          <a:p>
            <a:endParaRPr lang="zh-CN" altLang="en-US" dirty="0"/>
          </a:p>
        </p:txBody>
      </p:sp>
      <p:sp>
        <p:nvSpPr>
          <p:cNvPr id="4" name="日期占位符 3">
            <a:extLst>
              <a:ext uri="{FF2B5EF4-FFF2-40B4-BE49-F238E27FC236}">
                <a16:creationId xmlns:a16="http://schemas.microsoft.com/office/drawing/2014/main" id="{B9F2A346-1621-45BB-B82F-2C993C549606}"/>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1F08BBDF-25A2-4452-A922-4B70F5132617}"/>
              </a:ext>
            </a:extLst>
          </p:cNvPr>
          <p:cNvSpPr>
            <a:spLocks noGrp="1"/>
          </p:cNvSpPr>
          <p:nvPr>
            <p:ph type="sldNum" sz="quarter" idx="12"/>
          </p:nvPr>
        </p:nvSpPr>
        <p:spPr/>
        <p:txBody>
          <a:bodyPr/>
          <a:lstStyle/>
          <a:p>
            <a:fld id="{EEA58A3B-43CE-4AA0-90B5-EB47AFAFEB34}" type="slidenum">
              <a:rPr lang="zh-CN" altLang="en-US" smtClean="0"/>
              <a:pPr/>
              <a:t>107</a:t>
            </a:fld>
            <a:endParaRPr lang="zh-CN" altLang="en-US" dirty="0"/>
          </a:p>
        </p:txBody>
      </p:sp>
    </p:spTree>
    <p:extLst>
      <p:ext uri="{BB962C8B-B14F-4D97-AF65-F5344CB8AC3E}">
        <p14:creationId xmlns:p14="http://schemas.microsoft.com/office/powerpoint/2010/main" val="7219155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CD3DA-CCD5-48A6-87BE-713856795CCE}"/>
              </a:ext>
            </a:extLst>
          </p:cNvPr>
          <p:cNvSpPr>
            <a:spLocks noGrp="1"/>
          </p:cNvSpPr>
          <p:nvPr>
            <p:ph type="title"/>
          </p:nvPr>
        </p:nvSpPr>
        <p:spPr/>
        <p:txBody>
          <a:bodyPr/>
          <a:lstStyle/>
          <a:p>
            <a:r>
              <a:rPr lang="en-US" altLang="zh-CN" dirty="0"/>
              <a:t>Kruskal</a:t>
            </a:r>
            <a:r>
              <a:rPr lang="zh-CN" altLang="en-US" dirty="0"/>
              <a:t>算法</a:t>
            </a:r>
          </a:p>
        </p:txBody>
      </p:sp>
      <p:sp>
        <p:nvSpPr>
          <p:cNvPr id="3" name="内容占位符 2">
            <a:extLst>
              <a:ext uri="{FF2B5EF4-FFF2-40B4-BE49-F238E27FC236}">
                <a16:creationId xmlns:a16="http://schemas.microsoft.com/office/drawing/2014/main" id="{01344824-40D3-40E8-9F6F-8B7C61831745}"/>
              </a:ext>
            </a:extLst>
          </p:cNvPr>
          <p:cNvSpPr>
            <a:spLocks noGrp="1"/>
          </p:cNvSpPr>
          <p:nvPr>
            <p:ph idx="1"/>
          </p:nvPr>
        </p:nvSpPr>
        <p:spPr>
          <a:xfrm>
            <a:off x="123432" y="764364"/>
            <a:ext cx="8897136" cy="6444156"/>
          </a:xfrm>
        </p:spPr>
        <p:txBody>
          <a:bodyPr>
            <a:normAutofit/>
          </a:bodyPr>
          <a:lstStyle/>
          <a:p>
            <a:r>
              <a:rPr lang="zh-CN" altLang="en-US" sz="2400" dirty="0">
                <a:solidFill>
                  <a:srgbClr val="000000"/>
                </a:solidFill>
              </a:rPr>
              <a:t>设</a:t>
            </a:r>
            <a:r>
              <a:rPr lang="en-US" altLang="zh-CN" sz="2400" dirty="0">
                <a:solidFill>
                  <a:srgbClr val="000000"/>
                </a:solidFill>
              </a:rPr>
              <a:t>G=(V, E)</a:t>
            </a:r>
            <a:r>
              <a:rPr lang="zh-CN" altLang="en-US" sz="2400" dirty="0">
                <a:solidFill>
                  <a:srgbClr val="000000"/>
                </a:solidFill>
              </a:rPr>
              <a:t>是连通带权图，</a:t>
            </a:r>
            <a:r>
              <a:rPr lang="en-US" altLang="zh-CN" sz="2400" dirty="0">
                <a:solidFill>
                  <a:srgbClr val="000000"/>
                </a:solidFill>
              </a:rPr>
              <a:t>V={1,2,…,n}</a:t>
            </a:r>
            <a:endParaRPr lang="zh-CN" altLang="en-US" sz="2400" dirty="0">
              <a:solidFill>
                <a:srgbClr val="000000"/>
              </a:solidFill>
            </a:endParaRPr>
          </a:p>
          <a:p>
            <a:r>
              <a:rPr lang="en-US" altLang="zh-CN" dirty="0">
                <a:solidFill>
                  <a:srgbClr val="000000"/>
                </a:solidFill>
              </a:rPr>
              <a:t>Kruskal</a:t>
            </a:r>
            <a:r>
              <a:rPr lang="zh-CN" altLang="en-US" sz="2400" dirty="0">
                <a:solidFill>
                  <a:srgbClr val="000000"/>
                </a:solidFill>
              </a:rPr>
              <a:t>算法原理</a:t>
            </a:r>
            <a:endParaRPr lang="en-US" altLang="zh-CN" sz="2400" dirty="0">
              <a:solidFill>
                <a:srgbClr val="000000"/>
              </a:solidFill>
            </a:endParaRPr>
          </a:p>
          <a:p>
            <a:pPr lvl="1"/>
            <a:r>
              <a:rPr lang="en-US" altLang="zh-CN" dirty="0">
                <a:solidFill>
                  <a:srgbClr val="000000"/>
                </a:solidFill>
              </a:rPr>
              <a:t>Step 1. </a:t>
            </a:r>
            <a:r>
              <a:rPr lang="zh-CN" altLang="en-US" dirty="0">
                <a:solidFill>
                  <a:srgbClr val="000000"/>
                </a:solidFill>
              </a:rPr>
              <a:t>将</a:t>
            </a:r>
            <a:r>
              <a:rPr lang="en-US" altLang="zh-CN" dirty="0">
                <a:solidFill>
                  <a:srgbClr val="000000"/>
                </a:solidFill>
              </a:rPr>
              <a:t>G</a:t>
            </a:r>
            <a:r>
              <a:rPr lang="zh-CN" altLang="en-US" dirty="0">
                <a:solidFill>
                  <a:srgbClr val="000000"/>
                </a:solidFill>
              </a:rPr>
              <a:t>的</a:t>
            </a:r>
            <a:r>
              <a:rPr lang="en-US" altLang="zh-CN" dirty="0">
                <a:solidFill>
                  <a:srgbClr val="000000"/>
                </a:solidFill>
              </a:rPr>
              <a:t>n</a:t>
            </a:r>
            <a:r>
              <a:rPr lang="zh-CN" altLang="en-US" dirty="0">
                <a:solidFill>
                  <a:srgbClr val="000000"/>
                </a:solidFill>
              </a:rPr>
              <a:t>个顶点看成</a:t>
            </a:r>
            <a:r>
              <a:rPr lang="en-US" altLang="zh-CN" dirty="0">
                <a:solidFill>
                  <a:srgbClr val="000000"/>
                </a:solidFill>
              </a:rPr>
              <a:t>n</a:t>
            </a:r>
            <a:r>
              <a:rPr lang="zh-CN" altLang="en-US" dirty="0">
                <a:solidFill>
                  <a:srgbClr val="000000"/>
                </a:solidFill>
              </a:rPr>
              <a:t>个孤立的连通分支</a:t>
            </a:r>
            <a:endParaRPr lang="en-US" altLang="zh-CN" dirty="0">
              <a:solidFill>
                <a:srgbClr val="000000"/>
              </a:solidFill>
            </a:endParaRPr>
          </a:p>
          <a:p>
            <a:pPr lvl="1"/>
            <a:r>
              <a:rPr lang="en-US" altLang="zh-CN" dirty="0">
                <a:solidFill>
                  <a:srgbClr val="000000"/>
                </a:solidFill>
              </a:rPr>
              <a:t>Step 2. </a:t>
            </a:r>
            <a:r>
              <a:rPr lang="zh-CN" altLang="en-US" dirty="0">
                <a:solidFill>
                  <a:srgbClr val="000000"/>
                </a:solidFill>
              </a:rPr>
              <a:t>将所有的边按权从小到大排序</a:t>
            </a:r>
            <a:endParaRPr lang="en-US" altLang="zh-CN" dirty="0">
              <a:solidFill>
                <a:srgbClr val="000000"/>
              </a:solidFill>
            </a:endParaRPr>
          </a:p>
          <a:p>
            <a:pPr lvl="1"/>
            <a:r>
              <a:rPr lang="en-US" altLang="zh-CN" dirty="0">
                <a:solidFill>
                  <a:srgbClr val="000000"/>
                </a:solidFill>
              </a:rPr>
              <a:t>Step 3. </a:t>
            </a:r>
            <a:r>
              <a:rPr lang="zh-CN" altLang="en-US" dirty="0">
                <a:solidFill>
                  <a:srgbClr val="000000"/>
                </a:solidFill>
              </a:rPr>
              <a:t>从权最小的第一条边开始，</a:t>
            </a:r>
            <a:r>
              <a:rPr lang="zh-CN" altLang="en-US" dirty="0">
                <a:solidFill>
                  <a:srgbClr val="FF0000"/>
                </a:solidFill>
              </a:rPr>
              <a:t>依边权递增的顺序查看每一条边</a:t>
            </a:r>
            <a:r>
              <a:rPr lang="en-US" altLang="zh-CN" dirty="0">
                <a:solidFill>
                  <a:srgbClr val="FF0000"/>
                </a:solidFill>
              </a:rPr>
              <a:t>&lt;v, w&gt;</a:t>
            </a:r>
            <a:r>
              <a:rPr lang="zh-CN" altLang="en-US" dirty="0">
                <a:solidFill>
                  <a:srgbClr val="000000"/>
                </a:solidFill>
              </a:rPr>
              <a:t>，并按下述方法连接</a:t>
            </a:r>
            <a:r>
              <a:rPr lang="en-US" altLang="zh-CN" dirty="0">
                <a:solidFill>
                  <a:srgbClr val="000000"/>
                </a:solidFill>
              </a:rPr>
              <a:t>2</a:t>
            </a:r>
            <a:r>
              <a:rPr lang="zh-CN" altLang="en-US" dirty="0">
                <a:solidFill>
                  <a:srgbClr val="000000"/>
                </a:solidFill>
              </a:rPr>
              <a:t>个不同的连通分支：</a:t>
            </a:r>
          </a:p>
          <a:p>
            <a:pPr eaLnBrk="1" hangingPunct="1">
              <a:lnSpc>
                <a:spcPct val="115000"/>
              </a:lnSpc>
              <a:buFontTx/>
              <a:buNone/>
            </a:pPr>
            <a:r>
              <a:rPr lang="zh-CN" altLang="en-US" sz="2400" dirty="0">
                <a:solidFill>
                  <a:srgbClr val="000000"/>
                </a:solidFill>
              </a:rPr>
              <a:t>                  当查看到第</a:t>
            </a:r>
            <a:r>
              <a:rPr lang="en-US" altLang="zh-CN" sz="2400" dirty="0">
                <a:solidFill>
                  <a:srgbClr val="000000"/>
                </a:solidFill>
              </a:rPr>
              <a:t>k</a:t>
            </a:r>
            <a:r>
              <a:rPr lang="zh-CN" altLang="en-US" sz="2400" dirty="0">
                <a:solidFill>
                  <a:srgbClr val="000000"/>
                </a:solidFill>
              </a:rPr>
              <a:t>条边</a:t>
            </a:r>
            <a:r>
              <a:rPr lang="en-US" altLang="zh-CN" sz="2400" b="1" dirty="0">
                <a:solidFill>
                  <a:srgbClr val="0000FF"/>
                </a:solidFill>
              </a:rPr>
              <a:t>(v, w)</a:t>
            </a:r>
            <a:r>
              <a:rPr lang="zh-CN" altLang="en-US" sz="2400" dirty="0">
                <a:solidFill>
                  <a:srgbClr val="000000"/>
                </a:solidFill>
              </a:rPr>
              <a:t>时，</a:t>
            </a:r>
          </a:p>
          <a:p>
            <a:pPr lvl="2"/>
            <a:r>
              <a:rPr lang="en-US" altLang="zh-CN" dirty="0">
                <a:solidFill>
                  <a:srgbClr val="000000"/>
                </a:solidFill>
              </a:rPr>
              <a:t>1.</a:t>
            </a:r>
            <a:r>
              <a:rPr lang="zh-CN" altLang="en-US" dirty="0">
                <a:solidFill>
                  <a:srgbClr val="000000"/>
                </a:solidFill>
              </a:rPr>
              <a:t> 如果顶点</a:t>
            </a:r>
            <a:r>
              <a:rPr lang="en-US" altLang="zh-CN" dirty="0">
                <a:solidFill>
                  <a:srgbClr val="000000"/>
                </a:solidFill>
              </a:rPr>
              <a:t>v</a:t>
            </a:r>
            <a:r>
              <a:rPr lang="zh-CN" altLang="en-US" dirty="0">
                <a:solidFill>
                  <a:srgbClr val="000000"/>
                </a:solidFill>
              </a:rPr>
              <a:t>和</a:t>
            </a:r>
            <a:r>
              <a:rPr lang="en-US" altLang="zh-CN" dirty="0">
                <a:solidFill>
                  <a:srgbClr val="000000"/>
                </a:solidFill>
              </a:rPr>
              <a:t>w</a:t>
            </a:r>
            <a:r>
              <a:rPr lang="zh-CN" altLang="en-US" dirty="0">
                <a:solidFill>
                  <a:srgbClr val="000000"/>
                </a:solidFill>
              </a:rPr>
              <a:t>分别位于当前</a:t>
            </a:r>
            <a:r>
              <a:rPr lang="en-US" altLang="zh-CN" dirty="0">
                <a:solidFill>
                  <a:srgbClr val="000000"/>
                </a:solidFill>
              </a:rPr>
              <a:t>2</a:t>
            </a:r>
            <a:r>
              <a:rPr lang="zh-CN" altLang="en-US" dirty="0">
                <a:solidFill>
                  <a:srgbClr val="000000"/>
                </a:solidFill>
              </a:rPr>
              <a:t>个不同的连通分支</a:t>
            </a:r>
            <a:r>
              <a:rPr lang="en-US" altLang="zh-CN" dirty="0">
                <a:solidFill>
                  <a:srgbClr val="000000"/>
                </a:solidFill>
              </a:rPr>
              <a:t>T</a:t>
            </a:r>
            <a:r>
              <a:rPr lang="en-US" altLang="zh-CN" baseline="-25000" dirty="0">
                <a:solidFill>
                  <a:srgbClr val="000000"/>
                </a:solidFill>
              </a:rPr>
              <a:t>1</a:t>
            </a:r>
            <a:r>
              <a:rPr lang="zh-CN" altLang="en-US" dirty="0">
                <a:solidFill>
                  <a:srgbClr val="000000"/>
                </a:solidFill>
              </a:rPr>
              <a:t>和</a:t>
            </a:r>
            <a:r>
              <a:rPr lang="en-US" altLang="zh-CN" dirty="0">
                <a:solidFill>
                  <a:srgbClr val="000000"/>
                </a:solidFill>
              </a:rPr>
              <a:t>T</a:t>
            </a:r>
            <a:r>
              <a:rPr lang="en-US" altLang="zh-CN" baseline="-25000" dirty="0">
                <a:solidFill>
                  <a:srgbClr val="000000"/>
                </a:solidFill>
              </a:rPr>
              <a:t>2</a:t>
            </a:r>
            <a:r>
              <a:rPr lang="zh-CN" altLang="en-US" dirty="0">
                <a:solidFill>
                  <a:srgbClr val="000000"/>
                </a:solidFill>
              </a:rPr>
              <a:t>中，用边</a:t>
            </a:r>
            <a:r>
              <a:rPr lang="en-US" altLang="zh-CN" b="1" dirty="0">
                <a:solidFill>
                  <a:srgbClr val="0000FF"/>
                </a:solidFill>
              </a:rPr>
              <a:t>(v, w)</a:t>
            </a:r>
            <a:r>
              <a:rPr lang="zh-CN" altLang="en-US" dirty="0">
                <a:solidFill>
                  <a:srgbClr val="000000"/>
                </a:solidFill>
              </a:rPr>
              <a:t>将</a:t>
            </a:r>
            <a:r>
              <a:rPr lang="en-US" altLang="zh-CN" dirty="0">
                <a:solidFill>
                  <a:srgbClr val="000000"/>
                </a:solidFill>
              </a:rPr>
              <a:t>T</a:t>
            </a:r>
            <a:r>
              <a:rPr lang="en-US" altLang="zh-CN" baseline="-25000" dirty="0">
                <a:solidFill>
                  <a:srgbClr val="000000"/>
                </a:solidFill>
              </a:rPr>
              <a:t>1</a:t>
            </a:r>
            <a:r>
              <a:rPr lang="zh-CN" altLang="en-US" dirty="0">
                <a:solidFill>
                  <a:srgbClr val="000000"/>
                </a:solidFill>
              </a:rPr>
              <a:t>和</a:t>
            </a:r>
            <a:r>
              <a:rPr lang="en-US" altLang="zh-CN" dirty="0">
                <a:solidFill>
                  <a:srgbClr val="000000"/>
                </a:solidFill>
              </a:rPr>
              <a:t>T</a:t>
            </a:r>
            <a:r>
              <a:rPr lang="en-US" altLang="zh-CN" baseline="-25000" dirty="0">
                <a:solidFill>
                  <a:srgbClr val="000000"/>
                </a:solidFill>
              </a:rPr>
              <a:t>2</a:t>
            </a:r>
            <a:r>
              <a:rPr lang="zh-CN" altLang="en-US" dirty="0">
                <a:solidFill>
                  <a:srgbClr val="000000"/>
                </a:solidFill>
              </a:rPr>
              <a:t>合并成一个连通分支，然后继续查看后续第</a:t>
            </a:r>
            <a:r>
              <a:rPr lang="en-US" altLang="zh-CN" dirty="0">
                <a:solidFill>
                  <a:srgbClr val="000000"/>
                </a:solidFill>
              </a:rPr>
              <a:t>k+1</a:t>
            </a:r>
            <a:r>
              <a:rPr lang="zh-CN" altLang="en-US" dirty="0">
                <a:solidFill>
                  <a:srgbClr val="000000"/>
                </a:solidFill>
              </a:rPr>
              <a:t>条边</a:t>
            </a:r>
          </a:p>
          <a:p>
            <a:pPr lvl="2"/>
            <a:r>
              <a:rPr lang="en-US" altLang="zh-CN" dirty="0">
                <a:solidFill>
                  <a:srgbClr val="000000"/>
                </a:solidFill>
              </a:rPr>
              <a:t>2. </a:t>
            </a:r>
            <a:r>
              <a:rPr lang="zh-CN" altLang="en-US" dirty="0">
                <a:solidFill>
                  <a:srgbClr val="000000"/>
                </a:solidFill>
              </a:rPr>
              <a:t>如果顶点</a:t>
            </a:r>
            <a:r>
              <a:rPr lang="en-US" altLang="zh-CN" dirty="0">
                <a:solidFill>
                  <a:srgbClr val="000000"/>
                </a:solidFill>
              </a:rPr>
              <a:t>v</a:t>
            </a:r>
            <a:r>
              <a:rPr lang="zh-CN" altLang="en-US" dirty="0">
                <a:solidFill>
                  <a:srgbClr val="000000"/>
                </a:solidFill>
              </a:rPr>
              <a:t>和</a:t>
            </a:r>
            <a:r>
              <a:rPr lang="en-US" altLang="zh-CN" dirty="0">
                <a:solidFill>
                  <a:srgbClr val="000000"/>
                </a:solidFill>
              </a:rPr>
              <a:t>w</a:t>
            </a:r>
            <a:r>
              <a:rPr lang="zh-CN" altLang="en-US" dirty="0">
                <a:solidFill>
                  <a:srgbClr val="000000"/>
                </a:solidFill>
              </a:rPr>
              <a:t>已经属于当前的同一个连通分支中，为防止产生回路，不允许将</a:t>
            </a:r>
            <a:r>
              <a:rPr lang="en-US" altLang="zh-CN" dirty="0">
                <a:solidFill>
                  <a:srgbClr val="000000"/>
                </a:solidFill>
              </a:rPr>
              <a:t>(v, w)</a:t>
            </a:r>
            <a:r>
              <a:rPr lang="zh-CN" altLang="en-US" dirty="0">
                <a:solidFill>
                  <a:srgbClr val="000000"/>
                </a:solidFill>
              </a:rPr>
              <a:t>加入最小生成树中。此时，接着查看后续第</a:t>
            </a:r>
            <a:r>
              <a:rPr lang="en-US" altLang="zh-CN" dirty="0">
                <a:solidFill>
                  <a:srgbClr val="000000"/>
                </a:solidFill>
              </a:rPr>
              <a:t>k+1</a:t>
            </a:r>
            <a:r>
              <a:rPr lang="zh-CN" altLang="en-US" dirty="0">
                <a:solidFill>
                  <a:srgbClr val="000000"/>
                </a:solidFill>
              </a:rPr>
              <a:t>条边</a:t>
            </a:r>
            <a:endParaRPr lang="en-US" altLang="zh-CN" dirty="0">
              <a:solidFill>
                <a:srgbClr val="000000"/>
              </a:solidFill>
            </a:endParaRPr>
          </a:p>
          <a:p>
            <a:endParaRPr lang="zh-CN" altLang="en-US" dirty="0"/>
          </a:p>
        </p:txBody>
      </p:sp>
      <p:sp>
        <p:nvSpPr>
          <p:cNvPr id="4" name="日期占位符 3">
            <a:extLst>
              <a:ext uri="{FF2B5EF4-FFF2-40B4-BE49-F238E27FC236}">
                <a16:creationId xmlns:a16="http://schemas.microsoft.com/office/drawing/2014/main" id="{FF79172F-58DB-4E33-8137-CF9FB96B27E7}"/>
              </a:ext>
            </a:extLst>
          </p:cNvPr>
          <p:cNvSpPr>
            <a:spLocks noGrp="1"/>
          </p:cNvSpPr>
          <p:nvPr>
            <p:ph type="dt" sz="half" idx="10"/>
          </p:nvPr>
        </p:nvSpPr>
        <p:spPr/>
        <p:txBody>
          <a:bodyPr/>
          <a:lstStyle/>
          <a:p>
            <a:endParaRPr lang="zh-CN" altLang="en-US" dirty="0"/>
          </a:p>
        </p:txBody>
      </p:sp>
      <p:sp>
        <p:nvSpPr>
          <p:cNvPr id="6" name="灯片编号占位符 5">
            <a:extLst>
              <a:ext uri="{FF2B5EF4-FFF2-40B4-BE49-F238E27FC236}">
                <a16:creationId xmlns:a16="http://schemas.microsoft.com/office/drawing/2014/main" id="{6AA9D82F-C85E-4062-B4EC-8925C1FAFFCD}"/>
              </a:ext>
            </a:extLst>
          </p:cNvPr>
          <p:cNvSpPr>
            <a:spLocks noGrp="1"/>
          </p:cNvSpPr>
          <p:nvPr>
            <p:ph type="sldNum" sz="quarter" idx="12"/>
          </p:nvPr>
        </p:nvSpPr>
        <p:spPr/>
        <p:txBody>
          <a:bodyPr/>
          <a:lstStyle/>
          <a:p>
            <a:fld id="{EEA58A3B-43CE-4AA0-90B5-EB47AFAFEB34}" type="slidenum">
              <a:rPr lang="zh-CN" altLang="en-US" smtClean="0"/>
              <a:pPr/>
              <a:t>108</a:t>
            </a:fld>
            <a:endParaRPr lang="zh-CN" altLang="en-US" dirty="0"/>
          </a:p>
        </p:txBody>
      </p:sp>
    </p:spTree>
    <p:extLst>
      <p:ext uri="{BB962C8B-B14F-4D97-AF65-F5344CB8AC3E}">
        <p14:creationId xmlns:p14="http://schemas.microsoft.com/office/powerpoint/2010/main" val="32663812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98671-16BB-42F4-AD3C-8EBB01161F04}"/>
              </a:ext>
            </a:extLst>
          </p:cNvPr>
          <p:cNvSpPr>
            <a:spLocks noGrp="1"/>
          </p:cNvSpPr>
          <p:nvPr>
            <p:ph type="title"/>
          </p:nvPr>
        </p:nvSpPr>
        <p:spPr/>
        <p:txBody>
          <a:bodyPr/>
          <a:lstStyle/>
          <a:p>
            <a:r>
              <a:rPr lang="en-US" altLang="zh-CN" dirty="0"/>
              <a:t>Kruskal</a:t>
            </a:r>
            <a:r>
              <a:rPr lang="zh-CN" altLang="en-US" dirty="0"/>
              <a:t>算法</a:t>
            </a:r>
          </a:p>
        </p:txBody>
      </p:sp>
      <p:sp>
        <p:nvSpPr>
          <p:cNvPr id="3" name="内容占位符 2">
            <a:extLst>
              <a:ext uri="{FF2B5EF4-FFF2-40B4-BE49-F238E27FC236}">
                <a16:creationId xmlns:a16="http://schemas.microsoft.com/office/drawing/2014/main" id="{5EFB27BC-91A4-44BA-A67D-B63A0A4A0D1C}"/>
              </a:ext>
            </a:extLst>
          </p:cNvPr>
          <p:cNvSpPr>
            <a:spLocks noGrp="1"/>
          </p:cNvSpPr>
          <p:nvPr>
            <p:ph idx="1"/>
          </p:nvPr>
        </p:nvSpPr>
        <p:spPr/>
        <p:txBody>
          <a:bodyPr/>
          <a:lstStyle/>
          <a:p>
            <a:r>
              <a:rPr lang="en-US" altLang="zh-CN" dirty="0">
                <a:solidFill>
                  <a:srgbClr val="000000"/>
                </a:solidFill>
              </a:rPr>
              <a:t>Kruskal</a:t>
            </a:r>
            <a:r>
              <a:rPr lang="zh-CN" altLang="en-US" sz="2400" dirty="0">
                <a:solidFill>
                  <a:srgbClr val="000000"/>
                </a:solidFill>
              </a:rPr>
              <a:t>算法原理（续）</a:t>
            </a:r>
            <a:endParaRPr lang="en-US" altLang="zh-CN" dirty="0"/>
          </a:p>
          <a:p>
            <a:pPr lvl="1"/>
            <a:r>
              <a:rPr lang="en-US" altLang="zh-CN" dirty="0">
                <a:solidFill>
                  <a:srgbClr val="000000"/>
                </a:solidFill>
              </a:rPr>
              <a:t>Step 4. </a:t>
            </a:r>
            <a:r>
              <a:rPr lang="zh-CN" altLang="en-US" dirty="0">
                <a:solidFill>
                  <a:srgbClr val="000000"/>
                </a:solidFill>
              </a:rPr>
              <a:t>持续上述过程，直至只剩下一个连通分支，该连通分支组成</a:t>
            </a:r>
            <a:r>
              <a:rPr lang="en-US" altLang="zh-CN" dirty="0">
                <a:solidFill>
                  <a:srgbClr val="000000"/>
                </a:solidFill>
              </a:rPr>
              <a:t>G</a:t>
            </a:r>
            <a:r>
              <a:rPr lang="zh-CN" altLang="en-US" dirty="0">
                <a:solidFill>
                  <a:srgbClr val="000000"/>
                </a:solidFill>
              </a:rPr>
              <a:t>的一个最小生成树 </a:t>
            </a:r>
          </a:p>
          <a:p>
            <a:endParaRPr lang="zh-CN" altLang="en-US" dirty="0"/>
          </a:p>
        </p:txBody>
      </p:sp>
      <p:sp>
        <p:nvSpPr>
          <p:cNvPr id="4" name="日期占位符 3">
            <a:extLst>
              <a:ext uri="{FF2B5EF4-FFF2-40B4-BE49-F238E27FC236}">
                <a16:creationId xmlns:a16="http://schemas.microsoft.com/office/drawing/2014/main" id="{8AB71B13-465A-4316-A8A7-985DB3C451B2}"/>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B75A3F6A-ECD3-49B3-8330-9B5B61C2AF97}"/>
              </a:ext>
            </a:extLst>
          </p:cNvPr>
          <p:cNvSpPr>
            <a:spLocks noGrp="1"/>
          </p:cNvSpPr>
          <p:nvPr>
            <p:ph type="sldNum" sz="quarter" idx="12"/>
          </p:nvPr>
        </p:nvSpPr>
        <p:spPr/>
        <p:txBody>
          <a:bodyPr/>
          <a:lstStyle/>
          <a:p>
            <a:fld id="{EEA58A3B-43CE-4AA0-90B5-EB47AFAFEB34}" type="slidenum">
              <a:rPr lang="zh-CN" altLang="en-US" smtClean="0"/>
              <a:pPr/>
              <a:t>109</a:t>
            </a:fld>
            <a:endParaRPr lang="zh-CN" altLang="en-US" dirty="0"/>
          </a:p>
        </p:txBody>
      </p:sp>
    </p:spTree>
    <p:extLst>
      <p:ext uri="{BB962C8B-B14F-4D97-AF65-F5344CB8AC3E}">
        <p14:creationId xmlns:p14="http://schemas.microsoft.com/office/powerpoint/2010/main" val="251108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E97AC-A11A-40F1-A619-A60D50711550}"/>
              </a:ext>
            </a:extLst>
          </p:cNvPr>
          <p:cNvSpPr>
            <a:spLocks noGrp="1"/>
          </p:cNvSpPr>
          <p:nvPr>
            <p:ph type="title"/>
          </p:nvPr>
        </p:nvSpPr>
        <p:spPr/>
        <p:txBody>
          <a:bodyPr/>
          <a:lstStyle/>
          <a:p>
            <a:r>
              <a:rPr lang="zh-CN" altLang="en-US" sz="2800" dirty="0"/>
              <a:t>贪心方法求解付款问题</a:t>
            </a:r>
            <a:endParaRPr lang="zh-CN" altLang="en-US" dirty="0"/>
          </a:p>
        </p:txBody>
      </p:sp>
      <p:sp>
        <p:nvSpPr>
          <p:cNvPr id="3" name="内容占位符 2">
            <a:extLst>
              <a:ext uri="{FF2B5EF4-FFF2-40B4-BE49-F238E27FC236}">
                <a16:creationId xmlns:a16="http://schemas.microsoft.com/office/drawing/2014/main" id="{23B5E1E4-A80F-409C-9170-7B7F578F5DEB}"/>
              </a:ext>
            </a:extLst>
          </p:cNvPr>
          <p:cNvSpPr>
            <a:spLocks noGrp="1"/>
          </p:cNvSpPr>
          <p:nvPr>
            <p:ph idx="1"/>
          </p:nvPr>
        </p:nvSpPr>
        <p:spPr/>
        <p:txBody>
          <a:bodyPr/>
          <a:lstStyle/>
          <a:p>
            <a:pPr eaLnBrk="1" hangingPunct="1"/>
            <a:r>
              <a:rPr lang="zh-CN" altLang="en-US" sz="2400" dirty="0"/>
              <a:t>求解时的</a:t>
            </a:r>
            <a:r>
              <a:rPr lang="zh-CN" altLang="en-US" sz="2400" dirty="0">
                <a:solidFill>
                  <a:srgbClr val="FF0000"/>
                </a:solidFill>
              </a:rPr>
              <a:t>局部贪心策略</a:t>
            </a:r>
            <a:endParaRPr lang="en-US" altLang="zh-CN" dirty="0">
              <a:solidFill>
                <a:srgbClr val="FF0000"/>
              </a:solidFill>
            </a:endParaRPr>
          </a:p>
          <a:p>
            <a:pPr lvl="1"/>
            <a:r>
              <a:rPr lang="zh-CN" altLang="en-US" dirty="0"/>
              <a:t>构造、扩展解向量时，根据局部信息：当前应支付</a:t>
            </a:r>
            <a:r>
              <a:rPr lang="en-US" altLang="zh-CN" dirty="0" err="1"/>
              <a:t>X</a:t>
            </a:r>
            <a:r>
              <a:rPr lang="en-US" altLang="zh-CN" baseline="-25000" dirty="0" err="1"/>
              <a:t>tobepayed</a:t>
            </a:r>
            <a:r>
              <a:rPr lang="zh-CN" altLang="en-US" dirty="0"/>
              <a:t> ，</a:t>
            </a:r>
            <a:r>
              <a:rPr lang="zh-CN" altLang="en-US" dirty="0">
                <a:solidFill>
                  <a:srgbClr val="FF0000"/>
                </a:solidFill>
              </a:rPr>
              <a:t>选</a:t>
            </a:r>
            <a:r>
              <a:rPr lang="en-US" altLang="zh-CN" dirty="0">
                <a:solidFill>
                  <a:srgbClr val="FF0000"/>
                </a:solidFill>
              </a:rPr>
              <a:t>1</a:t>
            </a:r>
            <a:r>
              <a:rPr lang="zh-CN" altLang="en-US" dirty="0">
                <a:solidFill>
                  <a:srgbClr val="FF0000"/>
                </a:solidFill>
              </a:rPr>
              <a:t>种当前</a:t>
            </a:r>
            <a:r>
              <a:rPr lang="zh-CN" altLang="en-US" b="1" u="sng" dirty="0">
                <a:solidFill>
                  <a:srgbClr val="FF0000"/>
                </a:solidFill>
              </a:rPr>
              <a:t>可用</a:t>
            </a:r>
            <a:r>
              <a:rPr lang="zh-CN" altLang="en-US" dirty="0">
                <a:solidFill>
                  <a:srgbClr val="FF0000"/>
                </a:solidFill>
              </a:rPr>
              <a:t>的、</a:t>
            </a:r>
            <a:r>
              <a:rPr lang="zh-CN" altLang="en-US" b="1" u="sng" dirty="0">
                <a:solidFill>
                  <a:srgbClr val="FF0000"/>
                </a:solidFill>
              </a:rPr>
              <a:t>最大面值</a:t>
            </a:r>
            <a:r>
              <a:rPr lang="zh-CN" altLang="en-US" dirty="0">
                <a:solidFill>
                  <a:srgbClr val="FF0000"/>
                </a:solidFill>
              </a:rPr>
              <a:t>的货币</a:t>
            </a:r>
            <a:r>
              <a:rPr lang="zh-CN" altLang="en-US" dirty="0"/>
              <a:t>，在满足前述</a:t>
            </a:r>
            <a:r>
              <a:rPr lang="en-US" altLang="zh-CN" dirty="0"/>
              <a:t>2</a:t>
            </a:r>
            <a:r>
              <a:rPr lang="zh-CN" altLang="en-US" dirty="0"/>
              <a:t>种约束前提下，计算本类货币应支付的张数</a:t>
            </a:r>
          </a:p>
          <a:p>
            <a:pPr eaLnBrk="1" hangingPunct="1">
              <a:buFontTx/>
              <a:buNone/>
            </a:pPr>
            <a:r>
              <a:rPr lang="zh-CN" altLang="en-US" sz="2400" dirty="0"/>
              <a:t>     </a:t>
            </a:r>
          </a:p>
          <a:p>
            <a:r>
              <a:rPr lang="zh-CN" altLang="en-US" dirty="0"/>
              <a:t>为何选当前可用的最大币值货币？</a:t>
            </a:r>
            <a:endParaRPr lang="en-US" altLang="zh-CN" dirty="0"/>
          </a:p>
          <a:p>
            <a:pPr lvl="1"/>
            <a:r>
              <a:rPr lang="zh-CN" altLang="en-US" dirty="0"/>
              <a:t>满足</a:t>
            </a:r>
            <a:r>
              <a:rPr lang="zh-CN" altLang="en-US" dirty="0">
                <a:solidFill>
                  <a:srgbClr val="FF0000"/>
                </a:solidFill>
              </a:rPr>
              <a:t>最优化目标</a:t>
            </a:r>
            <a:r>
              <a:rPr lang="zh-CN" altLang="en-US" dirty="0"/>
              <a:t>：支付的货币总张数最少</a:t>
            </a:r>
            <a:endParaRPr lang="en-US" altLang="zh-CN" dirty="0"/>
          </a:p>
          <a:p>
            <a:endParaRPr lang="zh-CN" altLang="en-US" dirty="0"/>
          </a:p>
        </p:txBody>
      </p:sp>
      <p:sp>
        <p:nvSpPr>
          <p:cNvPr id="4" name="日期占位符 3">
            <a:extLst>
              <a:ext uri="{FF2B5EF4-FFF2-40B4-BE49-F238E27FC236}">
                <a16:creationId xmlns:a16="http://schemas.microsoft.com/office/drawing/2014/main" id="{EE5491E4-F6BD-4B33-8815-B4246B6901D0}"/>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52727A35-F49A-436D-8B43-6E88EDFF7B7C}"/>
              </a:ext>
            </a:extLst>
          </p:cNvPr>
          <p:cNvSpPr>
            <a:spLocks noGrp="1"/>
          </p:cNvSpPr>
          <p:nvPr>
            <p:ph type="sldNum" sz="quarter" idx="12"/>
          </p:nvPr>
        </p:nvSpPr>
        <p:spPr/>
        <p:txBody>
          <a:bodyPr/>
          <a:lstStyle/>
          <a:p>
            <a:fld id="{EEA58A3B-43CE-4AA0-90B5-EB47AFAFEB34}" type="slidenum">
              <a:rPr lang="zh-CN" altLang="en-US" smtClean="0"/>
              <a:pPr/>
              <a:t>11</a:t>
            </a:fld>
            <a:endParaRPr lang="zh-CN" altLang="en-US" dirty="0"/>
          </a:p>
        </p:txBody>
      </p:sp>
    </p:spTree>
    <p:extLst>
      <p:ext uri="{BB962C8B-B14F-4D97-AF65-F5344CB8AC3E}">
        <p14:creationId xmlns:p14="http://schemas.microsoft.com/office/powerpoint/2010/main" val="32604474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4BE097-37E3-467E-86A8-1E707B13EFE3}"/>
              </a:ext>
            </a:extLst>
          </p:cNvPr>
          <p:cNvSpPr>
            <a:spLocks noGrp="1"/>
          </p:cNvSpPr>
          <p:nvPr>
            <p:ph type="title"/>
          </p:nvPr>
        </p:nvSpPr>
        <p:spPr/>
        <p:txBody>
          <a:bodyPr/>
          <a:lstStyle/>
          <a:p>
            <a:r>
              <a:rPr lang="en-US" altLang="zh-CN" dirty="0"/>
              <a:t>Kruskal</a:t>
            </a:r>
            <a:r>
              <a:rPr lang="zh-CN" altLang="en-US" dirty="0"/>
              <a:t>算法示例</a:t>
            </a:r>
          </a:p>
        </p:txBody>
      </p:sp>
      <p:sp>
        <p:nvSpPr>
          <p:cNvPr id="3" name="内容占位符 2">
            <a:extLst>
              <a:ext uri="{FF2B5EF4-FFF2-40B4-BE49-F238E27FC236}">
                <a16:creationId xmlns:a16="http://schemas.microsoft.com/office/drawing/2014/main" id="{D16E8134-6725-48B3-B870-429D773113F0}"/>
              </a:ext>
            </a:extLst>
          </p:cNvPr>
          <p:cNvSpPr>
            <a:spLocks noGrp="1"/>
          </p:cNvSpPr>
          <p:nvPr>
            <p:ph idx="1"/>
          </p:nvPr>
        </p:nvSpPr>
        <p:spPr/>
        <p:txBody>
          <a:bodyPr/>
          <a:lstStyle/>
          <a:p>
            <a:r>
              <a:rPr lang="en-US" altLang="zh-CN" dirty="0"/>
              <a:t>Step1. </a:t>
            </a:r>
            <a:r>
              <a:rPr lang="zh-CN" altLang="en-US" dirty="0"/>
              <a:t>孤立连通分量</a:t>
            </a:r>
          </a:p>
        </p:txBody>
      </p:sp>
      <p:sp>
        <p:nvSpPr>
          <p:cNvPr id="4" name="日期占位符 3">
            <a:extLst>
              <a:ext uri="{FF2B5EF4-FFF2-40B4-BE49-F238E27FC236}">
                <a16:creationId xmlns:a16="http://schemas.microsoft.com/office/drawing/2014/main" id="{BDFD310B-02E4-44C9-8C70-DDDA3BB049C3}"/>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C4F796D1-C35B-4847-B793-E0A41FFA0556}"/>
              </a:ext>
            </a:extLst>
          </p:cNvPr>
          <p:cNvSpPr>
            <a:spLocks noGrp="1"/>
          </p:cNvSpPr>
          <p:nvPr>
            <p:ph type="sldNum" sz="quarter" idx="12"/>
          </p:nvPr>
        </p:nvSpPr>
        <p:spPr/>
        <p:txBody>
          <a:bodyPr/>
          <a:lstStyle/>
          <a:p>
            <a:fld id="{EEA58A3B-43CE-4AA0-90B5-EB47AFAFEB34}" type="slidenum">
              <a:rPr lang="zh-CN" altLang="en-US" smtClean="0"/>
              <a:pPr/>
              <a:t>110</a:t>
            </a:fld>
            <a:endParaRPr lang="zh-CN" altLang="en-US" dirty="0"/>
          </a:p>
        </p:txBody>
      </p:sp>
      <p:pic>
        <p:nvPicPr>
          <p:cNvPr id="7" name="Picture 4" descr="t48">
            <a:extLst>
              <a:ext uri="{FF2B5EF4-FFF2-40B4-BE49-F238E27FC236}">
                <a16:creationId xmlns:a16="http://schemas.microsoft.com/office/drawing/2014/main" id="{CAEB241C-58AE-47AC-BBC3-23C7EC413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 y="2132975"/>
            <a:ext cx="3957638"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5">
            <a:extLst>
              <a:ext uri="{FF2B5EF4-FFF2-40B4-BE49-F238E27FC236}">
                <a16:creationId xmlns:a16="http://schemas.microsoft.com/office/drawing/2014/main" id="{4F3B95AF-4F57-4D3C-8EA9-B69823EF0144}"/>
              </a:ext>
            </a:extLst>
          </p:cNvPr>
          <p:cNvSpPr>
            <a:spLocks noChangeArrowheads="1"/>
          </p:cNvSpPr>
          <p:nvPr/>
        </p:nvSpPr>
        <p:spPr bwMode="auto">
          <a:xfrm>
            <a:off x="5292725" y="4036962"/>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5</a:t>
            </a:r>
          </a:p>
        </p:txBody>
      </p:sp>
      <p:sp>
        <p:nvSpPr>
          <p:cNvPr id="9" name="Oval 6">
            <a:extLst>
              <a:ext uri="{FF2B5EF4-FFF2-40B4-BE49-F238E27FC236}">
                <a16:creationId xmlns:a16="http://schemas.microsoft.com/office/drawing/2014/main" id="{F3832045-B6D7-4C65-8272-609E04B01033}"/>
              </a:ext>
            </a:extLst>
          </p:cNvPr>
          <p:cNvSpPr>
            <a:spLocks noChangeArrowheads="1"/>
          </p:cNvSpPr>
          <p:nvPr/>
        </p:nvSpPr>
        <p:spPr bwMode="auto">
          <a:xfrm>
            <a:off x="6993406" y="402442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6</a:t>
            </a:r>
          </a:p>
        </p:txBody>
      </p:sp>
      <p:sp>
        <p:nvSpPr>
          <p:cNvPr id="10" name="Oval 7">
            <a:extLst>
              <a:ext uri="{FF2B5EF4-FFF2-40B4-BE49-F238E27FC236}">
                <a16:creationId xmlns:a16="http://schemas.microsoft.com/office/drawing/2014/main" id="{1BF4F3D0-5AC2-432F-A099-2D1F7B8AFFF3}"/>
              </a:ext>
            </a:extLst>
          </p:cNvPr>
          <p:cNvSpPr>
            <a:spLocks noChangeArrowheads="1"/>
          </p:cNvSpPr>
          <p:nvPr/>
        </p:nvSpPr>
        <p:spPr bwMode="auto">
          <a:xfrm>
            <a:off x="6115050" y="3067800"/>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11" name="Oval 8">
            <a:extLst>
              <a:ext uri="{FF2B5EF4-FFF2-40B4-BE49-F238E27FC236}">
                <a16:creationId xmlns:a16="http://schemas.microsoft.com/office/drawing/2014/main" id="{36883421-4061-4AA1-8EE8-CCD2450B40FC}"/>
              </a:ext>
            </a:extLst>
          </p:cNvPr>
          <p:cNvSpPr>
            <a:spLocks noChangeArrowheads="1"/>
          </p:cNvSpPr>
          <p:nvPr/>
        </p:nvSpPr>
        <p:spPr bwMode="auto">
          <a:xfrm>
            <a:off x="4640338" y="2438515"/>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t>2</a:t>
            </a:r>
          </a:p>
        </p:txBody>
      </p:sp>
      <p:sp>
        <p:nvSpPr>
          <p:cNvPr id="12" name="Oval 9">
            <a:extLst>
              <a:ext uri="{FF2B5EF4-FFF2-40B4-BE49-F238E27FC236}">
                <a16:creationId xmlns:a16="http://schemas.microsoft.com/office/drawing/2014/main" id="{A18D76DF-C47D-4CBD-92E9-01BB5923386E}"/>
              </a:ext>
            </a:extLst>
          </p:cNvPr>
          <p:cNvSpPr>
            <a:spLocks noChangeArrowheads="1"/>
          </p:cNvSpPr>
          <p:nvPr/>
        </p:nvSpPr>
        <p:spPr bwMode="auto">
          <a:xfrm>
            <a:off x="7539506" y="2438515"/>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4</a:t>
            </a:r>
          </a:p>
        </p:txBody>
      </p:sp>
      <p:sp>
        <p:nvSpPr>
          <p:cNvPr id="13" name="Oval 10">
            <a:extLst>
              <a:ext uri="{FF2B5EF4-FFF2-40B4-BE49-F238E27FC236}">
                <a16:creationId xmlns:a16="http://schemas.microsoft.com/office/drawing/2014/main" id="{B84ED32B-46FA-43F0-BBCA-E17FCCDD1640}"/>
              </a:ext>
            </a:extLst>
          </p:cNvPr>
          <p:cNvSpPr>
            <a:spLocks noChangeArrowheads="1"/>
          </p:cNvSpPr>
          <p:nvPr/>
        </p:nvSpPr>
        <p:spPr bwMode="auto">
          <a:xfrm>
            <a:off x="6115050" y="1636312"/>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1</a:t>
            </a:r>
          </a:p>
        </p:txBody>
      </p:sp>
    </p:spTree>
    <p:extLst>
      <p:ext uri="{BB962C8B-B14F-4D97-AF65-F5344CB8AC3E}">
        <p14:creationId xmlns:p14="http://schemas.microsoft.com/office/powerpoint/2010/main" val="37172953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848B069-4F81-435D-93FE-210BC92A5033}"/>
              </a:ext>
            </a:extLst>
          </p:cNvPr>
          <p:cNvSpPr>
            <a:spLocks noGrp="1"/>
          </p:cNvSpPr>
          <p:nvPr>
            <p:ph idx="1"/>
          </p:nvPr>
        </p:nvSpPr>
        <p:spPr/>
        <p:txBody>
          <a:bodyPr/>
          <a:lstStyle/>
          <a:p>
            <a:r>
              <a:rPr lang="en-US" altLang="zh-CN" dirty="0">
                <a:latin typeface="+mn-lt"/>
              </a:rPr>
              <a:t>Step2. </a:t>
            </a:r>
            <a:r>
              <a:rPr lang="zh-CN" altLang="en-US" dirty="0">
                <a:latin typeface="+mn-lt"/>
              </a:rPr>
              <a:t>边排序</a:t>
            </a:r>
            <a:r>
              <a:rPr lang="en-US" altLang="zh-CN" dirty="0">
                <a:latin typeface="+mn-lt"/>
              </a:rPr>
              <a:t> </a:t>
            </a:r>
            <a:endParaRPr lang="zh-CN" altLang="en-US" dirty="0">
              <a:latin typeface="+mn-lt"/>
            </a:endParaRPr>
          </a:p>
        </p:txBody>
      </p:sp>
      <p:sp>
        <p:nvSpPr>
          <p:cNvPr id="3" name="日期占位符 2">
            <a:extLst>
              <a:ext uri="{FF2B5EF4-FFF2-40B4-BE49-F238E27FC236}">
                <a16:creationId xmlns:a16="http://schemas.microsoft.com/office/drawing/2014/main" id="{B5F41687-84E5-44D0-9162-9920E3EA2378}"/>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3DDCA292-3E45-4E81-8DAD-22CCC144DCF1}"/>
              </a:ext>
            </a:extLst>
          </p:cNvPr>
          <p:cNvSpPr>
            <a:spLocks noGrp="1"/>
          </p:cNvSpPr>
          <p:nvPr>
            <p:ph type="sldNum" sz="quarter" idx="12"/>
          </p:nvPr>
        </p:nvSpPr>
        <p:spPr/>
        <p:txBody>
          <a:bodyPr/>
          <a:lstStyle/>
          <a:p>
            <a:fld id="{EEA58A3B-43CE-4AA0-90B5-EB47AFAFEB34}" type="slidenum">
              <a:rPr lang="zh-CN" altLang="en-US" smtClean="0"/>
              <a:pPr/>
              <a:t>111</a:t>
            </a:fld>
            <a:endParaRPr lang="zh-CN" altLang="en-US" dirty="0"/>
          </a:p>
        </p:txBody>
      </p:sp>
      <p:sp>
        <p:nvSpPr>
          <p:cNvPr id="6" name="Oval 16">
            <a:extLst>
              <a:ext uri="{FF2B5EF4-FFF2-40B4-BE49-F238E27FC236}">
                <a16:creationId xmlns:a16="http://schemas.microsoft.com/office/drawing/2014/main" id="{D3E3810A-5F03-4A5F-A2AB-ED7378376DE6}"/>
              </a:ext>
            </a:extLst>
          </p:cNvPr>
          <p:cNvSpPr>
            <a:spLocks noChangeArrowheads="1"/>
          </p:cNvSpPr>
          <p:nvPr/>
        </p:nvSpPr>
        <p:spPr bwMode="auto">
          <a:xfrm>
            <a:off x="890905" y="214149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7" name="Oval 17">
            <a:extLst>
              <a:ext uri="{FF2B5EF4-FFF2-40B4-BE49-F238E27FC236}">
                <a16:creationId xmlns:a16="http://schemas.microsoft.com/office/drawing/2014/main" id="{BDF6A2A7-F467-4CA4-9AB2-F8749717C5FD}"/>
              </a:ext>
            </a:extLst>
          </p:cNvPr>
          <p:cNvSpPr>
            <a:spLocks noChangeArrowheads="1"/>
          </p:cNvSpPr>
          <p:nvPr/>
        </p:nvSpPr>
        <p:spPr bwMode="auto">
          <a:xfrm>
            <a:off x="890905" y="91753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1</a:t>
            </a:r>
          </a:p>
        </p:txBody>
      </p:sp>
      <p:sp>
        <p:nvSpPr>
          <p:cNvPr id="8" name="Line 18">
            <a:extLst>
              <a:ext uri="{FF2B5EF4-FFF2-40B4-BE49-F238E27FC236}">
                <a16:creationId xmlns:a16="http://schemas.microsoft.com/office/drawing/2014/main" id="{502B8349-ED5B-4A1D-A3A9-2B84FD62B445}"/>
              </a:ext>
            </a:extLst>
          </p:cNvPr>
          <p:cNvSpPr>
            <a:spLocks noChangeShapeType="1"/>
          </p:cNvSpPr>
          <p:nvPr/>
        </p:nvSpPr>
        <p:spPr bwMode="auto">
          <a:xfrm>
            <a:off x="1179830" y="143676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9" name="Text Box 19">
            <a:extLst>
              <a:ext uri="{FF2B5EF4-FFF2-40B4-BE49-F238E27FC236}">
                <a16:creationId xmlns:a16="http://schemas.microsoft.com/office/drawing/2014/main" id="{F30BC098-9230-49CA-BD14-82B857FFBA7A}"/>
              </a:ext>
            </a:extLst>
          </p:cNvPr>
          <p:cNvSpPr txBox="1">
            <a:spLocks noChangeArrowheads="1"/>
          </p:cNvSpPr>
          <p:nvPr/>
        </p:nvSpPr>
        <p:spPr bwMode="auto">
          <a:xfrm>
            <a:off x="1179830" y="158122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1</a:t>
            </a:r>
          </a:p>
        </p:txBody>
      </p:sp>
      <p:sp>
        <p:nvSpPr>
          <p:cNvPr id="10" name="Oval 20">
            <a:extLst>
              <a:ext uri="{FF2B5EF4-FFF2-40B4-BE49-F238E27FC236}">
                <a16:creationId xmlns:a16="http://schemas.microsoft.com/office/drawing/2014/main" id="{890BFA00-4F51-4736-9352-063C3D9A126B}"/>
              </a:ext>
            </a:extLst>
          </p:cNvPr>
          <p:cNvSpPr>
            <a:spLocks noChangeArrowheads="1"/>
          </p:cNvSpPr>
          <p:nvPr/>
        </p:nvSpPr>
        <p:spPr bwMode="auto">
          <a:xfrm>
            <a:off x="2908618" y="214149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6</a:t>
            </a:r>
          </a:p>
        </p:txBody>
      </p:sp>
      <p:sp>
        <p:nvSpPr>
          <p:cNvPr id="11" name="Oval 21">
            <a:extLst>
              <a:ext uri="{FF2B5EF4-FFF2-40B4-BE49-F238E27FC236}">
                <a16:creationId xmlns:a16="http://schemas.microsoft.com/office/drawing/2014/main" id="{8D74CCDA-37D3-4A6B-83A3-5BA38A717173}"/>
              </a:ext>
            </a:extLst>
          </p:cNvPr>
          <p:cNvSpPr>
            <a:spLocks noChangeArrowheads="1"/>
          </p:cNvSpPr>
          <p:nvPr/>
        </p:nvSpPr>
        <p:spPr bwMode="auto">
          <a:xfrm>
            <a:off x="2908618" y="91753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4</a:t>
            </a:r>
          </a:p>
        </p:txBody>
      </p:sp>
      <p:sp>
        <p:nvSpPr>
          <p:cNvPr id="12" name="Line 24">
            <a:extLst>
              <a:ext uri="{FF2B5EF4-FFF2-40B4-BE49-F238E27FC236}">
                <a16:creationId xmlns:a16="http://schemas.microsoft.com/office/drawing/2014/main" id="{6720A5A7-FA88-46FE-9AF7-7218C158A9A1}"/>
              </a:ext>
            </a:extLst>
          </p:cNvPr>
          <p:cNvSpPr>
            <a:spLocks noChangeShapeType="1"/>
          </p:cNvSpPr>
          <p:nvPr/>
        </p:nvSpPr>
        <p:spPr bwMode="auto">
          <a:xfrm>
            <a:off x="3197543" y="143676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13" name="Text Box 25">
            <a:extLst>
              <a:ext uri="{FF2B5EF4-FFF2-40B4-BE49-F238E27FC236}">
                <a16:creationId xmlns:a16="http://schemas.microsoft.com/office/drawing/2014/main" id="{B8E106E6-535E-47C2-8882-618874549C92}"/>
              </a:ext>
            </a:extLst>
          </p:cNvPr>
          <p:cNvSpPr txBox="1">
            <a:spLocks noChangeArrowheads="1"/>
          </p:cNvSpPr>
          <p:nvPr/>
        </p:nvSpPr>
        <p:spPr bwMode="auto">
          <a:xfrm>
            <a:off x="3197543" y="158122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2</a:t>
            </a:r>
          </a:p>
        </p:txBody>
      </p:sp>
      <p:sp>
        <p:nvSpPr>
          <p:cNvPr id="14" name="Oval 26">
            <a:extLst>
              <a:ext uri="{FF2B5EF4-FFF2-40B4-BE49-F238E27FC236}">
                <a16:creationId xmlns:a16="http://schemas.microsoft.com/office/drawing/2014/main" id="{3CE3342C-726C-4E4C-931B-50F391C3BEAC}"/>
              </a:ext>
            </a:extLst>
          </p:cNvPr>
          <p:cNvSpPr>
            <a:spLocks noChangeArrowheads="1"/>
          </p:cNvSpPr>
          <p:nvPr/>
        </p:nvSpPr>
        <p:spPr bwMode="auto">
          <a:xfrm>
            <a:off x="4635818" y="214149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5</a:t>
            </a:r>
          </a:p>
        </p:txBody>
      </p:sp>
      <p:sp>
        <p:nvSpPr>
          <p:cNvPr id="15" name="Oval 27">
            <a:extLst>
              <a:ext uri="{FF2B5EF4-FFF2-40B4-BE49-F238E27FC236}">
                <a16:creationId xmlns:a16="http://schemas.microsoft.com/office/drawing/2014/main" id="{9EFC1242-228A-4F69-A9BA-D573CBC31EF7}"/>
              </a:ext>
            </a:extLst>
          </p:cNvPr>
          <p:cNvSpPr>
            <a:spLocks noChangeArrowheads="1"/>
          </p:cNvSpPr>
          <p:nvPr/>
        </p:nvSpPr>
        <p:spPr bwMode="auto">
          <a:xfrm>
            <a:off x="4635818" y="91753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2</a:t>
            </a:r>
          </a:p>
        </p:txBody>
      </p:sp>
      <p:sp>
        <p:nvSpPr>
          <p:cNvPr id="16" name="Line 28">
            <a:extLst>
              <a:ext uri="{FF2B5EF4-FFF2-40B4-BE49-F238E27FC236}">
                <a16:creationId xmlns:a16="http://schemas.microsoft.com/office/drawing/2014/main" id="{F91F46C8-7257-4AD1-BE43-5B5BD19B23FB}"/>
              </a:ext>
            </a:extLst>
          </p:cNvPr>
          <p:cNvSpPr>
            <a:spLocks noChangeShapeType="1"/>
          </p:cNvSpPr>
          <p:nvPr/>
        </p:nvSpPr>
        <p:spPr bwMode="auto">
          <a:xfrm>
            <a:off x="4923155" y="143676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17" name="Text Box 29">
            <a:extLst>
              <a:ext uri="{FF2B5EF4-FFF2-40B4-BE49-F238E27FC236}">
                <a16:creationId xmlns:a16="http://schemas.microsoft.com/office/drawing/2014/main" id="{73DCB4DA-D71D-48A2-8897-6ABAD04630C2}"/>
              </a:ext>
            </a:extLst>
          </p:cNvPr>
          <p:cNvSpPr txBox="1">
            <a:spLocks noChangeArrowheads="1"/>
          </p:cNvSpPr>
          <p:nvPr/>
        </p:nvSpPr>
        <p:spPr bwMode="auto">
          <a:xfrm>
            <a:off x="4923155" y="158122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3</a:t>
            </a:r>
          </a:p>
        </p:txBody>
      </p:sp>
      <p:sp>
        <p:nvSpPr>
          <p:cNvPr id="18" name="Oval 30">
            <a:extLst>
              <a:ext uri="{FF2B5EF4-FFF2-40B4-BE49-F238E27FC236}">
                <a16:creationId xmlns:a16="http://schemas.microsoft.com/office/drawing/2014/main" id="{8DCEBF27-CC8C-4305-80A7-20D71495060A}"/>
              </a:ext>
            </a:extLst>
          </p:cNvPr>
          <p:cNvSpPr>
            <a:spLocks noChangeArrowheads="1"/>
          </p:cNvSpPr>
          <p:nvPr/>
        </p:nvSpPr>
        <p:spPr bwMode="auto">
          <a:xfrm>
            <a:off x="6220143" y="214149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6</a:t>
            </a:r>
          </a:p>
        </p:txBody>
      </p:sp>
      <p:sp>
        <p:nvSpPr>
          <p:cNvPr id="19" name="Oval 31">
            <a:extLst>
              <a:ext uri="{FF2B5EF4-FFF2-40B4-BE49-F238E27FC236}">
                <a16:creationId xmlns:a16="http://schemas.microsoft.com/office/drawing/2014/main" id="{807A4572-F7EE-41F1-9B91-19D20309CA57}"/>
              </a:ext>
            </a:extLst>
          </p:cNvPr>
          <p:cNvSpPr>
            <a:spLocks noChangeArrowheads="1"/>
          </p:cNvSpPr>
          <p:nvPr/>
        </p:nvSpPr>
        <p:spPr bwMode="auto">
          <a:xfrm>
            <a:off x="6220143" y="91753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20" name="Line 32">
            <a:extLst>
              <a:ext uri="{FF2B5EF4-FFF2-40B4-BE49-F238E27FC236}">
                <a16:creationId xmlns:a16="http://schemas.microsoft.com/office/drawing/2014/main" id="{F8D6428C-C95F-4E7F-8361-44B2BFA9C3B1}"/>
              </a:ext>
            </a:extLst>
          </p:cNvPr>
          <p:cNvSpPr>
            <a:spLocks noChangeShapeType="1"/>
          </p:cNvSpPr>
          <p:nvPr/>
        </p:nvSpPr>
        <p:spPr bwMode="auto">
          <a:xfrm>
            <a:off x="6507480" y="143676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21" name="Text Box 33">
            <a:extLst>
              <a:ext uri="{FF2B5EF4-FFF2-40B4-BE49-F238E27FC236}">
                <a16:creationId xmlns:a16="http://schemas.microsoft.com/office/drawing/2014/main" id="{E0EAAE18-6441-4679-8D32-9FAF0F09D897}"/>
              </a:ext>
            </a:extLst>
          </p:cNvPr>
          <p:cNvSpPr txBox="1">
            <a:spLocks noChangeArrowheads="1"/>
          </p:cNvSpPr>
          <p:nvPr/>
        </p:nvSpPr>
        <p:spPr bwMode="auto">
          <a:xfrm>
            <a:off x="6507480" y="158122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4</a:t>
            </a:r>
          </a:p>
        </p:txBody>
      </p:sp>
      <p:sp>
        <p:nvSpPr>
          <p:cNvPr id="22" name="Oval 34">
            <a:extLst>
              <a:ext uri="{FF2B5EF4-FFF2-40B4-BE49-F238E27FC236}">
                <a16:creationId xmlns:a16="http://schemas.microsoft.com/office/drawing/2014/main" id="{C20F8218-DA9E-44EF-B36B-CF93085CE377}"/>
              </a:ext>
            </a:extLst>
          </p:cNvPr>
          <p:cNvSpPr>
            <a:spLocks noChangeArrowheads="1"/>
          </p:cNvSpPr>
          <p:nvPr/>
        </p:nvSpPr>
        <p:spPr bwMode="auto">
          <a:xfrm>
            <a:off x="1324293" y="509424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4</a:t>
            </a:r>
          </a:p>
        </p:txBody>
      </p:sp>
      <p:sp>
        <p:nvSpPr>
          <p:cNvPr id="23" name="Oval 35">
            <a:extLst>
              <a:ext uri="{FF2B5EF4-FFF2-40B4-BE49-F238E27FC236}">
                <a16:creationId xmlns:a16="http://schemas.microsoft.com/office/drawing/2014/main" id="{8DC835CC-165B-4B16-A9D1-C474EBBBE39C}"/>
              </a:ext>
            </a:extLst>
          </p:cNvPr>
          <p:cNvSpPr>
            <a:spLocks noChangeArrowheads="1"/>
          </p:cNvSpPr>
          <p:nvPr/>
        </p:nvSpPr>
        <p:spPr bwMode="auto">
          <a:xfrm>
            <a:off x="1324293" y="3858377"/>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1</a:t>
            </a:r>
          </a:p>
        </p:txBody>
      </p:sp>
      <p:sp>
        <p:nvSpPr>
          <p:cNvPr id="24" name="Line 36">
            <a:extLst>
              <a:ext uri="{FF2B5EF4-FFF2-40B4-BE49-F238E27FC236}">
                <a16:creationId xmlns:a16="http://schemas.microsoft.com/office/drawing/2014/main" id="{F9EAD7F4-73C5-4017-A079-65C9DCE5988A}"/>
              </a:ext>
            </a:extLst>
          </p:cNvPr>
          <p:cNvSpPr>
            <a:spLocks noChangeShapeType="1"/>
          </p:cNvSpPr>
          <p:nvPr/>
        </p:nvSpPr>
        <p:spPr bwMode="auto">
          <a:xfrm>
            <a:off x="1611630" y="438951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25" name="Text Box 37">
            <a:extLst>
              <a:ext uri="{FF2B5EF4-FFF2-40B4-BE49-F238E27FC236}">
                <a16:creationId xmlns:a16="http://schemas.microsoft.com/office/drawing/2014/main" id="{80E105D3-02EC-4DDD-9691-5FC6EA9CB682}"/>
              </a:ext>
            </a:extLst>
          </p:cNvPr>
          <p:cNvSpPr txBox="1">
            <a:spLocks noChangeArrowheads="1"/>
          </p:cNvSpPr>
          <p:nvPr/>
        </p:nvSpPr>
        <p:spPr bwMode="auto">
          <a:xfrm>
            <a:off x="1611630" y="453397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5</a:t>
            </a:r>
          </a:p>
        </p:txBody>
      </p:sp>
      <p:sp>
        <p:nvSpPr>
          <p:cNvPr id="26" name="Oval 38">
            <a:extLst>
              <a:ext uri="{FF2B5EF4-FFF2-40B4-BE49-F238E27FC236}">
                <a16:creationId xmlns:a16="http://schemas.microsoft.com/office/drawing/2014/main" id="{629A9DB6-DC95-4223-B8A0-5C36815C3142}"/>
              </a:ext>
            </a:extLst>
          </p:cNvPr>
          <p:cNvSpPr>
            <a:spLocks noChangeArrowheads="1"/>
          </p:cNvSpPr>
          <p:nvPr/>
        </p:nvSpPr>
        <p:spPr bwMode="auto">
          <a:xfrm>
            <a:off x="2332355" y="509424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27" name="Oval 39">
            <a:extLst>
              <a:ext uri="{FF2B5EF4-FFF2-40B4-BE49-F238E27FC236}">
                <a16:creationId xmlns:a16="http://schemas.microsoft.com/office/drawing/2014/main" id="{DFF7CBD4-E265-43D5-8D58-9F7ADE27F041}"/>
              </a:ext>
            </a:extLst>
          </p:cNvPr>
          <p:cNvSpPr>
            <a:spLocks noChangeArrowheads="1"/>
          </p:cNvSpPr>
          <p:nvPr/>
        </p:nvSpPr>
        <p:spPr bwMode="auto">
          <a:xfrm>
            <a:off x="2332355" y="387028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2</a:t>
            </a:r>
          </a:p>
        </p:txBody>
      </p:sp>
      <p:sp>
        <p:nvSpPr>
          <p:cNvPr id="28" name="Line 40">
            <a:extLst>
              <a:ext uri="{FF2B5EF4-FFF2-40B4-BE49-F238E27FC236}">
                <a16:creationId xmlns:a16="http://schemas.microsoft.com/office/drawing/2014/main" id="{2008E2D9-8940-41BB-8303-204FF65A431E}"/>
              </a:ext>
            </a:extLst>
          </p:cNvPr>
          <p:cNvSpPr>
            <a:spLocks noChangeShapeType="1"/>
          </p:cNvSpPr>
          <p:nvPr/>
        </p:nvSpPr>
        <p:spPr bwMode="auto">
          <a:xfrm>
            <a:off x="2619693" y="438951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29" name="Text Box 41">
            <a:extLst>
              <a:ext uri="{FF2B5EF4-FFF2-40B4-BE49-F238E27FC236}">
                <a16:creationId xmlns:a16="http://schemas.microsoft.com/office/drawing/2014/main" id="{823A93D8-4862-45CA-BE7A-CFB994D3D0B6}"/>
              </a:ext>
            </a:extLst>
          </p:cNvPr>
          <p:cNvSpPr txBox="1">
            <a:spLocks noChangeArrowheads="1"/>
          </p:cNvSpPr>
          <p:nvPr/>
        </p:nvSpPr>
        <p:spPr bwMode="auto">
          <a:xfrm>
            <a:off x="2619693" y="453397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5</a:t>
            </a:r>
          </a:p>
        </p:txBody>
      </p:sp>
      <p:sp>
        <p:nvSpPr>
          <p:cNvPr id="30" name="Oval 42">
            <a:extLst>
              <a:ext uri="{FF2B5EF4-FFF2-40B4-BE49-F238E27FC236}">
                <a16:creationId xmlns:a16="http://schemas.microsoft.com/office/drawing/2014/main" id="{11C99038-ADE6-4661-BD3A-96622B492081}"/>
              </a:ext>
            </a:extLst>
          </p:cNvPr>
          <p:cNvSpPr>
            <a:spLocks noChangeArrowheads="1"/>
          </p:cNvSpPr>
          <p:nvPr/>
        </p:nvSpPr>
        <p:spPr bwMode="auto">
          <a:xfrm>
            <a:off x="3340418" y="509424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4</a:t>
            </a:r>
          </a:p>
        </p:txBody>
      </p:sp>
      <p:sp>
        <p:nvSpPr>
          <p:cNvPr id="31" name="Oval 43">
            <a:extLst>
              <a:ext uri="{FF2B5EF4-FFF2-40B4-BE49-F238E27FC236}">
                <a16:creationId xmlns:a16="http://schemas.microsoft.com/office/drawing/2014/main" id="{4B905AAE-FA2D-43C1-883B-76FE4D9577A6}"/>
              </a:ext>
            </a:extLst>
          </p:cNvPr>
          <p:cNvSpPr>
            <a:spLocks noChangeArrowheads="1"/>
          </p:cNvSpPr>
          <p:nvPr/>
        </p:nvSpPr>
        <p:spPr bwMode="auto">
          <a:xfrm>
            <a:off x="3340418" y="387028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32" name="Line 44">
            <a:extLst>
              <a:ext uri="{FF2B5EF4-FFF2-40B4-BE49-F238E27FC236}">
                <a16:creationId xmlns:a16="http://schemas.microsoft.com/office/drawing/2014/main" id="{5D4015F8-2FA8-438A-8D57-7A9568417DFA}"/>
              </a:ext>
            </a:extLst>
          </p:cNvPr>
          <p:cNvSpPr>
            <a:spLocks noChangeShapeType="1"/>
          </p:cNvSpPr>
          <p:nvPr/>
        </p:nvSpPr>
        <p:spPr bwMode="auto">
          <a:xfrm>
            <a:off x="3627755" y="438951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33" name="Text Box 45">
            <a:extLst>
              <a:ext uri="{FF2B5EF4-FFF2-40B4-BE49-F238E27FC236}">
                <a16:creationId xmlns:a16="http://schemas.microsoft.com/office/drawing/2014/main" id="{35F1DC43-09F7-47C3-A6C1-C5683A47CF86}"/>
              </a:ext>
            </a:extLst>
          </p:cNvPr>
          <p:cNvSpPr txBox="1">
            <a:spLocks noChangeArrowheads="1"/>
          </p:cNvSpPr>
          <p:nvPr/>
        </p:nvSpPr>
        <p:spPr bwMode="auto">
          <a:xfrm>
            <a:off x="3627755" y="453397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5</a:t>
            </a:r>
          </a:p>
        </p:txBody>
      </p:sp>
      <p:sp>
        <p:nvSpPr>
          <p:cNvPr id="34" name="Oval 46">
            <a:extLst>
              <a:ext uri="{FF2B5EF4-FFF2-40B4-BE49-F238E27FC236}">
                <a16:creationId xmlns:a16="http://schemas.microsoft.com/office/drawing/2014/main" id="{337873C2-A95A-438E-A664-7EB18A3EFAC6}"/>
              </a:ext>
            </a:extLst>
          </p:cNvPr>
          <p:cNvSpPr>
            <a:spLocks noChangeArrowheads="1"/>
          </p:cNvSpPr>
          <p:nvPr/>
        </p:nvSpPr>
        <p:spPr bwMode="auto">
          <a:xfrm>
            <a:off x="5643880" y="5021221"/>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5</a:t>
            </a:r>
          </a:p>
        </p:txBody>
      </p:sp>
      <p:sp>
        <p:nvSpPr>
          <p:cNvPr id="35" name="Oval 47">
            <a:extLst>
              <a:ext uri="{FF2B5EF4-FFF2-40B4-BE49-F238E27FC236}">
                <a16:creationId xmlns:a16="http://schemas.microsoft.com/office/drawing/2014/main" id="{3ECA6311-166B-46D4-8450-FD08E6B58846}"/>
              </a:ext>
            </a:extLst>
          </p:cNvPr>
          <p:cNvSpPr>
            <a:spLocks noChangeArrowheads="1"/>
          </p:cNvSpPr>
          <p:nvPr/>
        </p:nvSpPr>
        <p:spPr bwMode="auto">
          <a:xfrm>
            <a:off x="5643880" y="3797258"/>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36" name="Line 48">
            <a:extLst>
              <a:ext uri="{FF2B5EF4-FFF2-40B4-BE49-F238E27FC236}">
                <a16:creationId xmlns:a16="http://schemas.microsoft.com/office/drawing/2014/main" id="{665F5C8C-36D5-4FE2-A8CA-AA21AA40A780}"/>
              </a:ext>
            </a:extLst>
          </p:cNvPr>
          <p:cNvSpPr>
            <a:spLocks noChangeShapeType="1"/>
          </p:cNvSpPr>
          <p:nvPr/>
        </p:nvSpPr>
        <p:spPr bwMode="auto">
          <a:xfrm>
            <a:off x="5931218" y="4316490"/>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37" name="Text Box 49">
            <a:extLst>
              <a:ext uri="{FF2B5EF4-FFF2-40B4-BE49-F238E27FC236}">
                <a16:creationId xmlns:a16="http://schemas.microsoft.com/office/drawing/2014/main" id="{E11B5768-E556-4829-8EE2-BDCE81E829F7}"/>
              </a:ext>
            </a:extLst>
          </p:cNvPr>
          <p:cNvSpPr txBox="1">
            <a:spLocks noChangeArrowheads="1"/>
          </p:cNvSpPr>
          <p:nvPr/>
        </p:nvSpPr>
        <p:spPr bwMode="auto">
          <a:xfrm>
            <a:off x="5931218" y="446095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6</a:t>
            </a:r>
          </a:p>
        </p:txBody>
      </p:sp>
      <p:sp>
        <p:nvSpPr>
          <p:cNvPr id="38" name="Oval 50">
            <a:extLst>
              <a:ext uri="{FF2B5EF4-FFF2-40B4-BE49-F238E27FC236}">
                <a16:creationId xmlns:a16="http://schemas.microsoft.com/office/drawing/2014/main" id="{FE455C81-F4FC-4732-B177-B4026E5556AA}"/>
              </a:ext>
            </a:extLst>
          </p:cNvPr>
          <p:cNvSpPr>
            <a:spLocks noChangeArrowheads="1"/>
          </p:cNvSpPr>
          <p:nvPr/>
        </p:nvSpPr>
        <p:spPr bwMode="auto">
          <a:xfrm>
            <a:off x="6940868" y="5021221"/>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6</a:t>
            </a:r>
          </a:p>
        </p:txBody>
      </p:sp>
      <p:sp>
        <p:nvSpPr>
          <p:cNvPr id="39" name="Oval 51">
            <a:extLst>
              <a:ext uri="{FF2B5EF4-FFF2-40B4-BE49-F238E27FC236}">
                <a16:creationId xmlns:a16="http://schemas.microsoft.com/office/drawing/2014/main" id="{662F5EB6-9333-4336-BAAA-F9AD8944E532}"/>
              </a:ext>
            </a:extLst>
          </p:cNvPr>
          <p:cNvSpPr>
            <a:spLocks noChangeArrowheads="1"/>
          </p:cNvSpPr>
          <p:nvPr/>
        </p:nvSpPr>
        <p:spPr bwMode="auto">
          <a:xfrm>
            <a:off x="6940868" y="3797258"/>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5</a:t>
            </a:r>
          </a:p>
        </p:txBody>
      </p:sp>
      <p:sp>
        <p:nvSpPr>
          <p:cNvPr id="40" name="Line 52">
            <a:extLst>
              <a:ext uri="{FF2B5EF4-FFF2-40B4-BE49-F238E27FC236}">
                <a16:creationId xmlns:a16="http://schemas.microsoft.com/office/drawing/2014/main" id="{8A97A42A-28BE-4C53-B965-69D5FB2438E8}"/>
              </a:ext>
            </a:extLst>
          </p:cNvPr>
          <p:cNvSpPr>
            <a:spLocks noChangeShapeType="1"/>
          </p:cNvSpPr>
          <p:nvPr/>
        </p:nvSpPr>
        <p:spPr bwMode="auto">
          <a:xfrm>
            <a:off x="7228205" y="4316490"/>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41" name="Text Box 53">
            <a:extLst>
              <a:ext uri="{FF2B5EF4-FFF2-40B4-BE49-F238E27FC236}">
                <a16:creationId xmlns:a16="http://schemas.microsoft.com/office/drawing/2014/main" id="{75152E8E-E95E-44D0-8AC9-71632799BC20}"/>
              </a:ext>
            </a:extLst>
          </p:cNvPr>
          <p:cNvSpPr txBox="1">
            <a:spLocks noChangeArrowheads="1"/>
          </p:cNvSpPr>
          <p:nvPr/>
        </p:nvSpPr>
        <p:spPr bwMode="auto">
          <a:xfrm>
            <a:off x="7228205" y="446095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21318834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AF3A35-1113-49DC-9F8F-8B26159AC704}"/>
              </a:ext>
            </a:extLst>
          </p:cNvPr>
          <p:cNvSpPr>
            <a:spLocks noGrp="1"/>
          </p:cNvSpPr>
          <p:nvPr>
            <p:ph idx="1"/>
          </p:nvPr>
        </p:nvSpPr>
        <p:spPr/>
        <p:txBody>
          <a:bodyPr/>
          <a:lstStyle/>
          <a:p>
            <a:r>
              <a:rPr lang="en-US" altLang="zh-CN" sz="2400" dirty="0">
                <a:latin typeface="Calibri" panose="020F0502020204030204" pitchFamily="34" charset="0"/>
                <a:ea typeface="微软雅黑 Light" panose="020B0502040204020203" pitchFamily="34" charset="-122"/>
                <a:cs typeface="Calibri" panose="020F0502020204030204" pitchFamily="34" charset="0"/>
              </a:rPr>
              <a:t>Step3. </a:t>
            </a:r>
            <a:r>
              <a:rPr lang="zh-CN" altLang="en-US" sz="2400" dirty="0">
                <a:latin typeface="Calibri" panose="020F0502020204030204" pitchFamily="34" charset="0"/>
                <a:ea typeface="微软雅黑 Light" panose="020B0502040204020203" pitchFamily="34" charset="-122"/>
                <a:cs typeface="Calibri" panose="020F0502020204030204" pitchFamily="34" charset="0"/>
              </a:rPr>
              <a:t>逐步合并边</a:t>
            </a:r>
          </a:p>
          <a:p>
            <a:endParaRPr lang="zh-CN" altLang="en-US" dirty="0"/>
          </a:p>
        </p:txBody>
      </p:sp>
      <p:sp>
        <p:nvSpPr>
          <p:cNvPr id="3" name="日期占位符 2">
            <a:extLst>
              <a:ext uri="{FF2B5EF4-FFF2-40B4-BE49-F238E27FC236}">
                <a16:creationId xmlns:a16="http://schemas.microsoft.com/office/drawing/2014/main" id="{5E76C105-3A9F-467D-884B-4BA6894F8897}"/>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4" name="页脚占位符 3">
            <a:extLst>
              <a:ext uri="{FF2B5EF4-FFF2-40B4-BE49-F238E27FC236}">
                <a16:creationId xmlns:a16="http://schemas.microsoft.com/office/drawing/2014/main" id="{DE380351-96F5-463B-90FD-29B77B5E326C}"/>
              </a:ext>
            </a:extLst>
          </p:cNvPr>
          <p:cNvSpPr>
            <a:spLocks noGrp="1"/>
          </p:cNvSpPr>
          <p:nvPr>
            <p:ph type="ftr" sz="quarter" idx="4294967295"/>
          </p:nvPr>
        </p:nvSpPr>
        <p:spPr>
          <a:xfrm>
            <a:off x="3028066" y="6504740"/>
            <a:ext cx="3086100" cy="365125"/>
          </a:xfrm>
        </p:spPr>
        <p:txBody>
          <a:bodyPr/>
          <a:lstStyle/>
          <a:p>
            <a:endParaRPr lang="zh-CN" altLang="en-US" dirty="0"/>
          </a:p>
        </p:txBody>
      </p:sp>
      <p:sp>
        <p:nvSpPr>
          <p:cNvPr id="5" name="灯片编号占位符 4">
            <a:extLst>
              <a:ext uri="{FF2B5EF4-FFF2-40B4-BE49-F238E27FC236}">
                <a16:creationId xmlns:a16="http://schemas.microsoft.com/office/drawing/2014/main" id="{142580C5-FBFF-4F24-A516-97AA82654BDF}"/>
              </a:ext>
            </a:extLst>
          </p:cNvPr>
          <p:cNvSpPr>
            <a:spLocks noGrp="1"/>
          </p:cNvSpPr>
          <p:nvPr>
            <p:ph type="sldNum" sz="quarter" idx="12"/>
          </p:nvPr>
        </p:nvSpPr>
        <p:spPr/>
        <p:txBody>
          <a:bodyPr/>
          <a:lstStyle/>
          <a:p>
            <a:fld id="{EEA58A3B-43CE-4AA0-90B5-EB47AFAFEB34}" type="slidenum">
              <a:rPr lang="zh-CN" altLang="en-US" smtClean="0"/>
              <a:pPr/>
              <a:t>112</a:t>
            </a:fld>
            <a:endParaRPr lang="zh-CN" altLang="en-US" dirty="0"/>
          </a:p>
        </p:txBody>
      </p:sp>
      <p:sp>
        <p:nvSpPr>
          <p:cNvPr id="6" name="Oval 8">
            <a:extLst>
              <a:ext uri="{FF2B5EF4-FFF2-40B4-BE49-F238E27FC236}">
                <a16:creationId xmlns:a16="http://schemas.microsoft.com/office/drawing/2014/main" id="{25E561D6-CC85-48DE-9BCC-23F12BFEC4CB}"/>
              </a:ext>
            </a:extLst>
          </p:cNvPr>
          <p:cNvSpPr>
            <a:spLocks noChangeArrowheads="1"/>
          </p:cNvSpPr>
          <p:nvPr/>
        </p:nvSpPr>
        <p:spPr bwMode="auto">
          <a:xfrm>
            <a:off x="1261358" y="194857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7" name="Oval 9">
            <a:extLst>
              <a:ext uri="{FF2B5EF4-FFF2-40B4-BE49-F238E27FC236}">
                <a16:creationId xmlns:a16="http://schemas.microsoft.com/office/drawing/2014/main" id="{5D82B0E3-3804-4346-AF4B-739C8963A4A9}"/>
              </a:ext>
            </a:extLst>
          </p:cNvPr>
          <p:cNvSpPr>
            <a:spLocks noChangeArrowheads="1"/>
          </p:cNvSpPr>
          <p:nvPr/>
        </p:nvSpPr>
        <p:spPr bwMode="auto">
          <a:xfrm>
            <a:off x="1261358" y="724611"/>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1</a:t>
            </a:r>
          </a:p>
        </p:txBody>
      </p:sp>
      <p:sp>
        <p:nvSpPr>
          <p:cNvPr id="8" name="Line 10">
            <a:extLst>
              <a:ext uri="{FF2B5EF4-FFF2-40B4-BE49-F238E27FC236}">
                <a16:creationId xmlns:a16="http://schemas.microsoft.com/office/drawing/2014/main" id="{7F03E6B2-9050-43CC-B93B-17C76356AFD6}"/>
              </a:ext>
            </a:extLst>
          </p:cNvPr>
          <p:cNvSpPr>
            <a:spLocks noChangeShapeType="1"/>
          </p:cNvSpPr>
          <p:nvPr/>
        </p:nvSpPr>
        <p:spPr bwMode="auto">
          <a:xfrm>
            <a:off x="1550283" y="1243842"/>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9" name="Text Box 11">
            <a:extLst>
              <a:ext uri="{FF2B5EF4-FFF2-40B4-BE49-F238E27FC236}">
                <a16:creationId xmlns:a16="http://schemas.microsoft.com/office/drawing/2014/main" id="{53EA2BED-CCF2-4312-9FF3-9D98AD0CB785}"/>
              </a:ext>
            </a:extLst>
          </p:cNvPr>
          <p:cNvSpPr txBox="1">
            <a:spLocks noChangeArrowheads="1"/>
          </p:cNvSpPr>
          <p:nvPr/>
        </p:nvSpPr>
        <p:spPr bwMode="auto">
          <a:xfrm>
            <a:off x="1550283" y="138830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1</a:t>
            </a:r>
          </a:p>
        </p:txBody>
      </p:sp>
      <p:sp>
        <p:nvSpPr>
          <p:cNvPr id="10" name="Oval 12">
            <a:extLst>
              <a:ext uri="{FF2B5EF4-FFF2-40B4-BE49-F238E27FC236}">
                <a16:creationId xmlns:a16="http://schemas.microsoft.com/office/drawing/2014/main" id="{F36CFB0E-0154-434C-ADF1-ECE9B137999C}"/>
              </a:ext>
            </a:extLst>
          </p:cNvPr>
          <p:cNvSpPr>
            <a:spLocks noChangeArrowheads="1"/>
          </p:cNvSpPr>
          <p:nvPr/>
        </p:nvSpPr>
        <p:spPr bwMode="auto">
          <a:xfrm>
            <a:off x="4287133" y="194857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6</a:t>
            </a:r>
          </a:p>
        </p:txBody>
      </p:sp>
      <p:sp>
        <p:nvSpPr>
          <p:cNvPr id="11" name="Oval 13">
            <a:extLst>
              <a:ext uri="{FF2B5EF4-FFF2-40B4-BE49-F238E27FC236}">
                <a16:creationId xmlns:a16="http://schemas.microsoft.com/office/drawing/2014/main" id="{3E637C85-B8F3-4E54-A779-BF344E81021A}"/>
              </a:ext>
            </a:extLst>
          </p:cNvPr>
          <p:cNvSpPr>
            <a:spLocks noChangeArrowheads="1"/>
          </p:cNvSpPr>
          <p:nvPr/>
        </p:nvSpPr>
        <p:spPr bwMode="auto">
          <a:xfrm>
            <a:off x="4287133" y="724611"/>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4</a:t>
            </a:r>
          </a:p>
        </p:txBody>
      </p:sp>
      <p:sp>
        <p:nvSpPr>
          <p:cNvPr id="12" name="Line 14">
            <a:extLst>
              <a:ext uri="{FF2B5EF4-FFF2-40B4-BE49-F238E27FC236}">
                <a16:creationId xmlns:a16="http://schemas.microsoft.com/office/drawing/2014/main" id="{03076E29-1C71-4348-89C5-6623DE9E8E43}"/>
              </a:ext>
            </a:extLst>
          </p:cNvPr>
          <p:cNvSpPr>
            <a:spLocks noChangeShapeType="1"/>
          </p:cNvSpPr>
          <p:nvPr/>
        </p:nvSpPr>
        <p:spPr bwMode="auto">
          <a:xfrm>
            <a:off x="4576058" y="1243842"/>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13" name="Text Box 15">
            <a:extLst>
              <a:ext uri="{FF2B5EF4-FFF2-40B4-BE49-F238E27FC236}">
                <a16:creationId xmlns:a16="http://schemas.microsoft.com/office/drawing/2014/main" id="{A6D9CD4F-96A5-4BD5-A172-7CB3B7096CD1}"/>
              </a:ext>
            </a:extLst>
          </p:cNvPr>
          <p:cNvSpPr txBox="1">
            <a:spLocks noChangeArrowheads="1"/>
          </p:cNvSpPr>
          <p:nvPr/>
        </p:nvSpPr>
        <p:spPr bwMode="auto">
          <a:xfrm>
            <a:off x="4576058" y="138830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2</a:t>
            </a:r>
          </a:p>
        </p:txBody>
      </p:sp>
      <p:sp>
        <p:nvSpPr>
          <p:cNvPr id="14" name="Oval 16">
            <a:extLst>
              <a:ext uri="{FF2B5EF4-FFF2-40B4-BE49-F238E27FC236}">
                <a16:creationId xmlns:a16="http://schemas.microsoft.com/office/drawing/2014/main" id="{0BD5DF37-2A2C-447B-8838-6AED0D01B6A2}"/>
              </a:ext>
            </a:extLst>
          </p:cNvPr>
          <p:cNvSpPr>
            <a:spLocks noChangeArrowheads="1"/>
          </p:cNvSpPr>
          <p:nvPr/>
        </p:nvSpPr>
        <p:spPr bwMode="auto">
          <a:xfrm>
            <a:off x="7528808" y="1875548"/>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5</a:t>
            </a:r>
          </a:p>
        </p:txBody>
      </p:sp>
      <p:sp>
        <p:nvSpPr>
          <p:cNvPr id="15" name="Oval 17">
            <a:extLst>
              <a:ext uri="{FF2B5EF4-FFF2-40B4-BE49-F238E27FC236}">
                <a16:creationId xmlns:a16="http://schemas.microsoft.com/office/drawing/2014/main" id="{24574D8B-8BDB-4BE4-B5BD-5E2BC6FF7C94}"/>
              </a:ext>
            </a:extLst>
          </p:cNvPr>
          <p:cNvSpPr>
            <a:spLocks noChangeArrowheads="1"/>
          </p:cNvSpPr>
          <p:nvPr/>
        </p:nvSpPr>
        <p:spPr bwMode="auto">
          <a:xfrm>
            <a:off x="7528808" y="65158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2</a:t>
            </a:r>
          </a:p>
        </p:txBody>
      </p:sp>
      <p:sp>
        <p:nvSpPr>
          <p:cNvPr id="16" name="Line 18">
            <a:extLst>
              <a:ext uri="{FF2B5EF4-FFF2-40B4-BE49-F238E27FC236}">
                <a16:creationId xmlns:a16="http://schemas.microsoft.com/office/drawing/2014/main" id="{0482FE32-A98A-4A23-AF46-8A7D41596AC3}"/>
              </a:ext>
            </a:extLst>
          </p:cNvPr>
          <p:cNvSpPr>
            <a:spLocks noChangeShapeType="1"/>
          </p:cNvSpPr>
          <p:nvPr/>
        </p:nvSpPr>
        <p:spPr bwMode="auto">
          <a:xfrm>
            <a:off x="7816146" y="1170817"/>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17" name="Text Box 19">
            <a:extLst>
              <a:ext uri="{FF2B5EF4-FFF2-40B4-BE49-F238E27FC236}">
                <a16:creationId xmlns:a16="http://schemas.microsoft.com/office/drawing/2014/main" id="{852FE318-DC5F-4293-A8B4-5F6153804C27}"/>
              </a:ext>
            </a:extLst>
          </p:cNvPr>
          <p:cNvSpPr txBox="1">
            <a:spLocks noChangeArrowheads="1"/>
          </p:cNvSpPr>
          <p:nvPr/>
        </p:nvSpPr>
        <p:spPr bwMode="auto">
          <a:xfrm>
            <a:off x="7816146" y="131528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3</a:t>
            </a:r>
          </a:p>
        </p:txBody>
      </p:sp>
      <p:pic>
        <p:nvPicPr>
          <p:cNvPr id="18" name="Picture 4" descr="t410">
            <a:extLst>
              <a:ext uri="{FF2B5EF4-FFF2-40B4-BE49-F238E27FC236}">
                <a16:creationId xmlns:a16="http://schemas.microsoft.com/office/drawing/2014/main" id="{8D3F3847-AB57-4CAB-BA77-1EB4B6F9A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75596" y="3602437"/>
            <a:ext cx="8712073" cy="6080301"/>
          </a:xfrm>
          <a:prstGeom prst="rect">
            <a:avLst/>
          </a:prstGeom>
          <a:noFill/>
        </p:spPr>
      </p:pic>
    </p:spTree>
    <p:extLst>
      <p:ext uri="{BB962C8B-B14F-4D97-AF65-F5344CB8AC3E}">
        <p14:creationId xmlns:p14="http://schemas.microsoft.com/office/powerpoint/2010/main" val="3549706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C2FB525-BF42-4036-A612-A569CBCF8FB6}"/>
              </a:ext>
            </a:extLst>
          </p:cNvPr>
          <p:cNvSpPr>
            <a:spLocks noGrp="1"/>
          </p:cNvSpPr>
          <p:nvPr>
            <p:ph idx="1"/>
          </p:nvPr>
        </p:nvSpPr>
        <p:spPr/>
        <p:txBody>
          <a:bodyPr/>
          <a:lstStyle/>
          <a:p>
            <a:endParaRPr lang="zh-CN" altLang="en-US" dirty="0"/>
          </a:p>
        </p:txBody>
      </p:sp>
      <p:sp>
        <p:nvSpPr>
          <p:cNvPr id="3" name="日期占位符 2">
            <a:extLst>
              <a:ext uri="{FF2B5EF4-FFF2-40B4-BE49-F238E27FC236}">
                <a16:creationId xmlns:a16="http://schemas.microsoft.com/office/drawing/2014/main" id="{11523409-DE22-41C4-A3A3-B35CBE372B1A}"/>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AAD44CF6-081E-4CCE-B66F-0BF5AC85A80E}"/>
              </a:ext>
            </a:extLst>
          </p:cNvPr>
          <p:cNvSpPr>
            <a:spLocks noGrp="1"/>
          </p:cNvSpPr>
          <p:nvPr>
            <p:ph type="sldNum" sz="quarter" idx="12"/>
          </p:nvPr>
        </p:nvSpPr>
        <p:spPr/>
        <p:txBody>
          <a:bodyPr/>
          <a:lstStyle/>
          <a:p>
            <a:fld id="{EEA58A3B-43CE-4AA0-90B5-EB47AFAFEB34}" type="slidenum">
              <a:rPr lang="zh-CN" altLang="en-US" smtClean="0"/>
              <a:pPr/>
              <a:t>113</a:t>
            </a:fld>
            <a:endParaRPr lang="zh-CN" altLang="en-US" dirty="0"/>
          </a:p>
        </p:txBody>
      </p:sp>
      <p:pic>
        <p:nvPicPr>
          <p:cNvPr id="6" name="Picture 2" descr="t410">
            <a:extLst>
              <a:ext uri="{FF2B5EF4-FFF2-40B4-BE49-F238E27FC236}">
                <a16:creationId xmlns:a16="http://schemas.microsoft.com/office/drawing/2014/main" id="{DAE5F1BA-7A9D-4CDD-8197-695C25163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2548" y="-3443901"/>
            <a:ext cx="10131587" cy="7071021"/>
          </a:xfrm>
          <a:prstGeom prst="rect">
            <a:avLst/>
          </a:prstGeom>
          <a:noFill/>
        </p:spPr>
      </p:pic>
      <p:sp>
        <p:nvSpPr>
          <p:cNvPr id="7" name="Oval 3">
            <a:extLst>
              <a:ext uri="{FF2B5EF4-FFF2-40B4-BE49-F238E27FC236}">
                <a16:creationId xmlns:a16="http://schemas.microsoft.com/office/drawing/2014/main" id="{0C06D939-527E-4631-B5DA-780BE3234166}"/>
              </a:ext>
            </a:extLst>
          </p:cNvPr>
          <p:cNvSpPr>
            <a:spLocks noChangeArrowheads="1"/>
          </p:cNvSpPr>
          <p:nvPr/>
        </p:nvSpPr>
        <p:spPr bwMode="auto">
          <a:xfrm>
            <a:off x="3028066" y="4938397"/>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6</a:t>
            </a:r>
          </a:p>
        </p:txBody>
      </p:sp>
      <p:sp>
        <p:nvSpPr>
          <p:cNvPr id="8" name="Oval 4">
            <a:extLst>
              <a:ext uri="{FF2B5EF4-FFF2-40B4-BE49-F238E27FC236}">
                <a16:creationId xmlns:a16="http://schemas.microsoft.com/office/drawing/2014/main" id="{4BB5D2C4-E601-4464-8E6C-2D5A62A82A94}"/>
              </a:ext>
            </a:extLst>
          </p:cNvPr>
          <p:cNvSpPr>
            <a:spLocks noChangeArrowheads="1"/>
          </p:cNvSpPr>
          <p:nvPr/>
        </p:nvSpPr>
        <p:spPr bwMode="auto">
          <a:xfrm>
            <a:off x="3028066" y="3714434"/>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9" name="Line 5">
            <a:extLst>
              <a:ext uri="{FF2B5EF4-FFF2-40B4-BE49-F238E27FC236}">
                <a16:creationId xmlns:a16="http://schemas.microsoft.com/office/drawing/2014/main" id="{5245C98D-54E3-4D16-97DF-EAF32868BBF1}"/>
              </a:ext>
            </a:extLst>
          </p:cNvPr>
          <p:cNvSpPr>
            <a:spLocks noChangeShapeType="1"/>
          </p:cNvSpPr>
          <p:nvPr/>
        </p:nvSpPr>
        <p:spPr bwMode="auto">
          <a:xfrm>
            <a:off x="3315403" y="4233666"/>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 name="Text Box 6">
            <a:extLst>
              <a:ext uri="{FF2B5EF4-FFF2-40B4-BE49-F238E27FC236}">
                <a16:creationId xmlns:a16="http://schemas.microsoft.com/office/drawing/2014/main" id="{1D3350E2-4A69-45EA-82AB-14F56E27EB98}"/>
              </a:ext>
            </a:extLst>
          </p:cNvPr>
          <p:cNvSpPr txBox="1">
            <a:spLocks noChangeArrowheads="1"/>
          </p:cNvSpPr>
          <p:nvPr/>
        </p:nvSpPr>
        <p:spPr bwMode="auto">
          <a:xfrm>
            <a:off x="3315403" y="437812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4</a:t>
            </a:r>
          </a:p>
        </p:txBody>
      </p:sp>
      <p:sp>
        <p:nvSpPr>
          <p:cNvPr id="11" name="Oval 7">
            <a:extLst>
              <a:ext uri="{FF2B5EF4-FFF2-40B4-BE49-F238E27FC236}">
                <a16:creationId xmlns:a16="http://schemas.microsoft.com/office/drawing/2014/main" id="{4545616F-3033-417B-8855-D18B8D86F56F}"/>
              </a:ext>
            </a:extLst>
          </p:cNvPr>
          <p:cNvSpPr>
            <a:spLocks noChangeArrowheads="1"/>
          </p:cNvSpPr>
          <p:nvPr/>
        </p:nvSpPr>
        <p:spPr bwMode="auto">
          <a:xfrm>
            <a:off x="5979228" y="4938397"/>
            <a:ext cx="546100" cy="519351"/>
          </a:xfrm>
          <a:prstGeom prst="ellipse">
            <a:avLst/>
          </a:prstGeom>
          <a:noFill/>
          <a:ln w="6350">
            <a:solidFill>
              <a:srgbClr val="0000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000066"/>
                </a:solidFill>
              </a:rPr>
              <a:t>4</a:t>
            </a:r>
          </a:p>
        </p:txBody>
      </p:sp>
      <p:sp>
        <p:nvSpPr>
          <p:cNvPr id="12" name="Oval 8">
            <a:extLst>
              <a:ext uri="{FF2B5EF4-FFF2-40B4-BE49-F238E27FC236}">
                <a16:creationId xmlns:a16="http://schemas.microsoft.com/office/drawing/2014/main" id="{3F0A6985-1333-4971-B6C1-CBE207779F61}"/>
              </a:ext>
            </a:extLst>
          </p:cNvPr>
          <p:cNvSpPr>
            <a:spLocks noChangeArrowheads="1"/>
          </p:cNvSpPr>
          <p:nvPr/>
        </p:nvSpPr>
        <p:spPr bwMode="auto">
          <a:xfrm>
            <a:off x="5979228" y="3714434"/>
            <a:ext cx="546100" cy="519351"/>
          </a:xfrm>
          <a:prstGeom prst="ellipse">
            <a:avLst/>
          </a:prstGeom>
          <a:noFill/>
          <a:ln w="6350">
            <a:solidFill>
              <a:srgbClr val="0000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000066"/>
                </a:solidFill>
              </a:rPr>
              <a:t>1</a:t>
            </a:r>
          </a:p>
        </p:txBody>
      </p:sp>
      <p:sp>
        <p:nvSpPr>
          <p:cNvPr id="13" name="Line 9">
            <a:extLst>
              <a:ext uri="{FF2B5EF4-FFF2-40B4-BE49-F238E27FC236}">
                <a16:creationId xmlns:a16="http://schemas.microsoft.com/office/drawing/2014/main" id="{C8AB9B67-52DC-4BE5-9A58-3EF17CB093F1}"/>
              </a:ext>
            </a:extLst>
          </p:cNvPr>
          <p:cNvSpPr>
            <a:spLocks noChangeShapeType="1"/>
          </p:cNvSpPr>
          <p:nvPr/>
        </p:nvSpPr>
        <p:spPr bwMode="auto">
          <a:xfrm>
            <a:off x="6266566" y="4233666"/>
            <a:ext cx="0" cy="720725"/>
          </a:xfrm>
          <a:prstGeom prst="line">
            <a:avLst/>
          </a:prstGeom>
          <a:noFill/>
          <a:ln w="6350">
            <a:solidFill>
              <a:srgbClr val="000066"/>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 name="Text Box 10">
            <a:extLst>
              <a:ext uri="{FF2B5EF4-FFF2-40B4-BE49-F238E27FC236}">
                <a16:creationId xmlns:a16="http://schemas.microsoft.com/office/drawing/2014/main" id="{3A0F2554-A5A3-4B11-B7E4-431FCB50048F}"/>
              </a:ext>
            </a:extLst>
          </p:cNvPr>
          <p:cNvSpPr txBox="1">
            <a:spLocks noChangeArrowheads="1"/>
          </p:cNvSpPr>
          <p:nvPr/>
        </p:nvSpPr>
        <p:spPr bwMode="auto">
          <a:xfrm>
            <a:off x="6266566" y="437812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0066"/>
                </a:solidFill>
                <a:latin typeface="+mn-lt"/>
              </a:rPr>
              <a:t>5</a:t>
            </a:r>
          </a:p>
        </p:txBody>
      </p:sp>
      <p:sp>
        <p:nvSpPr>
          <p:cNvPr id="15" name="Oval 11">
            <a:extLst>
              <a:ext uri="{FF2B5EF4-FFF2-40B4-BE49-F238E27FC236}">
                <a16:creationId xmlns:a16="http://schemas.microsoft.com/office/drawing/2014/main" id="{4951A507-5AF1-4E23-A283-2D25CFE5D31B}"/>
              </a:ext>
            </a:extLst>
          </p:cNvPr>
          <p:cNvSpPr>
            <a:spLocks noChangeArrowheads="1"/>
          </p:cNvSpPr>
          <p:nvPr/>
        </p:nvSpPr>
        <p:spPr bwMode="auto">
          <a:xfrm>
            <a:off x="6987291" y="4938397"/>
            <a:ext cx="546100" cy="519351"/>
          </a:xfrm>
          <a:prstGeom prst="ellipse">
            <a:avLst/>
          </a:pr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rPr>
              <a:t>3</a:t>
            </a:r>
          </a:p>
        </p:txBody>
      </p:sp>
      <p:sp>
        <p:nvSpPr>
          <p:cNvPr id="16" name="Oval 12">
            <a:extLst>
              <a:ext uri="{FF2B5EF4-FFF2-40B4-BE49-F238E27FC236}">
                <a16:creationId xmlns:a16="http://schemas.microsoft.com/office/drawing/2014/main" id="{6637A12B-6A1A-480A-96A7-017FF6D46141}"/>
              </a:ext>
            </a:extLst>
          </p:cNvPr>
          <p:cNvSpPr>
            <a:spLocks noChangeArrowheads="1"/>
          </p:cNvSpPr>
          <p:nvPr/>
        </p:nvSpPr>
        <p:spPr bwMode="auto">
          <a:xfrm>
            <a:off x="6987291" y="3714434"/>
            <a:ext cx="546100" cy="519351"/>
          </a:xfrm>
          <a:prstGeom prst="ellipse">
            <a:avLst/>
          </a:pr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rPr>
              <a:t>2</a:t>
            </a:r>
          </a:p>
        </p:txBody>
      </p:sp>
      <p:sp>
        <p:nvSpPr>
          <p:cNvPr id="17" name="Line 13">
            <a:extLst>
              <a:ext uri="{FF2B5EF4-FFF2-40B4-BE49-F238E27FC236}">
                <a16:creationId xmlns:a16="http://schemas.microsoft.com/office/drawing/2014/main" id="{3CA0A0C8-FDB1-4F78-AE1C-3E0E8C238042}"/>
              </a:ext>
            </a:extLst>
          </p:cNvPr>
          <p:cNvSpPr>
            <a:spLocks noChangeShapeType="1"/>
          </p:cNvSpPr>
          <p:nvPr/>
        </p:nvSpPr>
        <p:spPr bwMode="auto">
          <a:xfrm>
            <a:off x="7274628" y="4233666"/>
            <a:ext cx="0" cy="720725"/>
          </a:xfrm>
          <a:prstGeom prst="line">
            <a:avLst/>
          </a:prstGeom>
          <a:noFill/>
          <a:ln w="635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8" name="Text Box 14">
            <a:extLst>
              <a:ext uri="{FF2B5EF4-FFF2-40B4-BE49-F238E27FC236}">
                <a16:creationId xmlns:a16="http://schemas.microsoft.com/office/drawing/2014/main" id="{347B1D06-C921-4D83-9C2B-972204F84BC6}"/>
              </a:ext>
            </a:extLst>
          </p:cNvPr>
          <p:cNvSpPr txBox="1">
            <a:spLocks noChangeArrowheads="1"/>
          </p:cNvSpPr>
          <p:nvPr/>
        </p:nvSpPr>
        <p:spPr bwMode="auto">
          <a:xfrm>
            <a:off x="7274628" y="437812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latin typeface="+mn-lt"/>
              </a:rPr>
              <a:t>5</a:t>
            </a:r>
          </a:p>
        </p:txBody>
      </p:sp>
      <p:sp>
        <p:nvSpPr>
          <p:cNvPr id="19" name="Oval 15">
            <a:extLst>
              <a:ext uri="{FF2B5EF4-FFF2-40B4-BE49-F238E27FC236}">
                <a16:creationId xmlns:a16="http://schemas.microsoft.com/office/drawing/2014/main" id="{45C2DEB8-0925-416E-9D0C-355BBE59A90D}"/>
              </a:ext>
            </a:extLst>
          </p:cNvPr>
          <p:cNvSpPr>
            <a:spLocks noChangeArrowheads="1"/>
          </p:cNvSpPr>
          <p:nvPr/>
        </p:nvSpPr>
        <p:spPr bwMode="auto">
          <a:xfrm>
            <a:off x="7995353" y="4938397"/>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4</a:t>
            </a:r>
          </a:p>
        </p:txBody>
      </p:sp>
      <p:sp>
        <p:nvSpPr>
          <p:cNvPr id="20" name="Oval 16">
            <a:extLst>
              <a:ext uri="{FF2B5EF4-FFF2-40B4-BE49-F238E27FC236}">
                <a16:creationId xmlns:a16="http://schemas.microsoft.com/office/drawing/2014/main" id="{E5E6583F-D41D-4188-B17B-E2EFBCE484A0}"/>
              </a:ext>
            </a:extLst>
          </p:cNvPr>
          <p:cNvSpPr>
            <a:spLocks noChangeArrowheads="1"/>
          </p:cNvSpPr>
          <p:nvPr/>
        </p:nvSpPr>
        <p:spPr bwMode="auto">
          <a:xfrm>
            <a:off x="7995353" y="3714434"/>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21" name="Line 17">
            <a:extLst>
              <a:ext uri="{FF2B5EF4-FFF2-40B4-BE49-F238E27FC236}">
                <a16:creationId xmlns:a16="http://schemas.microsoft.com/office/drawing/2014/main" id="{43631A37-3607-4E37-AA23-B677135CA797}"/>
              </a:ext>
            </a:extLst>
          </p:cNvPr>
          <p:cNvSpPr>
            <a:spLocks noChangeShapeType="1"/>
          </p:cNvSpPr>
          <p:nvPr/>
        </p:nvSpPr>
        <p:spPr bwMode="auto">
          <a:xfrm>
            <a:off x="8282691" y="4233666"/>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2" name="Text Box 18">
            <a:extLst>
              <a:ext uri="{FF2B5EF4-FFF2-40B4-BE49-F238E27FC236}">
                <a16:creationId xmlns:a16="http://schemas.microsoft.com/office/drawing/2014/main" id="{64C61BCF-9661-4846-83FB-A972198A9B10}"/>
              </a:ext>
            </a:extLst>
          </p:cNvPr>
          <p:cNvSpPr txBox="1">
            <a:spLocks noChangeArrowheads="1"/>
          </p:cNvSpPr>
          <p:nvPr/>
        </p:nvSpPr>
        <p:spPr bwMode="auto">
          <a:xfrm>
            <a:off x="8282691" y="437812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5</a:t>
            </a:r>
          </a:p>
        </p:txBody>
      </p:sp>
      <p:sp>
        <p:nvSpPr>
          <p:cNvPr id="23" name="Text Box 19">
            <a:extLst>
              <a:ext uri="{FF2B5EF4-FFF2-40B4-BE49-F238E27FC236}">
                <a16:creationId xmlns:a16="http://schemas.microsoft.com/office/drawing/2014/main" id="{E73A1F59-1BB0-483C-8A49-0994D1F69682}"/>
              </a:ext>
            </a:extLst>
          </p:cNvPr>
          <p:cNvSpPr txBox="1">
            <a:spLocks noChangeArrowheads="1"/>
          </p:cNvSpPr>
          <p:nvPr/>
        </p:nvSpPr>
        <p:spPr bwMode="auto">
          <a:xfrm>
            <a:off x="4310414" y="5620914"/>
            <a:ext cx="44767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说明：</a:t>
            </a:r>
          </a:p>
          <a:p>
            <a:pPr eaLnBrk="1" hangingPunct="1"/>
            <a:r>
              <a:rPr lang="en-US" altLang="zh-CN" dirty="0">
                <a:latin typeface="+mn-lt"/>
                <a:ea typeface="微软雅黑 Light" panose="020B0502040204020203" pitchFamily="34" charset="-122"/>
              </a:rPr>
              <a:t>1</a:t>
            </a:r>
            <a:r>
              <a:rPr lang="zh-CN" altLang="en-US" dirty="0">
                <a:latin typeface="+mn-lt"/>
                <a:ea typeface="微软雅黑 Light" panose="020B0502040204020203" pitchFamily="34" charset="-122"/>
              </a:rPr>
              <a:t>）节点</a:t>
            </a:r>
            <a:r>
              <a:rPr lang="en-US" altLang="zh-CN" dirty="0">
                <a:latin typeface="+mn-lt"/>
                <a:ea typeface="微软雅黑 Light" panose="020B0502040204020203" pitchFamily="34" charset="-122"/>
              </a:rPr>
              <a:t>1</a:t>
            </a:r>
            <a:r>
              <a:rPr lang="zh-CN" altLang="en-US" dirty="0">
                <a:latin typeface="+mn-lt"/>
                <a:ea typeface="微软雅黑 Light" panose="020B0502040204020203" pitchFamily="34" charset="-122"/>
              </a:rPr>
              <a:t>与</a:t>
            </a:r>
            <a:r>
              <a:rPr lang="en-US" altLang="zh-CN" dirty="0">
                <a:latin typeface="+mn-lt"/>
                <a:ea typeface="微软雅黑 Light" panose="020B0502040204020203" pitchFamily="34" charset="-122"/>
              </a:rPr>
              <a:t>4</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3</a:t>
            </a:r>
            <a:r>
              <a:rPr lang="zh-CN" altLang="en-US" dirty="0">
                <a:latin typeface="+mn-lt"/>
                <a:ea typeface="微软雅黑 Light" panose="020B0502040204020203" pitchFamily="34" charset="-122"/>
              </a:rPr>
              <a:t>与</a:t>
            </a:r>
            <a:r>
              <a:rPr lang="en-US" altLang="zh-CN" dirty="0">
                <a:latin typeface="+mn-lt"/>
                <a:ea typeface="微软雅黑 Light" panose="020B0502040204020203" pitchFamily="34" charset="-122"/>
              </a:rPr>
              <a:t>4</a:t>
            </a:r>
            <a:r>
              <a:rPr lang="zh-CN" altLang="en-US" dirty="0">
                <a:latin typeface="+mn-lt"/>
                <a:ea typeface="微软雅黑 Light" panose="020B0502040204020203" pitchFamily="34" charset="-122"/>
              </a:rPr>
              <a:t>已经在同一连通分量中</a:t>
            </a:r>
          </a:p>
          <a:p>
            <a:pPr eaLnBrk="1" hangingPunct="1"/>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）节点</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3</a:t>
            </a:r>
            <a:r>
              <a:rPr lang="zh-CN" altLang="en-US" dirty="0">
                <a:latin typeface="+mn-lt"/>
                <a:ea typeface="微软雅黑 Light" panose="020B0502040204020203" pitchFamily="34" charset="-122"/>
              </a:rPr>
              <a:t>分属于不同连通分量</a:t>
            </a:r>
          </a:p>
        </p:txBody>
      </p:sp>
    </p:spTree>
    <p:extLst>
      <p:ext uri="{BB962C8B-B14F-4D97-AF65-F5344CB8AC3E}">
        <p14:creationId xmlns:p14="http://schemas.microsoft.com/office/powerpoint/2010/main" val="16890384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87E4F-1CE4-45A2-9256-B91C2D859635}"/>
              </a:ext>
            </a:extLst>
          </p:cNvPr>
          <p:cNvSpPr>
            <a:spLocks noGrp="1"/>
          </p:cNvSpPr>
          <p:nvPr>
            <p:ph type="title"/>
          </p:nvPr>
        </p:nvSpPr>
        <p:spPr/>
        <p:txBody>
          <a:bodyPr/>
          <a:lstStyle/>
          <a:p>
            <a:r>
              <a:rPr lang="en-US" altLang="zh-CN" dirty="0"/>
              <a:t>Kruskal</a:t>
            </a:r>
            <a:r>
              <a:rPr lang="zh-CN" altLang="en-US" dirty="0"/>
              <a:t>算法复杂性</a:t>
            </a:r>
          </a:p>
        </p:txBody>
      </p:sp>
      <p:sp>
        <p:nvSpPr>
          <p:cNvPr id="3" name="内容占位符 2">
            <a:extLst>
              <a:ext uri="{FF2B5EF4-FFF2-40B4-BE49-F238E27FC236}">
                <a16:creationId xmlns:a16="http://schemas.microsoft.com/office/drawing/2014/main" id="{CFBDBF01-3DEF-4279-9F32-059402CD5DC7}"/>
              </a:ext>
            </a:extLst>
          </p:cNvPr>
          <p:cNvSpPr>
            <a:spLocks noGrp="1"/>
          </p:cNvSpPr>
          <p:nvPr>
            <p:ph idx="1"/>
          </p:nvPr>
        </p:nvSpPr>
        <p:spPr/>
        <p:txBody>
          <a:bodyPr/>
          <a:lstStyle/>
          <a:p>
            <a:r>
              <a:rPr lang="en-US" altLang="zh-CN" dirty="0">
                <a:solidFill>
                  <a:srgbClr val="000000"/>
                </a:solidFill>
              </a:rPr>
              <a:t>Kruskal</a:t>
            </a:r>
            <a:r>
              <a:rPr lang="zh-CN" altLang="en-US" dirty="0">
                <a:solidFill>
                  <a:srgbClr val="000000"/>
                </a:solidFill>
              </a:rPr>
              <a:t>算法实现</a:t>
            </a:r>
            <a:endParaRPr lang="en-US" altLang="zh-CN" dirty="0">
              <a:solidFill>
                <a:srgbClr val="000000"/>
              </a:solidFill>
            </a:endParaRPr>
          </a:p>
          <a:p>
            <a:pPr lvl="1"/>
            <a:r>
              <a:rPr lang="zh-CN" altLang="en-US" dirty="0">
                <a:solidFill>
                  <a:srgbClr val="000000"/>
                </a:solidFill>
              </a:rPr>
              <a:t>基于优先队列，并查集</a:t>
            </a:r>
            <a:endParaRPr lang="en-US" altLang="zh-CN" dirty="0">
              <a:solidFill>
                <a:srgbClr val="000000"/>
              </a:solidFill>
            </a:endParaRPr>
          </a:p>
          <a:p>
            <a:endParaRPr lang="en-US" altLang="zh-CN" dirty="0">
              <a:solidFill>
                <a:srgbClr val="000000"/>
              </a:solidFill>
            </a:endParaRPr>
          </a:p>
          <a:p>
            <a:r>
              <a:rPr lang="zh-CN" altLang="en-US" dirty="0">
                <a:solidFill>
                  <a:srgbClr val="000000"/>
                </a:solidFill>
              </a:rPr>
              <a:t>算法时间复杂性</a:t>
            </a:r>
            <a:endParaRPr lang="en-US" altLang="zh-CN" dirty="0">
              <a:solidFill>
                <a:srgbClr val="000000"/>
              </a:solidFill>
            </a:endParaRPr>
          </a:p>
          <a:p>
            <a:pPr lvl="1"/>
            <a:r>
              <a:rPr lang="zh-CN" altLang="en-US" dirty="0">
                <a:solidFill>
                  <a:srgbClr val="000000"/>
                </a:solidFill>
              </a:rPr>
              <a:t>当图</a:t>
            </a:r>
            <a:r>
              <a:rPr lang="en-US" altLang="zh-CN" dirty="0">
                <a:solidFill>
                  <a:srgbClr val="000000"/>
                </a:solidFill>
              </a:rPr>
              <a:t>G(V, E)</a:t>
            </a:r>
            <a:r>
              <a:rPr lang="zh-CN" altLang="en-US" dirty="0">
                <a:solidFill>
                  <a:srgbClr val="000000"/>
                </a:solidFill>
              </a:rPr>
              <a:t>的边数为</a:t>
            </a:r>
            <a:r>
              <a:rPr lang="en-US" altLang="zh-CN" i="1" dirty="0">
                <a:solidFill>
                  <a:srgbClr val="000000"/>
                </a:solidFill>
              </a:rPr>
              <a:t>e=</a:t>
            </a:r>
            <a:r>
              <a:rPr lang="en-US" altLang="zh-CN" dirty="0">
                <a:solidFill>
                  <a:srgbClr val="000000"/>
                </a:solidFill>
              </a:rPr>
              <a:t>|E|</a:t>
            </a:r>
            <a:r>
              <a:rPr lang="zh-CN" altLang="en-US" dirty="0">
                <a:solidFill>
                  <a:srgbClr val="000000"/>
                </a:solidFill>
              </a:rPr>
              <a:t>时，</a:t>
            </a:r>
            <a:r>
              <a:rPr lang="en-US" altLang="zh-CN" dirty="0">
                <a:solidFill>
                  <a:srgbClr val="000000"/>
                </a:solidFill>
              </a:rPr>
              <a:t>Kruskal</a:t>
            </a:r>
            <a:r>
              <a:rPr lang="zh-CN" altLang="en-US" dirty="0">
                <a:solidFill>
                  <a:srgbClr val="000000"/>
                </a:solidFill>
              </a:rPr>
              <a:t>算法的时间复杂性</a:t>
            </a:r>
            <a:r>
              <a:rPr lang="zh-CN" altLang="en-US" b="1" dirty="0">
                <a:solidFill>
                  <a:srgbClr val="000000"/>
                </a:solidFill>
              </a:rPr>
              <a:t>为</a:t>
            </a:r>
            <a:endParaRPr lang="en-US" altLang="zh-CN" b="1" dirty="0">
              <a:solidFill>
                <a:srgbClr val="000000"/>
              </a:solidFill>
            </a:endParaRPr>
          </a:p>
          <a:p>
            <a:pPr marL="268287" lvl="1" indent="0">
              <a:buNone/>
            </a:pPr>
            <a:r>
              <a:rPr lang="en-US" altLang="zh-CN" b="1" dirty="0">
                <a:solidFill>
                  <a:srgbClr val="000000"/>
                </a:solidFill>
              </a:rPr>
              <a:t>                    </a:t>
            </a:r>
            <a:r>
              <a:rPr lang="en-US" altLang="zh-CN" sz="3200" i="1" dirty="0">
                <a:solidFill>
                  <a:srgbClr val="000000"/>
                </a:solidFill>
              </a:rPr>
              <a:t>O</a:t>
            </a:r>
            <a:r>
              <a:rPr lang="en-US" altLang="zh-CN" sz="3200" dirty="0">
                <a:solidFill>
                  <a:srgbClr val="000000"/>
                </a:solidFill>
              </a:rPr>
              <a:t>(</a:t>
            </a:r>
            <a:r>
              <a:rPr lang="en-US" altLang="zh-CN" sz="3200" i="1" dirty="0">
                <a:solidFill>
                  <a:srgbClr val="000000"/>
                </a:solidFill>
              </a:rPr>
              <a:t>e</a:t>
            </a:r>
            <a:r>
              <a:rPr lang="en-US" altLang="zh-CN" sz="3200" dirty="0">
                <a:solidFill>
                  <a:srgbClr val="000000"/>
                </a:solidFill>
              </a:rPr>
              <a:t>log</a:t>
            </a:r>
            <a:r>
              <a:rPr lang="en-US" altLang="zh-CN" sz="3200" i="1" dirty="0">
                <a:solidFill>
                  <a:srgbClr val="000000"/>
                </a:solidFill>
              </a:rPr>
              <a:t>e</a:t>
            </a:r>
            <a:r>
              <a:rPr lang="en-US" altLang="zh-CN" sz="3200" dirty="0">
                <a:solidFill>
                  <a:srgbClr val="000000"/>
                </a:solidFill>
              </a:rPr>
              <a:t>)</a:t>
            </a:r>
            <a:endParaRPr lang="zh-CN" altLang="en-US" sz="3200" dirty="0">
              <a:solidFill>
                <a:srgbClr val="000000"/>
              </a:solidFill>
            </a:endParaRPr>
          </a:p>
          <a:p>
            <a:pPr lvl="1"/>
            <a:r>
              <a:rPr lang="zh-CN" altLang="en-US" dirty="0">
                <a:solidFill>
                  <a:srgbClr val="000000"/>
                </a:solidFill>
              </a:rPr>
              <a:t>对</a:t>
            </a:r>
            <a:r>
              <a:rPr lang="en-US" altLang="zh-CN" dirty="0">
                <a:solidFill>
                  <a:srgbClr val="000000"/>
                </a:solidFill>
              </a:rPr>
              <a:t>G(V, E)</a:t>
            </a:r>
            <a:r>
              <a:rPr lang="zh-CN" altLang="en-US" dirty="0">
                <a:solidFill>
                  <a:srgbClr val="000000"/>
                </a:solidFill>
              </a:rPr>
              <a:t>中的共</a:t>
            </a:r>
            <a:r>
              <a:rPr lang="en-US" altLang="zh-CN" dirty="0">
                <a:solidFill>
                  <a:srgbClr val="000000"/>
                </a:solidFill>
              </a:rPr>
              <a:t>e</a:t>
            </a:r>
            <a:r>
              <a:rPr lang="zh-CN" altLang="en-US" dirty="0">
                <a:solidFill>
                  <a:srgbClr val="000000"/>
                </a:solidFill>
              </a:rPr>
              <a:t>条边进行排序</a:t>
            </a:r>
            <a:endParaRPr lang="en-US" altLang="zh-CN" dirty="0">
              <a:solidFill>
                <a:srgbClr val="000000"/>
              </a:solidFill>
            </a:endParaRPr>
          </a:p>
          <a:p>
            <a:pPr lvl="2"/>
            <a:endParaRPr lang="zh-CN" altLang="en-US" dirty="0"/>
          </a:p>
        </p:txBody>
      </p:sp>
      <p:sp>
        <p:nvSpPr>
          <p:cNvPr id="4" name="日期占位符 3">
            <a:extLst>
              <a:ext uri="{FF2B5EF4-FFF2-40B4-BE49-F238E27FC236}">
                <a16:creationId xmlns:a16="http://schemas.microsoft.com/office/drawing/2014/main" id="{F49B2E77-2C02-4456-8707-91A6DDD7B797}"/>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F5077873-6A53-4CC3-AB7A-B5D1805B493A}"/>
              </a:ext>
            </a:extLst>
          </p:cNvPr>
          <p:cNvSpPr>
            <a:spLocks noGrp="1"/>
          </p:cNvSpPr>
          <p:nvPr>
            <p:ph type="sldNum" sz="quarter" idx="12"/>
          </p:nvPr>
        </p:nvSpPr>
        <p:spPr/>
        <p:txBody>
          <a:bodyPr/>
          <a:lstStyle/>
          <a:p>
            <a:fld id="{EEA58A3B-43CE-4AA0-90B5-EB47AFAFEB34}" type="slidenum">
              <a:rPr lang="zh-CN" altLang="en-US" smtClean="0"/>
              <a:pPr/>
              <a:t>114</a:t>
            </a:fld>
            <a:endParaRPr lang="zh-CN" altLang="en-US" dirty="0"/>
          </a:p>
        </p:txBody>
      </p:sp>
    </p:spTree>
    <p:extLst>
      <p:ext uri="{BB962C8B-B14F-4D97-AF65-F5344CB8AC3E}">
        <p14:creationId xmlns:p14="http://schemas.microsoft.com/office/powerpoint/2010/main" val="39392621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87E4F-1CE4-45A2-9256-B91C2D859635}"/>
              </a:ext>
            </a:extLst>
          </p:cNvPr>
          <p:cNvSpPr>
            <a:spLocks noGrp="1"/>
          </p:cNvSpPr>
          <p:nvPr>
            <p:ph type="title"/>
          </p:nvPr>
        </p:nvSpPr>
        <p:spPr/>
        <p:txBody>
          <a:bodyPr/>
          <a:lstStyle/>
          <a:p>
            <a:r>
              <a:rPr lang="zh-CN" altLang="en-US" dirty="0"/>
              <a:t>算法复杂性对比</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FBDBF01-3DEF-4279-9F32-059402CD5DC7}"/>
                  </a:ext>
                </a:extLst>
              </p:cNvPr>
              <p:cNvSpPr>
                <a:spLocks noGrp="1"/>
              </p:cNvSpPr>
              <p:nvPr>
                <p:ph idx="1"/>
              </p:nvPr>
            </p:nvSpPr>
            <p:spPr/>
            <p:txBody>
              <a:bodyPr>
                <a:normAutofit/>
              </a:bodyPr>
              <a:lstStyle/>
              <a:p>
                <a:pPr marL="0" indent="0">
                  <a:buNone/>
                </a:pPr>
                <a:r>
                  <a:rPr lang="en-US" altLang="zh-CN" dirty="0">
                    <a:solidFill>
                      <a:srgbClr val="000000"/>
                    </a:solidFill>
                  </a:rPr>
                  <a:t>      G(V, E), |V|=n, |E|=e</a:t>
                </a:r>
                <a:r>
                  <a:rPr lang="zh-CN" altLang="en-US" dirty="0">
                    <a:solidFill>
                      <a:srgbClr val="000000"/>
                    </a:solidFill>
                  </a:rPr>
                  <a:t>	</a:t>
                </a:r>
                <a:endParaRPr lang="en-US" altLang="zh-CN" dirty="0">
                  <a:solidFill>
                    <a:srgbClr val="000000"/>
                  </a:solidFill>
                </a:endParaRPr>
              </a:p>
              <a:p>
                <a:r>
                  <a:rPr lang="en-US" altLang="zh-CN" sz="2400" dirty="0">
                    <a:solidFill>
                      <a:srgbClr val="000000"/>
                    </a:solidFill>
                  </a:rPr>
                  <a:t>Prim</a:t>
                </a:r>
                <a:r>
                  <a:rPr lang="zh-CN" altLang="en-US" sz="2400" dirty="0">
                    <a:solidFill>
                      <a:srgbClr val="000000"/>
                    </a:solidFill>
                  </a:rPr>
                  <a:t>算法时间复杂性</a:t>
                </a:r>
                <a:r>
                  <a:rPr lang="en-US" altLang="zh-CN" sz="2400" dirty="0">
                    <a:solidFill>
                      <a:srgbClr val="000000"/>
                    </a:solidFill>
                  </a:rPr>
                  <a:t>O(n</a:t>
                </a:r>
                <a:r>
                  <a:rPr lang="en-US" altLang="zh-CN" sz="2400" baseline="30000" dirty="0">
                    <a:solidFill>
                      <a:srgbClr val="000000"/>
                    </a:solidFill>
                  </a:rPr>
                  <a:t>2</a:t>
                </a:r>
                <a:r>
                  <a:rPr lang="en-US" altLang="zh-CN" sz="2400" dirty="0">
                    <a:solidFill>
                      <a:srgbClr val="000000"/>
                    </a:solidFill>
                  </a:rPr>
                  <a:t>)</a:t>
                </a:r>
                <a:r>
                  <a:rPr lang="zh-CN" altLang="en-US" sz="2400" dirty="0">
                    <a:solidFill>
                      <a:srgbClr val="000000"/>
                    </a:solidFill>
                  </a:rPr>
                  <a:t>，</a:t>
                </a:r>
                <a:r>
                  <a:rPr lang="en-US" altLang="zh-CN" dirty="0">
                    <a:solidFill>
                      <a:srgbClr val="000000"/>
                    </a:solidFill>
                  </a:rPr>
                  <a:t> Kruskal</a:t>
                </a:r>
                <a:r>
                  <a:rPr lang="zh-CN" altLang="en-US" dirty="0">
                    <a:solidFill>
                      <a:srgbClr val="000000"/>
                    </a:solidFill>
                  </a:rPr>
                  <a:t>算法时间复杂性</a:t>
                </a:r>
                <a:r>
                  <a:rPr lang="en-US" altLang="zh-CN" sz="2400" i="1" dirty="0">
                    <a:solidFill>
                      <a:srgbClr val="000000"/>
                    </a:solidFill>
                  </a:rPr>
                  <a:t>O</a:t>
                </a:r>
                <a:r>
                  <a:rPr lang="en-US" altLang="zh-CN" sz="2400" dirty="0">
                    <a:solidFill>
                      <a:srgbClr val="000000"/>
                    </a:solidFill>
                  </a:rPr>
                  <a:t>(</a:t>
                </a:r>
                <a:r>
                  <a:rPr lang="en-US" altLang="zh-CN" sz="2400" i="1" dirty="0">
                    <a:solidFill>
                      <a:srgbClr val="000000"/>
                    </a:solidFill>
                  </a:rPr>
                  <a:t>e</a:t>
                </a:r>
                <a:r>
                  <a:rPr lang="en-US" altLang="zh-CN" sz="2400" dirty="0">
                    <a:solidFill>
                      <a:srgbClr val="000000"/>
                    </a:solidFill>
                  </a:rPr>
                  <a:t>log</a:t>
                </a:r>
                <a:r>
                  <a:rPr lang="en-US" altLang="zh-CN" sz="2400" i="1" dirty="0">
                    <a:solidFill>
                      <a:srgbClr val="000000"/>
                    </a:solidFill>
                  </a:rPr>
                  <a:t>e</a:t>
                </a:r>
                <a:r>
                  <a:rPr lang="en-US" altLang="zh-CN" sz="2400" dirty="0">
                    <a:solidFill>
                      <a:srgbClr val="000000"/>
                    </a:solidFill>
                  </a:rPr>
                  <a:t>)</a:t>
                </a:r>
                <a:endParaRPr lang="en-US" altLang="zh-CN" dirty="0">
                  <a:solidFill>
                    <a:srgbClr val="000000"/>
                  </a:solidFill>
                </a:endParaRPr>
              </a:p>
              <a:p>
                <a:endParaRPr lang="en-US" altLang="zh-CN" dirty="0">
                  <a:solidFill>
                    <a:srgbClr val="000000"/>
                  </a:solidFill>
                </a:endParaRPr>
              </a:p>
              <a:p>
                <a:r>
                  <a:rPr lang="zh-CN" altLang="en-US" dirty="0">
                    <a:solidFill>
                      <a:srgbClr val="000000"/>
                    </a:solidFill>
                  </a:rPr>
                  <a:t>当</a:t>
                </a:r>
                <a14:m>
                  <m:oMath xmlns:m="http://schemas.openxmlformats.org/officeDocument/2006/math">
                    <m:r>
                      <m:rPr>
                        <m:sty m:val="p"/>
                      </m:rPr>
                      <a:rPr lang="en-US" altLang="zh-CN" b="0" i="0" smtClean="0">
                        <a:solidFill>
                          <a:srgbClr val="000000"/>
                        </a:solidFill>
                        <a:latin typeface="Cambria Math" panose="02040503050406030204" pitchFamily="18" charset="0"/>
                        <a:ea typeface="Cambria Math" panose="02040503050406030204" pitchFamily="18" charset="0"/>
                      </a:rPr>
                      <m:t>e</m:t>
                    </m:r>
                    <m:r>
                      <a:rPr lang="en-US" altLang="zh-CN" b="0" i="1" smtClean="0">
                        <a:solidFill>
                          <a:srgbClr val="000000"/>
                        </a:solidFill>
                        <a:latin typeface="Cambria Math" panose="02040503050406030204" pitchFamily="18" charset="0"/>
                        <a:ea typeface="Cambria Math" panose="02040503050406030204" pitchFamily="18" charset="0"/>
                      </a:rPr>
                      <m:t>=</m:t>
                    </m:r>
                    <m:r>
                      <m:rPr>
                        <m:sty m:val="p"/>
                      </m:rPr>
                      <a:rPr lang="el-GR" altLang="zh-CN" i="1" smtClean="0">
                        <a:solidFill>
                          <a:srgbClr val="000000"/>
                        </a:solidFill>
                        <a:latin typeface="Cambria Math" panose="02040503050406030204" pitchFamily="18" charset="0"/>
                        <a:ea typeface="Cambria Math" panose="02040503050406030204" pitchFamily="18" charset="0"/>
                      </a:rPr>
                      <m:t>Ω</m:t>
                    </m:r>
                    <m:r>
                      <a:rPr lang="en-US" altLang="zh-CN" b="0" i="1" smtClean="0">
                        <a:solidFill>
                          <a:srgbClr val="000000"/>
                        </a:solidFill>
                        <a:latin typeface="Cambria Math" panose="02040503050406030204" pitchFamily="18" charset="0"/>
                        <a:ea typeface="Cambria Math" panose="02040503050406030204" pitchFamily="18" charset="0"/>
                      </a:rPr>
                      <m:t>(</m:t>
                    </m:r>
                    <m:sSup>
                      <m:sSupPr>
                        <m:ctrlPr>
                          <a:rPr lang="en-US" altLang="zh-CN" b="0" i="1" smtClean="0">
                            <a:solidFill>
                              <a:srgbClr val="000000"/>
                            </a:solidFill>
                            <a:latin typeface="Cambria Math" panose="02040503050406030204" pitchFamily="18" charset="0"/>
                            <a:ea typeface="Cambria Math" panose="020405030504060302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rPr>
                          <m:t>𝑛</m:t>
                        </m:r>
                      </m:e>
                      <m:sup>
                        <m:r>
                          <a:rPr lang="en-US" altLang="zh-CN" b="0" i="1" smtClean="0">
                            <a:solidFill>
                              <a:srgbClr val="000000"/>
                            </a:solidFill>
                            <a:latin typeface="Cambria Math" panose="02040503050406030204" pitchFamily="18" charset="0"/>
                            <a:ea typeface="Cambria Math" panose="02040503050406030204" pitchFamily="18" charset="0"/>
                          </a:rPr>
                          <m:t>2</m:t>
                        </m:r>
                      </m:sup>
                    </m:sSup>
                    <m:r>
                      <a:rPr lang="en-US" altLang="zh-CN" b="0" i="1" smtClean="0">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rPr>
                  <a:t>时</a:t>
                </a:r>
                <a:r>
                  <a:rPr lang="en-US" altLang="zh-CN" dirty="0">
                    <a:solidFill>
                      <a:srgbClr val="000000"/>
                    </a:solidFill>
                  </a:rPr>
                  <a:t>【</a:t>
                </a:r>
                <a:r>
                  <a:rPr lang="zh-CN" altLang="en-US" b="1" dirty="0">
                    <a:solidFill>
                      <a:srgbClr val="0000FF"/>
                    </a:solidFill>
                  </a:rPr>
                  <a:t>渐进下界</a:t>
                </a:r>
                <a:r>
                  <a:rPr lang="en-US" altLang="zh-CN" dirty="0">
                    <a:solidFill>
                      <a:srgbClr val="000000"/>
                    </a:solidFill>
                  </a:rPr>
                  <a:t>】</a:t>
                </a:r>
                <a:r>
                  <a:rPr lang="zh-CN" altLang="en-US" dirty="0">
                    <a:solidFill>
                      <a:srgbClr val="000000"/>
                    </a:solidFill>
                  </a:rPr>
                  <a:t>，</a:t>
                </a:r>
                <a:r>
                  <a:rPr lang="en-US" altLang="zh-CN" dirty="0">
                    <a:solidFill>
                      <a:srgbClr val="000000"/>
                    </a:solidFill>
                  </a:rPr>
                  <a:t>Kruskal</a:t>
                </a:r>
                <a:r>
                  <a:rPr lang="zh-CN" altLang="en-US" dirty="0">
                    <a:solidFill>
                      <a:srgbClr val="000000"/>
                    </a:solidFill>
                  </a:rPr>
                  <a:t>算法的时间复杂性高于</a:t>
                </a:r>
                <a:r>
                  <a:rPr lang="en-US" altLang="zh-CN" dirty="0">
                    <a:solidFill>
                      <a:srgbClr val="000000"/>
                    </a:solidFill>
                  </a:rPr>
                  <a:t>Prim</a:t>
                </a:r>
                <a:r>
                  <a:rPr lang="zh-CN" altLang="en-US" dirty="0">
                    <a:solidFill>
                      <a:srgbClr val="000000"/>
                    </a:solidFill>
                  </a:rPr>
                  <a:t>算法，运算速度更慢</a:t>
                </a:r>
                <a:endParaRPr lang="en-US" altLang="zh-CN" dirty="0">
                  <a:solidFill>
                    <a:srgbClr val="000000"/>
                  </a:solidFill>
                </a:endParaRPr>
              </a:p>
              <a:p>
                <a:pPr lvl="1"/>
                <a:r>
                  <a:rPr lang="zh-CN" altLang="en-US" dirty="0">
                    <a:solidFill>
                      <a:srgbClr val="000000"/>
                    </a:solidFill>
                  </a:rPr>
                  <a:t>图</a:t>
                </a:r>
                <a:r>
                  <a:rPr lang="en-US" altLang="zh-CN" dirty="0">
                    <a:solidFill>
                      <a:srgbClr val="000000"/>
                    </a:solidFill>
                  </a:rPr>
                  <a:t>G</a:t>
                </a:r>
                <a:r>
                  <a:rPr lang="zh-CN" altLang="en-US" dirty="0">
                    <a:solidFill>
                      <a:srgbClr val="000000"/>
                    </a:solidFill>
                  </a:rPr>
                  <a:t>中，边的数目</a:t>
                </a:r>
                <a:r>
                  <a:rPr lang="en-US" altLang="zh-CN" dirty="0">
                    <a:solidFill>
                      <a:srgbClr val="000000"/>
                    </a:solidFill>
                  </a:rPr>
                  <a:t>e</a:t>
                </a:r>
                <a:r>
                  <a:rPr lang="zh-CN" altLang="en-US" dirty="0">
                    <a:solidFill>
                      <a:srgbClr val="000000"/>
                    </a:solidFill>
                  </a:rPr>
                  <a:t>以顶点数目</a:t>
                </a:r>
                <a:r>
                  <a:rPr lang="en-US" altLang="zh-CN" dirty="0">
                    <a:solidFill>
                      <a:srgbClr val="000000"/>
                    </a:solidFill>
                  </a:rPr>
                  <a:t>n</a:t>
                </a:r>
                <a:r>
                  <a:rPr lang="zh-CN" altLang="en-US" dirty="0">
                    <a:solidFill>
                      <a:srgbClr val="000000"/>
                    </a:solidFill>
                  </a:rPr>
                  <a:t>的平方</a:t>
                </a:r>
                <a:r>
                  <a:rPr lang="en-US" altLang="zh-CN" dirty="0">
                    <a:solidFill>
                      <a:srgbClr val="000000"/>
                    </a:solidFill>
                  </a:rPr>
                  <a:t>n</a:t>
                </a:r>
                <a:r>
                  <a:rPr lang="en-US" altLang="zh-CN" baseline="30000" dirty="0">
                    <a:solidFill>
                      <a:srgbClr val="000000"/>
                    </a:solidFill>
                  </a:rPr>
                  <a:t>2</a:t>
                </a:r>
                <a:r>
                  <a:rPr lang="zh-CN" altLang="en-US" dirty="0">
                    <a:solidFill>
                      <a:srgbClr val="000000"/>
                    </a:solidFill>
                  </a:rPr>
                  <a:t>为下界，边比较多</a:t>
                </a:r>
                <a:endParaRPr lang="en-US" altLang="zh-CN" dirty="0">
                  <a:solidFill>
                    <a:srgbClr val="000000"/>
                  </a:solidFill>
                </a:endParaRPr>
              </a:p>
              <a:p>
                <a:pPr lvl="1"/>
                <a:r>
                  <a:rPr lang="en-US" altLang="zh-CN" dirty="0">
                    <a:solidFill>
                      <a:srgbClr val="000000"/>
                    </a:solidFill>
                  </a:rPr>
                  <a:t>e.g.</a:t>
                </a:r>
                <a:r>
                  <a:rPr lang="zh-CN" altLang="en-US" dirty="0">
                    <a:solidFill>
                      <a:srgbClr val="000000"/>
                    </a:solidFill>
                  </a:rPr>
                  <a:t> </a:t>
                </a:r>
                <a:r>
                  <a:rPr lang="en-US" altLang="zh-CN" dirty="0">
                    <a:solidFill>
                      <a:srgbClr val="000000"/>
                    </a:solidFill>
                  </a:rPr>
                  <a:t>n=6, e=n</a:t>
                </a:r>
                <a:r>
                  <a:rPr lang="en-US" altLang="zh-CN" baseline="30000" dirty="0">
                    <a:solidFill>
                      <a:srgbClr val="000000"/>
                    </a:solidFill>
                  </a:rPr>
                  <a:t>2</a:t>
                </a:r>
                <a:r>
                  <a:rPr lang="en-US" altLang="zh-CN" dirty="0">
                    <a:solidFill>
                      <a:srgbClr val="000000"/>
                    </a:solidFill>
                  </a:rPr>
                  <a:t>-1=35</a:t>
                </a:r>
              </a:p>
              <a:p>
                <a:pPr lvl="1"/>
                <a:endParaRPr lang="en-US" altLang="zh-CN" dirty="0">
                  <a:solidFill>
                    <a:srgbClr val="000000"/>
                  </a:solidFill>
                </a:endParaRPr>
              </a:p>
              <a:p>
                <a:r>
                  <a:rPr lang="zh-CN" altLang="en-US" dirty="0">
                    <a:solidFill>
                      <a:srgbClr val="000000"/>
                    </a:solidFill>
                  </a:rPr>
                  <a:t>当</a:t>
                </a:r>
                <a14:m>
                  <m:oMath xmlns:m="http://schemas.openxmlformats.org/officeDocument/2006/math">
                    <m:r>
                      <m:rPr>
                        <m:sty m:val="p"/>
                      </m:rPr>
                      <a:rPr lang="en-US" altLang="zh-CN" b="0" i="0" smtClean="0">
                        <a:solidFill>
                          <a:srgbClr val="000000"/>
                        </a:solidFill>
                        <a:latin typeface="Cambria Math" panose="02040503050406030204" pitchFamily="18" charset="0"/>
                        <a:ea typeface="Cambria Math" panose="02040503050406030204" pitchFamily="18" charset="0"/>
                      </a:rPr>
                      <m:t>e</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𝑜</m:t>
                    </m:r>
                    <m:r>
                      <a:rPr lang="en-US" altLang="zh-CN" b="0" i="1" smtClean="0">
                        <a:solidFill>
                          <a:srgbClr val="000000"/>
                        </a:solidFill>
                        <a:latin typeface="Cambria Math" panose="02040503050406030204" pitchFamily="18" charset="0"/>
                        <a:ea typeface="Cambria Math" panose="02040503050406030204" pitchFamily="18" charset="0"/>
                      </a:rPr>
                      <m:t>(</m:t>
                    </m:r>
                    <m:sSup>
                      <m:sSupPr>
                        <m:ctrlPr>
                          <a:rPr lang="en-US" altLang="zh-CN" b="0" i="1" smtClean="0">
                            <a:solidFill>
                              <a:srgbClr val="000000"/>
                            </a:solidFill>
                            <a:latin typeface="Cambria Math" panose="02040503050406030204" pitchFamily="18" charset="0"/>
                            <a:ea typeface="Cambria Math" panose="020405030504060302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rPr>
                          <m:t>𝑛</m:t>
                        </m:r>
                      </m:e>
                      <m:sup>
                        <m:r>
                          <a:rPr lang="en-US" altLang="zh-CN" b="0" i="1" smtClean="0">
                            <a:solidFill>
                              <a:srgbClr val="000000"/>
                            </a:solidFill>
                            <a:latin typeface="Cambria Math" panose="02040503050406030204" pitchFamily="18" charset="0"/>
                            <a:ea typeface="Cambria Math" panose="02040503050406030204" pitchFamily="18" charset="0"/>
                          </a:rPr>
                          <m:t>2</m:t>
                        </m:r>
                      </m:sup>
                    </m:sSup>
                    <m:r>
                      <a:rPr lang="en-US" altLang="zh-CN" b="0" i="1" smtClean="0">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rPr>
                  <a:t>时</a:t>
                </a:r>
                <a:r>
                  <a:rPr lang="en-US" altLang="zh-CN" dirty="0">
                    <a:solidFill>
                      <a:srgbClr val="000000"/>
                    </a:solidFill>
                  </a:rPr>
                  <a:t>【</a:t>
                </a:r>
                <a:r>
                  <a:rPr lang="zh-CN" altLang="en-US" b="1" dirty="0">
                    <a:solidFill>
                      <a:srgbClr val="0000FF"/>
                    </a:solidFill>
                  </a:rPr>
                  <a:t>非紧上界</a:t>
                </a:r>
                <a:r>
                  <a:rPr lang="en-US" altLang="zh-CN" dirty="0">
                    <a:solidFill>
                      <a:srgbClr val="000000"/>
                    </a:solidFill>
                  </a:rPr>
                  <a:t>】</a:t>
                </a:r>
                <a:r>
                  <a:rPr lang="zh-CN" altLang="en-US" dirty="0">
                    <a:solidFill>
                      <a:srgbClr val="000000"/>
                    </a:solidFill>
                  </a:rPr>
                  <a:t>，</a:t>
                </a:r>
                <a:r>
                  <a:rPr lang="en-US" altLang="zh-CN" dirty="0">
                    <a:solidFill>
                      <a:srgbClr val="000000"/>
                    </a:solidFill>
                  </a:rPr>
                  <a:t>Kruskal</a:t>
                </a:r>
                <a:r>
                  <a:rPr lang="zh-CN" altLang="en-US" dirty="0">
                    <a:solidFill>
                      <a:srgbClr val="000000"/>
                    </a:solidFill>
                  </a:rPr>
                  <a:t>算法的时间复杂性小于</a:t>
                </a:r>
                <a:r>
                  <a:rPr lang="en-US" altLang="zh-CN" dirty="0">
                    <a:solidFill>
                      <a:srgbClr val="000000"/>
                    </a:solidFill>
                  </a:rPr>
                  <a:t>Prim</a:t>
                </a:r>
                <a:r>
                  <a:rPr lang="zh-CN" altLang="en-US" dirty="0">
                    <a:solidFill>
                      <a:srgbClr val="000000"/>
                    </a:solidFill>
                  </a:rPr>
                  <a:t>算法，运算速度快一些</a:t>
                </a:r>
                <a:endParaRPr lang="en-US" altLang="zh-CN" dirty="0">
                  <a:solidFill>
                    <a:srgbClr val="000000"/>
                  </a:solidFill>
                </a:endParaRPr>
              </a:p>
              <a:p>
                <a:pPr lvl="1"/>
                <a:r>
                  <a:rPr lang="zh-CN" altLang="en-US" dirty="0">
                    <a:solidFill>
                      <a:srgbClr val="000000"/>
                    </a:solidFill>
                  </a:rPr>
                  <a:t>图</a:t>
                </a:r>
                <a:r>
                  <a:rPr lang="en-US" altLang="zh-CN" dirty="0">
                    <a:solidFill>
                      <a:srgbClr val="000000"/>
                    </a:solidFill>
                  </a:rPr>
                  <a:t>G</a:t>
                </a:r>
                <a:r>
                  <a:rPr lang="zh-CN" altLang="en-US" dirty="0">
                    <a:solidFill>
                      <a:srgbClr val="000000"/>
                    </a:solidFill>
                  </a:rPr>
                  <a:t>中，边的数目</a:t>
                </a:r>
                <a:r>
                  <a:rPr lang="en-US" altLang="zh-CN" dirty="0">
                    <a:solidFill>
                      <a:srgbClr val="000000"/>
                    </a:solidFill>
                  </a:rPr>
                  <a:t>e</a:t>
                </a:r>
                <a:r>
                  <a:rPr lang="zh-CN" altLang="en-US" dirty="0">
                    <a:solidFill>
                      <a:srgbClr val="000000"/>
                    </a:solidFill>
                  </a:rPr>
                  <a:t>以顶点数目</a:t>
                </a:r>
                <a:r>
                  <a:rPr lang="en-US" altLang="zh-CN" dirty="0">
                    <a:solidFill>
                      <a:srgbClr val="000000"/>
                    </a:solidFill>
                  </a:rPr>
                  <a:t>n</a:t>
                </a:r>
                <a:r>
                  <a:rPr lang="zh-CN" altLang="en-US" dirty="0">
                    <a:solidFill>
                      <a:srgbClr val="000000"/>
                    </a:solidFill>
                  </a:rPr>
                  <a:t>的平方</a:t>
                </a:r>
                <a:r>
                  <a:rPr lang="en-US" altLang="zh-CN" dirty="0">
                    <a:solidFill>
                      <a:srgbClr val="000000"/>
                    </a:solidFill>
                  </a:rPr>
                  <a:t>n</a:t>
                </a:r>
                <a:r>
                  <a:rPr lang="en-US" altLang="zh-CN" baseline="30000" dirty="0">
                    <a:solidFill>
                      <a:srgbClr val="000000"/>
                    </a:solidFill>
                  </a:rPr>
                  <a:t>2</a:t>
                </a:r>
                <a:r>
                  <a:rPr lang="zh-CN" altLang="en-US" dirty="0">
                    <a:solidFill>
                      <a:srgbClr val="000000"/>
                    </a:solidFill>
                  </a:rPr>
                  <a:t>为上界，边比较少</a:t>
                </a:r>
                <a:endParaRPr lang="en-US" altLang="zh-CN" dirty="0">
                  <a:solidFill>
                    <a:srgbClr val="000000"/>
                  </a:solidFill>
                </a:endParaRPr>
              </a:p>
              <a:p>
                <a:pPr lvl="1"/>
                <a:r>
                  <a:rPr lang="en-US" altLang="zh-CN" dirty="0">
                    <a:solidFill>
                      <a:srgbClr val="000000"/>
                    </a:solidFill>
                  </a:rPr>
                  <a:t>e.g.</a:t>
                </a:r>
                <a:r>
                  <a:rPr lang="zh-CN" altLang="en-US" dirty="0">
                    <a:solidFill>
                      <a:srgbClr val="000000"/>
                    </a:solidFill>
                  </a:rPr>
                  <a:t> </a:t>
                </a:r>
                <a:r>
                  <a:rPr lang="en-US" altLang="zh-CN" dirty="0">
                    <a:solidFill>
                      <a:srgbClr val="000000"/>
                    </a:solidFill>
                  </a:rPr>
                  <a:t>n=6, e=n+4=10</a:t>
                </a:r>
              </a:p>
              <a:p>
                <a:pPr lvl="2"/>
                <a:endParaRPr lang="zh-CN" altLang="en-US" dirty="0"/>
              </a:p>
            </p:txBody>
          </p:sp>
        </mc:Choice>
        <mc:Fallback xmlns="">
          <p:sp>
            <p:nvSpPr>
              <p:cNvPr id="3" name="内容占位符 2">
                <a:extLst>
                  <a:ext uri="{FF2B5EF4-FFF2-40B4-BE49-F238E27FC236}">
                    <a16:creationId xmlns:a16="http://schemas.microsoft.com/office/drawing/2014/main" id="{CFBDBF01-3DEF-4279-9F32-059402CD5DC7}"/>
                  </a:ext>
                </a:extLst>
              </p:cNvPr>
              <p:cNvSpPr>
                <a:spLocks noGrp="1" noRot="1" noChangeAspect="1" noMove="1" noResize="1" noEditPoints="1" noAdjustHandles="1" noChangeArrowheads="1" noChangeShapeType="1" noTextEdit="1"/>
              </p:cNvSpPr>
              <p:nvPr>
                <p:ph idx="1"/>
              </p:nvPr>
            </p:nvSpPr>
            <p:spPr>
              <a:blipFill>
                <a:blip r:embed="rId2"/>
                <a:stretch>
                  <a:fillRect l="-137" t="-10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49B2E77-2C02-4456-8707-91A6DDD7B797}"/>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F5077873-6A53-4CC3-AB7A-B5D1805B493A}"/>
              </a:ext>
            </a:extLst>
          </p:cNvPr>
          <p:cNvSpPr>
            <a:spLocks noGrp="1"/>
          </p:cNvSpPr>
          <p:nvPr>
            <p:ph type="sldNum" sz="quarter" idx="12"/>
          </p:nvPr>
        </p:nvSpPr>
        <p:spPr/>
        <p:txBody>
          <a:bodyPr/>
          <a:lstStyle/>
          <a:p>
            <a:fld id="{EEA58A3B-43CE-4AA0-90B5-EB47AFAFEB34}" type="slidenum">
              <a:rPr lang="zh-CN" altLang="en-US" smtClean="0"/>
              <a:pPr/>
              <a:t>115</a:t>
            </a:fld>
            <a:endParaRPr lang="zh-CN" altLang="en-US" dirty="0"/>
          </a:p>
        </p:txBody>
      </p:sp>
    </p:spTree>
    <p:extLst>
      <p:ext uri="{BB962C8B-B14F-4D97-AF65-F5344CB8AC3E}">
        <p14:creationId xmlns:p14="http://schemas.microsoft.com/office/powerpoint/2010/main" val="335532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FF59C-29DC-4520-AF2B-82C82F15A2E7}"/>
              </a:ext>
            </a:extLst>
          </p:cNvPr>
          <p:cNvSpPr>
            <a:spLocks noGrp="1"/>
          </p:cNvSpPr>
          <p:nvPr>
            <p:ph type="title"/>
          </p:nvPr>
        </p:nvSpPr>
        <p:spPr/>
        <p:txBody>
          <a:bodyPr>
            <a:normAutofit/>
          </a:bodyPr>
          <a:lstStyle/>
          <a:p>
            <a:r>
              <a:rPr lang="zh-CN" altLang="en-US" sz="3100" dirty="0">
                <a:latin typeface="Times New Roman" pitchFamily="18" charset="0"/>
              </a:rPr>
              <a:t>应用示例</a:t>
            </a:r>
            <a:endParaRPr lang="zh-CN" altLang="en-US" dirty="0"/>
          </a:p>
        </p:txBody>
      </p:sp>
      <p:sp>
        <p:nvSpPr>
          <p:cNvPr id="3" name="内容占位符 2">
            <a:extLst>
              <a:ext uri="{FF2B5EF4-FFF2-40B4-BE49-F238E27FC236}">
                <a16:creationId xmlns:a16="http://schemas.microsoft.com/office/drawing/2014/main" id="{DA6A307C-E786-4C22-A002-46C215E16E94}"/>
              </a:ext>
            </a:extLst>
          </p:cNvPr>
          <p:cNvSpPr>
            <a:spLocks noGrp="1"/>
          </p:cNvSpPr>
          <p:nvPr>
            <p:ph idx="1"/>
          </p:nvPr>
        </p:nvSpPr>
        <p:spPr>
          <a:xfrm>
            <a:off x="123432" y="764364"/>
            <a:ext cx="2382036" cy="5768409"/>
          </a:xfrm>
        </p:spPr>
        <p:txBody>
          <a:bodyPr/>
          <a:lstStyle/>
          <a:p>
            <a:r>
              <a:rPr lang="zh-CN" altLang="en-US" sz="2400" dirty="0"/>
              <a:t>平面点集三角剖分、</a:t>
            </a:r>
            <a:r>
              <a:rPr lang="en-US" altLang="zh-CN" sz="2400" dirty="0"/>
              <a:t>Voronoi</a:t>
            </a:r>
            <a:r>
              <a:rPr lang="zh-CN" altLang="en-US" sz="2400" dirty="0"/>
              <a:t>图，计算各个基站</a:t>
            </a:r>
            <a:r>
              <a:rPr lang="en-US" altLang="zh-CN" sz="2400" dirty="0" err="1"/>
              <a:t>eNodeB</a:t>
            </a:r>
            <a:r>
              <a:rPr lang="zh-CN" altLang="en-US" sz="2400" dirty="0"/>
              <a:t>、小区</a:t>
            </a:r>
            <a:r>
              <a:rPr lang="en-US" altLang="zh-CN" sz="2400" dirty="0" err="1"/>
              <a:t>SectorID</a:t>
            </a:r>
            <a:r>
              <a:rPr lang="zh-CN" altLang="en-US" dirty="0"/>
              <a:t>的覆盖范围</a:t>
            </a:r>
            <a:endParaRPr lang="en-US" altLang="zh-CN" sz="2400" dirty="0"/>
          </a:p>
          <a:p>
            <a:endParaRPr lang="en-US" altLang="zh-CN" dirty="0"/>
          </a:p>
          <a:p>
            <a:r>
              <a:rPr lang="zh-CN" altLang="en-US" sz="2400" dirty="0"/>
              <a:t>昆明</a:t>
            </a:r>
            <a:r>
              <a:rPr lang="en-US" altLang="zh-CN" sz="2400" dirty="0"/>
              <a:t>LTE</a:t>
            </a:r>
            <a:r>
              <a:rPr lang="zh-CN" altLang="en-US" sz="2400" dirty="0"/>
              <a:t>网络小区</a:t>
            </a:r>
            <a:r>
              <a:rPr lang="en-US" altLang="zh-CN" sz="2400" dirty="0"/>
              <a:t>/</a:t>
            </a:r>
            <a:r>
              <a:rPr lang="zh-CN" altLang="en-US" sz="2400" dirty="0"/>
              <a:t>基站的物理小区标识</a:t>
            </a:r>
            <a:r>
              <a:rPr lang="en-US" altLang="zh-CN" sz="2400" dirty="0"/>
              <a:t>PCI</a:t>
            </a:r>
            <a:r>
              <a:rPr lang="zh-CN" altLang="en-US" sz="2400" dirty="0"/>
              <a:t>资源分配顺序</a:t>
            </a:r>
            <a:endParaRPr lang="en-US" altLang="zh-CN" dirty="0"/>
          </a:p>
          <a:p>
            <a:pPr lvl="1"/>
            <a:r>
              <a:rPr lang="en-US" altLang="zh-CN" dirty="0"/>
              <a:t>Kruskal</a:t>
            </a:r>
            <a:r>
              <a:rPr lang="zh-CN" altLang="en-US" dirty="0"/>
              <a:t>算法</a:t>
            </a:r>
            <a:endParaRPr lang="en-US" altLang="zh-CN" dirty="0"/>
          </a:p>
          <a:p>
            <a:endParaRPr lang="zh-CN" altLang="en-US" dirty="0"/>
          </a:p>
        </p:txBody>
      </p:sp>
      <p:sp>
        <p:nvSpPr>
          <p:cNvPr id="4" name="日期占位符 3">
            <a:extLst>
              <a:ext uri="{FF2B5EF4-FFF2-40B4-BE49-F238E27FC236}">
                <a16:creationId xmlns:a16="http://schemas.microsoft.com/office/drawing/2014/main" id="{E4E505FD-F412-4D21-B4BB-136DA06F0FF3}"/>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E55DBCB7-0328-494D-9103-5095F7CA5758}"/>
              </a:ext>
            </a:extLst>
          </p:cNvPr>
          <p:cNvSpPr>
            <a:spLocks noGrp="1"/>
          </p:cNvSpPr>
          <p:nvPr>
            <p:ph type="sldNum" sz="quarter" idx="12"/>
          </p:nvPr>
        </p:nvSpPr>
        <p:spPr/>
        <p:txBody>
          <a:bodyPr/>
          <a:lstStyle/>
          <a:p>
            <a:fld id="{EEA58A3B-43CE-4AA0-90B5-EB47AFAFEB34}" type="slidenum">
              <a:rPr lang="zh-CN" altLang="en-US" smtClean="0"/>
              <a:pPr/>
              <a:t>116</a:t>
            </a:fld>
            <a:endParaRPr lang="zh-CN" altLang="en-US" dirty="0"/>
          </a:p>
        </p:txBody>
      </p:sp>
      <p:pic>
        <p:nvPicPr>
          <p:cNvPr id="7" name="Picture 4">
            <a:extLst>
              <a:ext uri="{FF2B5EF4-FFF2-40B4-BE49-F238E27FC236}">
                <a16:creationId xmlns:a16="http://schemas.microsoft.com/office/drawing/2014/main" id="{D222C892-69B5-4D55-A23B-4A5809D62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5592" y="367284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8" name="Picture 5">
            <a:extLst>
              <a:ext uri="{FF2B5EF4-FFF2-40B4-BE49-F238E27FC236}">
                <a16:creationId xmlns:a16="http://schemas.microsoft.com/office/drawing/2014/main" id="{C51A59D8-DF64-47ED-A6ED-D3D201E1E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789349"/>
            <a:ext cx="6515100" cy="59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sp>
        <p:nvSpPr>
          <p:cNvPr id="9" name="动作按钮: 后退或前一项 8">
            <a:hlinkClick r:id="" action="ppaction://hlinkshowjump?jump=lastslideviewed" highlightClick="1"/>
            <a:extLst>
              <a:ext uri="{FF2B5EF4-FFF2-40B4-BE49-F238E27FC236}">
                <a16:creationId xmlns:a16="http://schemas.microsoft.com/office/drawing/2014/main" id="{6EDACCAB-DBBB-40AE-AEA6-FB98C4AECC8C}"/>
              </a:ext>
            </a:extLst>
          </p:cNvPr>
          <p:cNvSpPr/>
          <p:nvPr/>
        </p:nvSpPr>
        <p:spPr bwMode="auto">
          <a:xfrm>
            <a:off x="8639944" y="6000720"/>
            <a:ext cx="504056" cy="288032"/>
          </a:xfrm>
          <a:prstGeom prst="actionButtonBackPrevious">
            <a:avLst/>
          </a:prstGeom>
          <a:solidFill>
            <a:schemeClr val="bg1">
              <a:lumMod val="95000"/>
            </a:schemeClr>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5311517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355358" y="1610436"/>
            <a:ext cx="5610225" cy="280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464227" y="1958153"/>
            <a:ext cx="4632350" cy="211206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
        <p:nvSpPr>
          <p:cNvPr id="5" name="Subtitle 6">
            <a:extLst>
              <a:ext uri="{FF2B5EF4-FFF2-40B4-BE49-F238E27FC236}">
                <a16:creationId xmlns:a16="http://schemas.microsoft.com/office/drawing/2014/main" id="{47DFAE61-BAAF-2444-AA2E-4094E5848053}"/>
              </a:ext>
            </a:extLst>
          </p:cNvPr>
          <p:cNvSpPr txBox="1">
            <a:spLocks/>
          </p:cNvSpPr>
          <p:nvPr/>
        </p:nvSpPr>
        <p:spPr>
          <a:xfrm>
            <a:off x="6260897" y="1958152"/>
            <a:ext cx="2412936" cy="368336"/>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261"/>
              </a:lnSpc>
              <a:spcBef>
                <a:spcPts val="0"/>
              </a:spcBef>
            </a:pPr>
            <a:r>
              <a:rPr kumimoji="1" lang="zh-CN" altLang="en-US" sz="975" dirty="0">
                <a:solidFill>
                  <a:schemeClr val="tx1">
                    <a:lumMod val="85000"/>
                    <a:lumOff val="15000"/>
                  </a:schemeClr>
                </a:solidFill>
                <a:latin typeface="Microsoft YaHei" charset="-122"/>
                <a:ea typeface="Microsoft YaHei" charset="-122"/>
                <a:cs typeface="Microsoft YaHei" charset="-122"/>
              </a:rPr>
              <a:t>把数字世界带入每个人、每个家庭、</a:t>
            </a:r>
            <a:br>
              <a:rPr kumimoji="1" lang="en-US" altLang="zh-CN" sz="975" dirty="0">
                <a:solidFill>
                  <a:schemeClr val="tx1">
                    <a:lumMod val="85000"/>
                    <a:lumOff val="15000"/>
                  </a:schemeClr>
                </a:solidFill>
                <a:latin typeface="Microsoft YaHei" charset="-122"/>
                <a:ea typeface="Microsoft YaHei" charset="-122"/>
                <a:cs typeface="Microsoft YaHei" charset="-122"/>
              </a:rPr>
            </a:br>
            <a:r>
              <a:rPr kumimoji="1" lang="zh-CN" altLang="en-US" sz="975" dirty="0">
                <a:solidFill>
                  <a:schemeClr val="tx1">
                    <a:lumMod val="85000"/>
                    <a:lumOff val="15000"/>
                  </a:schemeClr>
                </a:solidFill>
                <a:latin typeface="Microsoft YaHei" charset="-122"/>
                <a:ea typeface="Microsoft YaHei" charset="-122"/>
                <a:cs typeface="Microsoft YaHei" charset="-122"/>
              </a:rPr>
              <a:t>每个组织，构建万物互联的智能世界。</a:t>
            </a:r>
          </a:p>
        </p:txBody>
      </p:sp>
      <p:sp>
        <p:nvSpPr>
          <p:cNvPr id="6" name="Subtitle 6">
            <a:extLst>
              <a:ext uri="{FF2B5EF4-FFF2-40B4-BE49-F238E27FC236}">
                <a16:creationId xmlns:a16="http://schemas.microsoft.com/office/drawing/2014/main" id="{E43EE5F8-23F4-2D4F-87C9-31B442C38B95}"/>
              </a:ext>
            </a:extLst>
          </p:cNvPr>
          <p:cNvSpPr txBox="1">
            <a:spLocks/>
          </p:cNvSpPr>
          <p:nvPr/>
        </p:nvSpPr>
        <p:spPr>
          <a:xfrm>
            <a:off x="6250698" y="2313859"/>
            <a:ext cx="2415803"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1"/>
              </a:lnSpc>
            </a:pPr>
            <a:r>
              <a:rPr kumimoji="1" lang="en-US" altLang="zh-CN" sz="900" dirty="0">
                <a:solidFill>
                  <a:schemeClr val="tx1">
                    <a:lumMod val="85000"/>
                    <a:lumOff val="15000"/>
                  </a:schemeClr>
                </a:solidFill>
                <a:latin typeface="+mn-lt"/>
                <a:cs typeface="Arial" panose="020B0604020202020204" pitchFamily="34" charset="0"/>
              </a:rPr>
              <a:t>Bring digital to every person, home and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organization for a fully connected,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intelligent world.</a:t>
            </a:r>
            <a:endParaRPr kumimoji="1" lang="zh-CN" altLang="en-US" sz="900" dirty="0">
              <a:solidFill>
                <a:schemeClr val="tx1">
                  <a:lumMod val="85000"/>
                  <a:lumOff val="15000"/>
                </a:schemeClr>
              </a:solidFill>
              <a:latin typeface="+mn-lt"/>
              <a:ea typeface="Microsoft YaHei" charset="-122"/>
              <a:cs typeface="Microsoft YaHei" charset="-122"/>
            </a:endParaRPr>
          </a:p>
        </p:txBody>
      </p:sp>
    </p:spTree>
    <p:extLst>
      <p:ext uri="{BB962C8B-B14F-4D97-AF65-F5344CB8AC3E}">
        <p14:creationId xmlns:p14="http://schemas.microsoft.com/office/powerpoint/2010/main" val="1980937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98642-1B0E-4710-BCC1-995D9CD9126B}"/>
              </a:ext>
            </a:extLst>
          </p:cNvPr>
          <p:cNvSpPr>
            <a:spLocks noGrp="1"/>
          </p:cNvSpPr>
          <p:nvPr>
            <p:ph type="title"/>
          </p:nvPr>
        </p:nvSpPr>
        <p:spPr/>
        <p:txBody>
          <a:bodyPr/>
          <a:lstStyle/>
          <a:p>
            <a:r>
              <a:rPr lang="zh-CN" altLang="en-US" dirty="0"/>
              <a:t>贪心法求解付款问题</a:t>
            </a:r>
          </a:p>
        </p:txBody>
      </p:sp>
      <p:sp>
        <p:nvSpPr>
          <p:cNvPr id="3" name="内容占位符 2">
            <a:extLst>
              <a:ext uri="{FF2B5EF4-FFF2-40B4-BE49-F238E27FC236}">
                <a16:creationId xmlns:a16="http://schemas.microsoft.com/office/drawing/2014/main" id="{CD98B6D7-66E7-4151-8CDB-9C21AA480452}"/>
              </a:ext>
            </a:extLst>
          </p:cNvPr>
          <p:cNvSpPr>
            <a:spLocks noGrp="1"/>
          </p:cNvSpPr>
          <p:nvPr>
            <p:ph idx="1"/>
          </p:nvPr>
        </p:nvSpPr>
        <p:spPr/>
        <p:txBody>
          <a:bodyPr>
            <a:normAutofit lnSpcReduction="10000"/>
          </a:bodyPr>
          <a:lstStyle/>
          <a:p>
            <a:pPr eaLnBrk="1" hangingPunct="1"/>
            <a:r>
              <a:rPr lang="zh-CN" altLang="en-US" dirty="0"/>
              <a:t>问题</a:t>
            </a:r>
            <a:endParaRPr lang="en-US" altLang="zh-CN" dirty="0"/>
          </a:p>
          <a:p>
            <a:pPr lvl="1"/>
            <a:r>
              <a:rPr lang="zh-CN" altLang="en-US" dirty="0"/>
              <a:t>付款问题中的局部贪心策略，是否能保证全局最优解</a:t>
            </a:r>
            <a:r>
              <a:rPr lang="en-US" altLang="zh-CN" dirty="0"/>
              <a:t>——</a:t>
            </a:r>
            <a:r>
              <a:rPr lang="zh-CN" altLang="en-US" dirty="0"/>
              <a:t>支付的货币的总张数最少？</a:t>
            </a:r>
          </a:p>
          <a:p>
            <a:r>
              <a:rPr lang="zh-CN" altLang="en-US" dirty="0">
                <a:solidFill>
                  <a:srgbClr val="FF0000"/>
                </a:solidFill>
              </a:rPr>
              <a:t>结论：不能保证！</a:t>
            </a:r>
          </a:p>
          <a:p>
            <a:r>
              <a:rPr lang="en-US" altLang="zh-CN" dirty="0"/>
              <a:t>E.g. 2 </a:t>
            </a:r>
            <a:r>
              <a:rPr lang="zh-CN" altLang="en-US" dirty="0"/>
              <a:t>付款问题中，应付款仍为</a:t>
            </a:r>
            <a:r>
              <a:rPr lang="en-US" altLang="zh-CN" dirty="0"/>
              <a:t>4</a:t>
            </a:r>
            <a:r>
              <a:rPr lang="zh-CN" altLang="en-US" dirty="0"/>
              <a:t>元</a:t>
            </a:r>
            <a:r>
              <a:rPr lang="en-US" altLang="zh-CN" dirty="0"/>
              <a:t>6</a:t>
            </a:r>
            <a:r>
              <a:rPr lang="zh-CN" altLang="en-US" dirty="0"/>
              <a:t>角，货币面值改为</a:t>
            </a:r>
          </a:p>
          <a:p>
            <a:pPr eaLnBrk="1" hangingPunct="1">
              <a:buFontTx/>
              <a:buNone/>
            </a:pPr>
            <a:r>
              <a:rPr lang="en-US" altLang="zh-CN" dirty="0"/>
              <a:t>       </a:t>
            </a:r>
            <a:r>
              <a:rPr lang="en-US" altLang="zh-CN" dirty="0">
                <a:solidFill>
                  <a:srgbClr val="FF0000"/>
                </a:solidFill>
              </a:rPr>
              <a:t>3</a:t>
            </a:r>
            <a:r>
              <a:rPr lang="zh-CN" altLang="en-US" dirty="0">
                <a:solidFill>
                  <a:srgbClr val="FF0000"/>
                </a:solidFill>
              </a:rPr>
              <a:t>元</a:t>
            </a:r>
            <a:r>
              <a:rPr lang="en-US" altLang="zh-CN" dirty="0"/>
              <a:t>2</a:t>
            </a:r>
            <a:r>
              <a:rPr lang="zh-CN" altLang="en-US" dirty="0"/>
              <a:t>张、</a:t>
            </a:r>
            <a:r>
              <a:rPr lang="en-US" altLang="zh-CN" dirty="0">
                <a:solidFill>
                  <a:srgbClr val="FF0000"/>
                </a:solidFill>
              </a:rPr>
              <a:t>1</a:t>
            </a:r>
            <a:r>
              <a:rPr lang="zh-CN" altLang="en-US" dirty="0">
                <a:solidFill>
                  <a:srgbClr val="FF0000"/>
                </a:solidFill>
              </a:rPr>
              <a:t>元</a:t>
            </a:r>
            <a:r>
              <a:rPr lang="en-US" altLang="zh-CN" dirty="0"/>
              <a:t>4</a:t>
            </a:r>
            <a:r>
              <a:rPr lang="zh-CN" altLang="en-US" dirty="0"/>
              <a:t>张、</a:t>
            </a:r>
            <a:r>
              <a:rPr lang="en-US" altLang="zh-CN" dirty="0">
                <a:solidFill>
                  <a:srgbClr val="FF0000"/>
                </a:solidFill>
              </a:rPr>
              <a:t>8</a:t>
            </a:r>
            <a:r>
              <a:rPr lang="zh-CN" altLang="en-US" dirty="0">
                <a:solidFill>
                  <a:srgbClr val="FF0000"/>
                </a:solidFill>
              </a:rPr>
              <a:t>角</a:t>
            </a:r>
            <a:r>
              <a:rPr lang="en-US" altLang="zh-CN" dirty="0"/>
              <a:t>4</a:t>
            </a:r>
            <a:r>
              <a:rPr lang="zh-CN" altLang="en-US" dirty="0"/>
              <a:t>张、</a:t>
            </a:r>
            <a:r>
              <a:rPr lang="en-US" altLang="zh-CN" dirty="0">
                <a:solidFill>
                  <a:srgbClr val="FF0000"/>
                </a:solidFill>
              </a:rPr>
              <a:t>5</a:t>
            </a:r>
            <a:r>
              <a:rPr lang="zh-CN" altLang="en-US" dirty="0">
                <a:solidFill>
                  <a:srgbClr val="FF0000"/>
                </a:solidFill>
              </a:rPr>
              <a:t>角</a:t>
            </a:r>
            <a:r>
              <a:rPr lang="en-US" altLang="zh-CN" dirty="0"/>
              <a:t>4</a:t>
            </a:r>
            <a:r>
              <a:rPr lang="zh-CN" altLang="en-US" dirty="0"/>
              <a:t>张、</a:t>
            </a:r>
            <a:r>
              <a:rPr lang="en-US" altLang="zh-CN" dirty="0">
                <a:solidFill>
                  <a:srgbClr val="FF0000"/>
                </a:solidFill>
              </a:rPr>
              <a:t>1</a:t>
            </a:r>
            <a:r>
              <a:rPr lang="zh-CN" altLang="en-US" dirty="0">
                <a:solidFill>
                  <a:srgbClr val="FF0000"/>
                </a:solidFill>
              </a:rPr>
              <a:t>角</a:t>
            </a:r>
            <a:r>
              <a:rPr lang="en-US" altLang="zh-CN" dirty="0"/>
              <a:t>4</a:t>
            </a:r>
            <a:r>
              <a:rPr lang="zh-CN" altLang="en-US" dirty="0"/>
              <a:t>张</a:t>
            </a:r>
          </a:p>
          <a:p>
            <a:pPr eaLnBrk="1" hangingPunct="1">
              <a:buFontTx/>
              <a:buNone/>
            </a:pPr>
            <a:r>
              <a:rPr lang="zh-CN" altLang="en-US" dirty="0"/>
              <a:t>      </a:t>
            </a:r>
            <a:r>
              <a:rPr lang="en-US" altLang="zh-CN" sz="2800" dirty="0" err="1"/>
              <a:t>Availale</a:t>
            </a:r>
            <a:r>
              <a:rPr lang="en-US" altLang="zh-CN" sz="2800" dirty="0"/>
              <a:t>=(n</a:t>
            </a:r>
            <a:r>
              <a:rPr lang="en-US" altLang="zh-CN" sz="2800" baseline="-25000" dirty="0"/>
              <a:t>3</a:t>
            </a:r>
            <a:r>
              <a:rPr lang="zh-CN" altLang="en-US" sz="2800" baseline="-25000" dirty="0"/>
              <a:t>元</a:t>
            </a:r>
            <a:r>
              <a:rPr lang="en-US" altLang="zh-CN" sz="2800" dirty="0"/>
              <a:t>, n</a:t>
            </a:r>
            <a:r>
              <a:rPr lang="en-US" altLang="zh-CN" sz="2800" baseline="-25000" dirty="0"/>
              <a:t>1</a:t>
            </a:r>
            <a:r>
              <a:rPr lang="zh-CN" altLang="en-US" sz="2800" baseline="-25000" dirty="0"/>
              <a:t>元</a:t>
            </a:r>
            <a:r>
              <a:rPr lang="en-US" altLang="zh-CN" sz="2800" dirty="0"/>
              <a:t>, n</a:t>
            </a:r>
            <a:r>
              <a:rPr lang="en-US" altLang="zh-CN" sz="2800" baseline="-25000" dirty="0"/>
              <a:t>8</a:t>
            </a:r>
            <a:r>
              <a:rPr lang="zh-CN" altLang="en-US" sz="2800" baseline="-25000" dirty="0"/>
              <a:t>角</a:t>
            </a:r>
            <a:r>
              <a:rPr lang="en-US" altLang="zh-CN" sz="2800" dirty="0"/>
              <a:t>, n</a:t>
            </a:r>
            <a:r>
              <a:rPr lang="en-US" altLang="zh-CN" sz="2800" baseline="-25000" dirty="0"/>
              <a:t>5</a:t>
            </a:r>
            <a:r>
              <a:rPr lang="zh-CN" altLang="en-US" sz="2800" baseline="-25000" dirty="0"/>
              <a:t>角</a:t>
            </a:r>
            <a:r>
              <a:rPr lang="en-US" altLang="zh-CN" sz="2800" dirty="0"/>
              <a:t>, n</a:t>
            </a:r>
            <a:r>
              <a:rPr lang="en-US" altLang="zh-CN" sz="2800" baseline="-25000" dirty="0"/>
              <a:t>1</a:t>
            </a:r>
            <a:r>
              <a:rPr lang="zh-CN" altLang="en-US" sz="2800" baseline="-25000" dirty="0"/>
              <a:t>角</a:t>
            </a:r>
            <a:r>
              <a:rPr lang="en-US" altLang="zh-CN" sz="2800" dirty="0"/>
              <a:t>)</a:t>
            </a:r>
          </a:p>
          <a:p>
            <a:pPr eaLnBrk="1" hangingPunct="1">
              <a:buFontTx/>
              <a:buNone/>
            </a:pPr>
            <a:r>
              <a:rPr lang="en-US" altLang="zh-CN" sz="2800" dirty="0"/>
              <a:t>                    =(2,      4,     4,     4,      4  )</a:t>
            </a:r>
            <a:endParaRPr lang="zh-CN" altLang="en-US" dirty="0"/>
          </a:p>
          <a:p>
            <a:pPr eaLnBrk="1" hangingPunct="1">
              <a:buFontTx/>
              <a:buNone/>
            </a:pPr>
            <a:r>
              <a:rPr lang="zh-CN" altLang="en-US" dirty="0"/>
              <a:t>    局部贪心策略解：</a:t>
            </a:r>
            <a:r>
              <a:rPr lang="en-US" altLang="zh-CN" dirty="0"/>
              <a:t>X=(x</a:t>
            </a:r>
            <a:r>
              <a:rPr lang="en-US" altLang="zh-CN" baseline="-25000" dirty="0"/>
              <a:t>3</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8</a:t>
            </a:r>
            <a:r>
              <a:rPr lang="zh-CN" altLang="en-US" baseline="-25000" dirty="0"/>
              <a:t>角</a:t>
            </a:r>
            <a:r>
              <a:rPr lang="en-US" altLang="zh-CN" dirty="0"/>
              <a:t>, x</a:t>
            </a:r>
            <a:r>
              <a:rPr lang="en-US" altLang="zh-CN" baseline="-25000" dirty="0"/>
              <a:t>5</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eaLnBrk="1" hangingPunct="1">
              <a:buFontTx/>
              <a:buNone/>
            </a:pPr>
            <a:r>
              <a:rPr lang="en-US" altLang="zh-CN" dirty="0"/>
              <a:t>                                          =(1,     1,     0,    1,      1)       4</a:t>
            </a:r>
            <a:r>
              <a:rPr lang="zh-CN" altLang="en-US" dirty="0"/>
              <a:t>张</a:t>
            </a:r>
          </a:p>
          <a:p>
            <a:pPr eaLnBrk="1" hangingPunct="1">
              <a:buFontTx/>
              <a:buNone/>
            </a:pPr>
            <a:r>
              <a:rPr lang="zh-CN" altLang="en-US" dirty="0"/>
              <a:t>    全局最优解：         </a:t>
            </a:r>
            <a:r>
              <a:rPr lang="en-US" altLang="zh-CN" dirty="0"/>
              <a:t>X=(x</a:t>
            </a:r>
            <a:r>
              <a:rPr lang="en-US" altLang="zh-CN" baseline="-25000" dirty="0"/>
              <a:t>3</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8</a:t>
            </a:r>
            <a:r>
              <a:rPr lang="zh-CN" altLang="en-US" baseline="-25000" dirty="0"/>
              <a:t>角</a:t>
            </a:r>
            <a:r>
              <a:rPr lang="en-US" altLang="zh-CN" dirty="0"/>
              <a:t>, x</a:t>
            </a:r>
            <a:r>
              <a:rPr lang="en-US" altLang="zh-CN" baseline="-25000" dirty="0"/>
              <a:t>5</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eaLnBrk="1" hangingPunct="1">
              <a:buFontTx/>
              <a:buNone/>
            </a:pPr>
            <a:r>
              <a:rPr lang="en-US" altLang="zh-CN" dirty="0"/>
              <a:t>                                           =(1,     0,     2,    0,      0)       3</a:t>
            </a:r>
            <a:r>
              <a:rPr lang="zh-CN" altLang="en-US" dirty="0"/>
              <a:t>张</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3D7A204C-6BF1-45C5-A8F1-B812E2BC5F60}"/>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564F5235-5FED-42DA-B830-FF62BDBB60E1}"/>
              </a:ext>
            </a:extLst>
          </p:cNvPr>
          <p:cNvSpPr>
            <a:spLocks noGrp="1"/>
          </p:cNvSpPr>
          <p:nvPr>
            <p:ph type="sldNum" sz="quarter" idx="12"/>
          </p:nvPr>
        </p:nvSpPr>
        <p:spPr/>
        <p:txBody>
          <a:bodyPr/>
          <a:lstStyle/>
          <a:p>
            <a:fld id="{EEA58A3B-43CE-4AA0-90B5-EB47AFAFEB34}" type="slidenum">
              <a:rPr lang="zh-CN" altLang="en-US" smtClean="0"/>
              <a:pPr/>
              <a:t>12</a:t>
            </a:fld>
            <a:endParaRPr lang="zh-CN" altLang="en-US" dirty="0"/>
          </a:p>
        </p:txBody>
      </p:sp>
    </p:spTree>
    <p:extLst>
      <p:ext uri="{BB962C8B-B14F-4D97-AF65-F5344CB8AC3E}">
        <p14:creationId xmlns:p14="http://schemas.microsoft.com/office/powerpoint/2010/main" val="1378472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9280D-0CCB-4685-BEF5-6AD0B4795030}"/>
              </a:ext>
            </a:extLst>
          </p:cNvPr>
          <p:cNvSpPr>
            <a:spLocks noGrp="1"/>
          </p:cNvSpPr>
          <p:nvPr>
            <p:ph type="title"/>
          </p:nvPr>
        </p:nvSpPr>
        <p:spPr/>
        <p:txBody>
          <a:bodyPr/>
          <a:lstStyle/>
          <a:p>
            <a:r>
              <a:rPr lang="zh-CN" altLang="en-US" dirty="0"/>
              <a:t>贪心算法特点</a:t>
            </a:r>
          </a:p>
        </p:txBody>
      </p:sp>
      <p:sp>
        <p:nvSpPr>
          <p:cNvPr id="3" name="内容占位符 2">
            <a:extLst>
              <a:ext uri="{FF2B5EF4-FFF2-40B4-BE49-F238E27FC236}">
                <a16:creationId xmlns:a16="http://schemas.microsoft.com/office/drawing/2014/main" id="{F51F76D1-3A94-4335-9651-C0F5A55F9331}"/>
              </a:ext>
            </a:extLst>
          </p:cNvPr>
          <p:cNvSpPr>
            <a:spLocks noGrp="1"/>
          </p:cNvSpPr>
          <p:nvPr>
            <p:ph idx="1"/>
          </p:nvPr>
        </p:nvSpPr>
        <p:spPr/>
        <p:txBody>
          <a:bodyPr/>
          <a:lstStyle/>
          <a:p>
            <a:r>
              <a:rPr lang="zh-CN" altLang="en-US" sz="2400" dirty="0">
                <a:solidFill>
                  <a:srgbClr val="000000"/>
                </a:solidFill>
                <a:latin typeface="Times New Roman" pitchFamily="18" charset="0"/>
              </a:rPr>
              <a:t>在算法进行过程中，当面临选择时，总是作出在当前看来最好的选择</a:t>
            </a:r>
            <a:endParaRPr lang="en-US" altLang="zh-CN" sz="2400" dirty="0">
              <a:solidFill>
                <a:srgbClr val="000000"/>
              </a:solidFill>
              <a:latin typeface="Times New Roman" pitchFamily="18" charset="0"/>
            </a:endParaRPr>
          </a:p>
          <a:p>
            <a:pPr lvl="1"/>
            <a:r>
              <a:rPr lang="zh-CN" altLang="en-US" dirty="0">
                <a:solidFill>
                  <a:srgbClr val="000000"/>
                </a:solidFill>
                <a:latin typeface="Times New Roman" pitchFamily="18" charset="0"/>
              </a:rPr>
              <a:t>不从整体最优考虑，只是在某种意义上、基于当前状况的</a:t>
            </a:r>
            <a:r>
              <a:rPr lang="zh-CN" altLang="en-US" b="1" dirty="0">
                <a:solidFill>
                  <a:srgbClr val="000000"/>
                </a:solidFill>
                <a:latin typeface="Times New Roman" pitchFamily="18" charset="0"/>
              </a:rPr>
              <a:t>局部最优</a:t>
            </a:r>
            <a:r>
              <a:rPr lang="zh-CN" altLang="en-US" dirty="0">
                <a:solidFill>
                  <a:srgbClr val="000000"/>
                </a:solidFill>
                <a:latin typeface="Times New Roman" pitchFamily="18" charset="0"/>
              </a:rPr>
              <a:t>选择</a:t>
            </a:r>
          </a:p>
          <a:p>
            <a:pPr eaLnBrk="1" hangingPunct="1"/>
            <a:r>
              <a:rPr lang="en-US" altLang="zh-CN" sz="2400" dirty="0">
                <a:solidFill>
                  <a:srgbClr val="000000"/>
                </a:solidFill>
              </a:rPr>
              <a:t>E.g. 3   </a:t>
            </a:r>
            <a:r>
              <a:rPr lang="zh-CN" altLang="en-US" sz="2400" dirty="0">
                <a:solidFill>
                  <a:srgbClr val="000000"/>
                </a:solidFill>
              </a:rPr>
              <a:t>局部最优选择策略</a:t>
            </a:r>
            <a:endParaRPr lang="en-US" altLang="zh-CN" sz="2400" dirty="0">
              <a:solidFill>
                <a:srgbClr val="000000"/>
              </a:solidFill>
            </a:endParaRPr>
          </a:p>
          <a:p>
            <a:pPr lvl="1"/>
            <a:r>
              <a:rPr lang="zh-CN" altLang="en-US" dirty="0">
                <a:solidFill>
                  <a:srgbClr val="000000"/>
                </a:solidFill>
              </a:rPr>
              <a:t>从当前位置</a:t>
            </a:r>
            <a:r>
              <a:rPr lang="en-US" altLang="zh-CN" dirty="0">
                <a:solidFill>
                  <a:srgbClr val="000000"/>
                </a:solidFill>
              </a:rPr>
              <a:t>s</a:t>
            </a:r>
            <a:r>
              <a:rPr lang="zh-CN" altLang="en-US" dirty="0">
                <a:solidFill>
                  <a:srgbClr val="000000"/>
                </a:solidFill>
              </a:rPr>
              <a:t>出发，选择下一步路径长度最短的路径，即</a:t>
            </a:r>
            <a:r>
              <a:rPr lang="en-US" altLang="zh-CN" dirty="0">
                <a:solidFill>
                  <a:srgbClr val="000000"/>
                </a:solidFill>
              </a:rPr>
              <a:t>s</a:t>
            </a:r>
            <a:r>
              <a:rPr lang="zh-CN" altLang="en-US" dirty="0">
                <a:solidFill>
                  <a:srgbClr val="000000"/>
                </a:solidFill>
              </a:rPr>
              <a:t>到下一结点</a:t>
            </a:r>
            <a:r>
              <a:rPr lang="en-US" altLang="zh-CN" dirty="0">
                <a:solidFill>
                  <a:srgbClr val="000000"/>
                </a:solidFill>
              </a:rPr>
              <a:t>t</a:t>
            </a:r>
            <a:r>
              <a:rPr lang="zh-CN" altLang="en-US" dirty="0">
                <a:solidFill>
                  <a:srgbClr val="000000"/>
                </a:solidFill>
              </a:rPr>
              <a:t>的路径长度最短</a:t>
            </a:r>
            <a:endParaRPr lang="en-US" altLang="zh-CN" dirty="0">
              <a:solidFill>
                <a:srgbClr val="000000"/>
              </a:solidFill>
            </a:endParaRPr>
          </a:p>
          <a:p>
            <a:pPr lvl="1"/>
            <a:r>
              <a:rPr lang="zh-CN" altLang="en-US" sz="2400" dirty="0">
                <a:solidFill>
                  <a:srgbClr val="000000"/>
                </a:solidFill>
              </a:rPr>
              <a:t>局部最优、非全局最优。</a:t>
            </a:r>
            <a:endParaRPr lang="zh-CN" altLang="en-US" dirty="0"/>
          </a:p>
        </p:txBody>
      </p:sp>
      <p:sp>
        <p:nvSpPr>
          <p:cNvPr id="4" name="日期占位符 3">
            <a:extLst>
              <a:ext uri="{FF2B5EF4-FFF2-40B4-BE49-F238E27FC236}">
                <a16:creationId xmlns:a16="http://schemas.microsoft.com/office/drawing/2014/main" id="{03964352-60B8-463B-8D24-5D3A91EFA5EB}"/>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C8D1CE95-B0F9-48C6-B399-2752D8E50451}"/>
              </a:ext>
            </a:extLst>
          </p:cNvPr>
          <p:cNvSpPr>
            <a:spLocks noGrp="1"/>
          </p:cNvSpPr>
          <p:nvPr>
            <p:ph type="sldNum" sz="quarter" idx="12"/>
          </p:nvPr>
        </p:nvSpPr>
        <p:spPr/>
        <p:txBody>
          <a:bodyPr/>
          <a:lstStyle/>
          <a:p>
            <a:fld id="{EEA58A3B-43CE-4AA0-90B5-EB47AFAFEB34}" type="slidenum">
              <a:rPr lang="zh-CN" altLang="en-US" smtClean="0"/>
              <a:pPr/>
              <a:t>13</a:t>
            </a:fld>
            <a:endParaRPr lang="zh-CN" altLang="en-US" dirty="0"/>
          </a:p>
        </p:txBody>
      </p:sp>
      <p:sp>
        <p:nvSpPr>
          <p:cNvPr id="7" name="Oval 4">
            <a:extLst>
              <a:ext uri="{FF2B5EF4-FFF2-40B4-BE49-F238E27FC236}">
                <a16:creationId xmlns:a16="http://schemas.microsoft.com/office/drawing/2014/main" id="{C9D34298-FA41-4F00-AD68-A19EEC8FAFA2}"/>
              </a:ext>
            </a:extLst>
          </p:cNvPr>
          <p:cNvSpPr>
            <a:spLocks noChangeArrowheads="1"/>
          </p:cNvSpPr>
          <p:nvPr/>
        </p:nvSpPr>
        <p:spPr bwMode="auto">
          <a:xfrm>
            <a:off x="345281" y="5121275"/>
            <a:ext cx="144463"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8" name="Text Box 5">
            <a:extLst>
              <a:ext uri="{FF2B5EF4-FFF2-40B4-BE49-F238E27FC236}">
                <a16:creationId xmlns:a16="http://schemas.microsoft.com/office/drawing/2014/main" id="{EA88FBF9-B56A-461C-ADBB-86A6DAA87174}"/>
              </a:ext>
            </a:extLst>
          </p:cNvPr>
          <p:cNvSpPr txBox="1">
            <a:spLocks noChangeArrowheads="1"/>
          </p:cNvSpPr>
          <p:nvPr/>
        </p:nvSpPr>
        <p:spPr bwMode="auto">
          <a:xfrm>
            <a:off x="180181" y="4708525"/>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0000"/>
                </a:solidFill>
              </a:rPr>
              <a:t>S</a:t>
            </a:r>
          </a:p>
        </p:txBody>
      </p:sp>
      <p:sp>
        <p:nvSpPr>
          <p:cNvPr id="9" name="Oval 6">
            <a:extLst>
              <a:ext uri="{FF2B5EF4-FFF2-40B4-BE49-F238E27FC236}">
                <a16:creationId xmlns:a16="http://schemas.microsoft.com/office/drawing/2014/main" id="{F1066C29-CD5E-42F9-B98C-0331AE521A14}"/>
              </a:ext>
            </a:extLst>
          </p:cNvPr>
          <p:cNvSpPr>
            <a:spLocks noChangeArrowheads="1"/>
          </p:cNvSpPr>
          <p:nvPr/>
        </p:nvSpPr>
        <p:spPr bwMode="auto">
          <a:xfrm>
            <a:off x="8503444" y="5316537"/>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0" name="Text Box 7">
            <a:extLst>
              <a:ext uri="{FF2B5EF4-FFF2-40B4-BE49-F238E27FC236}">
                <a16:creationId xmlns:a16="http://schemas.microsoft.com/office/drawing/2014/main" id="{54C07A80-A80C-4A14-B71E-0143B17004C6}"/>
              </a:ext>
            </a:extLst>
          </p:cNvPr>
          <p:cNvSpPr txBox="1">
            <a:spLocks noChangeArrowheads="1"/>
          </p:cNvSpPr>
          <p:nvPr/>
        </p:nvSpPr>
        <p:spPr bwMode="auto">
          <a:xfrm>
            <a:off x="8338344" y="4903787"/>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0000"/>
                </a:solidFill>
              </a:rPr>
              <a:t>end</a:t>
            </a:r>
          </a:p>
        </p:txBody>
      </p:sp>
      <p:sp>
        <p:nvSpPr>
          <p:cNvPr id="11" name="Line 8">
            <a:extLst>
              <a:ext uri="{FF2B5EF4-FFF2-40B4-BE49-F238E27FC236}">
                <a16:creationId xmlns:a16="http://schemas.microsoft.com/office/drawing/2014/main" id="{DC035EA9-92D7-4A2F-85C4-6BE9B8DB7DCF}"/>
              </a:ext>
            </a:extLst>
          </p:cNvPr>
          <p:cNvSpPr>
            <a:spLocks noChangeShapeType="1"/>
          </p:cNvSpPr>
          <p:nvPr/>
        </p:nvSpPr>
        <p:spPr bwMode="auto">
          <a:xfrm>
            <a:off x="416719" y="5192712"/>
            <a:ext cx="3600450" cy="71438"/>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Oval 9">
            <a:extLst>
              <a:ext uri="{FF2B5EF4-FFF2-40B4-BE49-F238E27FC236}">
                <a16:creationId xmlns:a16="http://schemas.microsoft.com/office/drawing/2014/main" id="{54E712A8-AD0F-4252-9C37-D5174EC52E5B}"/>
              </a:ext>
            </a:extLst>
          </p:cNvPr>
          <p:cNvSpPr>
            <a:spLocks noChangeArrowheads="1"/>
          </p:cNvSpPr>
          <p:nvPr/>
        </p:nvSpPr>
        <p:spPr bwMode="auto">
          <a:xfrm>
            <a:off x="4017169" y="5192712"/>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3" name="Line 10">
            <a:extLst>
              <a:ext uri="{FF2B5EF4-FFF2-40B4-BE49-F238E27FC236}">
                <a16:creationId xmlns:a16="http://schemas.microsoft.com/office/drawing/2014/main" id="{9B691832-8723-485E-80C6-3FED8809E565}"/>
              </a:ext>
            </a:extLst>
          </p:cNvPr>
          <p:cNvSpPr>
            <a:spLocks noChangeShapeType="1"/>
          </p:cNvSpPr>
          <p:nvPr/>
        </p:nvSpPr>
        <p:spPr bwMode="auto">
          <a:xfrm>
            <a:off x="4161631" y="5264150"/>
            <a:ext cx="4392613" cy="73025"/>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1">
            <a:extLst>
              <a:ext uri="{FF2B5EF4-FFF2-40B4-BE49-F238E27FC236}">
                <a16:creationId xmlns:a16="http://schemas.microsoft.com/office/drawing/2014/main" id="{6159E9D2-1935-4352-BBBE-E759CCC740BF}"/>
              </a:ext>
            </a:extLst>
          </p:cNvPr>
          <p:cNvSpPr>
            <a:spLocks noChangeShapeType="1"/>
          </p:cNvSpPr>
          <p:nvPr/>
        </p:nvSpPr>
        <p:spPr bwMode="auto">
          <a:xfrm>
            <a:off x="416719" y="5264150"/>
            <a:ext cx="1368425" cy="792162"/>
          </a:xfrm>
          <a:prstGeom prst="line">
            <a:avLst/>
          </a:prstGeom>
          <a:noFill/>
          <a:ln w="6350">
            <a:solidFill>
              <a:srgbClr val="CC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2">
            <a:extLst>
              <a:ext uri="{FF2B5EF4-FFF2-40B4-BE49-F238E27FC236}">
                <a16:creationId xmlns:a16="http://schemas.microsoft.com/office/drawing/2014/main" id="{D297FB92-C633-40A1-9BEB-F06E27B2BB5E}"/>
              </a:ext>
            </a:extLst>
          </p:cNvPr>
          <p:cNvSpPr>
            <a:spLocks noChangeShapeType="1"/>
          </p:cNvSpPr>
          <p:nvPr/>
        </p:nvSpPr>
        <p:spPr bwMode="auto">
          <a:xfrm flipV="1">
            <a:off x="416719" y="4589461"/>
            <a:ext cx="2278063" cy="531813"/>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6" name="Line 13">
            <a:extLst>
              <a:ext uri="{FF2B5EF4-FFF2-40B4-BE49-F238E27FC236}">
                <a16:creationId xmlns:a16="http://schemas.microsoft.com/office/drawing/2014/main" id="{7DE30876-3AAC-4D69-AC27-F42C51C6E670}"/>
              </a:ext>
            </a:extLst>
          </p:cNvPr>
          <p:cNvSpPr>
            <a:spLocks noChangeShapeType="1"/>
          </p:cNvSpPr>
          <p:nvPr/>
        </p:nvSpPr>
        <p:spPr bwMode="auto">
          <a:xfrm>
            <a:off x="1785144" y="6129337"/>
            <a:ext cx="1584325" cy="574675"/>
          </a:xfrm>
          <a:prstGeom prst="line">
            <a:avLst/>
          </a:prstGeom>
          <a:noFill/>
          <a:ln w="6350">
            <a:solidFill>
              <a:srgbClr val="FF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Oval 14">
            <a:extLst>
              <a:ext uri="{FF2B5EF4-FFF2-40B4-BE49-F238E27FC236}">
                <a16:creationId xmlns:a16="http://schemas.microsoft.com/office/drawing/2014/main" id="{5C151E1F-BF70-480E-AB50-441C491BCEF1}"/>
              </a:ext>
            </a:extLst>
          </p:cNvPr>
          <p:cNvSpPr>
            <a:spLocks noChangeArrowheads="1"/>
          </p:cNvSpPr>
          <p:nvPr/>
        </p:nvSpPr>
        <p:spPr bwMode="auto">
          <a:xfrm>
            <a:off x="1713706" y="6056312"/>
            <a:ext cx="144463"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8" name="Oval 15">
            <a:extLst>
              <a:ext uri="{FF2B5EF4-FFF2-40B4-BE49-F238E27FC236}">
                <a16:creationId xmlns:a16="http://schemas.microsoft.com/office/drawing/2014/main" id="{065A6011-9022-4DD8-B791-1D1DA0297BB7}"/>
              </a:ext>
            </a:extLst>
          </p:cNvPr>
          <p:cNvSpPr>
            <a:spLocks noChangeArrowheads="1"/>
          </p:cNvSpPr>
          <p:nvPr/>
        </p:nvSpPr>
        <p:spPr bwMode="auto">
          <a:xfrm>
            <a:off x="3369469" y="6632575"/>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9" name="Line 16">
            <a:extLst>
              <a:ext uri="{FF2B5EF4-FFF2-40B4-BE49-F238E27FC236}">
                <a16:creationId xmlns:a16="http://schemas.microsoft.com/office/drawing/2014/main" id="{6D4F7914-9B7E-4729-8399-8B6AAC216574}"/>
              </a:ext>
            </a:extLst>
          </p:cNvPr>
          <p:cNvSpPr>
            <a:spLocks noChangeShapeType="1"/>
          </p:cNvSpPr>
          <p:nvPr/>
        </p:nvSpPr>
        <p:spPr bwMode="auto">
          <a:xfrm flipV="1">
            <a:off x="3440906" y="5408612"/>
            <a:ext cx="5113338" cy="12954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Oval 17">
            <a:extLst>
              <a:ext uri="{FF2B5EF4-FFF2-40B4-BE49-F238E27FC236}">
                <a16:creationId xmlns:a16="http://schemas.microsoft.com/office/drawing/2014/main" id="{B81C5093-FF15-4CBC-87BD-CFBA676F4180}"/>
              </a:ext>
            </a:extLst>
          </p:cNvPr>
          <p:cNvSpPr>
            <a:spLocks noChangeArrowheads="1"/>
          </p:cNvSpPr>
          <p:nvPr/>
        </p:nvSpPr>
        <p:spPr bwMode="auto">
          <a:xfrm>
            <a:off x="2672374" y="4474702"/>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21" name="Line 18">
            <a:extLst>
              <a:ext uri="{FF2B5EF4-FFF2-40B4-BE49-F238E27FC236}">
                <a16:creationId xmlns:a16="http://schemas.microsoft.com/office/drawing/2014/main" id="{854EE0D3-1261-4EC6-A3AC-BCAFF7BDA17F}"/>
              </a:ext>
            </a:extLst>
          </p:cNvPr>
          <p:cNvSpPr>
            <a:spLocks noChangeShapeType="1"/>
          </p:cNvSpPr>
          <p:nvPr/>
        </p:nvSpPr>
        <p:spPr bwMode="auto">
          <a:xfrm>
            <a:off x="2816836" y="4545013"/>
            <a:ext cx="5737408" cy="792162"/>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2" name="Line 19">
            <a:extLst>
              <a:ext uri="{FF2B5EF4-FFF2-40B4-BE49-F238E27FC236}">
                <a16:creationId xmlns:a16="http://schemas.microsoft.com/office/drawing/2014/main" id="{DD36B00F-9B5F-47A9-B792-88B55738F513}"/>
              </a:ext>
            </a:extLst>
          </p:cNvPr>
          <p:cNvSpPr>
            <a:spLocks noChangeShapeType="1"/>
          </p:cNvSpPr>
          <p:nvPr/>
        </p:nvSpPr>
        <p:spPr bwMode="auto">
          <a:xfrm flipV="1">
            <a:off x="1785144" y="5913437"/>
            <a:ext cx="2879725" cy="215900"/>
          </a:xfrm>
          <a:prstGeom prst="line">
            <a:avLst/>
          </a:prstGeom>
          <a:noFill/>
          <a:ln w="6350">
            <a:solidFill>
              <a:srgbClr val="00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3" name="Oval 20">
            <a:extLst>
              <a:ext uri="{FF2B5EF4-FFF2-40B4-BE49-F238E27FC236}">
                <a16:creationId xmlns:a16="http://schemas.microsoft.com/office/drawing/2014/main" id="{17F0883D-4F4C-4898-B317-B3FB47E7A601}"/>
              </a:ext>
            </a:extLst>
          </p:cNvPr>
          <p:cNvSpPr>
            <a:spLocks noChangeArrowheads="1"/>
          </p:cNvSpPr>
          <p:nvPr/>
        </p:nvSpPr>
        <p:spPr bwMode="auto">
          <a:xfrm>
            <a:off x="4664869" y="5840412"/>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24" name="Line 21">
            <a:extLst>
              <a:ext uri="{FF2B5EF4-FFF2-40B4-BE49-F238E27FC236}">
                <a16:creationId xmlns:a16="http://schemas.microsoft.com/office/drawing/2014/main" id="{2C24623B-4B36-441C-8BC7-580FBB43CA7C}"/>
              </a:ext>
            </a:extLst>
          </p:cNvPr>
          <p:cNvSpPr>
            <a:spLocks noChangeShapeType="1"/>
          </p:cNvSpPr>
          <p:nvPr/>
        </p:nvSpPr>
        <p:spPr bwMode="auto">
          <a:xfrm flipV="1">
            <a:off x="4880769" y="5408612"/>
            <a:ext cx="3600450" cy="504825"/>
          </a:xfrm>
          <a:prstGeom prst="line">
            <a:avLst/>
          </a:prstGeom>
          <a:noFill/>
          <a:ln w="6350">
            <a:solidFill>
              <a:srgbClr val="00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Freeform 22">
            <a:extLst>
              <a:ext uri="{FF2B5EF4-FFF2-40B4-BE49-F238E27FC236}">
                <a16:creationId xmlns:a16="http://schemas.microsoft.com/office/drawing/2014/main" id="{9602B3D4-EC75-4F1A-A356-8F19FD720DE9}"/>
              </a:ext>
            </a:extLst>
          </p:cNvPr>
          <p:cNvSpPr>
            <a:spLocks/>
          </p:cNvSpPr>
          <p:nvPr/>
        </p:nvSpPr>
        <p:spPr bwMode="auto">
          <a:xfrm>
            <a:off x="561181" y="4760912"/>
            <a:ext cx="360363" cy="863600"/>
          </a:xfrm>
          <a:custGeom>
            <a:avLst/>
            <a:gdLst>
              <a:gd name="T0" fmla="*/ 0 w 227"/>
              <a:gd name="T1" fmla="*/ 0 h 544"/>
              <a:gd name="T2" fmla="*/ 2147483647 w 227"/>
              <a:gd name="T3" fmla="*/ 2147483647 h 544"/>
              <a:gd name="T4" fmla="*/ 0 w 227"/>
              <a:gd name="T5" fmla="*/ 2147483647 h 544"/>
              <a:gd name="T6" fmla="*/ 0 60000 65536"/>
              <a:gd name="T7" fmla="*/ 0 60000 65536"/>
              <a:gd name="T8" fmla="*/ 0 60000 65536"/>
              <a:gd name="T9" fmla="*/ 0 w 227"/>
              <a:gd name="T10" fmla="*/ 0 h 544"/>
              <a:gd name="T11" fmla="*/ 227 w 227"/>
              <a:gd name="T12" fmla="*/ 544 h 544"/>
            </a:gdLst>
            <a:ahLst/>
            <a:cxnLst>
              <a:cxn ang="T6">
                <a:pos x="T0" y="T1"/>
              </a:cxn>
              <a:cxn ang="T7">
                <a:pos x="T2" y="T3"/>
              </a:cxn>
              <a:cxn ang="T8">
                <a:pos x="T4" y="T5"/>
              </a:cxn>
            </a:cxnLst>
            <a:rect l="T9" t="T10" r="T11" b="T12"/>
            <a:pathLst>
              <a:path w="227" h="544">
                <a:moveTo>
                  <a:pt x="0" y="0"/>
                </a:moveTo>
                <a:cubicBezTo>
                  <a:pt x="113" y="90"/>
                  <a:pt x="227" y="181"/>
                  <a:pt x="227" y="272"/>
                </a:cubicBezTo>
                <a:cubicBezTo>
                  <a:pt x="227" y="363"/>
                  <a:pt x="38" y="499"/>
                  <a:pt x="0" y="544"/>
                </a:cubicBezTo>
              </a:path>
            </a:pathLst>
          </a:custGeom>
          <a:noFill/>
          <a:ln w="63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6" name="Freeform 25">
            <a:extLst>
              <a:ext uri="{FF2B5EF4-FFF2-40B4-BE49-F238E27FC236}">
                <a16:creationId xmlns:a16="http://schemas.microsoft.com/office/drawing/2014/main" id="{B83738D6-8DE9-4708-9785-C6B43CAE72BC}"/>
              </a:ext>
            </a:extLst>
          </p:cNvPr>
          <p:cNvSpPr>
            <a:spLocks/>
          </p:cNvSpPr>
          <p:nvPr/>
        </p:nvSpPr>
        <p:spPr bwMode="auto">
          <a:xfrm>
            <a:off x="1856581" y="5695950"/>
            <a:ext cx="360363" cy="863600"/>
          </a:xfrm>
          <a:custGeom>
            <a:avLst/>
            <a:gdLst>
              <a:gd name="T0" fmla="*/ 0 w 227"/>
              <a:gd name="T1" fmla="*/ 0 h 544"/>
              <a:gd name="T2" fmla="*/ 2147483647 w 227"/>
              <a:gd name="T3" fmla="*/ 2147483647 h 544"/>
              <a:gd name="T4" fmla="*/ 0 w 227"/>
              <a:gd name="T5" fmla="*/ 2147483647 h 544"/>
              <a:gd name="T6" fmla="*/ 0 60000 65536"/>
              <a:gd name="T7" fmla="*/ 0 60000 65536"/>
              <a:gd name="T8" fmla="*/ 0 60000 65536"/>
              <a:gd name="T9" fmla="*/ 0 w 227"/>
              <a:gd name="T10" fmla="*/ 0 h 544"/>
              <a:gd name="T11" fmla="*/ 227 w 227"/>
              <a:gd name="T12" fmla="*/ 544 h 544"/>
            </a:gdLst>
            <a:ahLst/>
            <a:cxnLst>
              <a:cxn ang="T6">
                <a:pos x="T0" y="T1"/>
              </a:cxn>
              <a:cxn ang="T7">
                <a:pos x="T2" y="T3"/>
              </a:cxn>
              <a:cxn ang="T8">
                <a:pos x="T4" y="T5"/>
              </a:cxn>
            </a:cxnLst>
            <a:rect l="T9" t="T10" r="T11" b="T12"/>
            <a:pathLst>
              <a:path w="227" h="544">
                <a:moveTo>
                  <a:pt x="0" y="0"/>
                </a:moveTo>
                <a:cubicBezTo>
                  <a:pt x="113" y="90"/>
                  <a:pt x="227" y="181"/>
                  <a:pt x="227" y="272"/>
                </a:cubicBezTo>
                <a:cubicBezTo>
                  <a:pt x="227" y="363"/>
                  <a:pt x="38" y="499"/>
                  <a:pt x="0" y="544"/>
                </a:cubicBezTo>
              </a:path>
            </a:pathLst>
          </a:custGeom>
          <a:noFill/>
          <a:ln w="63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7" name="Text Box 27">
            <a:extLst>
              <a:ext uri="{FF2B5EF4-FFF2-40B4-BE49-F238E27FC236}">
                <a16:creationId xmlns:a16="http://schemas.microsoft.com/office/drawing/2014/main" id="{C913B88A-2A0D-478F-9277-67E02C8807E3}"/>
              </a:ext>
            </a:extLst>
          </p:cNvPr>
          <p:cNvSpPr txBox="1">
            <a:spLocks noChangeArrowheads="1"/>
          </p:cNvSpPr>
          <p:nvPr/>
        </p:nvSpPr>
        <p:spPr bwMode="auto">
          <a:xfrm>
            <a:off x="1477169" y="6003925"/>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t</a:t>
            </a:r>
          </a:p>
        </p:txBody>
      </p:sp>
    </p:spTree>
    <p:extLst>
      <p:ext uri="{BB962C8B-B14F-4D97-AF65-F5344CB8AC3E}">
        <p14:creationId xmlns:p14="http://schemas.microsoft.com/office/powerpoint/2010/main" val="3049621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B605D-A4DA-4349-B747-A529A5F8682E}"/>
              </a:ext>
            </a:extLst>
          </p:cNvPr>
          <p:cNvSpPr>
            <a:spLocks noGrp="1"/>
          </p:cNvSpPr>
          <p:nvPr>
            <p:ph type="title"/>
          </p:nvPr>
        </p:nvSpPr>
        <p:spPr/>
        <p:txBody>
          <a:bodyPr/>
          <a:lstStyle/>
          <a:p>
            <a:r>
              <a:rPr lang="zh-CN" altLang="en-US" dirty="0"/>
              <a:t>贪心算法特点</a:t>
            </a:r>
          </a:p>
        </p:txBody>
      </p:sp>
      <p:sp>
        <p:nvSpPr>
          <p:cNvPr id="3" name="内容占位符 2">
            <a:extLst>
              <a:ext uri="{FF2B5EF4-FFF2-40B4-BE49-F238E27FC236}">
                <a16:creationId xmlns:a16="http://schemas.microsoft.com/office/drawing/2014/main" id="{6CE6D187-9CB1-41F8-9A11-5307F57E3AB4}"/>
              </a:ext>
            </a:extLst>
          </p:cNvPr>
          <p:cNvSpPr>
            <a:spLocks noGrp="1"/>
          </p:cNvSpPr>
          <p:nvPr>
            <p:ph idx="1"/>
          </p:nvPr>
        </p:nvSpPr>
        <p:spPr>
          <a:xfrm>
            <a:off x="123432" y="764364"/>
            <a:ext cx="8897136" cy="5892855"/>
          </a:xfrm>
        </p:spPr>
        <p:txBody>
          <a:bodyPr>
            <a:normAutofit/>
          </a:bodyPr>
          <a:lstStyle/>
          <a:p>
            <a:pPr>
              <a:lnSpc>
                <a:spcPct val="110000"/>
              </a:lnSpc>
            </a:pPr>
            <a:r>
              <a:rPr lang="zh-CN" altLang="en-US" dirty="0">
                <a:solidFill>
                  <a:srgbClr val="000000"/>
                </a:solidFill>
              </a:rPr>
              <a:t>希望：贪心算法得到的最终结果是整体最优的</a:t>
            </a:r>
            <a:endParaRPr lang="en-US" altLang="zh-CN" dirty="0">
              <a:solidFill>
                <a:srgbClr val="000000"/>
              </a:solidFill>
            </a:endParaRPr>
          </a:p>
          <a:p>
            <a:pPr lvl="1">
              <a:lnSpc>
                <a:spcPct val="110000"/>
              </a:lnSpc>
            </a:pPr>
            <a:r>
              <a:rPr lang="zh-CN" altLang="en-US" dirty="0">
                <a:solidFill>
                  <a:srgbClr val="000000"/>
                </a:solidFill>
              </a:rPr>
              <a:t>可以求得全局最优解</a:t>
            </a:r>
            <a:endParaRPr lang="en-US" altLang="zh-CN" dirty="0">
              <a:solidFill>
                <a:srgbClr val="000000"/>
              </a:solidFill>
            </a:endParaRPr>
          </a:p>
          <a:p>
            <a:pPr lvl="1">
              <a:lnSpc>
                <a:spcPct val="110000"/>
              </a:lnSpc>
            </a:pPr>
            <a:r>
              <a:rPr lang="zh-CN" altLang="en-US" dirty="0">
                <a:solidFill>
                  <a:srgbClr val="000000"/>
                </a:solidFill>
              </a:rPr>
              <a:t>依赖于问题本身性质</a:t>
            </a:r>
            <a:r>
              <a:rPr lang="en-US" altLang="zh-CN" dirty="0">
                <a:solidFill>
                  <a:srgbClr val="000000"/>
                </a:solidFill>
              </a:rPr>
              <a:t>——</a:t>
            </a:r>
            <a:r>
              <a:rPr lang="zh-CN" altLang="en-US" dirty="0">
                <a:solidFill>
                  <a:srgbClr val="000000"/>
                </a:solidFill>
                <a:highlight>
                  <a:srgbClr val="FFFF00"/>
                </a:highlight>
              </a:rPr>
              <a:t>贪心选择性质</a:t>
            </a:r>
            <a:endParaRPr lang="en-US" altLang="zh-CN" dirty="0">
              <a:solidFill>
                <a:srgbClr val="000000"/>
              </a:solidFill>
              <a:highlight>
                <a:srgbClr val="FFFF00"/>
              </a:highlight>
            </a:endParaRPr>
          </a:p>
          <a:p>
            <a:pPr>
              <a:lnSpc>
                <a:spcPct val="110000"/>
              </a:lnSpc>
            </a:pPr>
            <a:endParaRPr lang="en-US" altLang="zh-CN" dirty="0">
              <a:solidFill>
                <a:srgbClr val="000000"/>
              </a:solidFill>
            </a:endParaRPr>
          </a:p>
          <a:p>
            <a:pPr>
              <a:lnSpc>
                <a:spcPct val="110000"/>
              </a:lnSpc>
            </a:pPr>
            <a:r>
              <a:rPr lang="zh-CN" altLang="en-US" dirty="0">
                <a:solidFill>
                  <a:srgbClr val="000000"/>
                </a:solidFill>
              </a:rPr>
              <a:t>贪心算法从原理上不能保证对</a:t>
            </a:r>
            <a:r>
              <a:rPr lang="zh-CN" altLang="en-US" dirty="0">
                <a:solidFill>
                  <a:srgbClr val="FF0000"/>
                </a:solidFill>
              </a:rPr>
              <a:t>所有</a:t>
            </a:r>
            <a:r>
              <a:rPr lang="zh-CN" altLang="en-US" dirty="0">
                <a:solidFill>
                  <a:srgbClr val="000000"/>
                </a:solidFill>
              </a:rPr>
              <a:t>问题都得到整体最优解，但贪心算法</a:t>
            </a:r>
            <a:endParaRPr lang="en-US" altLang="zh-CN" dirty="0">
              <a:solidFill>
                <a:srgbClr val="000000"/>
              </a:solidFill>
            </a:endParaRPr>
          </a:p>
          <a:p>
            <a:pPr lvl="1">
              <a:lnSpc>
                <a:spcPct val="110000"/>
              </a:lnSpc>
            </a:pPr>
            <a:r>
              <a:rPr lang="zh-CN" altLang="en-US" dirty="0">
                <a:solidFill>
                  <a:srgbClr val="000000"/>
                </a:solidFill>
              </a:rPr>
              <a:t>对</a:t>
            </a:r>
            <a:r>
              <a:rPr lang="zh-CN" altLang="en-US" dirty="0">
                <a:solidFill>
                  <a:srgbClr val="FF0000"/>
                </a:solidFill>
              </a:rPr>
              <a:t>一些</a:t>
            </a:r>
            <a:r>
              <a:rPr lang="zh-CN" altLang="en-US" dirty="0">
                <a:solidFill>
                  <a:srgbClr val="000000"/>
                </a:solidFill>
              </a:rPr>
              <a:t>问题能产生全局最优解，如单源最短路经问题，最小生成树问题等，这些问题具有贪心选择性质</a:t>
            </a:r>
            <a:endParaRPr lang="en-US" altLang="zh-CN" dirty="0">
              <a:solidFill>
                <a:srgbClr val="000000"/>
              </a:solidFill>
            </a:endParaRPr>
          </a:p>
          <a:p>
            <a:pPr lvl="1">
              <a:lnSpc>
                <a:spcPct val="110000"/>
              </a:lnSpc>
            </a:pPr>
            <a:r>
              <a:rPr lang="zh-CN" altLang="en-US" dirty="0">
                <a:solidFill>
                  <a:srgbClr val="000000"/>
                </a:solidFill>
              </a:rPr>
              <a:t>对</a:t>
            </a:r>
            <a:r>
              <a:rPr lang="zh-CN" altLang="en-US" dirty="0">
                <a:solidFill>
                  <a:srgbClr val="FF0000"/>
                </a:solidFill>
              </a:rPr>
              <a:t>某些</a:t>
            </a:r>
            <a:r>
              <a:rPr lang="zh-CN" altLang="en-US" dirty="0">
                <a:solidFill>
                  <a:srgbClr val="000000"/>
                </a:solidFill>
              </a:rPr>
              <a:t>问题，即使贪心算法不能得到整体最优解，其最终结果却是最优解的很好近似，</a:t>
            </a:r>
            <a:r>
              <a:rPr lang="zh-CN" altLang="en-US" dirty="0">
                <a:solidFill>
                  <a:srgbClr val="CC0000"/>
                </a:solidFill>
              </a:rPr>
              <a:t>同时降低了算法复杂性！！</a:t>
            </a:r>
            <a:endParaRPr lang="en-US" altLang="zh-CN" dirty="0">
              <a:solidFill>
                <a:srgbClr val="CC0000"/>
              </a:solidFill>
            </a:endParaRPr>
          </a:p>
          <a:p>
            <a:pPr>
              <a:lnSpc>
                <a:spcPct val="110000"/>
              </a:lnSpc>
            </a:pPr>
            <a:r>
              <a:rPr lang="en-US" altLang="zh-CN" dirty="0"/>
              <a:t>E.g.</a:t>
            </a:r>
            <a:r>
              <a:rPr lang="zh-CN" altLang="en-US" dirty="0"/>
              <a:t> </a:t>
            </a:r>
            <a:r>
              <a:rPr lang="en-US" altLang="zh-CN" dirty="0"/>
              <a:t> </a:t>
            </a:r>
            <a:r>
              <a:rPr lang="zh-CN" altLang="en-US" dirty="0"/>
              <a:t>平面凸多边形的自上而下分治三角剖分</a:t>
            </a:r>
            <a:endParaRPr lang="en-US" altLang="zh-CN" dirty="0"/>
          </a:p>
          <a:p>
            <a:pPr lvl="1">
              <a:lnSpc>
                <a:spcPct val="110000"/>
              </a:lnSpc>
            </a:pPr>
            <a:r>
              <a:rPr lang="zh-CN" altLang="en-US" dirty="0"/>
              <a:t>根据启发式信息选取</a:t>
            </a:r>
            <a:r>
              <a:rPr lang="en-US" altLang="zh-CN" dirty="0"/>
              <a:t>K</a:t>
            </a:r>
            <a:r>
              <a:rPr lang="zh-CN" altLang="en-US" dirty="0"/>
              <a:t>个候选断点，从中比较选取断点</a:t>
            </a:r>
            <a:r>
              <a:rPr lang="en-US" altLang="zh-CN" dirty="0" err="1"/>
              <a:t>v</a:t>
            </a:r>
            <a:r>
              <a:rPr lang="en-US" altLang="zh-CN" baseline="-25000" dirty="0" err="1"/>
              <a:t>k</a:t>
            </a:r>
            <a:r>
              <a:rPr lang="zh-CN" altLang="en-US" dirty="0"/>
              <a:t>：选取使</a:t>
            </a:r>
            <a:r>
              <a:rPr lang="en-US" altLang="zh-CN" dirty="0" err="1"/>
              <a:t>sumweight</a:t>
            </a:r>
            <a:r>
              <a:rPr lang="en-US" altLang="zh-CN" dirty="0"/>
              <a:t>(v</a:t>
            </a:r>
            <a:r>
              <a:rPr lang="en-US" altLang="zh-CN" baseline="-25000" dirty="0"/>
              <a:t>0</a:t>
            </a:r>
            <a:r>
              <a:rPr lang="en-US" altLang="zh-CN" dirty="0"/>
              <a:t>, </a:t>
            </a:r>
            <a:r>
              <a:rPr lang="en-US" altLang="zh-CN" dirty="0" err="1"/>
              <a:t>v</a:t>
            </a:r>
            <a:r>
              <a:rPr lang="en-US" altLang="zh-CN" baseline="-25000" dirty="0" err="1"/>
              <a:t>k</a:t>
            </a:r>
            <a:r>
              <a:rPr lang="en-US" altLang="zh-CN" dirty="0"/>
              <a:t>) + </a:t>
            </a:r>
            <a:r>
              <a:rPr lang="en-US" altLang="zh-CN" dirty="0" err="1"/>
              <a:t>sumweight</a:t>
            </a:r>
            <a:r>
              <a:rPr lang="en-US" altLang="zh-CN" dirty="0"/>
              <a:t>(</a:t>
            </a:r>
            <a:r>
              <a:rPr lang="en-US" altLang="zh-CN" dirty="0" err="1"/>
              <a:t>v</a:t>
            </a:r>
            <a:r>
              <a:rPr lang="en-US" altLang="zh-CN" baseline="-25000" dirty="0" err="1"/>
              <a:t>k</a:t>
            </a:r>
            <a:r>
              <a:rPr lang="en-US" altLang="zh-CN" dirty="0" err="1"/>
              <a:t>,v</a:t>
            </a:r>
            <a:r>
              <a:rPr lang="en-US" altLang="zh-CN" baseline="-25000" dirty="0" err="1"/>
              <a:t>n</a:t>
            </a:r>
            <a:r>
              <a:rPr lang="en-US" altLang="zh-CN" dirty="0"/>
              <a:t>) </a:t>
            </a:r>
            <a:r>
              <a:rPr lang="zh-CN" altLang="en-US" dirty="0"/>
              <a:t>最小的</a:t>
            </a:r>
            <a:r>
              <a:rPr lang="en-US" altLang="zh-CN" dirty="0" err="1"/>
              <a:t>v</a:t>
            </a:r>
            <a:r>
              <a:rPr lang="en-US" altLang="zh-CN" baseline="-25000" dirty="0" err="1"/>
              <a:t>k</a:t>
            </a:r>
            <a:endParaRPr lang="zh-CN" altLang="en-US" dirty="0"/>
          </a:p>
          <a:p>
            <a:endParaRPr lang="zh-CN" altLang="en-US" dirty="0"/>
          </a:p>
        </p:txBody>
      </p:sp>
      <p:sp>
        <p:nvSpPr>
          <p:cNvPr id="4" name="日期占位符 3">
            <a:extLst>
              <a:ext uri="{FF2B5EF4-FFF2-40B4-BE49-F238E27FC236}">
                <a16:creationId xmlns:a16="http://schemas.microsoft.com/office/drawing/2014/main" id="{2FE6308B-F0DC-46B8-9614-AB6DD8CA01C7}"/>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13E2C853-FC25-49DA-8BAF-277A2F10981C}"/>
              </a:ext>
            </a:extLst>
          </p:cNvPr>
          <p:cNvSpPr>
            <a:spLocks noGrp="1"/>
          </p:cNvSpPr>
          <p:nvPr>
            <p:ph type="sldNum" sz="quarter" idx="12"/>
          </p:nvPr>
        </p:nvSpPr>
        <p:spPr/>
        <p:txBody>
          <a:bodyPr/>
          <a:lstStyle/>
          <a:p>
            <a:fld id="{EEA58A3B-43CE-4AA0-90B5-EB47AFAFEB34}" type="slidenum">
              <a:rPr lang="zh-CN" altLang="en-US" smtClean="0"/>
              <a:pPr/>
              <a:t>14</a:t>
            </a:fld>
            <a:endParaRPr lang="zh-CN" altLang="en-US" dirty="0"/>
          </a:p>
        </p:txBody>
      </p:sp>
    </p:spTree>
    <p:extLst>
      <p:ext uri="{BB962C8B-B14F-4D97-AF65-F5344CB8AC3E}">
        <p14:creationId xmlns:p14="http://schemas.microsoft.com/office/powerpoint/2010/main" val="407489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53BF6-F0FA-4C48-934B-BB1551530C79}"/>
              </a:ext>
            </a:extLst>
          </p:cNvPr>
          <p:cNvSpPr>
            <a:spLocks noGrp="1"/>
          </p:cNvSpPr>
          <p:nvPr>
            <p:ph type="title"/>
          </p:nvPr>
        </p:nvSpPr>
        <p:spPr/>
        <p:txBody>
          <a:bodyPr/>
          <a:lstStyle/>
          <a:p>
            <a:r>
              <a:rPr lang="zh-CN" altLang="en-US" sz="2800" dirty="0"/>
              <a:t>贪心算法要素和步骤</a:t>
            </a:r>
            <a:endParaRPr lang="zh-CN" altLang="en-US" dirty="0"/>
          </a:p>
        </p:txBody>
      </p:sp>
      <p:sp>
        <p:nvSpPr>
          <p:cNvPr id="3" name="内容占位符 2">
            <a:extLst>
              <a:ext uri="{FF2B5EF4-FFF2-40B4-BE49-F238E27FC236}">
                <a16:creationId xmlns:a16="http://schemas.microsoft.com/office/drawing/2014/main" id="{B8CAE5EB-DB8A-49CB-B53C-459D88E676F9}"/>
              </a:ext>
            </a:extLst>
          </p:cNvPr>
          <p:cNvSpPr>
            <a:spLocks noGrp="1"/>
          </p:cNvSpPr>
          <p:nvPr>
            <p:ph idx="1"/>
          </p:nvPr>
        </p:nvSpPr>
        <p:spPr>
          <a:xfrm>
            <a:off x="123432" y="764364"/>
            <a:ext cx="8897136" cy="5957112"/>
          </a:xfrm>
        </p:spPr>
        <p:txBody>
          <a:bodyPr>
            <a:noAutofit/>
          </a:bodyPr>
          <a:lstStyle/>
          <a:p>
            <a:pPr marL="0" indent="0">
              <a:buNone/>
            </a:pPr>
            <a:r>
              <a:rPr lang="zh-CN" altLang="en-US" dirty="0"/>
              <a:t>贪心算法要素包括以下几部分</a:t>
            </a:r>
            <a:endParaRPr lang="en-US" altLang="zh-CN" dirty="0"/>
          </a:p>
          <a:p>
            <a:r>
              <a:rPr lang="en-US" altLang="zh-CN" dirty="0"/>
              <a:t>1. </a:t>
            </a:r>
            <a:r>
              <a:rPr lang="zh-CN" altLang="en-US" dirty="0"/>
              <a:t>作为问题输入的候选集合</a:t>
            </a:r>
            <a:r>
              <a:rPr lang="en-US" altLang="zh-CN" dirty="0"/>
              <a:t>C</a:t>
            </a:r>
            <a:r>
              <a:rPr lang="zh-CN" altLang="en-US" dirty="0"/>
              <a:t>，据此构造问题的可行解</a:t>
            </a:r>
            <a:endParaRPr lang="en-US" altLang="zh-CN" dirty="0"/>
          </a:p>
          <a:p>
            <a:pPr lvl="1"/>
            <a:r>
              <a:rPr lang="en-US" altLang="zh-CN" dirty="0"/>
              <a:t>e.g. Available=(n</a:t>
            </a:r>
            <a:r>
              <a:rPr lang="en-US" altLang="zh-CN" baseline="-25000" dirty="0"/>
              <a:t>5</a:t>
            </a:r>
            <a:r>
              <a:rPr lang="zh-CN" altLang="en-US" baseline="-25000" dirty="0"/>
              <a:t>元</a:t>
            </a:r>
            <a:r>
              <a:rPr lang="en-US" altLang="zh-CN" dirty="0"/>
              <a:t>, n</a:t>
            </a:r>
            <a:r>
              <a:rPr lang="en-US" altLang="zh-CN" baseline="-25000" dirty="0"/>
              <a:t>2</a:t>
            </a:r>
            <a:r>
              <a:rPr lang="zh-CN" altLang="en-US" baseline="-25000" dirty="0"/>
              <a:t>元</a:t>
            </a:r>
            <a:r>
              <a:rPr lang="en-US" altLang="zh-CN" dirty="0"/>
              <a:t>, n</a:t>
            </a:r>
            <a:r>
              <a:rPr lang="en-US" altLang="zh-CN" baseline="-25000" dirty="0"/>
              <a:t>1</a:t>
            </a:r>
            <a:r>
              <a:rPr lang="zh-CN" altLang="en-US" baseline="-25000" dirty="0"/>
              <a:t>元</a:t>
            </a:r>
            <a:r>
              <a:rPr lang="en-US" altLang="zh-CN" dirty="0"/>
              <a:t>, n</a:t>
            </a:r>
            <a:r>
              <a:rPr lang="en-US" altLang="zh-CN" baseline="-25000" dirty="0"/>
              <a:t>5</a:t>
            </a:r>
            <a:r>
              <a:rPr lang="zh-CN" altLang="en-US" baseline="-25000" dirty="0"/>
              <a:t>角</a:t>
            </a:r>
            <a:r>
              <a:rPr lang="en-US" altLang="zh-CN" dirty="0"/>
              <a:t>, n</a:t>
            </a:r>
            <a:r>
              <a:rPr lang="en-US" altLang="zh-CN" baseline="-25000" dirty="0"/>
              <a:t>2</a:t>
            </a:r>
            <a:r>
              <a:rPr lang="zh-CN" altLang="en-US" baseline="-25000" dirty="0"/>
              <a:t>角</a:t>
            </a:r>
            <a:r>
              <a:rPr lang="en-US" altLang="zh-CN" dirty="0"/>
              <a:t>, n</a:t>
            </a:r>
            <a:r>
              <a:rPr lang="en-US" altLang="zh-CN" baseline="-25000" dirty="0"/>
              <a:t>1</a:t>
            </a:r>
            <a:r>
              <a:rPr lang="zh-CN" altLang="en-US" baseline="-25000" dirty="0"/>
              <a:t>角</a:t>
            </a:r>
            <a:r>
              <a:rPr lang="en-US" altLang="zh-CN" dirty="0"/>
              <a:t>)</a:t>
            </a:r>
          </a:p>
          <a:p>
            <a:pPr marL="609600" indent="-609600" eaLnBrk="1" hangingPunct="1">
              <a:buFontTx/>
              <a:buNone/>
            </a:pPr>
            <a:r>
              <a:rPr lang="en-US" altLang="zh-CN" dirty="0"/>
              <a:t>                               =(2,       2,     4,     4,    4,     4)</a:t>
            </a:r>
          </a:p>
          <a:p>
            <a:r>
              <a:rPr lang="en-US" altLang="zh-CN" dirty="0"/>
              <a:t>2. </a:t>
            </a:r>
            <a:r>
              <a:rPr lang="zh-CN" altLang="en-US" dirty="0"/>
              <a:t>由部分解、可行解组成的解集合</a:t>
            </a:r>
            <a:r>
              <a:rPr lang="en-US" altLang="zh-CN" dirty="0"/>
              <a:t>S={X}</a:t>
            </a:r>
          </a:p>
          <a:p>
            <a:pPr lvl="1"/>
            <a:r>
              <a:rPr lang="en-US" altLang="zh-CN" dirty="0"/>
              <a:t>e.g.    </a:t>
            </a:r>
            <a:r>
              <a:rPr lang="zh-CN" altLang="en-US" dirty="0"/>
              <a:t>对</a:t>
            </a:r>
            <a:r>
              <a:rPr lang="en-US" altLang="zh-CN" dirty="0"/>
              <a:t>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a:t>
            </a:r>
            <a:r>
              <a:rPr lang="en-US" altLang="zh-CN" dirty="0"/>
              <a:t>S</a:t>
            </a:r>
            <a:r>
              <a:rPr lang="zh-CN" altLang="en-US" dirty="0"/>
              <a:t>包括：</a:t>
            </a:r>
          </a:p>
          <a:p>
            <a:pPr marL="609600" indent="-609600" eaLnBrk="1" hangingPunct="1">
              <a:lnSpc>
                <a:spcPct val="100000"/>
              </a:lnSpc>
              <a:buFontTx/>
              <a:buNone/>
            </a:pPr>
            <a:r>
              <a:rPr lang="zh-CN" altLang="en-US" dirty="0"/>
              <a:t>                    </a:t>
            </a:r>
            <a:r>
              <a:rPr lang="en-US" altLang="zh-CN" dirty="0"/>
              <a:t>(  ?,    ?  ,   ?,    ?,     ?,     ? )</a:t>
            </a:r>
          </a:p>
          <a:p>
            <a:pPr marL="609600" indent="-609600" eaLnBrk="1" hangingPunct="1">
              <a:lnSpc>
                <a:spcPct val="100000"/>
              </a:lnSpc>
              <a:buFontTx/>
              <a:buNone/>
            </a:pPr>
            <a:r>
              <a:rPr lang="en-US" altLang="zh-CN" dirty="0"/>
              <a:t>                    ( </a:t>
            </a:r>
            <a:r>
              <a:rPr lang="en-US" altLang="zh-CN" dirty="0">
                <a:solidFill>
                  <a:srgbClr val="FF0000"/>
                </a:solidFill>
              </a:rPr>
              <a:t>0</a:t>
            </a:r>
            <a:r>
              <a:rPr lang="en-US" altLang="zh-CN" dirty="0"/>
              <a:t>,     ?,     ?,     ?,     ?      ?)</a:t>
            </a:r>
          </a:p>
          <a:p>
            <a:pPr marL="609600" indent="-609600" eaLnBrk="1" hangingPunct="1">
              <a:lnSpc>
                <a:spcPct val="100000"/>
              </a:lnSpc>
              <a:buFontTx/>
              <a:buNone/>
            </a:pPr>
            <a:r>
              <a:rPr lang="en-US" altLang="zh-CN" dirty="0"/>
              <a:t>                    ( 0,     </a:t>
            </a:r>
            <a:r>
              <a:rPr lang="en-US" altLang="zh-CN" dirty="0">
                <a:solidFill>
                  <a:srgbClr val="FF0000"/>
                </a:solidFill>
              </a:rPr>
              <a:t>2</a:t>
            </a:r>
            <a:r>
              <a:rPr lang="en-US" altLang="zh-CN" dirty="0"/>
              <a:t>,     ?,     ?,     ?      ?)</a:t>
            </a:r>
          </a:p>
          <a:p>
            <a:pPr marL="609600" indent="-609600" eaLnBrk="1" hangingPunct="1">
              <a:lnSpc>
                <a:spcPct val="100000"/>
              </a:lnSpc>
              <a:buFontTx/>
              <a:buNone/>
            </a:pPr>
            <a:r>
              <a:rPr lang="en-US" altLang="zh-CN" dirty="0"/>
              <a:t>                    ( 0,     2,     </a:t>
            </a:r>
            <a:r>
              <a:rPr lang="en-US" altLang="zh-CN" dirty="0">
                <a:solidFill>
                  <a:srgbClr val="FF0000"/>
                </a:solidFill>
              </a:rPr>
              <a:t>0</a:t>
            </a:r>
            <a:r>
              <a:rPr lang="en-US" altLang="zh-CN" dirty="0"/>
              <a:t>,     ?,     ?      ?)</a:t>
            </a:r>
          </a:p>
          <a:p>
            <a:pPr marL="609600" indent="-609600" eaLnBrk="1" hangingPunct="1">
              <a:lnSpc>
                <a:spcPct val="100000"/>
              </a:lnSpc>
              <a:buFontTx/>
              <a:buNone/>
            </a:pPr>
            <a:r>
              <a:rPr lang="en-US" altLang="zh-CN" dirty="0"/>
              <a:t>                    ( 0,     2,     0,     </a:t>
            </a:r>
            <a:r>
              <a:rPr lang="en-US" altLang="zh-CN" dirty="0">
                <a:solidFill>
                  <a:srgbClr val="FF0000"/>
                </a:solidFill>
              </a:rPr>
              <a:t>1</a:t>
            </a:r>
            <a:r>
              <a:rPr lang="en-US" altLang="zh-CN" dirty="0"/>
              <a:t>,     ?      ?)</a:t>
            </a:r>
          </a:p>
          <a:p>
            <a:pPr marL="609600" indent="-609600" eaLnBrk="1" hangingPunct="1">
              <a:lnSpc>
                <a:spcPct val="100000"/>
              </a:lnSpc>
              <a:buFontTx/>
              <a:buNone/>
            </a:pPr>
            <a:r>
              <a:rPr lang="en-US" altLang="zh-CN" dirty="0"/>
              <a:t>                    ( 0,     2,     0,     1,     </a:t>
            </a:r>
            <a:r>
              <a:rPr lang="en-US" altLang="zh-CN" dirty="0">
                <a:solidFill>
                  <a:srgbClr val="FF0000"/>
                </a:solidFill>
              </a:rPr>
              <a:t>0</a:t>
            </a:r>
            <a:r>
              <a:rPr lang="en-US" altLang="zh-CN" dirty="0"/>
              <a:t>      ?)</a:t>
            </a:r>
          </a:p>
          <a:p>
            <a:pPr marL="609600" indent="-609600" eaLnBrk="1" hangingPunct="1">
              <a:lnSpc>
                <a:spcPct val="100000"/>
              </a:lnSpc>
              <a:buFontTx/>
              <a:buNone/>
            </a:pPr>
            <a:r>
              <a:rPr lang="en-US" altLang="zh-CN" dirty="0"/>
              <a:t>                    ( 0,     2,     0,     1,     0      </a:t>
            </a:r>
            <a:r>
              <a:rPr lang="en-US" altLang="zh-CN" dirty="0">
                <a:solidFill>
                  <a:srgbClr val="FF0000"/>
                </a:solidFill>
              </a:rPr>
              <a:t>1</a:t>
            </a:r>
            <a:r>
              <a:rPr lang="en-US" altLang="zh-CN" dirty="0"/>
              <a:t>)</a:t>
            </a:r>
            <a:endParaRPr lang="zh-CN" altLang="en-US" dirty="0"/>
          </a:p>
        </p:txBody>
      </p:sp>
      <p:sp>
        <p:nvSpPr>
          <p:cNvPr id="4" name="日期占位符 3">
            <a:extLst>
              <a:ext uri="{FF2B5EF4-FFF2-40B4-BE49-F238E27FC236}">
                <a16:creationId xmlns:a16="http://schemas.microsoft.com/office/drawing/2014/main" id="{13EECDBC-7158-45A7-8714-D6900AEF9E52}"/>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DB5D6C77-A02B-469A-8289-A56C4011DC88}"/>
              </a:ext>
            </a:extLst>
          </p:cNvPr>
          <p:cNvSpPr>
            <a:spLocks noGrp="1"/>
          </p:cNvSpPr>
          <p:nvPr>
            <p:ph type="sldNum" sz="quarter" idx="12"/>
          </p:nvPr>
        </p:nvSpPr>
        <p:spPr/>
        <p:txBody>
          <a:bodyPr/>
          <a:lstStyle/>
          <a:p>
            <a:fld id="{EEA58A3B-43CE-4AA0-90B5-EB47AFAFEB34}" type="slidenum">
              <a:rPr lang="zh-CN" altLang="en-US" smtClean="0"/>
              <a:pPr/>
              <a:t>15</a:t>
            </a:fld>
            <a:endParaRPr lang="zh-CN" altLang="en-US" dirty="0"/>
          </a:p>
        </p:txBody>
      </p:sp>
    </p:spTree>
    <p:extLst>
      <p:ext uri="{BB962C8B-B14F-4D97-AF65-F5344CB8AC3E}">
        <p14:creationId xmlns:p14="http://schemas.microsoft.com/office/powerpoint/2010/main" val="282118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83E10-58A1-44F7-B3F0-38E6E2AA9BAC}"/>
              </a:ext>
            </a:extLst>
          </p:cNvPr>
          <p:cNvSpPr>
            <a:spLocks noGrp="1"/>
          </p:cNvSpPr>
          <p:nvPr>
            <p:ph type="title"/>
          </p:nvPr>
        </p:nvSpPr>
        <p:spPr/>
        <p:txBody>
          <a:bodyPr/>
          <a:lstStyle/>
          <a:p>
            <a:r>
              <a:rPr lang="zh-CN" altLang="en-US" sz="2800" dirty="0"/>
              <a:t>贪心算法要素</a:t>
            </a:r>
            <a:endParaRPr lang="zh-CN" altLang="en-US" dirty="0"/>
          </a:p>
        </p:txBody>
      </p:sp>
      <p:sp>
        <p:nvSpPr>
          <p:cNvPr id="3" name="内容占位符 2">
            <a:extLst>
              <a:ext uri="{FF2B5EF4-FFF2-40B4-BE49-F238E27FC236}">
                <a16:creationId xmlns:a16="http://schemas.microsoft.com/office/drawing/2014/main" id="{716C95C9-70DD-459D-B98B-9CCC90B4CAC0}"/>
              </a:ext>
            </a:extLst>
          </p:cNvPr>
          <p:cNvSpPr>
            <a:spLocks noGrp="1"/>
          </p:cNvSpPr>
          <p:nvPr>
            <p:ph idx="1"/>
          </p:nvPr>
        </p:nvSpPr>
        <p:spPr/>
        <p:txBody>
          <a:bodyPr/>
          <a:lstStyle/>
          <a:p>
            <a:pPr>
              <a:lnSpc>
                <a:spcPct val="110000"/>
              </a:lnSpc>
            </a:pPr>
            <a:r>
              <a:rPr lang="en-US" altLang="zh-CN" sz="2400" dirty="0"/>
              <a:t>3. </a:t>
            </a:r>
            <a:r>
              <a:rPr lang="zh-CN" altLang="en-US" sz="2400" dirty="0"/>
              <a:t>解决函数</a:t>
            </a:r>
            <a:r>
              <a:rPr lang="en-US" altLang="zh-CN" sz="2400" dirty="0"/>
              <a:t>solution</a:t>
            </a:r>
            <a:r>
              <a:rPr lang="zh-CN" altLang="en-US" sz="2400" dirty="0"/>
              <a:t>，检查解集合</a:t>
            </a:r>
            <a:r>
              <a:rPr lang="en-US" altLang="zh-CN" sz="2400" dirty="0"/>
              <a:t>S</a:t>
            </a:r>
            <a:r>
              <a:rPr lang="zh-CN" altLang="en-US" sz="2400" dirty="0"/>
              <a:t>中的局部解是否构成完整的问题解</a:t>
            </a:r>
            <a:endParaRPr lang="en-US" altLang="zh-CN" sz="2400" dirty="0"/>
          </a:p>
          <a:p>
            <a:pPr lvl="1">
              <a:lnSpc>
                <a:spcPct val="110000"/>
              </a:lnSpc>
            </a:pPr>
            <a:r>
              <a:rPr lang="en-US" altLang="zh-CN" dirty="0"/>
              <a:t>e.g. </a:t>
            </a:r>
            <a:r>
              <a:rPr lang="zh-CN" altLang="en-US" dirty="0"/>
              <a:t>对</a:t>
            </a:r>
            <a:r>
              <a:rPr lang="en-US" altLang="zh-CN" dirty="0"/>
              <a:t>S</a:t>
            </a:r>
            <a:r>
              <a:rPr lang="zh-CN" altLang="en-US" dirty="0"/>
              <a:t>中的</a:t>
            </a:r>
            <a:r>
              <a:rPr lang="en-US" altLang="zh-CN" dirty="0"/>
              <a:t>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a:t>
            </a:r>
          </a:p>
          <a:p>
            <a:pPr eaLnBrk="1" hangingPunct="1">
              <a:lnSpc>
                <a:spcPct val="110000"/>
              </a:lnSpc>
              <a:buFontTx/>
              <a:buNone/>
            </a:pPr>
            <a:r>
              <a:rPr lang="zh-CN" altLang="en-US" sz="2400" dirty="0"/>
              <a:t>            </a:t>
            </a:r>
            <a:r>
              <a:rPr lang="en-US" altLang="zh-CN" sz="2400" dirty="0"/>
              <a:t>5*x</a:t>
            </a:r>
            <a:r>
              <a:rPr lang="en-US" altLang="zh-CN" sz="2400" baseline="-25000" dirty="0"/>
              <a:t>5</a:t>
            </a:r>
            <a:r>
              <a:rPr lang="zh-CN" altLang="en-US" sz="2400" baseline="-25000" dirty="0"/>
              <a:t>元</a:t>
            </a:r>
            <a:r>
              <a:rPr lang="zh-CN" altLang="en-US" sz="2400" dirty="0"/>
              <a:t> </a:t>
            </a:r>
            <a:r>
              <a:rPr lang="en-US" altLang="zh-CN" sz="2400" dirty="0"/>
              <a:t>+ 2* x</a:t>
            </a:r>
            <a:r>
              <a:rPr lang="en-US" altLang="zh-CN" sz="2400" baseline="-25000" dirty="0"/>
              <a:t>2</a:t>
            </a:r>
            <a:r>
              <a:rPr lang="zh-CN" altLang="en-US" sz="2400" baseline="-25000" dirty="0"/>
              <a:t>元</a:t>
            </a:r>
            <a:r>
              <a:rPr lang="en-US" altLang="zh-CN" sz="2400" dirty="0"/>
              <a:t> + 1*x</a:t>
            </a:r>
            <a:r>
              <a:rPr lang="en-US" altLang="zh-CN" sz="2400" baseline="-25000" dirty="0"/>
              <a:t>1</a:t>
            </a:r>
            <a:r>
              <a:rPr lang="zh-CN" altLang="en-US" sz="2400" baseline="-25000" dirty="0"/>
              <a:t>元</a:t>
            </a:r>
            <a:r>
              <a:rPr lang="zh-CN" altLang="en-US" sz="2400" dirty="0"/>
              <a:t> </a:t>
            </a:r>
            <a:r>
              <a:rPr lang="en-US" altLang="zh-CN" sz="2400" dirty="0"/>
              <a:t>+ </a:t>
            </a:r>
          </a:p>
          <a:p>
            <a:pPr eaLnBrk="1" hangingPunct="1">
              <a:lnSpc>
                <a:spcPct val="110000"/>
              </a:lnSpc>
              <a:buFontTx/>
              <a:buNone/>
            </a:pPr>
            <a:r>
              <a:rPr lang="en-US" altLang="zh-CN" sz="2400" dirty="0"/>
              <a:t>            0.5* x</a:t>
            </a:r>
            <a:r>
              <a:rPr lang="en-US" altLang="zh-CN" sz="2400" baseline="-25000" dirty="0"/>
              <a:t>5</a:t>
            </a:r>
            <a:r>
              <a:rPr lang="zh-CN" altLang="en-US" sz="2400" baseline="-25000" dirty="0"/>
              <a:t>角</a:t>
            </a:r>
            <a:r>
              <a:rPr lang="zh-CN" altLang="en-US" sz="2400" dirty="0"/>
              <a:t> </a:t>
            </a:r>
            <a:r>
              <a:rPr lang="en-US" altLang="zh-CN" sz="2400" dirty="0"/>
              <a:t>+ 0.2*x</a:t>
            </a:r>
            <a:r>
              <a:rPr lang="en-US" altLang="zh-CN" sz="2400" baseline="-25000" dirty="0"/>
              <a:t>2</a:t>
            </a:r>
            <a:r>
              <a:rPr lang="zh-CN" altLang="en-US" sz="2400" baseline="-25000" dirty="0"/>
              <a:t>角</a:t>
            </a:r>
            <a:r>
              <a:rPr lang="en-US" altLang="zh-CN" sz="2400" dirty="0"/>
              <a:t>+ 0.1* x</a:t>
            </a:r>
            <a:r>
              <a:rPr lang="en-US" altLang="zh-CN" sz="2400" baseline="-25000" dirty="0"/>
              <a:t>1</a:t>
            </a:r>
            <a:r>
              <a:rPr lang="zh-CN" altLang="en-US" sz="2400" baseline="-25000" dirty="0"/>
              <a:t>角</a:t>
            </a:r>
          </a:p>
          <a:p>
            <a:pPr eaLnBrk="1" hangingPunct="1">
              <a:lnSpc>
                <a:spcPct val="110000"/>
              </a:lnSpc>
              <a:buFontTx/>
              <a:buNone/>
            </a:pPr>
            <a:r>
              <a:rPr lang="en-US" altLang="zh-CN" sz="2400" baseline="-25000" dirty="0"/>
              <a:t>              </a:t>
            </a:r>
            <a:r>
              <a:rPr lang="en-US" altLang="zh-CN" sz="2400" dirty="0"/>
              <a:t>= 4</a:t>
            </a:r>
            <a:r>
              <a:rPr lang="zh-CN" altLang="en-US" sz="2400" dirty="0"/>
              <a:t>元</a:t>
            </a:r>
            <a:r>
              <a:rPr lang="en-US" altLang="zh-CN" sz="2400" dirty="0"/>
              <a:t>6</a:t>
            </a:r>
            <a:r>
              <a:rPr lang="zh-CN" altLang="en-US" sz="2400" dirty="0"/>
              <a:t>角？</a:t>
            </a:r>
          </a:p>
          <a:p>
            <a:pPr>
              <a:lnSpc>
                <a:spcPct val="110000"/>
              </a:lnSpc>
            </a:pPr>
            <a:r>
              <a:rPr lang="en-US" altLang="zh-CN" dirty="0"/>
              <a:t>4. </a:t>
            </a:r>
            <a:r>
              <a:rPr lang="zh-CN" altLang="en-US" dirty="0"/>
              <a:t>局部贪心选择策略函数</a:t>
            </a:r>
            <a:r>
              <a:rPr lang="en-US" altLang="zh-CN" dirty="0"/>
              <a:t>select</a:t>
            </a:r>
            <a:r>
              <a:rPr lang="zh-CN" altLang="en-US" dirty="0"/>
              <a:t>，根据目标函数，挑选最有希望候选对象，扩展局部解</a:t>
            </a:r>
            <a:endParaRPr lang="en-US" altLang="zh-CN" dirty="0"/>
          </a:p>
          <a:p>
            <a:pPr lvl="1">
              <a:lnSpc>
                <a:spcPct val="110000"/>
              </a:lnSpc>
            </a:pPr>
            <a:r>
              <a:rPr lang="en-US" altLang="zh-CN" dirty="0"/>
              <a:t>e.g.   </a:t>
            </a:r>
            <a:r>
              <a:rPr lang="zh-CN" altLang="en-US" dirty="0"/>
              <a:t>从</a:t>
            </a:r>
            <a:r>
              <a:rPr lang="en-US" altLang="zh-CN" dirty="0"/>
              <a:t>N=(</a:t>
            </a:r>
            <a:r>
              <a:rPr lang="en-US" altLang="zh-CN" b="1" i="1" dirty="0">
                <a:solidFill>
                  <a:schemeClr val="accent2"/>
                </a:solidFill>
              </a:rPr>
              <a:t>n</a:t>
            </a:r>
            <a:r>
              <a:rPr lang="en-US" altLang="zh-CN" b="1" i="1" baseline="-25000" dirty="0">
                <a:solidFill>
                  <a:schemeClr val="accent2"/>
                </a:solidFill>
              </a:rPr>
              <a:t>5</a:t>
            </a:r>
            <a:r>
              <a:rPr lang="zh-CN" altLang="en-US" b="1" i="1" baseline="-25000" dirty="0">
                <a:solidFill>
                  <a:schemeClr val="accent2"/>
                </a:solidFill>
              </a:rPr>
              <a:t>元</a:t>
            </a:r>
            <a:r>
              <a:rPr lang="en-US" altLang="zh-CN" b="1" i="1" dirty="0">
                <a:solidFill>
                  <a:schemeClr val="accent2"/>
                </a:solidFill>
              </a:rPr>
              <a:t>, n</a:t>
            </a:r>
            <a:r>
              <a:rPr lang="en-US" altLang="zh-CN" b="1" i="1" baseline="-25000" dirty="0">
                <a:solidFill>
                  <a:schemeClr val="accent2"/>
                </a:solidFill>
              </a:rPr>
              <a:t>2</a:t>
            </a:r>
            <a:r>
              <a:rPr lang="zh-CN" altLang="en-US" b="1" i="1" baseline="-25000" dirty="0">
                <a:solidFill>
                  <a:schemeClr val="accent2"/>
                </a:solidFill>
              </a:rPr>
              <a:t>元</a:t>
            </a:r>
            <a:r>
              <a:rPr lang="en-US" altLang="zh-CN" dirty="0">
                <a:solidFill>
                  <a:schemeClr val="accent2"/>
                </a:solidFill>
              </a:rPr>
              <a:t>, </a:t>
            </a:r>
            <a:r>
              <a:rPr lang="en-US" altLang="zh-CN" dirty="0">
                <a:solidFill>
                  <a:srgbClr val="FF0000"/>
                </a:solidFill>
              </a:rPr>
              <a:t>n</a:t>
            </a:r>
            <a:r>
              <a:rPr lang="en-US" altLang="zh-CN" baseline="-25000" dirty="0">
                <a:solidFill>
                  <a:srgbClr val="FF0000"/>
                </a:solidFill>
              </a:rPr>
              <a:t>1</a:t>
            </a:r>
            <a:r>
              <a:rPr lang="zh-CN" altLang="en-US" baseline="-25000" dirty="0">
                <a:solidFill>
                  <a:srgbClr val="FF0000"/>
                </a:solidFill>
              </a:rPr>
              <a:t>元</a:t>
            </a:r>
            <a:r>
              <a:rPr lang="en-US" altLang="zh-CN" dirty="0"/>
              <a:t>, n</a:t>
            </a:r>
            <a:r>
              <a:rPr lang="en-US" altLang="zh-CN" baseline="-25000" dirty="0"/>
              <a:t>5</a:t>
            </a:r>
            <a:r>
              <a:rPr lang="zh-CN" altLang="en-US" baseline="-25000" dirty="0"/>
              <a:t>角</a:t>
            </a:r>
            <a:r>
              <a:rPr lang="en-US" altLang="zh-CN" dirty="0"/>
              <a:t>, n</a:t>
            </a:r>
            <a:r>
              <a:rPr lang="en-US" altLang="zh-CN" baseline="-25000" dirty="0"/>
              <a:t>2</a:t>
            </a:r>
            <a:r>
              <a:rPr lang="zh-CN" altLang="en-US" baseline="-25000" dirty="0"/>
              <a:t>角</a:t>
            </a:r>
            <a:r>
              <a:rPr lang="en-US" altLang="zh-CN" dirty="0"/>
              <a:t>, n</a:t>
            </a:r>
            <a:r>
              <a:rPr lang="en-US" altLang="zh-CN" baseline="-25000" dirty="0"/>
              <a:t>1</a:t>
            </a:r>
            <a:r>
              <a:rPr lang="zh-CN" altLang="en-US" baseline="-25000" dirty="0"/>
              <a:t>角</a:t>
            </a:r>
            <a:r>
              <a:rPr lang="en-US" altLang="zh-CN" dirty="0"/>
              <a:t>)</a:t>
            </a:r>
          </a:p>
          <a:p>
            <a:pPr eaLnBrk="1" hangingPunct="1">
              <a:lnSpc>
                <a:spcPct val="110000"/>
              </a:lnSpc>
              <a:buFontTx/>
              <a:buNone/>
            </a:pPr>
            <a:r>
              <a:rPr lang="en-US" altLang="zh-CN" sz="2400" dirty="0"/>
              <a:t>                         =(</a:t>
            </a:r>
            <a:r>
              <a:rPr lang="en-US" altLang="zh-CN" sz="2400" b="1" dirty="0">
                <a:solidFill>
                  <a:schemeClr val="accent2"/>
                </a:solidFill>
              </a:rPr>
              <a:t>4</a:t>
            </a:r>
            <a:r>
              <a:rPr lang="en-US" altLang="zh-CN" sz="2400" dirty="0"/>
              <a:t>,       </a:t>
            </a:r>
            <a:r>
              <a:rPr lang="en-US" altLang="zh-CN" sz="2400" b="1" dirty="0">
                <a:solidFill>
                  <a:schemeClr val="accent2"/>
                </a:solidFill>
              </a:rPr>
              <a:t>2</a:t>
            </a:r>
            <a:r>
              <a:rPr lang="en-US" altLang="zh-CN" sz="2400" dirty="0"/>
              <a:t>,     4,     4,    4,     4)</a:t>
            </a:r>
          </a:p>
          <a:p>
            <a:pPr eaLnBrk="1" hangingPunct="1">
              <a:lnSpc>
                <a:spcPct val="110000"/>
              </a:lnSpc>
              <a:buFontTx/>
              <a:buNone/>
            </a:pPr>
            <a:r>
              <a:rPr lang="zh-CN" altLang="en-US" sz="2400" dirty="0"/>
              <a:t>           的未用剩余可用货币中，</a:t>
            </a:r>
          </a:p>
          <a:p>
            <a:pPr eaLnBrk="1" hangingPunct="1">
              <a:lnSpc>
                <a:spcPct val="110000"/>
              </a:lnSpc>
              <a:buFontTx/>
              <a:buNone/>
            </a:pPr>
            <a:r>
              <a:rPr lang="zh-CN" altLang="en-US" sz="2400" dirty="0"/>
              <a:t>        根据</a:t>
            </a:r>
            <a:r>
              <a:rPr lang="en-US" altLang="zh-CN" sz="2400" dirty="0" err="1"/>
              <a:t>X</a:t>
            </a:r>
            <a:r>
              <a:rPr lang="en-US" altLang="zh-CN" sz="2400" baseline="-25000" dirty="0" err="1"/>
              <a:t>tobepayed</a:t>
            </a:r>
            <a:r>
              <a:rPr lang="zh-CN" altLang="en-US" sz="2400" dirty="0"/>
              <a:t>，</a:t>
            </a:r>
            <a:r>
              <a:rPr lang="en-US" altLang="zh-CN" sz="2400" dirty="0"/>
              <a:t>e.g. 4.6-4=0.6</a:t>
            </a:r>
            <a:r>
              <a:rPr lang="zh-CN" altLang="en-US" sz="2400" dirty="0"/>
              <a:t>元，</a:t>
            </a:r>
            <a:r>
              <a:rPr lang="zh-CN" altLang="en-US" sz="2400" b="1" dirty="0">
                <a:solidFill>
                  <a:srgbClr val="FF0000"/>
                </a:solidFill>
              </a:rPr>
              <a:t>选择一种可用的（有剩余）、且币值最大的货币</a:t>
            </a:r>
            <a:r>
              <a:rPr lang="zh-CN" altLang="en-US" sz="2400" dirty="0"/>
              <a:t>，以便计算当前步骤下应支付的张数</a:t>
            </a:r>
            <a:endParaRPr lang="en-US" altLang="zh-CN" dirty="0"/>
          </a:p>
          <a:p>
            <a:endParaRPr lang="zh-CN" altLang="en-US" dirty="0"/>
          </a:p>
        </p:txBody>
      </p:sp>
      <p:sp>
        <p:nvSpPr>
          <p:cNvPr id="4" name="日期占位符 3">
            <a:extLst>
              <a:ext uri="{FF2B5EF4-FFF2-40B4-BE49-F238E27FC236}">
                <a16:creationId xmlns:a16="http://schemas.microsoft.com/office/drawing/2014/main" id="{EAA63C8A-FFEE-48F6-89A5-989A5EE00253}"/>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52640A7A-1FD0-4D63-A56C-A87870DFD002}"/>
              </a:ext>
            </a:extLst>
          </p:cNvPr>
          <p:cNvSpPr>
            <a:spLocks noGrp="1"/>
          </p:cNvSpPr>
          <p:nvPr>
            <p:ph type="sldNum" sz="quarter" idx="12"/>
          </p:nvPr>
        </p:nvSpPr>
        <p:spPr/>
        <p:txBody>
          <a:bodyPr/>
          <a:lstStyle/>
          <a:p>
            <a:fld id="{EEA58A3B-43CE-4AA0-90B5-EB47AFAFEB34}" type="slidenum">
              <a:rPr lang="zh-CN" altLang="en-US" smtClean="0"/>
              <a:pPr/>
              <a:t>16</a:t>
            </a:fld>
            <a:endParaRPr lang="zh-CN" altLang="en-US" dirty="0"/>
          </a:p>
        </p:txBody>
      </p:sp>
    </p:spTree>
    <p:extLst>
      <p:ext uri="{BB962C8B-B14F-4D97-AF65-F5344CB8AC3E}">
        <p14:creationId xmlns:p14="http://schemas.microsoft.com/office/powerpoint/2010/main" val="2619943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D9289-66C9-4661-845D-B4BFED383E55}"/>
              </a:ext>
            </a:extLst>
          </p:cNvPr>
          <p:cNvSpPr>
            <a:spLocks noGrp="1"/>
          </p:cNvSpPr>
          <p:nvPr>
            <p:ph type="title"/>
          </p:nvPr>
        </p:nvSpPr>
        <p:spPr/>
        <p:txBody>
          <a:bodyPr/>
          <a:lstStyle/>
          <a:p>
            <a:r>
              <a:rPr lang="zh-CN" altLang="en-US" sz="2800" dirty="0"/>
              <a:t>贪心算法要素</a:t>
            </a:r>
            <a:endParaRPr lang="zh-CN" altLang="en-US" dirty="0"/>
          </a:p>
        </p:txBody>
      </p:sp>
      <p:sp>
        <p:nvSpPr>
          <p:cNvPr id="3" name="内容占位符 2">
            <a:extLst>
              <a:ext uri="{FF2B5EF4-FFF2-40B4-BE49-F238E27FC236}">
                <a16:creationId xmlns:a16="http://schemas.microsoft.com/office/drawing/2014/main" id="{C087302B-3DA3-41BA-A25F-88EE3024E669}"/>
              </a:ext>
            </a:extLst>
          </p:cNvPr>
          <p:cNvSpPr>
            <a:spLocks noGrp="1"/>
          </p:cNvSpPr>
          <p:nvPr>
            <p:ph idx="1"/>
          </p:nvPr>
        </p:nvSpPr>
        <p:spPr/>
        <p:txBody>
          <a:bodyPr/>
          <a:lstStyle/>
          <a:p>
            <a:r>
              <a:rPr lang="en-US" altLang="zh-CN" dirty="0"/>
              <a:t>5. </a:t>
            </a:r>
            <a:r>
              <a:rPr lang="zh-CN" altLang="en-US" dirty="0"/>
              <a:t>可行函数</a:t>
            </a:r>
            <a:r>
              <a:rPr lang="en-US" altLang="zh-CN" dirty="0"/>
              <a:t>feasible</a:t>
            </a:r>
            <a:r>
              <a:rPr lang="zh-CN" altLang="en-US" dirty="0"/>
              <a:t>，判断扩展后的局部解是否满足约束</a:t>
            </a:r>
            <a:endParaRPr lang="en-US" altLang="zh-CN" dirty="0"/>
          </a:p>
          <a:p>
            <a:pPr lvl="1"/>
            <a:r>
              <a:rPr lang="en-US" altLang="zh-CN" dirty="0" err="1"/>
              <a:t>e.g</a:t>
            </a:r>
            <a:r>
              <a:rPr lang="en-US" altLang="zh-CN" dirty="0"/>
              <a:t> </a:t>
            </a:r>
            <a:r>
              <a:rPr lang="zh-CN" altLang="en-US" dirty="0"/>
              <a:t>在某一步，当</a:t>
            </a:r>
          </a:p>
          <a:p>
            <a:pPr eaLnBrk="1" hangingPunct="1">
              <a:buFontTx/>
              <a:buNone/>
            </a:pPr>
            <a:r>
              <a:rPr lang="en-US" altLang="zh-CN" dirty="0"/>
              <a:t>              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eaLnBrk="1" hangingPunct="1">
              <a:buFontTx/>
              <a:buNone/>
            </a:pPr>
            <a:r>
              <a:rPr lang="zh-CN" altLang="en-US" dirty="0"/>
              <a:t>                </a:t>
            </a:r>
            <a:r>
              <a:rPr lang="en-US" altLang="zh-CN" dirty="0"/>
              <a:t>=( </a:t>
            </a:r>
            <a:r>
              <a:rPr lang="en-US" altLang="zh-CN" dirty="0">
                <a:solidFill>
                  <a:srgbClr val="FF0000"/>
                </a:solidFill>
              </a:rPr>
              <a:t>0</a:t>
            </a:r>
            <a:r>
              <a:rPr lang="en-US" altLang="zh-CN" dirty="0"/>
              <a:t>,     </a:t>
            </a:r>
            <a:r>
              <a:rPr lang="en-US" altLang="zh-CN" dirty="0">
                <a:solidFill>
                  <a:srgbClr val="FF0000"/>
                </a:solidFill>
              </a:rPr>
              <a:t>2</a:t>
            </a:r>
            <a:r>
              <a:rPr lang="en-US" altLang="zh-CN" dirty="0"/>
              <a:t>,     </a:t>
            </a:r>
            <a:r>
              <a:rPr lang="en-US" altLang="zh-CN" dirty="0">
                <a:solidFill>
                  <a:srgbClr val="FF0000"/>
                </a:solidFill>
              </a:rPr>
              <a:t>0</a:t>
            </a:r>
            <a:r>
              <a:rPr lang="en-US" altLang="zh-CN" dirty="0"/>
              <a:t>,     ?,     ?      ?)</a:t>
            </a:r>
          </a:p>
          <a:p>
            <a:pPr eaLnBrk="1" hangingPunct="1">
              <a:buFontTx/>
              <a:buNone/>
            </a:pPr>
            <a:r>
              <a:rPr lang="zh-CN" altLang="en-US" dirty="0"/>
              <a:t>       按照贪心策略，选择</a:t>
            </a:r>
            <a:r>
              <a:rPr lang="en-US" altLang="zh-CN" dirty="0">
                <a:solidFill>
                  <a:srgbClr val="000066"/>
                </a:solidFill>
              </a:rPr>
              <a:t>x</a:t>
            </a:r>
            <a:r>
              <a:rPr lang="en-US" altLang="zh-CN" baseline="-25000" dirty="0">
                <a:solidFill>
                  <a:srgbClr val="000066"/>
                </a:solidFill>
              </a:rPr>
              <a:t>5</a:t>
            </a:r>
            <a:r>
              <a:rPr lang="zh-CN" altLang="en-US" baseline="-25000" dirty="0">
                <a:solidFill>
                  <a:srgbClr val="000066"/>
                </a:solidFill>
              </a:rPr>
              <a:t>角</a:t>
            </a:r>
            <a:r>
              <a:rPr lang="en-US" altLang="zh-CN" dirty="0">
                <a:solidFill>
                  <a:srgbClr val="000066"/>
                </a:solidFill>
              </a:rPr>
              <a:t> =1</a:t>
            </a:r>
            <a:r>
              <a:rPr lang="zh-CN" altLang="en-US" dirty="0"/>
              <a:t>，扩展了局部解</a:t>
            </a:r>
          </a:p>
          <a:p>
            <a:pPr eaLnBrk="1" hangingPunct="1">
              <a:buFontTx/>
              <a:buNone/>
            </a:pPr>
            <a:r>
              <a:rPr lang="zh-CN" altLang="en-US" dirty="0"/>
              <a:t>      可行性要求：已付出的货币和选择的货币之和不超过应付款总数</a:t>
            </a:r>
            <a:r>
              <a:rPr lang="en-US" altLang="zh-CN" dirty="0"/>
              <a:t>4</a:t>
            </a:r>
            <a:r>
              <a:rPr lang="zh-CN" altLang="en-US" dirty="0"/>
              <a:t>元</a:t>
            </a:r>
            <a:r>
              <a:rPr lang="en-US" altLang="zh-CN" dirty="0"/>
              <a:t>6</a:t>
            </a:r>
            <a:r>
              <a:rPr lang="zh-CN" altLang="en-US" dirty="0"/>
              <a:t>角：</a:t>
            </a:r>
          </a:p>
          <a:p>
            <a:pPr eaLnBrk="1" hangingPunct="1">
              <a:buFontTx/>
              <a:buNone/>
            </a:pPr>
            <a:r>
              <a:rPr lang="zh-CN" altLang="en-US" dirty="0"/>
              <a:t>       </a:t>
            </a:r>
            <a:r>
              <a:rPr lang="en-US" altLang="zh-CN" dirty="0">
                <a:solidFill>
                  <a:srgbClr val="FF0000"/>
                </a:solidFill>
              </a:rPr>
              <a:t>5*x</a:t>
            </a:r>
            <a:r>
              <a:rPr lang="en-US" altLang="zh-CN" baseline="-25000" dirty="0">
                <a:solidFill>
                  <a:srgbClr val="FF0000"/>
                </a:solidFill>
              </a:rPr>
              <a:t>5</a:t>
            </a:r>
            <a:r>
              <a:rPr lang="zh-CN" altLang="en-US" baseline="-25000" dirty="0">
                <a:solidFill>
                  <a:srgbClr val="FF0000"/>
                </a:solidFill>
              </a:rPr>
              <a:t>元</a:t>
            </a:r>
            <a:r>
              <a:rPr lang="en-US" altLang="zh-CN" dirty="0">
                <a:solidFill>
                  <a:srgbClr val="FF0000"/>
                </a:solidFill>
              </a:rPr>
              <a:t> + 2* x</a:t>
            </a:r>
            <a:r>
              <a:rPr lang="en-US" altLang="zh-CN" baseline="-25000" dirty="0">
                <a:solidFill>
                  <a:srgbClr val="FF0000"/>
                </a:solidFill>
              </a:rPr>
              <a:t>2</a:t>
            </a:r>
            <a:r>
              <a:rPr lang="zh-CN" altLang="en-US" baseline="-25000" dirty="0">
                <a:solidFill>
                  <a:srgbClr val="FF0000"/>
                </a:solidFill>
              </a:rPr>
              <a:t>元</a:t>
            </a:r>
            <a:r>
              <a:rPr lang="en-US" altLang="zh-CN" dirty="0">
                <a:solidFill>
                  <a:srgbClr val="FF0000"/>
                </a:solidFill>
              </a:rPr>
              <a:t> + 1* x</a:t>
            </a:r>
            <a:r>
              <a:rPr lang="en-US" altLang="zh-CN" baseline="-25000" dirty="0">
                <a:solidFill>
                  <a:srgbClr val="FF0000"/>
                </a:solidFill>
              </a:rPr>
              <a:t>1</a:t>
            </a:r>
            <a:r>
              <a:rPr lang="zh-CN" altLang="en-US" baseline="-25000" dirty="0">
                <a:solidFill>
                  <a:srgbClr val="FF0000"/>
                </a:solidFill>
              </a:rPr>
              <a:t>元</a:t>
            </a:r>
            <a:r>
              <a:rPr lang="en-US" altLang="zh-CN" dirty="0"/>
              <a:t> + </a:t>
            </a:r>
            <a:r>
              <a:rPr lang="en-US" altLang="zh-CN" dirty="0">
                <a:solidFill>
                  <a:srgbClr val="000066"/>
                </a:solidFill>
              </a:rPr>
              <a:t>0.5*x</a:t>
            </a:r>
            <a:r>
              <a:rPr lang="en-US" altLang="zh-CN" baseline="-25000" dirty="0">
                <a:solidFill>
                  <a:srgbClr val="000066"/>
                </a:solidFill>
              </a:rPr>
              <a:t>5</a:t>
            </a:r>
            <a:r>
              <a:rPr lang="zh-CN" altLang="en-US" baseline="-25000" dirty="0">
                <a:solidFill>
                  <a:srgbClr val="000066"/>
                </a:solidFill>
              </a:rPr>
              <a:t>角</a:t>
            </a:r>
            <a:r>
              <a:rPr lang="zh-CN" altLang="en-US" dirty="0"/>
              <a:t> ≤ </a:t>
            </a:r>
            <a:r>
              <a:rPr lang="en-US" altLang="zh-CN" dirty="0"/>
              <a:t>4.6</a:t>
            </a:r>
          </a:p>
          <a:p>
            <a:endParaRPr lang="zh-CN" altLang="en-US" dirty="0"/>
          </a:p>
        </p:txBody>
      </p:sp>
      <p:sp>
        <p:nvSpPr>
          <p:cNvPr id="4" name="日期占位符 3">
            <a:extLst>
              <a:ext uri="{FF2B5EF4-FFF2-40B4-BE49-F238E27FC236}">
                <a16:creationId xmlns:a16="http://schemas.microsoft.com/office/drawing/2014/main" id="{59C05228-09B1-4324-9BCC-75A1B2DB9766}"/>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56970838-0FDC-425E-ACB9-498BC7B4D1B8}"/>
              </a:ext>
            </a:extLst>
          </p:cNvPr>
          <p:cNvSpPr>
            <a:spLocks noGrp="1"/>
          </p:cNvSpPr>
          <p:nvPr>
            <p:ph type="sldNum" sz="quarter" idx="12"/>
          </p:nvPr>
        </p:nvSpPr>
        <p:spPr/>
        <p:txBody>
          <a:bodyPr/>
          <a:lstStyle/>
          <a:p>
            <a:fld id="{EEA58A3B-43CE-4AA0-90B5-EB47AFAFEB34}" type="slidenum">
              <a:rPr lang="zh-CN" altLang="en-US" smtClean="0"/>
              <a:pPr/>
              <a:t>17</a:t>
            </a:fld>
            <a:endParaRPr lang="zh-CN" altLang="en-US" dirty="0"/>
          </a:p>
        </p:txBody>
      </p:sp>
    </p:spTree>
    <p:extLst>
      <p:ext uri="{BB962C8B-B14F-4D97-AF65-F5344CB8AC3E}">
        <p14:creationId xmlns:p14="http://schemas.microsoft.com/office/powerpoint/2010/main" val="2369860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6D786-7939-49C8-A8D1-7C0A6A43B82B}"/>
              </a:ext>
            </a:extLst>
          </p:cNvPr>
          <p:cNvSpPr>
            <a:spLocks noGrp="1"/>
          </p:cNvSpPr>
          <p:nvPr>
            <p:ph type="title"/>
          </p:nvPr>
        </p:nvSpPr>
        <p:spPr/>
        <p:txBody>
          <a:bodyPr/>
          <a:lstStyle/>
          <a:p>
            <a:r>
              <a:rPr lang="zh-CN" altLang="en-US" dirty="0"/>
              <a:t>贪心算法步骤</a:t>
            </a:r>
          </a:p>
        </p:txBody>
      </p:sp>
      <p:sp>
        <p:nvSpPr>
          <p:cNvPr id="3" name="内容占位符 2">
            <a:extLst>
              <a:ext uri="{FF2B5EF4-FFF2-40B4-BE49-F238E27FC236}">
                <a16:creationId xmlns:a16="http://schemas.microsoft.com/office/drawing/2014/main" id="{B85C7BCA-22DE-4BB3-8D8B-25CE24289322}"/>
              </a:ext>
            </a:extLst>
          </p:cNvPr>
          <p:cNvSpPr>
            <a:spLocks noGrp="1"/>
          </p:cNvSpPr>
          <p:nvPr>
            <p:ph idx="1"/>
          </p:nvPr>
        </p:nvSpPr>
        <p:spPr>
          <a:xfrm>
            <a:off x="123432" y="764364"/>
            <a:ext cx="8897136" cy="5768409"/>
          </a:xfrm>
        </p:spPr>
        <p:txBody>
          <a:bodyPr/>
          <a:lstStyle/>
          <a:p>
            <a:pPr eaLnBrk="1" hangingPunct="1">
              <a:lnSpc>
                <a:spcPct val="90000"/>
              </a:lnSpc>
              <a:buFontTx/>
              <a:buNone/>
            </a:pPr>
            <a:r>
              <a:rPr lang="en-US" altLang="zh-CN" sz="2400" dirty="0"/>
              <a:t>Greedy(C)</a:t>
            </a:r>
          </a:p>
          <a:p>
            <a:pPr eaLnBrk="1" hangingPunct="1">
              <a:lnSpc>
                <a:spcPct val="90000"/>
              </a:lnSpc>
              <a:buFontTx/>
              <a:buNone/>
            </a:pPr>
            <a:r>
              <a:rPr lang="en-US" altLang="zh-CN" sz="2400" dirty="0"/>
              <a:t>{</a:t>
            </a:r>
          </a:p>
          <a:p>
            <a:pPr eaLnBrk="1" hangingPunct="1">
              <a:lnSpc>
                <a:spcPct val="90000"/>
              </a:lnSpc>
              <a:buFontTx/>
              <a:buNone/>
            </a:pPr>
            <a:r>
              <a:rPr lang="en-US" altLang="zh-CN" sz="2400" dirty="0"/>
              <a:t>  S={ };                          //*</a:t>
            </a:r>
            <a:r>
              <a:rPr lang="zh-CN" altLang="en-US" sz="2400" dirty="0"/>
              <a:t>初始解集合为空</a:t>
            </a:r>
          </a:p>
          <a:p>
            <a:pPr>
              <a:lnSpc>
                <a:spcPct val="90000"/>
              </a:lnSpc>
              <a:buNone/>
            </a:pPr>
            <a:r>
              <a:rPr lang="zh-CN" altLang="en-US" sz="2400" dirty="0"/>
              <a:t>  </a:t>
            </a:r>
            <a:r>
              <a:rPr lang="en-US" altLang="zh-CN" sz="2400" dirty="0"/>
              <a:t>while not solution(S)  //*S</a:t>
            </a:r>
            <a:r>
              <a:rPr lang="zh-CN" altLang="en-US" sz="2400" dirty="0"/>
              <a:t>中的局部解没有构成完整</a:t>
            </a:r>
            <a:r>
              <a:rPr lang="zh-CN" altLang="en-US" dirty="0"/>
              <a:t>全局解</a:t>
            </a:r>
            <a:endParaRPr lang="zh-CN" altLang="en-US" sz="2400" dirty="0"/>
          </a:p>
          <a:p>
            <a:pPr eaLnBrk="1" hangingPunct="1">
              <a:lnSpc>
                <a:spcPct val="90000"/>
              </a:lnSpc>
              <a:buFontTx/>
              <a:buNone/>
            </a:pPr>
            <a:r>
              <a:rPr lang="zh-CN" altLang="en-US" sz="2400" dirty="0"/>
              <a:t>  </a:t>
            </a:r>
            <a:r>
              <a:rPr lang="en-US" altLang="zh-CN" sz="2400" dirty="0"/>
              <a:t>{                                       </a:t>
            </a:r>
            <a:endParaRPr lang="zh-CN" altLang="en-US" sz="2400" dirty="0"/>
          </a:p>
          <a:p>
            <a:pPr eaLnBrk="1" hangingPunct="1">
              <a:lnSpc>
                <a:spcPct val="90000"/>
              </a:lnSpc>
              <a:buFontTx/>
              <a:buNone/>
            </a:pPr>
            <a:r>
              <a:rPr lang="zh-CN" altLang="en-US" sz="2400" dirty="0"/>
              <a:t>    </a:t>
            </a:r>
            <a:r>
              <a:rPr lang="en-US" altLang="zh-CN" sz="2400" dirty="0"/>
              <a:t>x= select(C);          //*</a:t>
            </a:r>
            <a:r>
              <a:rPr lang="zh-CN" altLang="en-US" sz="2400" dirty="0"/>
              <a:t>在候选集合</a:t>
            </a:r>
            <a:r>
              <a:rPr lang="en-US" altLang="zh-CN" sz="2400" dirty="0"/>
              <a:t>C</a:t>
            </a:r>
            <a:r>
              <a:rPr lang="zh-CN" altLang="en-US" sz="2400" dirty="0"/>
              <a:t>中贪心选择</a:t>
            </a:r>
            <a:r>
              <a:rPr lang="en-US" altLang="zh-CN" sz="2400" dirty="0"/>
              <a:t>x</a:t>
            </a:r>
            <a:endParaRPr lang="zh-CN" altLang="en-US" sz="2400" dirty="0"/>
          </a:p>
          <a:p>
            <a:pPr>
              <a:lnSpc>
                <a:spcPct val="90000"/>
              </a:lnSpc>
              <a:buNone/>
            </a:pPr>
            <a:r>
              <a:rPr lang="zh-CN" altLang="en-US" sz="2400" dirty="0"/>
              <a:t>    </a:t>
            </a:r>
            <a:r>
              <a:rPr lang="en-US" altLang="zh-CN" sz="2400" dirty="0"/>
              <a:t>if  feasible(S, x)      //*</a:t>
            </a:r>
            <a:r>
              <a:rPr lang="zh-CN" altLang="en-US" sz="2400" dirty="0"/>
              <a:t>用</a:t>
            </a:r>
            <a:r>
              <a:rPr lang="en-US" altLang="zh-CN" sz="2400" dirty="0"/>
              <a:t>x</a:t>
            </a:r>
            <a:r>
              <a:rPr lang="zh-CN" altLang="en-US" sz="2400" dirty="0"/>
              <a:t>扩展局部解后，是否可行</a:t>
            </a:r>
            <a:r>
              <a:rPr lang="zh-CN" altLang="en-US" dirty="0"/>
              <a:t>、满足约束</a:t>
            </a:r>
            <a:endParaRPr lang="zh-CN" altLang="en-US" sz="2400" dirty="0"/>
          </a:p>
          <a:p>
            <a:pPr eaLnBrk="1" hangingPunct="1">
              <a:lnSpc>
                <a:spcPct val="90000"/>
              </a:lnSpc>
              <a:buFontTx/>
              <a:buNone/>
            </a:pPr>
            <a:r>
              <a:rPr lang="zh-CN" altLang="en-US" sz="2400" dirty="0"/>
              <a:t>                          </a:t>
            </a:r>
          </a:p>
          <a:p>
            <a:pPr eaLnBrk="1" hangingPunct="1">
              <a:lnSpc>
                <a:spcPct val="90000"/>
              </a:lnSpc>
              <a:buFontTx/>
              <a:buNone/>
            </a:pPr>
            <a:r>
              <a:rPr lang="zh-CN" altLang="en-US" sz="2400" dirty="0"/>
              <a:t>        </a:t>
            </a:r>
            <a:r>
              <a:rPr lang="en-US" altLang="zh-CN" sz="2400" dirty="0"/>
              <a:t>S=S+{x};       //*</a:t>
            </a:r>
            <a:r>
              <a:rPr lang="zh-CN" altLang="en-US" sz="2400" dirty="0"/>
              <a:t>用</a:t>
            </a:r>
            <a:r>
              <a:rPr lang="en-US" altLang="zh-CN" sz="2400" dirty="0"/>
              <a:t>x</a:t>
            </a:r>
            <a:r>
              <a:rPr lang="zh-CN" altLang="en-US" sz="2400" dirty="0"/>
              <a:t>扩展局部解</a:t>
            </a:r>
          </a:p>
          <a:p>
            <a:pPr eaLnBrk="1" hangingPunct="1">
              <a:lnSpc>
                <a:spcPct val="90000"/>
              </a:lnSpc>
              <a:buFontTx/>
              <a:buNone/>
            </a:pPr>
            <a:r>
              <a:rPr lang="en-US" altLang="zh-CN" sz="2400" dirty="0"/>
              <a:t>       </a:t>
            </a:r>
          </a:p>
          <a:p>
            <a:pPr eaLnBrk="1" hangingPunct="1">
              <a:lnSpc>
                <a:spcPct val="90000"/>
              </a:lnSpc>
              <a:buFontTx/>
              <a:buNone/>
            </a:pPr>
            <a:r>
              <a:rPr lang="en-US" altLang="zh-CN" dirty="0"/>
              <a:t>        </a:t>
            </a:r>
            <a:r>
              <a:rPr lang="en-US" altLang="zh-CN" sz="2400" dirty="0"/>
              <a:t>C=C-{x}            //*</a:t>
            </a:r>
            <a:r>
              <a:rPr lang="zh-CN" altLang="en-US" sz="2400" dirty="0"/>
              <a:t>今后扩展局部解时，不再考虑</a:t>
            </a:r>
            <a:r>
              <a:rPr lang="en-US" altLang="zh-CN" sz="2400" dirty="0"/>
              <a:t>x</a:t>
            </a:r>
          </a:p>
          <a:p>
            <a:pPr eaLnBrk="1" hangingPunct="1">
              <a:lnSpc>
                <a:spcPct val="90000"/>
              </a:lnSpc>
              <a:buFontTx/>
              <a:buNone/>
            </a:pPr>
            <a:r>
              <a:rPr lang="en-US" altLang="zh-CN" sz="2400" dirty="0"/>
              <a:t>   }</a:t>
            </a:r>
          </a:p>
          <a:p>
            <a:pPr eaLnBrk="1" hangingPunct="1">
              <a:lnSpc>
                <a:spcPct val="90000"/>
              </a:lnSpc>
              <a:buFontTx/>
              <a:buNone/>
            </a:pPr>
            <a:r>
              <a:rPr lang="en-US" altLang="zh-CN" sz="2400" dirty="0"/>
              <a:t>  return  S</a:t>
            </a:r>
          </a:p>
          <a:p>
            <a:pPr eaLnBrk="1" hangingPunct="1">
              <a:lnSpc>
                <a:spcPct val="90000"/>
              </a:lnSpc>
              <a:buFontTx/>
              <a:buNone/>
            </a:pPr>
            <a:r>
              <a:rPr lang="en-US" altLang="zh-CN" sz="2400" dirty="0"/>
              <a:t>}</a:t>
            </a:r>
            <a:endParaRPr lang="zh-CN" altLang="en-US" dirty="0"/>
          </a:p>
        </p:txBody>
      </p:sp>
      <p:sp>
        <p:nvSpPr>
          <p:cNvPr id="4" name="日期占位符 3">
            <a:extLst>
              <a:ext uri="{FF2B5EF4-FFF2-40B4-BE49-F238E27FC236}">
                <a16:creationId xmlns:a16="http://schemas.microsoft.com/office/drawing/2014/main" id="{802B3798-A005-4F6A-B9FD-EA625910E040}"/>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D5474C52-9BAC-4FD9-8AB2-C5BE80AC745C}"/>
              </a:ext>
            </a:extLst>
          </p:cNvPr>
          <p:cNvSpPr>
            <a:spLocks noGrp="1"/>
          </p:cNvSpPr>
          <p:nvPr>
            <p:ph type="sldNum" sz="quarter" idx="12"/>
          </p:nvPr>
        </p:nvSpPr>
        <p:spPr/>
        <p:txBody>
          <a:bodyPr/>
          <a:lstStyle/>
          <a:p>
            <a:fld id="{EEA58A3B-43CE-4AA0-90B5-EB47AFAFEB34}" type="slidenum">
              <a:rPr lang="zh-CN" altLang="en-US" smtClean="0"/>
              <a:pPr/>
              <a:t>18</a:t>
            </a:fld>
            <a:endParaRPr lang="zh-CN" altLang="en-US" dirty="0"/>
          </a:p>
        </p:txBody>
      </p:sp>
    </p:spTree>
    <p:extLst>
      <p:ext uri="{BB962C8B-B14F-4D97-AF65-F5344CB8AC3E}">
        <p14:creationId xmlns:p14="http://schemas.microsoft.com/office/powerpoint/2010/main" val="537477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6128D-5A7B-446D-B527-125CBEA43634}"/>
              </a:ext>
            </a:extLst>
          </p:cNvPr>
          <p:cNvSpPr>
            <a:spLocks noGrp="1"/>
          </p:cNvSpPr>
          <p:nvPr>
            <p:ph type="title"/>
          </p:nvPr>
        </p:nvSpPr>
        <p:spPr/>
        <p:txBody>
          <a:bodyPr/>
          <a:lstStyle/>
          <a:p>
            <a:r>
              <a:rPr lang="en-US" altLang="zh-CN" dirty="0"/>
              <a:t>4.1 </a:t>
            </a:r>
            <a:r>
              <a:rPr lang="zh-CN" altLang="en-US" dirty="0"/>
              <a:t>活动安排问题</a:t>
            </a:r>
          </a:p>
        </p:txBody>
      </p:sp>
      <p:sp>
        <p:nvSpPr>
          <p:cNvPr id="3" name="内容占位符 2">
            <a:extLst>
              <a:ext uri="{FF2B5EF4-FFF2-40B4-BE49-F238E27FC236}">
                <a16:creationId xmlns:a16="http://schemas.microsoft.com/office/drawing/2014/main" id="{F2218B52-5B62-47A4-BFBE-349AD43E32D0}"/>
              </a:ext>
            </a:extLst>
          </p:cNvPr>
          <p:cNvSpPr>
            <a:spLocks noGrp="1"/>
          </p:cNvSpPr>
          <p:nvPr>
            <p:ph idx="1"/>
          </p:nvPr>
        </p:nvSpPr>
        <p:spPr/>
        <p:txBody>
          <a:bodyPr>
            <a:normAutofit/>
          </a:bodyPr>
          <a:lstStyle/>
          <a:p>
            <a:r>
              <a:rPr lang="zh-CN" altLang="en-US" sz="2400" dirty="0">
                <a:solidFill>
                  <a:srgbClr val="000000"/>
                </a:solidFill>
              </a:rPr>
              <a:t>活动安排问题</a:t>
            </a:r>
            <a:endParaRPr lang="en-US" altLang="zh-CN" sz="2400" dirty="0">
              <a:solidFill>
                <a:srgbClr val="000000"/>
              </a:solidFill>
            </a:endParaRPr>
          </a:p>
          <a:p>
            <a:pPr lvl="1"/>
            <a:r>
              <a:rPr lang="en-US" altLang="zh-CN" dirty="0">
                <a:solidFill>
                  <a:srgbClr val="000000"/>
                </a:solidFill>
              </a:rPr>
              <a:t>n</a:t>
            </a:r>
            <a:r>
              <a:rPr lang="zh-CN" altLang="en-US" dirty="0">
                <a:solidFill>
                  <a:srgbClr val="000000"/>
                </a:solidFill>
              </a:rPr>
              <a:t>个活动组成</a:t>
            </a:r>
            <a:r>
              <a:rPr lang="zh-CN" altLang="en-US" b="1" dirty="0">
                <a:solidFill>
                  <a:srgbClr val="FF0000"/>
                </a:solidFill>
              </a:rPr>
              <a:t>活动集 </a:t>
            </a:r>
            <a:r>
              <a:rPr lang="en-US" altLang="zh-CN" dirty="0"/>
              <a:t>(Activity Set) E={1,2,…,n}</a:t>
            </a:r>
            <a:r>
              <a:rPr lang="zh-CN" altLang="en-US" dirty="0">
                <a:solidFill>
                  <a:srgbClr val="000000"/>
                </a:solidFill>
              </a:rPr>
              <a:t>，争用某一公共资源，从活动集中选出</a:t>
            </a:r>
            <a:r>
              <a:rPr lang="zh-CN" altLang="en-US" dirty="0">
                <a:solidFill>
                  <a:srgbClr val="FF0000"/>
                </a:solidFill>
              </a:rPr>
              <a:t>最大</a:t>
            </a:r>
            <a:r>
              <a:rPr lang="zh-CN" altLang="en-US" dirty="0">
                <a:solidFill>
                  <a:srgbClr val="000000"/>
                </a:solidFill>
              </a:rPr>
              <a:t>的</a:t>
            </a:r>
            <a:r>
              <a:rPr lang="zh-CN" altLang="en-US" dirty="0">
                <a:solidFill>
                  <a:srgbClr val="0000FF"/>
                </a:solidFill>
              </a:rPr>
              <a:t>相容</a:t>
            </a:r>
            <a:r>
              <a:rPr lang="zh-CN" altLang="en-US" dirty="0">
                <a:solidFill>
                  <a:srgbClr val="000000"/>
                </a:solidFill>
              </a:rPr>
              <a:t>活动子集合</a:t>
            </a:r>
            <a:endParaRPr lang="en-US" altLang="zh-CN" dirty="0">
              <a:solidFill>
                <a:srgbClr val="000000"/>
              </a:solidFill>
            </a:endParaRPr>
          </a:p>
          <a:p>
            <a:pPr lvl="1"/>
            <a:r>
              <a:rPr lang="zh-CN" altLang="en-US" sz="2400" dirty="0">
                <a:solidFill>
                  <a:srgbClr val="000000"/>
                </a:solidFill>
              </a:rPr>
              <a:t>约束：同一时间内只</a:t>
            </a:r>
            <a:r>
              <a:rPr lang="zh-CN" altLang="en-US" dirty="0">
                <a:solidFill>
                  <a:srgbClr val="000000"/>
                </a:solidFill>
              </a:rPr>
              <a:t>允许</a:t>
            </a:r>
            <a:r>
              <a:rPr lang="zh-CN" altLang="en-US" sz="2400" dirty="0">
                <a:solidFill>
                  <a:srgbClr val="000000"/>
                </a:solidFill>
              </a:rPr>
              <a:t>一个活动使用</a:t>
            </a:r>
            <a:r>
              <a:rPr lang="zh-CN" altLang="en-US" dirty="0">
                <a:solidFill>
                  <a:srgbClr val="000000"/>
                </a:solidFill>
              </a:rPr>
              <a:t>该</a:t>
            </a:r>
            <a:r>
              <a:rPr lang="zh-CN" altLang="en-US" sz="2400" dirty="0">
                <a:solidFill>
                  <a:srgbClr val="000000"/>
                </a:solidFill>
              </a:rPr>
              <a:t>公共资源</a:t>
            </a:r>
            <a:endParaRPr lang="en-US" altLang="zh-CN" sz="2400" dirty="0">
              <a:solidFill>
                <a:srgbClr val="000000"/>
              </a:solidFill>
            </a:endParaRPr>
          </a:p>
          <a:p>
            <a:pPr lvl="2"/>
            <a:r>
              <a:rPr lang="en-US" altLang="zh-CN" dirty="0">
                <a:solidFill>
                  <a:srgbClr val="000000"/>
                </a:solidFill>
              </a:rPr>
              <a:t>e.g. </a:t>
            </a:r>
            <a:r>
              <a:rPr lang="zh-CN" altLang="en-US" dirty="0">
                <a:solidFill>
                  <a:srgbClr val="000000"/>
                </a:solidFill>
              </a:rPr>
              <a:t>多场考试，需占用同一个教室</a:t>
            </a:r>
          </a:p>
          <a:p>
            <a:r>
              <a:rPr lang="zh-CN" altLang="en-US" dirty="0">
                <a:solidFill>
                  <a:srgbClr val="000000"/>
                </a:solidFill>
              </a:rPr>
              <a:t>贪心算法</a:t>
            </a:r>
            <a:r>
              <a:rPr lang="zh-CN" altLang="en-US" sz="2400" dirty="0">
                <a:solidFill>
                  <a:srgbClr val="000000"/>
                </a:solidFill>
              </a:rPr>
              <a:t>提供了一个简单、漂亮求解方法，使得尽可能多的活动能兼容地使用公共资源</a:t>
            </a:r>
          </a:p>
          <a:p>
            <a:endParaRPr lang="zh-CN" altLang="en-US" dirty="0"/>
          </a:p>
        </p:txBody>
      </p:sp>
      <p:sp>
        <p:nvSpPr>
          <p:cNvPr id="4" name="日期占位符 3">
            <a:extLst>
              <a:ext uri="{FF2B5EF4-FFF2-40B4-BE49-F238E27FC236}">
                <a16:creationId xmlns:a16="http://schemas.microsoft.com/office/drawing/2014/main" id="{F7E61D59-DE82-462B-98E8-B6A0B3943FBA}"/>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0CA77E0F-7D19-4345-9CBF-3F573970F0D2}"/>
              </a:ext>
            </a:extLst>
          </p:cNvPr>
          <p:cNvSpPr>
            <a:spLocks noGrp="1"/>
          </p:cNvSpPr>
          <p:nvPr>
            <p:ph type="sldNum" sz="quarter" idx="12"/>
          </p:nvPr>
        </p:nvSpPr>
        <p:spPr/>
        <p:txBody>
          <a:bodyPr/>
          <a:lstStyle/>
          <a:p>
            <a:fld id="{EEA58A3B-43CE-4AA0-90B5-EB47AFAFEB34}" type="slidenum">
              <a:rPr lang="zh-CN" altLang="en-US" smtClean="0"/>
              <a:pPr/>
              <a:t>19</a:t>
            </a:fld>
            <a:endParaRPr lang="zh-CN" altLang="en-US" dirty="0"/>
          </a:p>
        </p:txBody>
      </p:sp>
    </p:spTree>
    <p:extLst>
      <p:ext uri="{BB962C8B-B14F-4D97-AF65-F5344CB8AC3E}">
        <p14:creationId xmlns:p14="http://schemas.microsoft.com/office/powerpoint/2010/main" val="4274464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5040560" cy="697850"/>
          </a:xfrm>
        </p:spPr>
        <p:txBody>
          <a:bodyPr>
            <a:noAutofit/>
          </a:bodyPr>
          <a:lstStyle/>
          <a:p>
            <a:r>
              <a:rPr lang="zh-CN" altLang="en-US" sz="4800" dirty="0"/>
              <a:t>内容安排</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44" y="1412776"/>
            <a:ext cx="4716760" cy="5065390"/>
          </a:xfrm>
          <a:prstGeom prst="rect">
            <a:avLst/>
          </a:prstGeom>
          <a:noFill/>
          <a:ln w="9525">
            <a:gradFill flip="none" rotWithShape="1">
              <a:gsLst>
                <a:gs pos="0">
                  <a:srgbClr val="03D4A8"/>
                </a:gs>
                <a:gs pos="25000">
                  <a:srgbClr val="21D6E0"/>
                </a:gs>
                <a:gs pos="75000">
                  <a:srgbClr val="0087E6"/>
                </a:gs>
                <a:gs pos="100000">
                  <a:srgbClr val="005CBF"/>
                </a:gs>
              </a:gsLst>
              <a:lin ang="5400000" scaled="1"/>
              <a:tileRect/>
            </a:gradFill>
            <a:miter lim="800000"/>
            <a:headEnd/>
            <a:tailEnd/>
          </a:ln>
          <a:effectLst>
            <a:glow rad="139700">
              <a:schemeClr val="accent5">
                <a:satMod val="175000"/>
                <a:alpha val="40000"/>
              </a:schemeClr>
            </a:glow>
            <a:outerShdw dist="35921" dir="2700000" algn="ctr" rotWithShape="0">
              <a:schemeClr val="bg2"/>
            </a:outerShdw>
            <a:softEdge rad="76200"/>
          </a:effectLst>
          <a:scene3d>
            <a:camera prst="orthographicFront"/>
            <a:lightRig rig="threePt" dir="t"/>
          </a:scene3d>
          <a:sp3d prstMaterial="softEdge">
            <a:bevelT w="139700" prst="cross"/>
          </a:sp3d>
          <a:extLst>
            <a:ext uri="{909E8E84-426E-40DD-AFC4-6F175D3DCCD1}">
              <a14:hiddenFill xmlns:a14="http://schemas.microsoft.com/office/drawing/2010/main">
                <a:solidFill>
                  <a:schemeClr val="accent1"/>
                </a:solidFill>
              </a14:hiddenFill>
            </a:ext>
          </a:extLst>
        </p:spPr>
      </p:pic>
      <p:pic>
        <p:nvPicPr>
          <p:cNvPr id="1027" name="Picture 3" descr="C:\Program Files\Microsoft Office\MEDIA\CAGCAT10\j01494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136" y="2987628"/>
            <a:ext cx="2720226" cy="27642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6128D-5A7B-446D-B527-125CBEA43634}"/>
              </a:ext>
            </a:extLst>
          </p:cNvPr>
          <p:cNvSpPr>
            <a:spLocks noGrp="1"/>
          </p:cNvSpPr>
          <p:nvPr>
            <p:ph type="title"/>
          </p:nvPr>
        </p:nvSpPr>
        <p:spPr/>
        <p:txBody>
          <a:bodyPr/>
          <a:lstStyle/>
          <a:p>
            <a:r>
              <a:rPr lang="zh-CN" altLang="en-US" dirty="0"/>
              <a:t>活动安排问题</a:t>
            </a:r>
          </a:p>
        </p:txBody>
      </p:sp>
      <p:sp>
        <p:nvSpPr>
          <p:cNvPr id="3" name="内容占位符 2">
            <a:extLst>
              <a:ext uri="{FF2B5EF4-FFF2-40B4-BE49-F238E27FC236}">
                <a16:creationId xmlns:a16="http://schemas.microsoft.com/office/drawing/2014/main" id="{F2218B52-5B62-47A4-BFBE-349AD43E32D0}"/>
              </a:ext>
            </a:extLst>
          </p:cNvPr>
          <p:cNvSpPr>
            <a:spLocks noGrp="1"/>
          </p:cNvSpPr>
          <p:nvPr>
            <p:ph idx="1"/>
          </p:nvPr>
        </p:nvSpPr>
        <p:spPr/>
        <p:txBody>
          <a:bodyPr>
            <a:normAutofit/>
          </a:bodyPr>
          <a:lstStyle/>
          <a:p>
            <a:r>
              <a:rPr lang="en-US" altLang="zh-CN" dirty="0">
                <a:solidFill>
                  <a:srgbClr val="000000"/>
                </a:solidFill>
              </a:rPr>
              <a:t>n</a:t>
            </a:r>
            <a:r>
              <a:rPr lang="zh-CN" altLang="en-US" dirty="0">
                <a:solidFill>
                  <a:srgbClr val="000000"/>
                </a:solidFill>
              </a:rPr>
              <a:t>个活动组成</a:t>
            </a:r>
            <a:r>
              <a:rPr lang="zh-CN" altLang="en-US" b="1" dirty="0">
                <a:solidFill>
                  <a:srgbClr val="FF0000"/>
                </a:solidFill>
              </a:rPr>
              <a:t>活动集 </a:t>
            </a:r>
            <a:r>
              <a:rPr lang="en-US" altLang="zh-CN" b="1" dirty="0"/>
              <a:t>(</a:t>
            </a:r>
            <a:r>
              <a:rPr lang="en-US" altLang="zh-CN" dirty="0"/>
              <a:t>Activity Set) E={1,2,…,n}</a:t>
            </a:r>
            <a:r>
              <a:rPr lang="zh-CN" altLang="en-US" dirty="0">
                <a:solidFill>
                  <a:srgbClr val="000000"/>
                </a:solidFill>
              </a:rPr>
              <a:t>，</a:t>
            </a:r>
            <a:r>
              <a:rPr lang="zh-CN" altLang="en-US" sz="2400" dirty="0">
                <a:solidFill>
                  <a:srgbClr val="000000"/>
                </a:solidFill>
              </a:rPr>
              <a:t>每个活动</a:t>
            </a:r>
            <a:r>
              <a:rPr lang="en-US" altLang="zh-CN" sz="2400" dirty="0" err="1">
                <a:solidFill>
                  <a:srgbClr val="000000"/>
                </a:solidFill>
              </a:rPr>
              <a:t>i</a:t>
            </a:r>
            <a:r>
              <a:rPr lang="zh-CN" altLang="en-US" sz="2400" dirty="0">
                <a:solidFill>
                  <a:srgbClr val="000000"/>
                </a:solidFill>
              </a:rPr>
              <a:t>，要求使用公共资源的起始时间</a:t>
            </a:r>
            <a:r>
              <a:rPr lang="en-US" altLang="zh-CN" sz="2400" dirty="0" err="1">
                <a:solidFill>
                  <a:srgbClr val="000000"/>
                </a:solidFill>
              </a:rPr>
              <a:t>s</a:t>
            </a:r>
            <a:r>
              <a:rPr lang="en-US" altLang="zh-CN" sz="2400" baseline="-25000" dirty="0" err="1">
                <a:solidFill>
                  <a:srgbClr val="000000"/>
                </a:solidFill>
              </a:rPr>
              <a:t>i</a:t>
            </a:r>
            <a:r>
              <a:rPr lang="zh-CN" altLang="en-US" sz="2400" dirty="0">
                <a:solidFill>
                  <a:srgbClr val="000000"/>
                </a:solidFill>
              </a:rPr>
              <a:t>，结束时间</a:t>
            </a:r>
            <a:r>
              <a:rPr lang="en-US" altLang="zh-CN" sz="2400" dirty="0">
                <a:solidFill>
                  <a:srgbClr val="000000"/>
                </a:solidFill>
              </a:rPr>
              <a:t>f</a:t>
            </a:r>
            <a:r>
              <a:rPr lang="en-US" altLang="zh-CN" sz="2400" baseline="-25000" dirty="0">
                <a:solidFill>
                  <a:srgbClr val="000000"/>
                </a:solidFill>
              </a:rPr>
              <a:t>i</a:t>
            </a:r>
            <a:r>
              <a:rPr lang="zh-CN" altLang="en-US" sz="2400" dirty="0">
                <a:solidFill>
                  <a:srgbClr val="000000"/>
                </a:solidFill>
              </a:rPr>
              <a:t>，且</a:t>
            </a:r>
            <a:r>
              <a:rPr lang="en-US" altLang="zh-CN" sz="2400" dirty="0" err="1">
                <a:solidFill>
                  <a:srgbClr val="000000"/>
                </a:solidFill>
              </a:rPr>
              <a:t>s</a:t>
            </a:r>
            <a:r>
              <a:rPr lang="en-US" altLang="zh-CN" sz="2400" baseline="-25000" dirty="0" err="1">
                <a:solidFill>
                  <a:srgbClr val="000000"/>
                </a:solidFill>
              </a:rPr>
              <a:t>i</a:t>
            </a:r>
            <a:r>
              <a:rPr lang="en-US" altLang="zh-CN" sz="2400" baseline="-25000" dirty="0">
                <a:solidFill>
                  <a:srgbClr val="000000"/>
                </a:solidFill>
              </a:rPr>
              <a:t> </a:t>
            </a:r>
            <a:r>
              <a:rPr lang="en-US" altLang="zh-CN" sz="2400" dirty="0">
                <a:solidFill>
                  <a:srgbClr val="000000"/>
                </a:solidFill>
              </a:rPr>
              <a:t>&lt; f</a:t>
            </a:r>
            <a:r>
              <a:rPr lang="en-US" altLang="zh-CN" sz="2400" baseline="-25000" dirty="0">
                <a:solidFill>
                  <a:srgbClr val="000000"/>
                </a:solidFill>
              </a:rPr>
              <a:t>i</a:t>
            </a:r>
            <a:r>
              <a:rPr lang="zh-CN" altLang="en-US" sz="2400" baseline="-25000" dirty="0">
                <a:solidFill>
                  <a:srgbClr val="000000"/>
                </a:solidFill>
              </a:rPr>
              <a:t> </a:t>
            </a:r>
            <a:endParaRPr lang="en-US" altLang="zh-CN" sz="2400" dirty="0">
              <a:solidFill>
                <a:srgbClr val="000000"/>
              </a:solidFill>
            </a:endParaRPr>
          </a:p>
          <a:p>
            <a:pPr eaLnBrk="1" hangingPunct="1">
              <a:spcBef>
                <a:spcPct val="50000"/>
              </a:spcBef>
            </a:pPr>
            <a:r>
              <a:rPr lang="zh-CN" altLang="en-US" sz="2400" dirty="0">
                <a:solidFill>
                  <a:srgbClr val="000000"/>
                </a:solidFill>
              </a:rPr>
              <a:t>如果选择活动</a:t>
            </a:r>
            <a:r>
              <a:rPr lang="en-US" altLang="zh-CN" sz="2400" dirty="0" err="1">
                <a:solidFill>
                  <a:srgbClr val="000000"/>
                </a:solidFill>
              </a:rPr>
              <a:t>i</a:t>
            </a:r>
            <a:r>
              <a:rPr lang="zh-CN" altLang="en-US" sz="2400" dirty="0">
                <a:solidFill>
                  <a:srgbClr val="000000"/>
                </a:solidFill>
              </a:rPr>
              <a:t>占用公共资源，则它在半开时间区间</a:t>
            </a:r>
            <a:r>
              <a:rPr lang="en-US" altLang="zh-CN" sz="2400" dirty="0">
                <a:solidFill>
                  <a:srgbClr val="000000"/>
                </a:solidFill>
              </a:rPr>
              <a:t>[</a:t>
            </a:r>
            <a:r>
              <a:rPr lang="en-US" altLang="zh-CN" sz="2400" dirty="0" err="1">
                <a:solidFill>
                  <a:srgbClr val="000000"/>
                </a:solidFill>
              </a:rPr>
              <a:t>s</a:t>
            </a:r>
            <a:r>
              <a:rPr lang="en-US" altLang="zh-CN" sz="2400" baseline="-25000" dirty="0" err="1">
                <a:solidFill>
                  <a:srgbClr val="000000"/>
                </a:solidFill>
              </a:rPr>
              <a:t>i</a:t>
            </a:r>
            <a:r>
              <a:rPr lang="en-US" altLang="zh-CN" sz="2400" dirty="0">
                <a:solidFill>
                  <a:srgbClr val="000000"/>
                </a:solidFill>
              </a:rPr>
              <a:t>, f</a:t>
            </a:r>
            <a:r>
              <a:rPr lang="en-US" altLang="zh-CN" sz="2400" baseline="-25000" dirty="0">
                <a:solidFill>
                  <a:srgbClr val="000000"/>
                </a:solidFill>
              </a:rPr>
              <a:t>i</a:t>
            </a:r>
            <a:r>
              <a:rPr lang="en-US" altLang="zh-CN" sz="2400" dirty="0">
                <a:solidFill>
                  <a:srgbClr val="000000"/>
                </a:solidFill>
              </a:rPr>
              <a:t>)</a:t>
            </a:r>
            <a:r>
              <a:rPr lang="zh-CN" altLang="en-US" sz="2400" dirty="0">
                <a:solidFill>
                  <a:srgbClr val="000000"/>
                </a:solidFill>
              </a:rPr>
              <a:t>内占用资源。对活动</a:t>
            </a:r>
            <a:r>
              <a:rPr lang="en-US" altLang="zh-CN" sz="2400" dirty="0">
                <a:solidFill>
                  <a:srgbClr val="000000"/>
                </a:solidFill>
              </a:rPr>
              <a:t>j</a:t>
            </a:r>
            <a:r>
              <a:rPr lang="zh-CN" altLang="en-US" sz="2400" dirty="0">
                <a:solidFill>
                  <a:srgbClr val="000000"/>
                </a:solidFill>
              </a:rPr>
              <a:t>，如果区间</a:t>
            </a:r>
            <a:r>
              <a:rPr lang="en-US" altLang="zh-CN" sz="2400" dirty="0">
                <a:solidFill>
                  <a:srgbClr val="000000"/>
                </a:solidFill>
              </a:rPr>
              <a:t>[</a:t>
            </a:r>
            <a:r>
              <a:rPr lang="en-US" altLang="zh-CN" sz="2400" dirty="0" err="1">
                <a:solidFill>
                  <a:srgbClr val="000000"/>
                </a:solidFill>
              </a:rPr>
              <a:t>s</a:t>
            </a:r>
            <a:r>
              <a:rPr lang="en-US" altLang="zh-CN" sz="2400" baseline="-25000" dirty="0" err="1">
                <a:solidFill>
                  <a:srgbClr val="000000"/>
                </a:solidFill>
              </a:rPr>
              <a:t>i</a:t>
            </a:r>
            <a:r>
              <a:rPr lang="en-US" altLang="zh-CN" sz="2400" dirty="0">
                <a:solidFill>
                  <a:srgbClr val="000000"/>
                </a:solidFill>
              </a:rPr>
              <a:t>, f</a:t>
            </a:r>
            <a:r>
              <a:rPr lang="en-US" altLang="zh-CN" sz="2400" baseline="-25000" dirty="0">
                <a:solidFill>
                  <a:srgbClr val="000000"/>
                </a:solidFill>
              </a:rPr>
              <a:t>i</a:t>
            </a:r>
            <a:r>
              <a:rPr lang="en-US" altLang="zh-CN" sz="2400" dirty="0">
                <a:solidFill>
                  <a:srgbClr val="000000"/>
                </a:solidFill>
              </a:rPr>
              <a:t>)</a:t>
            </a:r>
            <a:r>
              <a:rPr lang="zh-CN" altLang="en-US" sz="2400" dirty="0">
                <a:solidFill>
                  <a:srgbClr val="000000"/>
                </a:solidFill>
              </a:rPr>
              <a:t>与区间</a:t>
            </a:r>
            <a:r>
              <a:rPr lang="en-US" altLang="zh-CN" sz="2400" dirty="0">
                <a:solidFill>
                  <a:srgbClr val="000000"/>
                </a:solidFill>
              </a:rPr>
              <a:t>[</a:t>
            </a:r>
            <a:r>
              <a:rPr lang="en-US" altLang="zh-CN" sz="2400" dirty="0" err="1">
                <a:solidFill>
                  <a:srgbClr val="000000"/>
                </a:solidFill>
              </a:rPr>
              <a:t>s</a:t>
            </a:r>
            <a:r>
              <a:rPr lang="en-US" altLang="zh-CN" sz="2400" baseline="-25000" dirty="0" err="1">
                <a:solidFill>
                  <a:srgbClr val="000000"/>
                </a:solidFill>
              </a:rPr>
              <a:t>j</a:t>
            </a:r>
            <a:r>
              <a:rPr lang="en-US" altLang="zh-CN" sz="2400" dirty="0">
                <a:solidFill>
                  <a:srgbClr val="000000"/>
                </a:solidFill>
              </a:rPr>
              <a:t>, f</a:t>
            </a:r>
            <a:r>
              <a:rPr lang="en-US" altLang="zh-CN" sz="2400" baseline="-25000" dirty="0">
                <a:solidFill>
                  <a:srgbClr val="000000"/>
                </a:solidFill>
              </a:rPr>
              <a:t>j</a:t>
            </a:r>
            <a:r>
              <a:rPr lang="en-US" altLang="zh-CN" sz="2400" dirty="0">
                <a:solidFill>
                  <a:srgbClr val="000000"/>
                </a:solidFill>
              </a:rPr>
              <a:t>)</a:t>
            </a:r>
            <a:r>
              <a:rPr lang="zh-CN" altLang="en-US" sz="2400" dirty="0">
                <a:solidFill>
                  <a:srgbClr val="000000"/>
                </a:solidFill>
              </a:rPr>
              <a:t>不相交，则称活动</a:t>
            </a:r>
            <a:r>
              <a:rPr lang="en-US" altLang="zh-CN" sz="2400" dirty="0" err="1">
                <a:solidFill>
                  <a:srgbClr val="000000"/>
                </a:solidFill>
              </a:rPr>
              <a:t>i</a:t>
            </a:r>
            <a:r>
              <a:rPr lang="zh-CN" altLang="en-US" sz="2400" dirty="0">
                <a:solidFill>
                  <a:srgbClr val="000000"/>
                </a:solidFill>
              </a:rPr>
              <a:t>与活动</a:t>
            </a:r>
            <a:r>
              <a:rPr lang="en-US" altLang="zh-CN" sz="2400" dirty="0">
                <a:solidFill>
                  <a:srgbClr val="000000"/>
                </a:solidFill>
              </a:rPr>
              <a:t>j</a:t>
            </a:r>
            <a:r>
              <a:rPr lang="zh-CN" altLang="en-US" sz="2400" dirty="0">
                <a:solidFill>
                  <a:srgbClr val="000000"/>
                </a:solidFill>
              </a:rPr>
              <a:t>相容</a:t>
            </a:r>
          </a:p>
          <a:p>
            <a:pPr eaLnBrk="1" hangingPunct="1">
              <a:spcBef>
                <a:spcPct val="50000"/>
              </a:spcBef>
            </a:pPr>
            <a:r>
              <a:rPr lang="zh-CN" altLang="en-US" sz="2400" dirty="0">
                <a:solidFill>
                  <a:srgbClr val="000000"/>
                </a:solidFill>
              </a:rPr>
              <a:t>当</a:t>
            </a:r>
            <a:r>
              <a:rPr lang="en-US" altLang="zh-CN" sz="2400" dirty="0" err="1">
                <a:solidFill>
                  <a:srgbClr val="000000"/>
                </a:solidFill>
              </a:rPr>
              <a:t>s</a:t>
            </a:r>
            <a:r>
              <a:rPr lang="en-US" altLang="zh-CN" sz="2400" baseline="-25000" dirty="0" err="1">
                <a:solidFill>
                  <a:srgbClr val="000000"/>
                </a:solidFill>
              </a:rPr>
              <a:t>i</a:t>
            </a:r>
            <a:r>
              <a:rPr lang="en-US" altLang="zh-CN" sz="2400" dirty="0" err="1">
                <a:solidFill>
                  <a:srgbClr val="000000"/>
                </a:solidFill>
              </a:rPr>
              <a:t>≥f</a:t>
            </a:r>
            <a:r>
              <a:rPr lang="en-US" altLang="zh-CN" sz="2400" baseline="-25000" dirty="0" err="1">
                <a:solidFill>
                  <a:srgbClr val="000000"/>
                </a:solidFill>
              </a:rPr>
              <a:t>j</a:t>
            </a:r>
            <a:r>
              <a:rPr lang="zh-CN" altLang="en-US" sz="2400" dirty="0">
                <a:solidFill>
                  <a:srgbClr val="000000"/>
                </a:solidFill>
              </a:rPr>
              <a:t>或</a:t>
            </a:r>
            <a:r>
              <a:rPr lang="en-US" altLang="zh-CN" sz="2400" dirty="0" err="1">
                <a:solidFill>
                  <a:srgbClr val="000000"/>
                </a:solidFill>
              </a:rPr>
              <a:t>s</a:t>
            </a:r>
            <a:r>
              <a:rPr lang="en-US" altLang="zh-CN" sz="2400" baseline="-25000" dirty="0" err="1">
                <a:solidFill>
                  <a:srgbClr val="000000"/>
                </a:solidFill>
              </a:rPr>
              <a:t>j</a:t>
            </a:r>
            <a:r>
              <a:rPr lang="en-US" altLang="zh-CN" sz="2400" dirty="0" err="1">
                <a:solidFill>
                  <a:srgbClr val="000000"/>
                </a:solidFill>
              </a:rPr>
              <a:t>≥f</a:t>
            </a:r>
            <a:r>
              <a:rPr lang="en-US" altLang="zh-CN" sz="2400" baseline="-25000" dirty="0" err="1">
                <a:solidFill>
                  <a:srgbClr val="000000"/>
                </a:solidFill>
              </a:rPr>
              <a:t>i</a:t>
            </a:r>
            <a:r>
              <a:rPr lang="zh-CN" altLang="en-US" sz="2400" dirty="0">
                <a:solidFill>
                  <a:srgbClr val="000000"/>
                </a:solidFill>
              </a:rPr>
              <a:t>时，活动</a:t>
            </a:r>
            <a:r>
              <a:rPr lang="en-US" altLang="zh-CN" sz="2400" dirty="0" err="1">
                <a:solidFill>
                  <a:srgbClr val="000000"/>
                </a:solidFill>
              </a:rPr>
              <a:t>i</a:t>
            </a:r>
            <a:r>
              <a:rPr lang="zh-CN" altLang="en-US" sz="2400" dirty="0">
                <a:solidFill>
                  <a:srgbClr val="000000"/>
                </a:solidFill>
              </a:rPr>
              <a:t>与活动</a:t>
            </a:r>
            <a:r>
              <a:rPr lang="en-US" altLang="zh-CN" sz="2400" dirty="0">
                <a:solidFill>
                  <a:srgbClr val="000000"/>
                </a:solidFill>
              </a:rPr>
              <a:t>j</a:t>
            </a:r>
            <a:r>
              <a:rPr lang="zh-CN" altLang="en-US" sz="2400" dirty="0">
                <a:solidFill>
                  <a:srgbClr val="000000"/>
                </a:solidFill>
              </a:rPr>
              <a:t>相容</a:t>
            </a:r>
          </a:p>
          <a:p>
            <a:endParaRPr lang="zh-CN" altLang="en-US" dirty="0"/>
          </a:p>
        </p:txBody>
      </p:sp>
      <p:sp>
        <p:nvSpPr>
          <p:cNvPr id="4" name="日期占位符 3">
            <a:extLst>
              <a:ext uri="{FF2B5EF4-FFF2-40B4-BE49-F238E27FC236}">
                <a16:creationId xmlns:a16="http://schemas.microsoft.com/office/drawing/2014/main" id="{F7E61D59-DE82-462B-98E8-B6A0B3943FBA}"/>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0CA77E0F-7D19-4345-9CBF-3F573970F0D2}"/>
              </a:ext>
            </a:extLst>
          </p:cNvPr>
          <p:cNvSpPr>
            <a:spLocks noGrp="1"/>
          </p:cNvSpPr>
          <p:nvPr>
            <p:ph type="sldNum" sz="quarter" idx="12"/>
          </p:nvPr>
        </p:nvSpPr>
        <p:spPr/>
        <p:txBody>
          <a:bodyPr/>
          <a:lstStyle/>
          <a:p>
            <a:fld id="{EEA58A3B-43CE-4AA0-90B5-EB47AFAFEB34}" type="slidenum">
              <a:rPr lang="zh-CN" altLang="en-US" smtClean="0"/>
              <a:pPr/>
              <a:t>20</a:t>
            </a:fld>
            <a:endParaRPr lang="zh-CN" altLang="en-US" dirty="0"/>
          </a:p>
        </p:txBody>
      </p:sp>
      <p:sp>
        <p:nvSpPr>
          <p:cNvPr id="7" name="Line 59">
            <a:extLst>
              <a:ext uri="{FF2B5EF4-FFF2-40B4-BE49-F238E27FC236}">
                <a16:creationId xmlns:a16="http://schemas.microsoft.com/office/drawing/2014/main" id="{57F6248D-C9D4-4836-B250-A82F29D5B125}"/>
              </a:ext>
            </a:extLst>
          </p:cNvPr>
          <p:cNvSpPr>
            <a:spLocks noChangeShapeType="1"/>
          </p:cNvSpPr>
          <p:nvPr/>
        </p:nvSpPr>
        <p:spPr bwMode="auto">
          <a:xfrm>
            <a:off x="131445" y="5866503"/>
            <a:ext cx="4500563"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 name="Rectangle 60">
            <a:extLst>
              <a:ext uri="{FF2B5EF4-FFF2-40B4-BE49-F238E27FC236}">
                <a16:creationId xmlns:a16="http://schemas.microsoft.com/office/drawing/2014/main" id="{7B342139-B1F4-4708-A2A6-522D2A196C63}"/>
              </a:ext>
            </a:extLst>
          </p:cNvPr>
          <p:cNvSpPr>
            <a:spLocks noChangeArrowheads="1"/>
          </p:cNvSpPr>
          <p:nvPr/>
        </p:nvSpPr>
        <p:spPr bwMode="auto">
          <a:xfrm>
            <a:off x="526733" y="5722041"/>
            <a:ext cx="1296987"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9" name="Rectangle 61">
            <a:extLst>
              <a:ext uri="{FF2B5EF4-FFF2-40B4-BE49-F238E27FC236}">
                <a16:creationId xmlns:a16="http://schemas.microsoft.com/office/drawing/2014/main" id="{9FD270CD-93F9-40BB-9C5E-4AA5060F39B6}"/>
              </a:ext>
            </a:extLst>
          </p:cNvPr>
          <p:cNvSpPr>
            <a:spLocks noChangeArrowheads="1"/>
          </p:cNvSpPr>
          <p:nvPr/>
        </p:nvSpPr>
        <p:spPr bwMode="auto">
          <a:xfrm>
            <a:off x="2758758" y="5722041"/>
            <a:ext cx="1296987"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10" name="Line 66">
            <a:extLst>
              <a:ext uri="{FF2B5EF4-FFF2-40B4-BE49-F238E27FC236}">
                <a16:creationId xmlns:a16="http://schemas.microsoft.com/office/drawing/2014/main" id="{D603AFEA-F2AC-4395-AFC4-E76E3032CCE3}"/>
              </a:ext>
            </a:extLst>
          </p:cNvPr>
          <p:cNvSpPr>
            <a:spLocks noChangeShapeType="1"/>
          </p:cNvSpPr>
          <p:nvPr/>
        </p:nvSpPr>
        <p:spPr bwMode="auto">
          <a:xfrm>
            <a:off x="131445" y="4929878"/>
            <a:ext cx="4500563"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Rectangle 67">
            <a:extLst>
              <a:ext uri="{FF2B5EF4-FFF2-40B4-BE49-F238E27FC236}">
                <a16:creationId xmlns:a16="http://schemas.microsoft.com/office/drawing/2014/main" id="{2C3FE3E3-85D9-4E3A-A785-66FB32382538}"/>
              </a:ext>
            </a:extLst>
          </p:cNvPr>
          <p:cNvSpPr>
            <a:spLocks noChangeArrowheads="1"/>
          </p:cNvSpPr>
          <p:nvPr/>
        </p:nvSpPr>
        <p:spPr bwMode="auto">
          <a:xfrm>
            <a:off x="2757170" y="4785416"/>
            <a:ext cx="1296988"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12" name="Text Box 69">
            <a:extLst>
              <a:ext uri="{FF2B5EF4-FFF2-40B4-BE49-F238E27FC236}">
                <a16:creationId xmlns:a16="http://schemas.microsoft.com/office/drawing/2014/main" id="{83539B0B-B5B5-44EF-803B-A0134041D4AF}"/>
              </a:ext>
            </a:extLst>
          </p:cNvPr>
          <p:cNvSpPr txBox="1">
            <a:spLocks noChangeArrowheads="1"/>
          </p:cNvSpPr>
          <p:nvPr/>
        </p:nvSpPr>
        <p:spPr bwMode="auto">
          <a:xfrm>
            <a:off x="2685733" y="4399653"/>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i</a:t>
            </a:r>
          </a:p>
        </p:txBody>
      </p:sp>
      <p:sp>
        <p:nvSpPr>
          <p:cNvPr id="13" name="Text Box 71">
            <a:extLst>
              <a:ext uri="{FF2B5EF4-FFF2-40B4-BE49-F238E27FC236}">
                <a16:creationId xmlns:a16="http://schemas.microsoft.com/office/drawing/2014/main" id="{470A91BB-ECF4-4DDA-9016-F8B9BC5561C3}"/>
              </a:ext>
            </a:extLst>
          </p:cNvPr>
          <p:cNvSpPr txBox="1">
            <a:spLocks noChangeArrowheads="1"/>
          </p:cNvSpPr>
          <p:nvPr/>
        </p:nvSpPr>
        <p:spPr bwMode="auto">
          <a:xfrm>
            <a:off x="3765233" y="4399653"/>
            <a:ext cx="3016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i</a:t>
            </a:r>
          </a:p>
        </p:txBody>
      </p:sp>
      <p:sp>
        <p:nvSpPr>
          <p:cNvPr id="14" name="Rectangle 68">
            <a:extLst>
              <a:ext uri="{FF2B5EF4-FFF2-40B4-BE49-F238E27FC236}">
                <a16:creationId xmlns:a16="http://schemas.microsoft.com/office/drawing/2014/main" id="{FE05EF4D-F4B0-4292-9EBD-7A91A9729C4F}"/>
              </a:ext>
            </a:extLst>
          </p:cNvPr>
          <p:cNvSpPr>
            <a:spLocks noChangeArrowheads="1"/>
          </p:cNvSpPr>
          <p:nvPr/>
        </p:nvSpPr>
        <p:spPr bwMode="auto">
          <a:xfrm>
            <a:off x="525145" y="4785416"/>
            <a:ext cx="1296988"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15" name="Text Box 70">
            <a:extLst>
              <a:ext uri="{FF2B5EF4-FFF2-40B4-BE49-F238E27FC236}">
                <a16:creationId xmlns:a16="http://schemas.microsoft.com/office/drawing/2014/main" id="{F3FAA214-F412-4FA4-A0B5-1EA1A6315BAA}"/>
              </a:ext>
            </a:extLst>
          </p:cNvPr>
          <p:cNvSpPr txBox="1">
            <a:spLocks noChangeArrowheads="1"/>
          </p:cNvSpPr>
          <p:nvPr/>
        </p:nvSpPr>
        <p:spPr bwMode="auto">
          <a:xfrm>
            <a:off x="453708" y="439965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j</a:t>
            </a:r>
          </a:p>
        </p:txBody>
      </p:sp>
      <p:sp>
        <p:nvSpPr>
          <p:cNvPr id="16" name="Text Box 72">
            <a:extLst>
              <a:ext uri="{FF2B5EF4-FFF2-40B4-BE49-F238E27FC236}">
                <a16:creationId xmlns:a16="http://schemas.microsoft.com/office/drawing/2014/main" id="{031369B4-CC8D-4304-9114-FCD63F577074}"/>
              </a:ext>
            </a:extLst>
          </p:cNvPr>
          <p:cNvSpPr txBox="1">
            <a:spLocks noChangeArrowheads="1"/>
          </p:cNvSpPr>
          <p:nvPr/>
        </p:nvSpPr>
        <p:spPr bwMode="auto">
          <a:xfrm>
            <a:off x="1533208" y="4399653"/>
            <a:ext cx="304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j</a:t>
            </a:r>
          </a:p>
        </p:txBody>
      </p:sp>
      <p:sp>
        <p:nvSpPr>
          <p:cNvPr id="17" name="Line 75">
            <a:extLst>
              <a:ext uri="{FF2B5EF4-FFF2-40B4-BE49-F238E27FC236}">
                <a16:creationId xmlns:a16="http://schemas.microsoft.com/office/drawing/2014/main" id="{2A69D263-AA66-4561-AB6E-348CAD3A573D}"/>
              </a:ext>
            </a:extLst>
          </p:cNvPr>
          <p:cNvSpPr>
            <a:spLocks noChangeShapeType="1"/>
          </p:cNvSpPr>
          <p:nvPr/>
        </p:nvSpPr>
        <p:spPr bwMode="auto">
          <a:xfrm>
            <a:off x="5206683" y="5336278"/>
            <a:ext cx="3779837"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8" name="Rectangle 77">
            <a:extLst>
              <a:ext uri="{FF2B5EF4-FFF2-40B4-BE49-F238E27FC236}">
                <a16:creationId xmlns:a16="http://schemas.microsoft.com/office/drawing/2014/main" id="{AAFB7836-5DE6-4056-8F5D-07287369C314}"/>
              </a:ext>
            </a:extLst>
          </p:cNvPr>
          <p:cNvSpPr>
            <a:spLocks noChangeArrowheads="1"/>
          </p:cNvSpPr>
          <p:nvPr/>
        </p:nvSpPr>
        <p:spPr bwMode="auto">
          <a:xfrm>
            <a:off x="6933883" y="4713978"/>
            <a:ext cx="1296987" cy="144463"/>
          </a:xfrm>
          <a:prstGeom prst="rect">
            <a:avLst/>
          </a:prstGeom>
          <a:solidFill>
            <a:srgbClr val="FFC000"/>
          </a:solidFill>
          <a:ln w="6350">
            <a:solidFill>
              <a:schemeClr val="tx1"/>
            </a:solidFill>
            <a:miter lim="800000"/>
            <a:headEnd/>
            <a:tailEnd/>
          </a:ln>
        </p:spPr>
        <p:txBody>
          <a:bodyPr wrap="none" anchor="ctr">
            <a:spAutoFit/>
          </a:bodyPr>
          <a:lstStyle/>
          <a:p>
            <a:endParaRPr lang="zh-CN" altLang="en-US"/>
          </a:p>
        </p:txBody>
      </p:sp>
      <p:sp>
        <p:nvSpPr>
          <p:cNvPr id="19" name="Rectangle 81">
            <a:extLst>
              <a:ext uri="{FF2B5EF4-FFF2-40B4-BE49-F238E27FC236}">
                <a16:creationId xmlns:a16="http://schemas.microsoft.com/office/drawing/2014/main" id="{CC4A492B-CDE1-4F5B-A5DA-16333F8D1811}"/>
              </a:ext>
            </a:extLst>
          </p:cNvPr>
          <p:cNvSpPr>
            <a:spLocks noChangeArrowheads="1"/>
          </p:cNvSpPr>
          <p:nvPr/>
        </p:nvSpPr>
        <p:spPr bwMode="auto">
          <a:xfrm>
            <a:off x="6070283" y="5217216"/>
            <a:ext cx="1296987" cy="144462"/>
          </a:xfrm>
          <a:prstGeom prst="rect">
            <a:avLst/>
          </a:prstGeom>
          <a:solidFill>
            <a:srgbClr val="FFC000"/>
          </a:solidFill>
          <a:ln w="6350">
            <a:solidFill>
              <a:schemeClr val="tx1"/>
            </a:solidFill>
            <a:miter lim="800000"/>
            <a:headEnd/>
            <a:tailEnd/>
          </a:ln>
        </p:spPr>
        <p:txBody>
          <a:bodyPr wrap="none" anchor="ctr">
            <a:spAutoFit/>
          </a:bodyPr>
          <a:lstStyle/>
          <a:p>
            <a:endParaRPr lang="zh-CN" altLang="en-US"/>
          </a:p>
        </p:txBody>
      </p:sp>
      <p:sp>
        <p:nvSpPr>
          <p:cNvPr id="20" name="Text Box 82">
            <a:extLst>
              <a:ext uri="{FF2B5EF4-FFF2-40B4-BE49-F238E27FC236}">
                <a16:creationId xmlns:a16="http://schemas.microsoft.com/office/drawing/2014/main" id="{183A4C17-A662-4B17-9B9F-6CD1B99C0FCF}"/>
              </a:ext>
            </a:extLst>
          </p:cNvPr>
          <p:cNvSpPr txBox="1">
            <a:spLocks noChangeArrowheads="1"/>
          </p:cNvSpPr>
          <p:nvPr/>
        </p:nvSpPr>
        <p:spPr bwMode="auto">
          <a:xfrm>
            <a:off x="5998845" y="483145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j</a:t>
            </a:r>
          </a:p>
        </p:txBody>
      </p:sp>
      <p:sp>
        <p:nvSpPr>
          <p:cNvPr id="21" name="Text Box 83">
            <a:extLst>
              <a:ext uri="{FF2B5EF4-FFF2-40B4-BE49-F238E27FC236}">
                <a16:creationId xmlns:a16="http://schemas.microsoft.com/office/drawing/2014/main" id="{BC8916EA-C6A4-4BE4-B322-078DD9C76446}"/>
              </a:ext>
            </a:extLst>
          </p:cNvPr>
          <p:cNvSpPr txBox="1">
            <a:spLocks noChangeArrowheads="1"/>
          </p:cNvSpPr>
          <p:nvPr/>
        </p:nvSpPr>
        <p:spPr bwMode="auto">
          <a:xfrm>
            <a:off x="7078345" y="4831453"/>
            <a:ext cx="304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j</a:t>
            </a:r>
          </a:p>
        </p:txBody>
      </p:sp>
      <p:sp>
        <p:nvSpPr>
          <p:cNvPr id="22" name="Text Box 84">
            <a:extLst>
              <a:ext uri="{FF2B5EF4-FFF2-40B4-BE49-F238E27FC236}">
                <a16:creationId xmlns:a16="http://schemas.microsoft.com/office/drawing/2014/main" id="{4EFC263E-6483-494E-94E0-9A14D8D2E059}"/>
              </a:ext>
            </a:extLst>
          </p:cNvPr>
          <p:cNvSpPr txBox="1">
            <a:spLocks noChangeArrowheads="1"/>
          </p:cNvSpPr>
          <p:nvPr/>
        </p:nvSpPr>
        <p:spPr bwMode="auto">
          <a:xfrm>
            <a:off x="1606233" y="3967853"/>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solidFill>
                  <a:srgbClr val="CC0000"/>
                </a:solidFill>
                <a:latin typeface="微软雅黑 Light" panose="020B0502040204020203" pitchFamily="34" charset="-122"/>
                <a:ea typeface="微软雅黑 Light" panose="020B0502040204020203" pitchFamily="34" charset="-122"/>
              </a:rPr>
              <a:t>相容</a:t>
            </a:r>
          </a:p>
        </p:txBody>
      </p:sp>
      <p:sp>
        <p:nvSpPr>
          <p:cNvPr id="23" name="Text Box 85">
            <a:extLst>
              <a:ext uri="{FF2B5EF4-FFF2-40B4-BE49-F238E27FC236}">
                <a16:creationId xmlns:a16="http://schemas.microsoft.com/office/drawing/2014/main" id="{786F5ABD-771D-4A55-A0FC-FC98096DDFC3}"/>
              </a:ext>
            </a:extLst>
          </p:cNvPr>
          <p:cNvSpPr txBox="1">
            <a:spLocks noChangeArrowheads="1"/>
          </p:cNvSpPr>
          <p:nvPr/>
        </p:nvSpPr>
        <p:spPr bwMode="auto">
          <a:xfrm>
            <a:off x="6214745" y="4039291"/>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CC0000"/>
                </a:solidFill>
                <a:latin typeface="微软雅黑 Light" panose="020B0502040204020203" pitchFamily="34" charset="-122"/>
                <a:ea typeface="微软雅黑 Light" panose="020B0502040204020203" pitchFamily="34" charset="-122"/>
              </a:rPr>
              <a:t>不相容</a:t>
            </a:r>
          </a:p>
        </p:txBody>
      </p:sp>
      <p:sp>
        <p:nvSpPr>
          <p:cNvPr id="24" name="Text Box 69">
            <a:extLst>
              <a:ext uri="{FF2B5EF4-FFF2-40B4-BE49-F238E27FC236}">
                <a16:creationId xmlns:a16="http://schemas.microsoft.com/office/drawing/2014/main" id="{694166CA-2A05-42D6-A117-C119669A7EC0}"/>
              </a:ext>
            </a:extLst>
          </p:cNvPr>
          <p:cNvSpPr txBox="1">
            <a:spLocks noChangeArrowheads="1"/>
          </p:cNvSpPr>
          <p:nvPr/>
        </p:nvSpPr>
        <p:spPr bwMode="auto">
          <a:xfrm>
            <a:off x="2706370" y="53124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err="1">
                <a:solidFill>
                  <a:srgbClr val="000000"/>
                </a:solidFill>
                <a:latin typeface="+mn-lt"/>
              </a:rPr>
              <a:t>s</a:t>
            </a:r>
            <a:r>
              <a:rPr lang="en-US" altLang="zh-CN" sz="2000" baseline="-25000" dirty="0" err="1">
                <a:solidFill>
                  <a:srgbClr val="000000"/>
                </a:solidFill>
                <a:latin typeface="+mn-lt"/>
              </a:rPr>
              <a:t>j</a:t>
            </a:r>
            <a:endParaRPr lang="en-US" altLang="zh-CN" sz="2000" baseline="-25000" dirty="0">
              <a:solidFill>
                <a:srgbClr val="000000"/>
              </a:solidFill>
              <a:latin typeface="+mn-lt"/>
            </a:endParaRPr>
          </a:p>
        </p:txBody>
      </p:sp>
      <p:sp>
        <p:nvSpPr>
          <p:cNvPr id="25" name="Text Box 71">
            <a:extLst>
              <a:ext uri="{FF2B5EF4-FFF2-40B4-BE49-F238E27FC236}">
                <a16:creationId xmlns:a16="http://schemas.microsoft.com/office/drawing/2014/main" id="{55244276-8185-4C71-BB43-66A5CBC22A32}"/>
              </a:ext>
            </a:extLst>
          </p:cNvPr>
          <p:cNvSpPr txBox="1">
            <a:spLocks noChangeArrowheads="1"/>
          </p:cNvSpPr>
          <p:nvPr/>
        </p:nvSpPr>
        <p:spPr bwMode="auto">
          <a:xfrm>
            <a:off x="3785870" y="5312466"/>
            <a:ext cx="304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j</a:t>
            </a:r>
          </a:p>
        </p:txBody>
      </p:sp>
      <p:sp>
        <p:nvSpPr>
          <p:cNvPr id="26" name="Text Box 70">
            <a:extLst>
              <a:ext uri="{FF2B5EF4-FFF2-40B4-BE49-F238E27FC236}">
                <a16:creationId xmlns:a16="http://schemas.microsoft.com/office/drawing/2014/main" id="{10C2D5BC-39B1-4BBE-9D54-93BB05592C29}"/>
              </a:ext>
            </a:extLst>
          </p:cNvPr>
          <p:cNvSpPr txBox="1">
            <a:spLocks noChangeArrowheads="1"/>
          </p:cNvSpPr>
          <p:nvPr/>
        </p:nvSpPr>
        <p:spPr bwMode="auto">
          <a:xfrm>
            <a:off x="474345" y="5312466"/>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err="1">
                <a:solidFill>
                  <a:srgbClr val="000000"/>
                </a:solidFill>
                <a:latin typeface="+mn-lt"/>
              </a:rPr>
              <a:t>s</a:t>
            </a:r>
            <a:r>
              <a:rPr lang="en-US" altLang="zh-CN" sz="2000" baseline="-25000" dirty="0" err="1">
                <a:solidFill>
                  <a:srgbClr val="000000"/>
                </a:solidFill>
                <a:latin typeface="+mn-lt"/>
              </a:rPr>
              <a:t>i</a:t>
            </a:r>
            <a:endParaRPr lang="en-US" altLang="zh-CN" sz="2000" baseline="-25000" dirty="0">
              <a:solidFill>
                <a:srgbClr val="000000"/>
              </a:solidFill>
              <a:latin typeface="+mn-lt"/>
            </a:endParaRPr>
          </a:p>
        </p:txBody>
      </p:sp>
      <p:sp>
        <p:nvSpPr>
          <p:cNvPr id="27" name="Text Box 72">
            <a:extLst>
              <a:ext uri="{FF2B5EF4-FFF2-40B4-BE49-F238E27FC236}">
                <a16:creationId xmlns:a16="http://schemas.microsoft.com/office/drawing/2014/main" id="{862E6386-D434-477B-A45F-0AFD33C32D8F}"/>
              </a:ext>
            </a:extLst>
          </p:cNvPr>
          <p:cNvSpPr txBox="1">
            <a:spLocks noChangeArrowheads="1"/>
          </p:cNvSpPr>
          <p:nvPr/>
        </p:nvSpPr>
        <p:spPr bwMode="auto">
          <a:xfrm>
            <a:off x="1553845" y="5312466"/>
            <a:ext cx="3016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i</a:t>
            </a:r>
          </a:p>
        </p:txBody>
      </p:sp>
      <p:sp>
        <p:nvSpPr>
          <p:cNvPr id="28" name="Text Box 70">
            <a:extLst>
              <a:ext uri="{FF2B5EF4-FFF2-40B4-BE49-F238E27FC236}">
                <a16:creationId xmlns:a16="http://schemas.microsoft.com/office/drawing/2014/main" id="{75D58CBD-3312-4A39-B540-FFCF77A8BD0E}"/>
              </a:ext>
            </a:extLst>
          </p:cNvPr>
          <p:cNvSpPr txBox="1">
            <a:spLocks noChangeArrowheads="1"/>
          </p:cNvSpPr>
          <p:nvPr/>
        </p:nvSpPr>
        <p:spPr bwMode="auto">
          <a:xfrm>
            <a:off x="6883083" y="4315516"/>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i</a:t>
            </a:r>
          </a:p>
        </p:txBody>
      </p:sp>
      <p:sp>
        <p:nvSpPr>
          <p:cNvPr id="29" name="Text Box 72">
            <a:extLst>
              <a:ext uri="{FF2B5EF4-FFF2-40B4-BE49-F238E27FC236}">
                <a16:creationId xmlns:a16="http://schemas.microsoft.com/office/drawing/2014/main" id="{2EF7118A-B35B-4A42-9FD6-8BD612B28ED1}"/>
              </a:ext>
            </a:extLst>
          </p:cNvPr>
          <p:cNvSpPr txBox="1">
            <a:spLocks noChangeArrowheads="1"/>
          </p:cNvSpPr>
          <p:nvPr/>
        </p:nvSpPr>
        <p:spPr bwMode="auto">
          <a:xfrm>
            <a:off x="7962583" y="4315516"/>
            <a:ext cx="3016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i</a:t>
            </a:r>
          </a:p>
        </p:txBody>
      </p:sp>
    </p:spTree>
    <p:extLst>
      <p:ext uri="{BB962C8B-B14F-4D97-AF65-F5344CB8AC3E}">
        <p14:creationId xmlns:p14="http://schemas.microsoft.com/office/powerpoint/2010/main" val="3335962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A243AE-04A3-4263-B8BF-2F70B297542F}"/>
              </a:ext>
            </a:extLst>
          </p:cNvPr>
          <p:cNvSpPr>
            <a:spLocks noGrp="1"/>
          </p:cNvSpPr>
          <p:nvPr>
            <p:ph idx="1"/>
          </p:nvPr>
        </p:nvSpPr>
        <p:spPr/>
        <p:txBody>
          <a:bodyPr/>
          <a:lstStyle/>
          <a:p>
            <a:r>
              <a:rPr kumimoji="1" lang="zh-CN" altLang="en-US" sz="2400" dirty="0">
                <a:solidFill>
                  <a:srgbClr val="000000"/>
                </a:solidFill>
                <a:latin typeface="+mn-lt"/>
                <a:ea typeface="微软雅黑 Light" panose="020B0502040204020203" pitchFamily="34" charset="-122"/>
              </a:rPr>
              <a:t>活动安排问题的贪心算法</a:t>
            </a:r>
            <a:r>
              <a:rPr kumimoji="1" lang="en-US" altLang="zh-CN" sz="2400" b="1" dirty="0" err="1">
                <a:solidFill>
                  <a:srgbClr val="000000"/>
                </a:solidFill>
                <a:latin typeface="+mn-lt"/>
                <a:ea typeface="微软雅黑 Light" panose="020B0502040204020203" pitchFamily="34" charset="-122"/>
              </a:rPr>
              <a:t>GreedySelector</a:t>
            </a:r>
            <a:endParaRPr lang="zh-CN" altLang="en-US" dirty="0"/>
          </a:p>
        </p:txBody>
      </p:sp>
      <p:sp>
        <p:nvSpPr>
          <p:cNvPr id="3" name="日期占位符 2">
            <a:extLst>
              <a:ext uri="{FF2B5EF4-FFF2-40B4-BE49-F238E27FC236}">
                <a16:creationId xmlns:a16="http://schemas.microsoft.com/office/drawing/2014/main" id="{F6F5E14E-43C5-4BD9-B647-2B22AB5CD654}"/>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612CF87A-A148-4930-B8AD-BB2034BC34CA}"/>
              </a:ext>
            </a:extLst>
          </p:cNvPr>
          <p:cNvSpPr>
            <a:spLocks noGrp="1"/>
          </p:cNvSpPr>
          <p:nvPr>
            <p:ph type="sldNum" sz="quarter" idx="12"/>
          </p:nvPr>
        </p:nvSpPr>
        <p:spPr/>
        <p:txBody>
          <a:bodyPr/>
          <a:lstStyle/>
          <a:p>
            <a:fld id="{EEA58A3B-43CE-4AA0-90B5-EB47AFAFEB34}" type="slidenum">
              <a:rPr lang="zh-CN" altLang="en-US" smtClean="0"/>
              <a:pPr/>
              <a:t>21</a:t>
            </a:fld>
            <a:endParaRPr lang="zh-CN" altLang="en-US" dirty="0"/>
          </a:p>
        </p:txBody>
      </p:sp>
      <p:sp>
        <p:nvSpPr>
          <p:cNvPr id="6" name="Rectangle 3">
            <a:extLst>
              <a:ext uri="{FF2B5EF4-FFF2-40B4-BE49-F238E27FC236}">
                <a16:creationId xmlns:a16="http://schemas.microsoft.com/office/drawing/2014/main" id="{1C751E83-D506-46C4-9136-58DADAAEBB8A}"/>
              </a:ext>
            </a:extLst>
          </p:cNvPr>
          <p:cNvSpPr txBox="1">
            <a:spLocks noChangeArrowheads="1"/>
          </p:cNvSpPr>
          <p:nvPr/>
        </p:nvSpPr>
        <p:spPr>
          <a:xfrm>
            <a:off x="250825" y="692150"/>
            <a:ext cx="8893175" cy="61658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600"/>
              </a:spcBef>
              <a:buClr>
                <a:srgbClr val="0000FF"/>
              </a:buClr>
              <a:buSzPct val="60000"/>
              <a:buFont typeface="Wingdings" panose="05000000000000000000" pitchFamily="2" charset="2"/>
              <a:buChar char="n"/>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536575" indent="-268288" algn="l" defTabSz="914400" rtl="0" eaLnBrk="1" latinLnBrk="0" hangingPunct="1">
              <a:lnSpc>
                <a:spcPct val="110000"/>
              </a:lnSpc>
              <a:spcBef>
                <a:spcPts val="500"/>
              </a:spcBef>
              <a:buClr>
                <a:srgbClr val="FF0000"/>
              </a:buClr>
              <a:buSzPct val="5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06450" indent="-269875" algn="l" defTabSz="914400" rtl="0" eaLnBrk="1" latinLnBrk="0" hangingPunct="1">
              <a:lnSpc>
                <a:spcPct val="110000"/>
              </a:lnSpc>
              <a:spcBef>
                <a:spcPts val="500"/>
              </a:spcBef>
              <a:buClr>
                <a:srgbClr val="C00000"/>
              </a:buClr>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buFontTx/>
              <a:buNone/>
            </a:pPr>
            <a:r>
              <a:rPr kumimoji="1" lang="en-US" altLang="zh-CN" sz="2000" dirty="0">
                <a:solidFill>
                  <a:srgbClr val="000000"/>
                </a:solidFill>
                <a:latin typeface="+mn-lt"/>
              </a:rPr>
              <a:t>template&lt;class Type&gt;</a:t>
            </a:r>
          </a:p>
          <a:p>
            <a:pPr>
              <a:lnSpc>
                <a:spcPct val="150000"/>
              </a:lnSpc>
              <a:spcBef>
                <a:spcPct val="0"/>
              </a:spcBef>
              <a:buFontTx/>
              <a:buNone/>
            </a:pPr>
            <a:r>
              <a:rPr kumimoji="1" lang="en-US" altLang="zh-CN" sz="2000" dirty="0">
                <a:solidFill>
                  <a:srgbClr val="000000"/>
                </a:solidFill>
                <a:latin typeface="+mn-lt"/>
              </a:rPr>
              <a:t>void </a:t>
            </a:r>
            <a:r>
              <a:rPr kumimoji="1" lang="en-US" altLang="zh-CN" sz="2000" b="1" dirty="0" err="1">
                <a:solidFill>
                  <a:srgbClr val="000000"/>
                </a:solidFill>
                <a:latin typeface="+mn-lt"/>
              </a:rPr>
              <a:t>GreedySelector</a:t>
            </a:r>
            <a:r>
              <a:rPr kumimoji="1" lang="en-US" altLang="zh-CN" sz="2000" dirty="0">
                <a:solidFill>
                  <a:srgbClr val="000000"/>
                </a:solidFill>
                <a:latin typeface="+mn-lt"/>
              </a:rPr>
              <a:t>(int n, Type s[], Type f[], bool A[])</a:t>
            </a:r>
          </a:p>
          <a:p>
            <a:pPr>
              <a:lnSpc>
                <a:spcPct val="150000"/>
              </a:lnSpc>
              <a:spcBef>
                <a:spcPct val="0"/>
              </a:spcBef>
              <a:buFontTx/>
              <a:buNone/>
            </a:pPr>
            <a:r>
              <a:rPr kumimoji="1" lang="en-US" altLang="zh-CN" sz="2000" dirty="0">
                <a:solidFill>
                  <a:srgbClr val="000000"/>
                </a:solidFill>
                <a:latin typeface="+mn-lt"/>
              </a:rPr>
              <a:t>{</a:t>
            </a:r>
          </a:p>
          <a:p>
            <a:pPr>
              <a:lnSpc>
                <a:spcPct val="150000"/>
              </a:lnSpc>
              <a:spcBef>
                <a:spcPct val="0"/>
              </a:spcBef>
              <a:buFontTx/>
              <a:buNone/>
            </a:pPr>
            <a:r>
              <a:rPr kumimoji="1" lang="en-US" altLang="zh-CN" sz="2000" dirty="0">
                <a:solidFill>
                  <a:srgbClr val="000000"/>
                </a:solidFill>
                <a:latin typeface="+mn-lt"/>
              </a:rPr>
              <a:t>       A[1]=true;</a:t>
            </a:r>
          </a:p>
          <a:p>
            <a:pPr>
              <a:lnSpc>
                <a:spcPct val="150000"/>
              </a:lnSpc>
              <a:spcBef>
                <a:spcPct val="0"/>
              </a:spcBef>
              <a:buFontTx/>
              <a:buNone/>
            </a:pPr>
            <a:r>
              <a:rPr kumimoji="1" lang="en-US" altLang="zh-CN" sz="2000" dirty="0">
                <a:solidFill>
                  <a:srgbClr val="000000"/>
                </a:solidFill>
                <a:latin typeface="+mn-lt"/>
              </a:rPr>
              <a:t>       int j=1;         </a:t>
            </a:r>
            <a:r>
              <a:rPr kumimoji="1" lang="en-US" altLang="zh-CN" sz="1800" dirty="0">
                <a:solidFill>
                  <a:srgbClr val="FF0000"/>
                </a:solidFill>
                <a:latin typeface="+mn-lt"/>
              </a:rPr>
              <a:t>//</a:t>
            </a:r>
            <a:r>
              <a:rPr kumimoji="1" lang="zh-CN" altLang="en-US" sz="1800" dirty="0">
                <a:solidFill>
                  <a:srgbClr val="FF0000"/>
                </a:solidFill>
                <a:latin typeface="+mn-lt"/>
              </a:rPr>
              <a:t>当前步骤下，已安排的最后</a:t>
            </a:r>
            <a:r>
              <a:rPr kumimoji="1" lang="en-US" altLang="zh-CN" sz="1800" dirty="0">
                <a:solidFill>
                  <a:srgbClr val="FF0000"/>
                </a:solidFill>
                <a:latin typeface="+mn-lt"/>
              </a:rPr>
              <a:t>1</a:t>
            </a:r>
            <a:r>
              <a:rPr kumimoji="1" lang="zh-CN" altLang="en-US" sz="1800" dirty="0">
                <a:solidFill>
                  <a:srgbClr val="FF0000"/>
                </a:solidFill>
                <a:latin typeface="+mn-lt"/>
              </a:rPr>
              <a:t>个活动</a:t>
            </a:r>
          </a:p>
          <a:p>
            <a:pPr>
              <a:lnSpc>
                <a:spcPct val="150000"/>
              </a:lnSpc>
              <a:spcBef>
                <a:spcPct val="0"/>
              </a:spcBef>
              <a:buFontTx/>
              <a:buNone/>
            </a:pPr>
            <a:r>
              <a:rPr kumimoji="1" lang="en-US" altLang="zh-CN" sz="2000" dirty="0">
                <a:solidFill>
                  <a:srgbClr val="000000"/>
                </a:solidFill>
                <a:latin typeface="+mn-lt"/>
              </a:rPr>
              <a:t>       for (int </a:t>
            </a:r>
            <a:r>
              <a:rPr kumimoji="1" lang="en-US" altLang="zh-CN" sz="2000" dirty="0" err="1">
                <a:solidFill>
                  <a:srgbClr val="000000"/>
                </a:solidFill>
                <a:latin typeface="+mn-lt"/>
              </a:rPr>
              <a:t>i</a:t>
            </a:r>
            <a:r>
              <a:rPr kumimoji="1" lang="en-US" altLang="zh-CN" sz="2000" dirty="0">
                <a:solidFill>
                  <a:srgbClr val="000000"/>
                </a:solidFill>
                <a:latin typeface="+mn-lt"/>
              </a:rPr>
              <a:t>=2;i&lt;=n; </a:t>
            </a:r>
            <a:r>
              <a:rPr kumimoji="1" lang="en-US" altLang="zh-CN" sz="2000" dirty="0" err="1">
                <a:solidFill>
                  <a:srgbClr val="000000"/>
                </a:solidFill>
                <a:latin typeface="+mn-lt"/>
              </a:rPr>
              <a:t>i</a:t>
            </a:r>
            <a:r>
              <a:rPr kumimoji="1" lang="en-US" altLang="zh-CN" sz="2000" dirty="0">
                <a:solidFill>
                  <a:srgbClr val="000000"/>
                </a:solidFill>
                <a:latin typeface="+mn-lt"/>
              </a:rPr>
              <a:t>++) { </a:t>
            </a:r>
            <a:r>
              <a:rPr kumimoji="1" lang="en-US" altLang="zh-CN" sz="1800" dirty="0">
                <a:solidFill>
                  <a:srgbClr val="FF0000"/>
                </a:solidFill>
                <a:latin typeface="+mn-lt"/>
              </a:rPr>
              <a:t>//</a:t>
            </a:r>
            <a:r>
              <a:rPr kumimoji="1" lang="zh-CN" altLang="en-US" sz="1800" dirty="0">
                <a:solidFill>
                  <a:srgbClr val="FF0000"/>
                </a:solidFill>
                <a:latin typeface="+mn-lt"/>
              </a:rPr>
              <a:t>依次考察剩余</a:t>
            </a:r>
            <a:r>
              <a:rPr kumimoji="1" lang="en-US" altLang="zh-CN" sz="1800" dirty="0">
                <a:solidFill>
                  <a:srgbClr val="FF0000"/>
                </a:solidFill>
                <a:latin typeface="+mn-lt"/>
              </a:rPr>
              <a:t>n-1</a:t>
            </a:r>
            <a:r>
              <a:rPr kumimoji="1" lang="zh-CN" altLang="en-US" sz="1800" dirty="0">
                <a:solidFill>
                  <a:srgbClr val="FF0000"/>
                </a:solidFill>
                <a:latin typeface="+mn-lt"/>
              </a:rPr>
              <a:t>个活动</a:t>
            </a:r>
            <a:r>
              <a:rPr kumimoji="1" lang="en-US" altLang="zh-CN" sz="1800" dirty="0" err="1">
                <a:solidFill>
                  <a:srgbClr val="FF0000"/>
                </a:solidFill>
                <a:latin typeface="+mn-lt"/>
              </a:rPr>
              <a:t>i</a:t>
            </a:r>
            <a:endParaRPr kumimoji="1" lang="en-US" altLang="zh-CN" sz="1800" dirty="0">
              <a:solidFill>
                <a:srgbClr val="FF0000"/>
              </a:solidFill>
              <a:latin typeface="+mn-lt"/>
            </a:endParaRPr>
          </a:p>
          <a:p>
            <a:pPr>
              <a:lnSpc>
                <a:spcPct val="150000"/>
              </a:lnSpc>
              <a:spcBef>
                <a:spcPct val="0"/>
              </a:spcBef>
              <a:buFontTx/>
              <a:buNone/>
            </a:pPr>
            <a:r>
              <a:rPr kumimoji="1" lang="en-US" altLang="zh-CN" sz="2000" dirty="0">
                <a:solidFill>
                  <a:srgbClr val="000000"/>
                </a:solidFill>
                <a:latin typeface="+mn-lt"/>
              </a:rPr>
              <a:t>          if (s[</a:t>
            </a:r>
            <a:r>
              <a:rPr kumimoji="1" lang="en-US" altLang="zh-CN" sz="2000" dirty="0" err="1">
                <a:solidFill>
                  <a:srgbClr val="000000"/>
                </a:solidFill>
                <a:latin typeface="+mn-lt"/>
              </a:rPr>
              <a:t>i</a:t>
            </a:r>
            <a:r>
              <a:rPr kumimoji="1" lang="en-US" altLang="zh-CN" sz="2000" dirty="0">
                <a:solidFill>
                  <a:srgbClr val="000000"/>
                </a:solidFill>
                <a:latin typeface="+mn-lt"/>
              </a:rPr>
              <a:t>]&gt;=f[j])          </a:t>
            </a:r>
            <a:r>
              <a:rPr kumimoji="1" lang="en-US" altLang="zh-CN" sz="1800" dirty="0">
                <a:solidFill>
                  <a:srgbClr val="000000"/>
                </a:solidFill>
                <a:latin typeface="+mn-lt"/>
              </a:rPr>
              <a:t>//</a:t>
            </a:r>
            <a:r>
              <a:rPr kumimoji="1" lang="zh-CN" altLang="en-US" sz="1800" dirty="0">
                <a:solidFill>
                  <a:srgbClr val="FF0000"/>
                </a:solidFill>
                <a:latin typeface="+mn-lt"/>
              </a:rPr>
              <a:t>如果剩余活动中，</a:t>
            </a:r>
            <a:r>
              <a:rPr kumimoji="1" lang="zh-CN" altLang="en-US" sz="1800" b="1" u="sng" dirty="0">
                <a:solidFill>
                  <a:srgbClr val="CC0000"/>
                </a:solidFill>
                <a:latin typeface="+mn-lt"/>
              </a:rPr>
              <a:t>活动</a:t>
            </a:r>
            <a:r>
              <a:rPr kumimoji="1" lang="en-US" altLang="zh-CN" sz="1800" b="1" u="sng" dirty="0" err="1">
                <a:solidFill>
                  <a:srgbClr val="CC0000"/>
                </a:solidFill>
                <a:latin typeface="+mn-lt"/>
              </a:rPr>
              <a:t>i</a:t>
            </a:r>
            <a:r>
              <a:rPr kumimoji="1" lang="zh-CN" altLang="en-US" sz="1800" b="1" u="sng" dirty="0">
                <a:solidFill>
                  <a:srgbClr val="CC0000"/>
                </a:solidFill>
                <a:latin typeface="+mn-lt"/>
              </a:rPr>
              <a:t>结束时间最早、并与当前已安</a:t>
            </a:r>
            <a:endParaRPr kumimoji="1" lang="en-US" altLang="zh-CN" sz="1800" b="1" u="sng" dirty="0">
              <a:solidFill>
                <a:srgbClr val="CC0000"/>
              </a:solidFill>
              <a:latin typeface="+mn-lt"/>
            </a:endParaRPr>
          </a:p>
          <a:p>
            <a:pPr>
              <a:lnSpc>
                <a:spcPct val="150000"/>
              </a:lnSpc>
              <a:spcBef>
                <a:spcPct val="0"/>
              </a:spcBef>
              <a:buFontTx/>
              <a:buNone/>
            </a:pPr>
            <a:r>
              <a:rPr kumimoji="1" lang="en-US" altLang="zh-CN" sz="1800" dirty="0">
                <a:solidFill>
                  <a:srgbClr val="000000"/>
                </a:solidFill>
                <a:latin typeface="+mn-lt"/>
              </a:rPr>
              <a:t>                                                  </a:t>
            </a:r>
            <a:r>
              <a:rPr kumimoji="1" lang="zh-CN" altLang="en-US" sz="1800" b="1" u="sng" dirty="0">
                <a:solidFill>
                  <a:srgbClr val="CC0000"/>
                </a:solidFill>
                <a:latin typeface="+mn-lt"/>
              </a:rPr>
              <a:t>排的最后</a:t>
            </a:r>
            <a:r>
              <a:rPr kumimoji="1" lang="en-US" altLang="zh-CN" sz="1800" b="1" u="sng" dirty="0">
                <a:solidFill>
                  <a:srgbClr val="CC0000"/>
                </a:solidFill>
                <a:latin typeface="+mn-lt"/>
              </a:rPr>
              <a:t>1</a:t>
            </a:r>
            <a:r>
              <a:rPr kumimoji="1" lang="zh-CN" altLang="en-US" sz="1800" b="1" u="sng" dirty="0">
                <a:solidFill>
                  <a:srgbClr val="CC0000"/>
                </a:solidFill>
                <a:latin typeface="+mn-lt"/>
              </a:rPr>
              <a:t>个活动</a:t>
            </a:r>
            <a:r>
              <a:rPr kumimoji="1" lang="en-US" altLang="zh-CN" sz="1800" b="1" u="sng" dirty="0">
                <a:solidFill>
                  <a:srgbClr val="CC0000"/>
                </a:solidFill>
                <a:latin typeface="+mn-lt"/>
              </a:rPr>
              <a:t>j</a:t>
            </a:r>
            <a:r>
              <a:rPr kumimoji="1" lang="zh-CN" altLang="en-US" sz="1800" b="1" u="sng" dirty="0">
                <a:solidFill>
                  <a:srgbClr val="CC0000"/>
                </a:solidFill>
                <a:latin typeface="+mn-lt"/>
              </a:rPr>
              <a:t>相容</a:t>
            </a:r>
            <a:r>
              <a:rPr kumimoji="1" lang="zh-CN" altLang="en-US" sz="1800" dirty="0">
                <a:solidFill>
                  <a:srgbClr val="FF0000"/>
                </a:solidFill>
                <a:latin typeface="+mn-lt"/>
              </a:rPr>
              <a:t>，则安排</a:t>
            </a:r>
            <a:r>
              <a:rPr kumimoji="1" lang="en-US" altLang="zh-CN" sz="1800" dirty="0">
                <a:solidFill>
                  <a:srgbClr val="FF0000"/>
                </a:solidFill>
                <a:latin typeface="+mn-lt"/>
              </a:rPr>
              <a:t>j——</a:t>
            </a:r>
            <a:r>
              <a:rPr kumimoji="1" lang="zh-CN" altLang="en-US" sz="1800" dirty="0">
                <a:solidFill>
                  <a:srgbClr val="FF0000"/>
                </a:solidFill>
                <a:latin typeface="+mn-lt"/>
              </a:rPr>
              <a:t>贪心选择</a:t>
            </a:r>
            <a:endParaRPr kumimoji="1" lang="en-US" altLang="zh-CN" sz="2000" dirty="0">
              <a:solidFill>
                <a:srgbClr val="FF0000"/>
              </a:solidFill>
              <a:latin typeface="+mn-lt"/>
            </a:endParaRPr>
          </a:p>
          <a:p>
            <a:pPr>
              <a:lnSpc>
                <a:spcPct val="150000"/>
              </a:lnSpc>
              <a:spcBef>
                <a:spcPct val="0"/>
              </a:spcBef>
              <a:buFontTx/>
              <a:buNone/>
            </a:pPr>
            <a:r>
              <a:rPr kumimoji="1" lang="en-US" altLang="zh-CN" sz="2000" dirty="0">
                <a:solidFill>
                  <a:srgbClr val="000000"/>
                </a:solidFill>
                <a:latin typeface="+mn-lt"/>
              </a:rPr>
              <a:t>              { A[</a:t>
            </a:r>
            <a:r>
              <a:rPr kumimoji="1" lang="en-US" altLang="zh-CN" sz="2000" dirty="0" err="1">
                <a:solidFill>
                  <a:srgbClr val="000000"/>
                </a:solidFill>
                <a:latin typeface="+mn-lt"/>
              </a:rPr>
              <a:t>i</a:t>
            </a:r>
            <a:r>
              <a:rPr kumimoji="1" lang="en-US" altLang="zh-CN" sz="2000" dirty="0">
                <a:solidFill>
                  <a:srgbClr val="000000"/>
                </a:solidFill>
                <a:latin typeface="+mn-lt"/>
              </a:rPr>
              <a:t>]=true;</a:t>
            </a:r>
          </a:p>
          <a:p>
            <a:pPr>
              <a:lnSpc>
                <a:spcPct val="150000"/>
              </a:lnSpc>
              <a:spcBef>
                <a:spcPct val="0"/>
              </a:spcBef>
              <a:buFontTx/>
              <a:buNone/>
            </a:pPr>
            <a:r>
              <a:rPr kumimoji="1" lang="en-US" altLang="zh-CN" sz="2000" dirty="0">
                <a:solidFill>
                  <a:srgbClr val="000000"/>
                </a:solidFill>
                <a:latin typeface="+mn-lt"/>
              </a:rPr>
              <a:t>                  </a:t>
            </a:r>
            <a:r>
              <a:rPr kumimoji="1" lang="en-US" altLang="zh-CN" sz="2000" dirty="0">
                <a:solidFill>
                  <a:srgbClr val="FF3300"/>
                </a:solidFill>
                <a:latin typeface="+mn-lt"/>
              </a:rPr>
              <a:t>j=</a:t>
            </a:r>
            <a:r>
              <a:rPr kumimoji="1" lang="en-US" altLang="zh-CN" sz="2000" dirty="0" err="1">
                <a:solidFill>
                  <a:srgbClr val="FF3300"/>
                </a:solidFill>
                <a:latin typeface="+mn-lt"/>
              </a:rPr>
              <a:t>i</a:t>
            </a:r>
            <a:r>
              <a:rPr kumimoji="1" lang="en-US" altLang="zh-CN" sz="2000" dirty="0">
                <a:solidFill>
                  <a:srgbClr val="FF3300"/>
                </a:solidFill>
                <a:latin typeface="+mn-lt"/>
              </a:rPr>
              <a:t>; </a:t>
            </a:r>
          </a:p>
          <a:p>
            <a:pPr>
              <a:lnSpc>
                <a:spcPct val="150000"/>
              </a:lnSpc>
              <a:spcBef>
                <a:spcPct val="0"/>
              </a:spcBef>
              <a:buFontTx/>
              <a:buNone/>
            </a:pPr>
            <a:r>
              <a:rPr kumimoji="1" lang="en-US" altLang="zh-CN" sz="2000" dirty="0">
                <a:solidFill>
                  <a:srgbClr val="000000"/>
                </a:solidFill>
                <a:latin typeface="+mn-lt"/>
              </a:rPr>
              <a:t>               }</a:t>
            </a:r>
            <a:r>
              <a:rPr kumimoji="1" lang="zh-CN" altLang="en-US" sz="1800" dirty="0">
                <a:solidFill>
                  <a:srgbClr val="000000"/>
                </a:solidFill>
                <a:latin typeface="+mn-lt"/>
              </a:rPr>
              <a:t>                                                                             </a:t>
            </a:r>
            <a:endParaRPr kumimoji="1" lang="en-US" altLang="zh-CN" sz="1800" dirty="0">
              <a:solidFill>
                <a:srgbClr val="000000"/>
              </a:solidFill>
              <a:latin typeface="+mn-lt"/>
            </a:endParaRPr>
          </a:p>
          <a:p>
            <a:pPr>
              <a:lnSpc>
                <a:spcPct val="150000"/>
              </a:lnSpc>
              <a:spcBef>
                <a:spcPct val="0"/>
              </a:spcBef>
              <a:buFontTx/>
              <a:buNone/>
            </a:pPr>
            <a:r>
              <a:rPr kumimoji="1" lang="en-US" altLang="zh-CN" sz="2000" dirty="0">
                <a:solidFill>
                  <a:srgbClr val="000000"/>
                </a:solidFill>
                <a:latin typeface="+mn-lt"/>
              </a:rPr>
              <a:t>           else A[</a:t>
            </a:r>
            <a:r>
              <a:rPr kumimoji="1" lang="en-US" altLang="zh-CN" sz="2000" dirty="0" err="1">
                <a:solidFill>
                  <a:srgbClr val="000000"/>
                </a:solidFill>
                <a:latin typeface="+mn-lt"/>
              </a:rPr>
              <a:t>i</a:t>
            </a:r>
            <a:r>
              <a:rPr kumimoji="1" lang="en-US" altLang="zh-CN" sz="2000" dirty="0">
                <a:solidFill>
                  <a:srgbClr val="000000"/>
                </a:solidFill>
                <a:latin typeface="+mn-lt"/>
              </a:rPr>
              <a:t>]=false;</a:t>
            </a:r>
          </a:p>
          <a:p>
            <a:pPr>
              <a:lnSpc>
                <a:spcPct val="150000"/>
              </a:lnSpc>
              <a:spcBef>
                <a:spcPct val="0"/>
              </a:spcBef>
              <a:buFontTx/>
              <a:buNone/>
            </a:pPr>
            <a:r>
              <a:rPr kumimoji="1" lang="en-US" altLang="zh-CN" sz="2000" dirty="0">
                <a:solidFill>
                  <a:srgbClr val="000000"/>
                </a:solidFill>
                <a:latin typeface="+mn-lt"/>
              </a:rPr>
              <a:t>          }</a:t>
            </a:r>
          </a:p>
          <a:p>
            <a:pPr>
              <a:lnSpc>
                <a:spcPct val="150000"/>
              </a:lnSpc>
              <a:spcBef>
                <a:spcPct val="0"/>
              </a:spcBef>
              <a:buFontTx/>
              <a:buNone/>
            </a:pPr>
            <a:r>
              <a:rPr kumimoji="1" lang="en-US" altLang="zh-CN" sz="2000" dirty="0">
                <a:solidFill>
                  <a:srgbClr val="000000"/>
                </a:solidFill>
                <a:latin typeface="+mn-lt"/>
              </a:rPr>
              <a:t>}</a:t>
            </a:r>
          </a:p>
        </p:txBody>
      </p:sp>
      <p:sp>
        <p:nvSpPr>
          <p:cNvPr id="8" name="AutoShape 9">
            <a:extLst>
              <a:ext uri="{FF2B5EF4-FFF2-40B4-BE49-F238E27FC236}">
                <a16:creationId xmlns:a16="http://schemas.microsoft.com/office/drawing/2014/main" id="{05E913E9-EA05-455B-BBD8-ADABAE6A9629}"/>
              </a:ext>
            </a:extLst>
          </p:cNvPr>
          <p:cNvSpPr>
            <a:spLocks noChangeArrowheads="1"/>
          </p:cNvSpPr>
          <p:nvPr/>
        </p:nvSpPr>
        <p:spPr bwMode="auto">
          <a:xfrm>
            <a:off x="6427297" y="1592362"/>
            <a:ext cx="2592387" cy="1295400"/>
          </a:xfrm>
          <a:prstGeom prst="wedgeRoundRectCallout">
            <a:avLst>
              <a:gd name="adj1" fmla="val -137693"/>
              <a:gd name="adj2" fmla="val -52353"/>
              <a:gd name="adj3" fmla="val 16667"/>
            </a:avLst>
          </a:prstGeom>
          <a:noFill/>
          <a:ln w="63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zh-CN" altLang="en-US" sz="2000" b="1" dirty="0">
                <a:solidFill>
                  <a:srgbClr val="000000"/>
                </a:solidFill>
                <a:ea typeface="微软雅黑 Light" panose="020B0502040204020203" pitchFamily="34" charset="-122"/>
              </a:rPr>
              <a:t>存储各活动的起始时间和结束时间，</a:t>
            </a:r>
            <a:r>
              <a:rPr lang="zh-CN" altLang="en-US" sz="2000" b="1" dirty="0">
                <a:highlight>
                  <a:srgbClr val="FFFF00"/>
                </a:highlight>
                <a:ea typeface="微软雅黑 Light" panose="020B0502040204020203" pitchFamily="34" charset="-122"/>
              </a:rPr>
              <a:t>并按</a:t>
            </a:r>
            <a:r>
              <a:rPr lang="zh-CN" altLang="en-US" sz="2000" b="1" dirty="0">
                <a:solidFill>
                  <a:srgbClr val="FF0000"/>
                </a:solidFill>
                <a:highlight>
                  <a:srgbClr val="FFFF00"/>
                </a:highlight>
                <a:ea typeface="微软雅黑 Light" panose="020B0502040204020203" pitchFamily="34" charset="-122"/>
              </a:rPr>
              <a:t>结束时间非减序</a:t>
            </a:r>
            <a:r>
              <a:rPr lang="zh-CN" altLang="en-US" sz="2000" b="1" dirty="0">
                <a:highlight>
                  <a:srgbClr val="FFFF00"/>
                </a:highlight>
                <a:ea typeface="微软雅黑 Light" panose="020B0502040204020203" pitchFamily="34" charset="-122"/>
              </a:rPr>
              <a:t>排列</a:t>
            </a:r>
            <a:r>
              <a:rPr lang="en-US" altLang="zh-CN" sz="2000" b="1" dirty="0">
                <a:highlight>
                  <a:srgbClr val="FFFF00"/>
                </a:highlight>
                <a:ea typeface="微软雅黑 Light" panose="020B0502040204020203" pitchFamily="34" charset="-122"/>
              </a:rPr>
              <a:t>!</a:t>
            </a:r>
            <a:r>
              <a:rPr lang="en-US" altLang="zh-CN" sz="2000" dirty="0">
                <a:highlight>
                  <a:srgbClr val="FFFF00"/>
                </a:highlight>
                <a:ea typeface="微软雅黑 Light" panose="020B0502040204020203" pitchFamily="34" charset="-122"/>
              </a:rPr>
              <a:t> </a:t>
            </a:r>
          </a:p>
        </p:txBody>
      </p:sp>
      <p:sp>
        <p:nvSpPr>
          <p:cNvPr id="9" name="Line 12">
            <a:extLst>
              <a:ext uri="{FF2B5EF4-FFF2-40B4-BE49-F238E27FC236}">
                <a16:creationId xmlns:a16="http://schemas.microsoft.com/office/drawing/2014/main" id="{88727518-7825-4C47-8C49-CA9F9BF4D62D}"/>
              </a:ext>
            </a:extLst>
          </p:cNvPr>
          <p:cNvSpPr>
            <a:spLocks noChangeShapeType="1"/>
          </p:cNvSpPr>
          <p:nvPr/>
        </p:nvSpPr>
        <p:spPr bwMode="auto">
          <a:xfrm>
            <a:off x="3096895" y="1537653"/>
            <a:ext cx="18002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0" name="Text Box 13">
            <a:extLst>
              <a:ext uri="{FF2B5EF4-FFF2-40B4-BE49-F238E27FC236}">
                <a16:creationId xmlns:a16="http://schemas.microsoft.com/office/drawing/2014/main" id="{6F389EDB-B871-4BB9-913F-FEEEE0DCC301}"/>
              </a:ext>
            </a:extLst>
          </p:cNvPr>
          <p:cNvSpPr txBox="1">
            <a:spLocks noChangeArrowheads="1"/>
          </p:cNvSpPr>
          <p:nvPr/>
        </p:nvSpPr>
        <p:spPr bwMode="auto">
          <a:xfrm>
            <a:off x="1868170" y="1742401"/>
            <a:ext cx="3137397" cy="646331"/>
          </a:xfrm>
          <a:prstGeom prst="rect">
            <a:avLst/>
          </a:prstGeom>
          <a:solidFill>
            <a:srgbClr val="FFFF00"/>
          </a:solidFill>
          <a:ln w="9525">
            <a:solidFill>
              <a:srgbClr val="000000"/>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将结束时间最早的活动安排</a:t>
            </a:r>
          </a:p>
          <a:p>
            <a:pPr eaLnBrk="1" hangingPunct="1"/>
            <a:r>
              <a:rPr lang="zh-CN" altLang="en-US">
                <a:latin typeface="+mn-lt"/>
                <a:ea typeface="微软雅黑 Light" panose="020B0502040204020203" pitchFamily="34" charset="-122"/>
              </a:rPr>
              <a:t>为第</a:t>
            </a:r>
            <a:r>
              <a:rPr lang="en-US" altLang="zh-CN">
                <a:latin typeface="+mn-lt"/>
                <a:ea typeface="微软雅黑 Light" panose="020B0502040204020203" pitchFamily="34" charset="-122"/>
              </a:rPr>
              <a:t>1</a:t>
            </a:r>
            <a:r>
              <a:rPr lang="zh-CN" altLang="en-US">
                <a:latin typeface="+mn-lt"/>
                <a:ea typeface="微软雅黑 Light" panose="020B0502040204020203" pitchFamily="34" charset="-122"/>
              </a:rPr>
              <a:t>个活动</a:t>
            </a:r>
          </a:p>
        </p:txBody>
      </p:sp>
      <p:sp>
        <p:nvSpPr>
          <p:cNvPr id="11" name="AutoShape 14">
            <a:extLst>
              <a:ext uri="{FF2B5EF4-FFF2-40B4-BE49-F238E27FC236}">
                <a16:creationId xmlns:a16="http://schemas.microsoft.com/office/drawing/2014/main" id="{07DD23D3-67BA-45E2-88C9-DBA0B3916309}"/>
              </a:ext>
            </a:extLst>
          </p:cNvPr>
          <p:cNvSpPr>
            <a:spLocks noChangeArrowheads="1"/>
          </p:cNvSpPr>
          <p:nvPr/>
        </p:nvSpPr>
        <p:spPr bwMode="auto">
          <a:xfrm>
            <a:off x="6465250" y="248676"/>
            <a:ext cx="2534603" cy="886948"/>
          </a:xfrm>
          <a:prstGeom prst="wedgeRoundRectCallout">
            <a:avLst>
              <a:gd name="adj1" fmla="val -76056"/>
              <a:gd name="adj2" fmla="val 82042"/>
              <a:gd name="adj3" fmla="val 16667"/>
            </a:avLst>
          </a:prstGeom>
          <a:noFill/>
          <a:ln w="63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zh-CN" altLang="en-US" sz="2000" b="1" dirty="0">
                <a:solidFill>
                  <a:srgbClr val="000000"/>
                </a:solidFill>
                <a:ea typeface="微软雅黑 Light" panose="020B0502040204020203" pitchFamily="34" charset="-122"/>
              </a:rPr>
              <a:t>存储活动安排，</a:t>
            </a:r>
            <a:r>
              <a:rPr lang="en-US" altLang="zh-CN" sz="2000" b="1" dirty="0">
                <a:solidFill>
                  <a:srgbClr val="000000"/>
                </a:solidFill>
                <a:ea typeface="微软雅黑 Light" panose="020B0502040204020203" pitchFamily="34" charset="-122"/>
              </a:rPr>
              <a:t>A[</a:t>
            </a:r>
            <a:r>
              <a:rPr lang="en-US" altLang="zh-CN" sz="2000" b="1" dirty="0" err="1">
                <a:solidFill>
                  <a:srgbClr val="000000"/>
                </a:solidFill>
                <a:ea typeface="微软雅黑 Light" panose="020B0502040204020203" pitchFamily="34" charset="-122"/>
              </a:rPr>
              <a:t>i</a:t>
            </a:r>
            <a:r>
              <a:rPr lang="en-US" altLang="zh-CN" sz="2000" b="1" dirty="0">
                <a:solidFill>
                  <a:srgbClr val="000000"/>
                </a:solidFill>
                <a:ea typeface="微软雅黑 Light" panose="020B0502040204020203" pitchFamily="34" charset="-122"/>
              </a:rPr>
              <a:t>]=true</a:t>
            </a:r>
            <a:r>
              <a:rPr lang="zh-CN" altLang="en-US" sz="2000" b="1" dirty="0">
                <a:solidFill>
                  <a:srgbClr val="000000"/>
                </a:solidFill>
                <a:ea typeface="微软雅黑 Light" panose="020B0502040204020203" pitchFamily="34" charset="-122"/>
              </a:rPr>
              <a:t>表示安排第</a:t>
            </a:r>
            <a:r>
              <a:rPr lang="en-US" altLang="zh-CN" sz="2000" b="1" dirty="0" err="1">
                <a:solidFill>
                  <a:srgbClr val="000000"/>
                </a:solidFill>
                <a:ea typeface="微软雅黑 Light" panose="020B0502040204020203" pitchFamily="34" charset="-122"/>
              </a:rPr>
              <a:t>i</a:t>
            </a:r>
            <a:r>
              <a:rPr lang="zh-CN" altLang="en-US" sz="2000" b="1" dirty="0">
                <a:solidFill>
                  <a:srgbClr val="000000"/>
                </a:solidFill>
                <a:ea typeface="微软雅黑 Light" panose="020B0502040204020203" pitchFamily="34" charset="-122"/>
              </a:rPr>
              <a:t>个活动</a:t>
            </a:r>
            <a:endParaRPr lang="zh-CN" altLang="en-US" sz="2000" dirty="0">
              <a:solidFill>
                <a:srgbClr val="000000"/>
              </a:solidFill>
              <a:ea typeface="微软雅黑 Light" panose="020B0502040204020203" pitchFamily="34" charset="-122"/>
            </a:endParaRPr>
          </a:p>
        </p:txBody>
      </p:sp>
      <p:sp>
        <p:nvSpPr>
          <p:cNvPr id="12" name="TextBox 1">
            <a:extLst>
              <a:ext uri="{FF2B5EF4-FFF2-40B4-BE49-F238E27FC236}">
                <a16:creationId xmlns:a16="http://schemas.microsoft.com/office/drawing/2014/main" id="{F95D5997-9695-491F-8325-7DD5410A0AFB}"/>
              </a:ext>
            </a:extLst>
          </p:cNvPr>
          <p:cNvSpPr txBox="1">
            <a:spLocks noChangeArrowheads="1"/>
          </p:cNvSpPr>
          <p:nvPr/>
        </p:nvSpPr>
        <p:spPr bwMode="auto">
          <a:xfrm>
            <a:off x="4476259" y="4299652"/>
            <a:ext cx="4543425" cy="646113"/>
          </a:xfrm>
          <a:prstGeom prst="rect">
            <a:avLst/>
          </a:prstGeom>
          <a:solidFill>
            <a:schemeClr val="bg1">
              <a:lumMod val="85000"/>
            </a:schemeClr>
          </a:solidFill>
          <a:ln>
            <a:noFill/>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目的：</a:t>
            </a:r>
            <a:endParaRPr lang="en-US" altLang="zh-CN">
              <a:latin typeface="+mn-lt"/>
              <a:ea typeface="微软雅黑 Light" panose="020B0502040204020203" pitchFamily="34" charset="-122"/>
            </a:endParaRPr>
          </a:p>
          <a:p>
            <a:pPr eaLnBrk="1" hangingPunct="1"/>
            <a:r>
              <a:rPr lang="zh-CN" altLang="en-US">
                <a:latin typeface="+mn-lt"/>
                <a:ea typeface="微软雅黑 Light" panose="020B0502040204020203" pitchFamily="34" charset="-122"/>
              </a:rPr>
              <a:t>为剩余的未安排活动留下尽可能多的时间</a:t>
            </a:r>
          </a:p>
        </p:txBody>
      </p:sp>
    </p:spTree>
    <p:extLst>
      <p:ext uri="{BB962C8B-B14F-4D97-AF65-F5344CB8AC3E}">
        <p14:creationId xmlns:p14="http://schemas.microsoft.com/office/powerpoint/2010/main" val="644447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780F7-0424-4193-845D-3FEA39F2970C}"/>
              </a:ext>
            </a:extLst>
          </p:cNvPr>
          <p:cNvSpPr>
            <a:spLocks noGrp="1"/>
          </p:cNvSpPr>
          <p:nvPr>
            <p:ph type="title"/>
          </p:nvPr>
        </p:nvSpPr>
        <p:spPr/>
        <p:txBody>
          <a:bodyPr/>
          <a:lstStyle/>
          <a:p>
            <a:r>
              <a:rPr lang="zh-CN" altLang="en-US" dirty="0"/>
              <a:t>活动安排问题</a:t>
            </a:r>
          </a:p>
        </p:txBody>
      </p:sp>
      <p:sp>
        <p:nvSpPr>
          <p:cNvPr id="3" name="内容占位符 2">
            <a:extLst>
              <a:ext uri="{FF2B5EF4-FFF2-40B4-BE49-F238E27FC236}">
                <a16:creationId xmlns:a16="http://schemas.microsoft.com/office/drawing/2014/main" id="{3CF89ED0-5047-4BEB-B010-DF509DF8A87E}"/>
              </a:ext>
            </a:extLst>
          </p:cNvPr>
          <p:cNvSpPr>
            <a:spLocks noGrp="1"/>
          </p:cNvSpPr>
          <p:nvPr>
            <p:ph idx="1"/>
          </p:nvPr>
        </p:nvSpPr>
        <p:spPr/>
        <p:txBody>
          <a:bodyPr>
            <a:normAutofit fontScale="92500"/>
          </a:bodyPr>
          <a:lstStyle/>
          <a:p>
            <a:pPr>
              <a:lnSpc>
                <a:spcPct val="110000"/>
              </a:lnSpc>
            </a:pPr>
            <a:r>
              <a:rPr lang="zh-CN" altLang="en-US" sz="2400" dirty="0">
                <a:solidFill>
                  <a:srgbClr val="000000"/>
                </a:solidFill>
              </a:rPr>
              <a:t>算法特点</a:t>
            </a:r>
            <a:endParaRPr lang="en-US" altLang="zh-CN" sz="2400" dirty="0">
              <a:solidFill>
                <a:srgbClr val="000000"/>
              </a:solidFill>
            </a:endParaRPr>
          </a:p>
          <a:p>
            <a:pPr lvl="1">
              <a:lnSpc>
                <a:spcPct val="110000"/>
              </a:lnSpc>
            </a:pPr>
            <a:r>
              <a:rPr lang="en-US" altLang="zh-CN" dirty="0">
                <a:solidFill>
                  <a:srgbClr val="000000"/>
                </a:solidFill>
              </a:rPr>
              <a:t>1. </a:t>
            </a:r>
            <a:r>
              <a:rPr lang="zh-CN" altLang="en-US" dirty="0">
                <a:solidFill>
                  <a:srgbClr val="000000"/>
                </a:solidFill>
              </a:rPr>
              <a:t>活动以其完成时间</a:t>
            </a:r>
            <a:r>
              <a:rPr lang="en-US" altLang="zh-CN" dirty="0">
                <a:solidFill>
                  <a:srgbClr val="A50021"/>
                </a:solidFill>
              </a:rPr>
              <a:t>f</a:t>
            </a:r>
            <a:r>
              <a:rPr lang="en-US" altLang="zh-CN" baseline="-25000" dirty="0">
                <a:solidFill>
                  <a:srgbClr val="A50021"/>
                </a:solidFill>
              </a:rPr>
              <a:t>j</a:t>
            </a:r>
            <a:r>
              <a:rPr lang="zh-CN" altLang="en-US" dirty="0">
                <a:solidFill>
                  <a:srgbClr val="000000"/>
                </a:solidFill>
              </a:rPr>
              <a:t>的非减序排列，算法每次总是选择</a:t>
            </a:r>
            <a:endParaRPr lang="en-US" altLang="zh-CN" dirty="0">
              <a:solidFill>
                <a:srgbClr val="000000"/>
              </a:solidFill>
            </a:endParaRPr>
          </a:p>
          <a:p>
            <a:pPr lvl="2">
              <a:lnSpc>
                <a:spcPct val="110000"/>
              </a:lnSpc>
            </a:pPr>
            <a:r>
              <a:rPr lang="zh-CN" altLang="en-US" dirty="0">
                <a:solidFill>
                  <a:srgbClr val="000000"/>
                </a:solidFill>
              </a:rPr>
              <a:t>与已经安排的最后</a:t>
            </a:r>
            <a:r>
              <a:rPr lang="en-US" altLang="zh-CN" dirty="0">
                <a:solidFill>
                  <a:srgbClr val="000000"/>
                </a:solidFill>
              </a:rPr>
              <a:t>1</a:t>
            </a:r>
            <a:r>
              <a:rPr lang="zh-CN" altLang="en-US" dirty="0">
                <a:solidFill>
                  <a:srgbClr val="000000"/>
                </a:solidFill>
              </a:rPr>
              <a:t>个任务相容，且</a:t>
            </a:r>
            <a:endParaRPr lang="en-US" altLang="zh-CN" dirty="0">
              <a:solidFill>
                <a:srgbClr val="000000"/>
              </a:solidFill>
            </a:endParaRPr>
          </a:p>
          <a:p>
            <a:pPr lvl="2">
              <a:lnSpc>
                <a:spcPct val="110000"/>
              </a:lnSpc>
            </a:pPr>
            <a:r>
              <a:rPr lang="zh-CN" altLang="en-US" dirty="0">
                <a:solidFill>
                  <a:srgbClr val="000000"/>
                </a:solidFill>
              </a:rPr>
              <a:t>具有</a:t>
            </a:r>
            <a:r>
              <a:rPr lang="zh-CN" altLang="en-US" dirty="0">
                <a:solidFill>
                  <a:srgbClr val="A50021"/>
                </a:solidFill>
              </a:rPr>
              <a:t>最早完成时间</a:t>
            </a:r>
            <a:r>
              <a:rPr lang="en-US" altLang="zh-CN" dirty="0">
                <a:solidFill>
                  <a:srgbClr val="A50021"/>
                </a:solidFill>
              </a:rPr>
              <a:t>f</a:t>
            </a:r>
            <a:r>
              <a:rPr lang="en-US" altLang="zh-CN" baseline="-25000" dirty="0">
                <a:solidFill>
                  <a:srgbClr val="A50021"/>
                </a:solidFill>
              </a:rPr>
              <a:t>j</a:t>
            </a:r>
            <a:r>
              <a:rPr lang="zh-CN" altLang="en-US" dirty="0">
                <a:solidFill>
                  <a:srgbClr val="000000"/>
                </a:solidFill>
              </a:rPr>
              <a:t>的活动加入集合</a:t>
            </a:r>
            <a:r>
              <a:rPr lang="en-US" altLang="zh-CN" dirty="0">
                <a:solidFill>
                  <a:srgbClr val="000000"/>
                </a:solidFill>
              </a:rPr>
              <a:t>A</a:t>
            </a:r>
            <a:r>
              <a:rPr lang="zh-CN" altLang="en-US" dirty="0">
                <a:solidFill>
                  <a:srgbClr val="000000"/>
                </a:solidFill>
              </a:rPr>
              <a:t>中</a:t>
            </a:r>
          </a:p>
          <a:p>
            <a:pPr lvl="1">
              <a:lnSpc>
                <a:spcPct val="110000"/>
              </a:lnSpc>
            </a:pPr>
            <a:r>
              <a:rPr lang="en-US" altLang="zh-CN" dirty="0">
                <a:solidFill>
                  <a:srgbClr val="000000"/>
                </a:solidFill>
              </a:rPr>
              <a:t>2. </a:t>
            </a:r>
            <a:r>
              <a:rPr lang="zh-CN" altLang="en-US" dirty="0">
                <a:solidFill>
                  <a:srgbClr val="000000"/>
                </a:solidFill>
              </a:rPr>
              <a:t>直观上，按这种方法选择相容活动</a:t>
            </a:r>
            <a:r>
              <a:rPr lang="zh-CN" altLang="en-US" dirty="0">
                <a:solidFill>
                  <a:srgbClr val="FF0000"/>
                </a:solidFill>
              </a:rPr>
              <a:t>为剩余的未安排活动留下尽可能多的时间</a:t>
            </a:r>
          </a:p>
          <a:p>
            <a:pPr lvl="1">
              <a:lnSpc>
                <a:spcPct val="110000"/>
              </a:lnSpc>
            </a:pPr>
            <a:r>
              <a:rPr lang="en-US" altLang="zh-CN" dirty="0">
                <a:solidFill>
                  <a:srgbClr val="000000"/>
                </a:solidFill>
              </a:rPr>
              <a:t>3. </a:t>
            </a:r>
            <a:r>
              <a:rPr lang="zh-CN" altLang="en-US" dirty="0">
                <a:solidFill>
                  <a:srgbClr val="000000"/>
                </a:solidFill>
              </a:rPr>
              <a:t>贪心选择：使剩余的可安排时间段极大化</a:t>
            </a:r>
            <a:r>
              <a:rPr lang="en-US" altLang="zh-CN" dirty="0">
                <a:solidFill>
                  <a:srgbClr val="000000"/>
                </a:solidFill>
              </a:rPr>
              <a:t>——</a:t>
            </a:r>
            <a:r>
              <a:rPr lang="zh-CN" altLang="en-US" dirty="0">
                <a:solidFill>
                  <a:srgbClr val="000000"/>
                </a:solidFill>
              </a:rPr>
              <a:t>所选的</a:t>
            </a:r>
            <a:r>
              <a:rPr lang="en-US" altLang="zh-CN" dirty="0">
                <a:solidFill>
                  <a:srgbClr val="000000"/>
                </a:solidFill>
              </a:rPr>
              <a:t>f</a:t>
            </a:r>
            <a:r>
              <a:rPr lang="en-US" altLang="zh-CN" baseline="-25000" dirty="0">
                <a:solidFill>
                  <a:srgbClr val="A50021"/>
                </a:solidFill>
              </a:rPr>
              <a:t>i</a:t>
            </a:r>
            <a:r>
              <a:rPr lang="zh-CN" altLang="en-US" dirty="0">
                <a:solidFill>
                  <a:srgbClr val="000000"/>
                </a:solidFill>
              </a:rPr>
              <a:t>越小，剩余的空闲时间越多，以便后续可以安排尽可能多的相容活动</a:t>
            </a:r>
          </a:p>
          <a:p>
            <a:pPr eaLnBrk="1" hangingPunct="1">
              <a:lnSpc>
                <a:spcPct val="110000"/>
              </a:lnSpc>
              <a:buFontTx/>
              <a:buNone/>
            </a:pPr>
            <a:endParaRPr lang="zh-CN" altLang="en-US" sz="2400" dirty="0">
              <a:solidFill>
                <a:srgbClr val="000000"/>
              </a:solidFill>
            </a:endParaRPr>
          </a:p>
          <a:p>
            <a:pPr>
              <a:lnSpc>
                <a:spcPct val="110000"/>
              </a:lnSpc>
            </a:pPr>
            <a:r>
              <a:rPr lang="zh-CN" altLang="en-US" dirty="0">
                <a:solidFill>
                  <a:srgbClr val="000000"/>
                </a:solidFill>
              </a:rPr>
              <a:t>算法复杂性</a:t>
            </a:r>
            <a:endParaRPr lang="en-US" altLang="zh-CN" dirty="0">
              <a:solidFill>
                <a:srgbClr val="000000"/>
              </a:solidFill>
            </a:endParaRPr>
          </a:p>
          <a:p>
            <a:pPr lvl="1">
              <a:lnSpc>
                <a:spcPct val="110000"/>
              </a:lnSpc>
            </a:pPr>
            <a:r>
              <a:rPr lang="zh-CN" altLang="en-US" dirty="0">
                <a:solidFill>
                  <a:srgbClr val="000000"/>
                </a:solidFill>
              </a:rPr>
              <a:t>当输入中各个活动已按结束时间的非减序排列，算法需要</a:t>
            </a:r>
            <a:r>
              <a:rPr lang="en-US" altLang="zh-CN" dirty="0">
                <a:solidFill>
                  <a:srgbClr val="000000"/>
                </a:solidFill>
              </a:rPr>
              <a:t>O(n)</a:t>
            </a:r>
            <a:r>
              <a:rPr lang="zh-CN" altLang="en-US" dirty="0">
                <a:solidFill>
                  <a:srgbClr val="000000"/>
                </a:solidFill>
              </a:rPr>
              <a:t>的时间安排</a:t>
            </a:r>
            <a:r>
              <a:rPr lang="en-US" altLang="zh-CN" dirty="0">
                <a:solidFill>
                  <a:srgbClr val="000000"/>
                </a:solidFill>
              </a:rPr>
              <a:t>n</a:t>
            </a:r>
            <a:r>
              <a:rPr lang="zh-CN" altLang="en-US" dirty="0">
                <a:solidFill>
                  <a:srgbClr val="000000"/>
                </a:solidFill>
              </a:rPr>
              <a:t>个活动</a:t>
            </a:r>
            <a:endParaRPr lang="en-US" altLang="zh-CN" dirty="0">
              <a:solidFill>
                <a:srgbClr val="000000"/>
              </a:solidFill>
            </a:endParaRPr>
          </a:p>
          <a:p>
            <a:pPr lvl="1">
              <a:lnSpc>
                <a:spcPct val="110000"/>
              </a:lnSpc>
            </a:pPr>
            <a:r>
              <a:rPr lang="zh-CN" altLang="en-US" dirty="0">
                <a:solidFill>
                  <a:srgbClr val="000000"/>
                </a:solidFill>
              </a:rPr>
              <a:t>如果各个活动未按非减序排列，现用</a:t>
            </a:r>
            <a:r>
              <a:rPr lang="en-US" altLang="zh-CN" dirty="0">
                <a:solidFill>
                  <a:srgbClr val="000000"/>
                </a:solidFill>
              </a:rPr>
              <a:t>O(</a:t>
            </a:r>
            <a:r>
              <a:rPr lang="en-US" altLang="zh-CN" dirty="0" err="1">
                <a:solidFill>
                  <a:srgbClr val="000000"/>
                </a:solidFill>
              </a:rPr>
              <a:t>nlogn</a:t>
            </a:r>
            <a:r>
              <a:rPr lang="en-US" altLang="zh-CN" dirty="0">
                <a:solidFill>
                  <a:srgbClr val="000000"/>
                </a:solidFill>
              </a:rPr>
              <a:t>)</a:t>
            </a:r>
            <a:r>
              <a:rPr lang="zh-CN" altLang="en-US" dirty="0">
                <a:solidFill>
                  <a:srgbClr val="000000"/>
                </a:solidFill>
              </a:rPr>
              <a:t>的时间重排，然后用</a:t>
            </a:r>
            <a:r>
              <a:rPr lang="en-US" altLang="zh-CN" dirty="0">
                <a:solidFill>
                  <a:srgbClr val="000000"/>
                </a:solidFill>
              </a:rPr>
              <a:t>O(</a:t>
            </a:r>
            <a:r>
              <a:rPr lang="en-US" altLang="zh-CN" dirty="0" err="1">
                <a:solidFill>
                  <a:srgbClr val="000000"/>
                </a:solidFill>
              </a:rPr>
              <a:t>nlogn</a:t>
            </a:r>
            <a:r>
              <a:rPr lang="en-US" altLang="zh-CN" dirty="0">
                <a:solidFill>
                  <a:srgbClr val="000000"/>
                </a:solidFill>
              </a:rPr>
              <a:t>)</a:t>
            </a:r>
            <a:r>
              <a:rPr lang="zh-CN" altLang="en-US" dirty="0">
                <a:solidFill>
                  <a:srgbClr val="000000"/>
                </a:solidFill>
              </a:rPr>
              <a:t>时间安排活动</a:t>
            </a:r>
          </a:p>
          <a:p>
            <a:endParaRPr lang="zh-CN" altLang="en-US" dirty="0"/>
          </a:p>
        </p:txBody>
      </p:sp>
      <p:sp>
        <p:nvSpPr>
          <p:cNvPr id="4" name="日期占位符 3">
            <a:extLst>
              <a:ext uri="{FF2B5EF4-FFF2-40B4-BE49-F238E27FC236}">
                <a16:creationId xmlns:a16="http://schemas.microsoft.com/office/drawing/2014/main" id="{E1F66363-31AC-48E9-9A6D-80A07BBD0195}"/>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851B2E4D-BA31-48BB-8EF3-E279D389C63A}"/>
              </a:ext>
            </a:extLst>
          </p:cNvPr>
          <p:cNvSpPr>
            <a:spLocks noGrp="1"/>
          </p:cNvSpPr>
          <p:nvPr>
            <p:ph type="sldNum" sz="quarter" idx="12"/>
          </p:nvPr>
        </p:nvSpPr>
        <p:spPr/>
        <p:txBody>
          <a:bodyPr/>
          <a:lstStyle/>
          <a:p>
            <a:fld id="{EEA58A3B-43CE-4AA0-90B5-EB47AFAFEB34}" type="slidenum">
              <a:rPr lang="zh-CN" altLang="en-US" smtClean="0"/>
              <a:pPr/>
              <a:t>22</a:t>
            </a:fld>
            <a:endParaRPr lang="zh-CN" altLang="en-US" dirty="0"/>
          </a:p>
        </p:txBody>
      </p:sp>
    </p:spTree>
    <p:extLst>
      <p:ext uri="{BB962C8B-B14F-4D97-AF65-F5344CB8AC3E}">
        <p14:creationId xmlns:p14="http://schemas.microsoft.com/office/powerpoint/2010/main" val="993166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7C812-0646-4A51-8C0B-D99E491532E0}"/>
              </a:ext>
            </a:extLst>
          </p:cNvPr>
          <p:cNvSpPr>
            <a:spLocks noGrp="1"/>
          </p:cNvSpPr>
          <p:nvPr>
            <p:ph type="title"/>
          </p:nvPr>
        </p:nvSpPr>
        <p:spPr/>
        <p:txBody>
          <a:bodyPr/>
          <a:lstStyle/>
          <a:p>
            <a:r>
              <a:rPr lang="zh-CN" altLang="en-US" dirty="0"/>
              <a:t>活动安排问题</a:t>
            </a:r>
          </a:p>
        </p:txBody>
      </p:sp>
      <p:sp>
        <p:nvSpPr>
          <p:cNvPr id="3" name="内容占位符 2">
            <a:extLst>
              <a:ext uri="{FF2B5EF4-FFF2-40B4-BE49-F238E27FC236}">
                <a16:creationId xmlns:a16="http://schemas.microsoft.com/office/drawing/2014/main" id="{34312035-B511-4437-BB74-F616F1CC87AE}"/>
              </a:ext>
            </a:extLst>
          </p:cNvPr>
          <p:cNvSpPr>
            <a:spLocks noGrp="1"/>
          </p:cNvSpPr>
          <p:nvPr>
            <p:ph idx="1"/>
          </p:nvPr>
        </p:nvSpPr>
        <p:spPr/>
        <p:txBody>
          <a:bodyPr/>
          <a:lstStyle/>
          <a:p>
            <a:r>
              <a:rPr lang="zh-CN" altLang="en-US" sz="2400" dirty="0">
                <a:solidFill>
                  <a:srgbClr val="000000"/>
                </a:solidFill>
              </a:rPr>
              <a:t>设待安排的</a:t>
            </a:r>
            <a:r>
              <a:rPr lang="en-US" altLang="zh-CN" sz="2400" dirty="0">
                <a:solidFill>
                  <a:srgbClr val="000000"/>
                </a:solidFill>
              </a:rPr>
              <a:t>11</a:t>
            </a:r>
            <a:r>
              <a:rPr lang="zh-CN" altLang="en-US" sz="2400" dirty="0">
                <a:solidFill>
                  <a:srgbClr val="000000"/>
                </a:solidFill>
              </a:rPr>
              <a:t>个活动的开始时间和结束时间按结束时间的非减序排列如下</a:t>
            </a:r>
            <a:endParaRPr lang="zh-CN" altLang="en-US" dirty="0"/>
          </a:p>
        </p:txBody>
      </p:sp>
      <p:sp>
        <p:nvSpPr>
          <p:cNvPr id="4" name="日期占位符 3">
            <a:extLst>
              <a:ext uri="{FF2B5EF4-FFF2-40B4-BE49-F238E27FC236}">
                <a16:creationId xmlns:a16="http://schemas.microsoft.com/office/drawing/2014/main" id="{DF9FE0C7-E9B5-4FE7-B90C-A7479B3A0DE6}"/>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4A0F9F8B-B1DD-46BC-92EF-80059184CDBC}"/>
              </a:ext>
            </a:extLst>
          </p:cNvPr>
          <p:cNvSpPr>
            <a:spLocks noGrp="1"/>
          </p:cNvSpPr>
          <p:nvPr>
            <p:ph type="sldNum" sz="quarter" idx="12"/>
          </p:nvPr>
        </p:nvSpPr>
        <p:spPr/>
        <p:txBody>
          <a:bodyPr/>
          <a:lstStyle/>
          <a:p>
            <a:fld id="{EEA58A3B-43CE-4AA0-90B5-EB47AFAFEB34}" type="slidenum">
              <a:rPr lang="zh-CN" altLang="en-US" smtClean="0"/>
              <a:pPr/>
              <a:t>23</a:t>
            </a:fld>
            <a:endParaRPr lang="zh-CN" altLang="en-US" dirty="0"/>
          </a:p>
        </p:txBody>
      </p:sp>
      <p:graphicFrame>
        <p:nvGraphicFramePr>
          <p:cNvPr id="7" name="Group 127">
            <a:extLst>
              <a:ext uri="{FF2B5EF4-FFF2-40B4-BE49-F238E27FC236}">
                <a16:creationId xmlns:a16="http://schemas.microsoft.com/office/drawing/2014/main" id="{59109E64-9CB3-47F4-A802-6505271B6E7F}"/>
              </a:ext>
            </a:extLst>
          </p:cNvPr>
          <p:cNvGraphicFramePr>
            <a:graphicFrameLocks/>
          </p:cNvGraphicFramePr>
          <p:nvPr>
            <p:extLst>
              <p:ext uri="{D42A27DB-BD31-4B8C-83A1-F6EECF244321}">
                <p14:modId xmlns:p14="http://schemas.microsoft.com/office/powerpoint/2010/main" val="2888203861"/>
              </p:ext>
            </p:extLst>
          </p:nvPr>
        </p:nvGraphicFramePr>
        <p:xfrm>
          <a:off x="549766" y="2037715"/>
          <a:ext cx="7918450" cy="2160589"/>
        </p:xfrm>
        <a:graphic>
          <a:graphicData uri="http://schemas.openxmlformats.org/drawingml/2006/table">
            <a:tbl>
              <a:tblPr/>
              <a:tblGrid>
                <a:gridCol w="660400">
                  <a:extLst>
                    <a:ext uri="{9D8B030D-6E8A-4147-A177-3AD203B41FA5}">
                      <a16:colId xmlns:a16="http://schemas.microsoft.com/office/drawing/2014/main" val="20000"/>
                    </a:ext>
                  </a:extLst>
                </a:gridCol>
                <a:gridCol w="658812">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671513">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gridCol w="660400">
                  <a:extLst>
                    <a:ext uri="{9D8B030D-6E8A-4147-A177-3AD203B41FA5}">
                      <a16:colId xmlns:a16="http://schemas.microsoft.com/office/drawing/2014/main" val="20006"/>
                    </a:ext>
                  </a:extLst>
                </a:gridCol>
                <a:gridCol w="658812">
                  <a:extLst>
                    <a:ext uri="{9D8B030D-6E8A-4147-A177-3AD203B41FA5}">
                      <a16:colId xmlns:a16="http://schemas.microsoft.com/office/drawing/2014/main" val="20007"/>
                    </a:ext>
                  </a:extLst>
                </a:gridCol>
                <a:gridCol w="660400">
                  <a:extLst>
                    <a:ext uri="{9D8B030D-6E8A-4147-A177-3AD203B41FA5}">
                      <a16:colId xmlns:a16="http://schemas.microsoft.com/office/drawing/2014/main" val="20008"/>
                    </a:ext>
                  </a:extLst>
                </a:gridCol>
                <a:gridCol w="660400">
                  <a:extLst>
                    <a:ext uri="{9D8B030D-6E8A-4147-A177-3AD203B41FA5}">
                      <a16:colId xmlns:a16="http://schemas.microsoft.com/office/drawing/2014/main" val="20009"/>
                    </a:ext>
                  </a:extLst>
                </a:gridCol>
                <a:gridCol w="658813">
                  <a:extLst>
                    <a:ext uri="{9D8B030D-6E8A-4147-A177-3AD203B41FA5}">
                      <a16:colId xmlns:a16="http://schemas.microsoft.com/office/drawing/2014/main" val="20010"/>
                    </a:ext>
                  </a:extLst>
                </a:gridCol>
                <a:gridCol w="660400">
                  <a:extLst>
                    <a:ext uri="{9D8B030D-6E8A-4147-A177-3AD203B41FA5}">
                      <a16:colId xmlns:a16="http://schemas.microsoft.com/office/drawing/2014/main" val="20011"/>
                    </a:ext>
                  </a:extLst>
                </a:gridCol>
              </a:tblGrid>
              <a:tr h="719138">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2313">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S[</a:t>
                      </a:r>
                      <a:r>
                        <a:rPr kumimoji="0" lang="en-US" altLang="zh-CN" sz="2800" b="0" i="0" u="none" strike="noStrike" cap="none" normalizeH="0" baseline="0" dirty="0" err="1">
                          <a:ln>
                            <a:noFill/>
                          </a:ln>
                          <a:solidFill>
                            <a:srgbClr val="1C1C1C"/>
                          </a:solidFill>
                          <a:effectLst/>
                          <a:latin typeface="+mn-lt"/>
                          <a:ea typeface="宋体" pitchFamily="2" charset="-122"/>
                        </a:rPr>
                        <a:t>i</a:t>
                      </a:r>
                      <a:r>
                        <a:rPr kumimoji="0" lang="en-US" altLang="zh-CN" sz="2800" b="0" i="0" u="none" strike="noStrike" cap="none" normalizeH="0" baseline="0" dirty="0">
                          <a:ln>
                            <a:noFill/>
                          </a:ln>
                          <a:solidFill>
                            <a:srgbClr val="1C1C1C"/>
                          </a:solidFill>
                          <a:effectLst/>
                          <a:latin typeface="+mn-lt"/>
                          <a:ea typeface="宋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9138">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f[i]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 name="Line 130">
            <a:extLst>
              <a:ext uri="{FF2B5EF4-FFF2-40B4-BE49-F238E27FC236}">
                <a16:creationId xmlns:a16="http://schemas.microsoft.com/office/drawing/2014/main" id="{1BC81F94-824E-4972-96FE-418CF91CCD80}"/>
              </a:ext>
            </a:extLst>
          </p:cNvPr>
          <p:cNvSpPr>
            <a:spLocks noChangeShapeType="1"/>
          </p:cNvSpPr>
          <p:nvPr/>
        </p:nvSpPr>
        <p:spPr bwMode="auto">
          <a:xfrm flipV="1">
            <a:off x="1700703" y="3118803"/>
            <a:ext cx="1657350" cy="6477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 name="Line 131">
            <a:extLst>
              <a:ext uri="{FF2B5EF4-FFF2-40B4-BE49-F238E27FC236}">
                <a16:creationId xmlns:a16="http://schemas.microsoft.com/office/drawing/2014/main" id="{5F871024-8A00-4FBF-B4C8-D4214A6574BE}"/>
              </a:ext>
            </a:extLst>
          </p:cNvPr>
          <p:cNvSpPr>
            <a:spLocks noChangeShapeType="1"/>
          </p:cNvSpPr>
          <p:nvPr/>
        </p:nvSpPr>
        <p:spPr bwMode="auto">
          <a:xfrm flipV="1">
            <a:off x="3573953" y="3118803"/>
            <a:ext cx="2519363" cy="6477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 name="Line 132">
            <a:extLst>
              <a:ext uri="{FF2B5EF4-FFF2-40B4-BE49-F238E27FC236}">
                <a16:creationId xmlns:a16="http://schemas.microsoft.com/office/drawing/2014/main" id="{1D853B4D-B64F-4DCC-8569-E6C6A7251C80}"/>
              </a:ext>
            </a:extLst>
          </p:cNvPr>
          <p:cNvSpPr>
            <a:spLocks noChangeShapeType="1"/>
          </p:cNvSpPr>
          <p:nvPr/>
        </p:nvSpPr>
        <p:spPr bwMode="auto">
          <a:xfrm flipV="1">
            <a:off x="6309216" y="3190240"/>
            <a:ext cx="1657350" cy="504825"/>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TextBox 1">
            <a:extLst>
              <a:ext uri="{FF2B5EF4-FFF2-40B4-BE49-F238E27FC236}">
                <a16:creationId xmlns:a16="http://schemas.microsoft.com/office/drawing/2014/main" id="{5C471CFD-92D7-4DF5-B24D-1E252B9DAFFB}"/>
              </a:ext>
            </a:extLst>
          </p:cNvPr>
          <p:cNvSpPr txBox="1"/>
          <p:nvPr/>
        </p:nvSpPr>
        <p:spPr>
          <a:xfrm>
            <a:off x="731877" y="4219091"/>
            <a:ext cx="7736339" cy="461665"/>
          </a:xfrm>
          <a:prstGeom prst="rect">
            <a:avLst/>
          </a:prstGeom>
          <a:noFill/>
        </p:spPr>
        <p:txBody>
          <a:bodyPr wrap="square" rtlCol="0">
            <a:spAutoFit/>
          </a:bodyPr>
          <a:lstStyle/>
          <a:p>
            <a:r>
              <a:rPr lang="en-US" altLang="zh-CN" sz="2400" dirty="0">
                <a:solidFill>
                  <a:srgbClr val="FF0000"/>
                </a:solidFill>
              </a:rPr>
              <a:t>j=      1                           4                                     8                        11 </a:t>
            </a:r>
            <a:endParaRPr lang="zh-CN" altLang="en-US" sz="2400" dirty="0">
              <a:solidFill>
                <a:srgbClr val="FF0000"/>
              </a:solidFill>
            </a:endParaRPr>
          </a:p>
        </p:txBody>
      </p:sp>
    </p:spTree>
    <p:extLst>
      <p:ext uri="{BB962C8B-B14F-4D97-AF65-F5344CB8AC3E}">
        <p14:creationId xmlns:p14="http://schemas.microsoft.com/office/powerpoint/2010/main" val="3991633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2F8A251-665D-4A60-B342-2BF14E08B2BA}"/>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893DC517-09AD-4D6C-907D-CAF3B7E01E2F}"/>
              </a:ext>
            </a:extLst>
          </p:cNvPr>
          <p:cNvSpPr>
            <a:spLocks noGrp="1"/>
          </p:cNvSpPr>
          <p:nvPr>
            <p:ph type="sldNum" sz="quarter" idx="12"/>
          </p:nvPr>
        </p:nvSpPr>
        <p:spPr/>
        <p:txBody>
          <a:bodyPr/>
          <a:lstStyle/>
          <a:p>
            <a:fld id="{EEA58A3B-43CE-4AA0-90B5-EB47AFAFEB34}" type="slidenum">
              <a:rPr lang="zh-CN" altLang="en-US" smtClean="0"/>
              <a:pPr/>
              <a:t>24</a:t>
            </a:fld>
            <a:endParaRPr lang="zh-CN" altLang="en-US" dirty="0"/>
          </a:p>
        </p:txBody>
      </p:sp>
      <p:pic>
        <p:nvPicPr>
          <p:cNvPr id="6" name="Picture 4" descr="t41">
            <a:extLst>
              <a:ext uri="{FF2B5EF4-FFF2-40B4-BE49-F238E27FC236}">
                <a16:creationId xmlns:a16="http://schemas.microsoft.com/office/drawing/2014/main" id="{4E0A03FC-908A-4164-99B7-8A0B5AF47A3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0"/>
            <a:ext cx="5227638" cy="6858000"/>
          </a:xfrm>
          <a:noFill/>
        </p:spPr>
      </p:pic>
      <p:sp>
        <p:nvSpPr>
          <p:cNvPr id="7" name="Rectangle 8">
            <a:extLst>
              <a:ext uri="{FF2B5EF4-FFF2-40B4-BE49-F238E27FC236}">
                <a16:creationId xmlns:a16="http://schemas.microsoft.com/office/drawing/2014/main" id="{9601898A-FB85-4DE9-B566-AAE3843853A8}"/>
              </a:ext>
            </a:extLst>
          </p:cNvPr>
          <p:cNvSpPr txBox="1">
            <a:spLocks noChangeArrowheads="1"/>
          </p:cNvSpPr>
          <p:nvPr/>
        </p:nvSpPr>
        <p:spPr>
          <a:xfrm>
            <a:off x="4904581" y="908050"/>
            <a:ext cx="4119563" cy="54013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500"/>
              </a:spcBef>
              <a:buClr>
                <a:srgbClr val="0000FF"/>
              </a:buClr>
              <a:buSzPct val="60000"/>
              <a:buFont typeface="Wingdings" panose="05000000000000000000" pitchFamily="2" charset="2"/>
              <a:buChar char="n"/>
            </a:pPr>
            <a:r>
              <a:rPr lang="zh-CN" altLang="en-US" sz="2400" dirty="0">
                <a:solidFill>
                  <a:srgbClr val="000000"/>
                </a:solidFill>
                <a:latin typeface="Times New Roman" pitchFamily="18" charset="0"/>
                <a:ea typeface="微软雅黑 Light" panose="020B0502040204020203" pitchFamily="34" charset="-122"/>
              </a:rPr>
              <a:t>算法</a:t>
            </a:r>
            <a:r>
              <a:rPr lang="en-US" altLang="zh-CN" sz="2400" dirty="0" err="1">
                <a:solidFill>
                  <a:srgbClr val="000000"/>
                </a:solidFill>
                <a:ea typeface="微软雅黑 Light" panose="020B0502040204020203" pitchFamily="34" charset="-122"/>
              </a:rPr>
              <a:t>greedySelector</a:t>
            </a:r>
            <a:endParaRPr lang="en-US" altLang="zh-CN" sz="2400" dirty="0">
              <a:solidFill>
                <a:srgbClr val="000000"/>
              </a:solidFill>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每行相应于算法的一次迭代</a:t>
            </a:r>
            <a:endParaRPr lang="en-US" altLang="zh-CN" dirty="0">
              <a:solidFill>
                <a:srgbClr val="000000"/>
              </a:solidFill>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阴影长条表示的活动是已选入集合</a:t>
            </a:r>
            <a:r>
              <a:rPr lang="en-US" altLang="zh-CN" dirty="0">
                <a:solidFill>
                  <a:srgbClr val="000000"/>
                </a:solidFill>
                <a:ea typeface="微软雅黑 Light" panose="020B0502040204020203" pitchFamily="34" charset="-122"/>
              </a:rPr>
              <a:t>A</a:t>
            </a:r>
            <a:r>
              <a:rPr lang="zh-CN" altLang="en-US" dirty="0">
                <a:solidFill>
                  <a:srgbClr val="000000"/>
                </a:solidFill>
                <a:ea typeface="微软雅黑 Light" panose="020B0502040204020203" pitchFamily="34" charset="-122"/>
              </a:rPr>
              <a:t>的活动</a:t>
            </a:r>
            <a:endParaRPr lang="en-US" altLang="zh-CN" dirty="0">
              <a:solidFill>
                <a:srgbClr val="000000"/>
              </a:solidFill>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空白长条表示的活动是当前正在检查相容性的活动</a:t>
            </a:r>
            <a:endParaRPr lang="en-US" altLang="zh-CN" dirty="0">
              <a:solidFill>
                <a:srgbClr val="000000"/>
              </a:solidFill>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如果被检查的活动</a:t>
            </a:r>
            <a:r>
              <a:rPr lang="en-US" altLang="zh-CN" dirty="0" err="1">
                <a:solidFill>
                  <a:srgbClr val="000000"/>
                </a:solidFill>
                <a:ea typeface="微软雅黑 Light" panose="020B0502040204020203" pitchFamily="34" charset="-122"/>
              </a:rPr>
              <a:t>i</a:t>
            </a:r>
            <a:r>
              <a:rPr lang="zh-CN" altLang="en-US" dirty="0">
                <a:solidFill>
                  <a:srgbClr val="000000"/>
                </a:solidFill>
                <a:ea typeface="微软雅黑 Light" panose="020B0502040204020203" pitchFamily="34" charset="-122"/>
              </a:rPr>
              <a:t>的开始时间</a:t>
            </a:r>
            <a:r>
              <a:rPr lang="en-US" altLang="zh-CN" dirty="0">
                <a:solidFill>
                  <a:srgbClr val="000000"/>
                </a:solidFill>
                <a:ea typeface="微软雅黑 Light" panose="020B0502040204020203" pitchFamily="34" charset="-122"/>
              </a:rPr>
              <a:t>Si</a:t>
            </a:r>
            <a:r>
              <a:rPr lang="zh-CN" altLang="en-US" dirty="0">
                <a:solidFill>
                  <a:srgbClr val="000000"/>
                </a:solidFill>
                <a:ea typeface="微软雅黑 Light" panose="020B0502040204020203" pitchFamily="34" charset="-122"/>
              </a:rPr>
              <a:t>小于最近选择的活动</a:t>
            </a:r>
            <a:r>
              <a:rPr lang="en-US" altLang="zh-CN" dirty="0">
                <a:solidFill>
                  <a:srgbClr val="000000"/>
                </a:solidFill>
                <a:ea typeface="微软雅黑 Light" panose="020B0502040204020203" pitchFamily="34" charset="-122"/>
              </a:rPr>
              <a:t>j</a:t>
            </a:r>
            <a:r>
              <a:rPr lang="zh-CN" altLang="en-US" dirty="0">
                <a:solidFill>
                  <a:srgbClr val="000000"/>
                </a:solidFill>
                <a:ea typeface="微软雅黑 Light" panose="020B0502040204020203" pitchFamily="34" charset="-122"/>
              </a:rPr>
              <a:t>的结束时间</a:t>
            </a:r>
            <a:r>
              <a:rPr lang="en-US" altLang="zh-CN" dirty="0">
                <a:solidFill>
                  <a:srgbClr val="000000"/>
                </a:solidFill>
                <a:ea typeface="微软雅黑 Light" panose="020B0502040204020203" pitchFamily="34" charset="-122"/>
              </a:rPr>
              <a:t>fi</a:t>
            </a:r>
            <a:r>
              <a:rPr lang="zh-CN" altLang="en-US" dirty="0">
                <a:solidFill>
                  <a:srgbClr val="000000"/>
                </a:solidFill>
                <a:ea typeface="微软雅黑 Light" panose="020B0502040204020203" pitchFamily="34" charset="-122"/>
              </a:rPr>
              <a:t>，则不选择活动</a:t>
            </a:r>
            <a:r>
              <a:rPr lang="en-US" altLang="zh-CN" dirty="0" err="1">
                <a:solidFill>
                  <a:srgbClr val="000000"/>
                </a:solidFill>
                <a:ea typeface="微软雅黑 Light" panose="020B0502040204020203" pitchFamily="34" charset="-122"/>
              </a:rPr>
              <a:t>i</a:t>
            </a:r>
            <a:r>
              <a:rPr lang="zh-CN" altLang="en-US" dirty="0">
                <a:solidFill>
                  <a:srgbClr val="000000"/>
                </a:solidFill>
                <a:ea typeface="微软雅黑 Light" panose="020B0502040204020203" pitchFamily="34" charset="-122"/>
              </a:rPr>
              <a:t>，否则选择活动</a:t>
            </a:r>
            <a:r>
              <a:rPr lang="en-US" altLang="zh-CN" dirty="0" err="1">
                <a:solidFill>
                  <a:srgbClr val="000000"/>
                </a:solidFill>
                <a:ea typeface="微软雅黑 Light" panose="020B0502040204020203" pitchFamily="34" charset="-122"/>
              </a:rPr>
              <a:t>i</a:t>
            </a:r>
            <a:r>
              <a:rPr lang="zh-CN" altLang="en-US" dirty="0">
                <a:solidFill>
                  <a:srgbClr val="000000"/>
                </a:solidFill>
                <a:ea typeface="微软雅黑 Light" panose="020B0502040204020203" pitchFamily="34" charset="-122"/>
              </a:rPr>
              <a:t>加入集合</a:t>
            </a:r>
            <a:r>
              <a:rPr lang="en-US" altLang="zh-CN" dirty="0">
                <a:solidFill>
                  <a:srgbClr val="000000"/>
                </a:solidFill>
                <a:ea typeface="微软雅黑 Light" panose="020B0502040204020203" pitchFamily="34" charset="-122"/>
              </a:rPr>
              <a:t>A</a:t>
            </a:r>
            <a:r>
              <a:rPr lang="zh-CN" altLang="en-US" dirty="0">
                <a:solidFill>
                  <a:srgbClr val="000000"/>
                </a:solidFill>
                <a:ea typeface="微软雅黑 Light" panose="020B0502040204020203" pitchFamily="34" charset="-122"/>
              </a:rPr>
              <a:t>中</a:t>
            </a:r>
          </a:p>
        </p:txBody>
      </p:sp>
      <p:sp>
        <p:nvSpPr>
          <p:cNvPr id="8" name="AutoShape 12">
            <a:hlinkClick r:id="" action="ppaction://hlinkshowjump?jump=lastslideviewed" highlightClick="1"/>
            <a:extLst>
              <a:ext uri="{FF2B5EF4-FFF2-40B4-BE49-F238E27FC236}">
                <a16:creationId xmlns:a16="http://schemas.microsoft.com/office/drawing/2014/main" id="{2631C5FF-40D8-4486-B2F0-4E6D0C52A113}"/>
              </a:ext>
            </a:extLst>
          </p:cNvPr>
          <p:cNvSpPr>
            <a:spLocks noChangeArrowheads="1"/>
          </p:cNvSpPr>
          <p:nvPr/>
        </p:nvSpPr>
        <p:spPr bwMode="auto">
          <a:xfrm>
            <a:off x="8544560" y="6504740"/>
            <a:ext cx="479584" cy="137848"/>
          </a:xfrm>
          <a:prstGeom prst="actionButtonBackPrevious">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ea typeface="微软雅黑 Light" panose="020B0502040204020203" pitchFamily="34" charset="-122"/>
            </a:endParaRPr>
          </a:p>
        </p:txBody>
      </p:sp>
      <p:cxnSp>
        <p:nvCxnSpPr>
          <p:cNvPr id="9" name="直接连接符 2">
            <a:extLst>
              <a:ext uri="{FF2B5EF4-FFF2-40B4-BE49-F238E27FC236}">
                <a16:creationId xmlns:a16="http://schemas.microsoft.com/office/drawing/2014/main" id="{5FBB746F-7A21-48A3-8983-4FE876A7F077}"/>
              </a:ext>
            </a:extLst>
          </p:cNvPr>
          <p:cNvCxnSpPr>
            <a:cxnSpLocks noChangeShapeType="1"/>
          </p:cNvCxnSpPr>
          <p:nvPr/>
        </p:nvCxnSpPr>
        <p:spPr bwMode="auto">
          <a:xfrm flipV="1">
            <a:off x="1403350" y="392113"/>
            <a:ext cx="360363" cy="300037"/>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0" name="直接连接符 7">
            <a:extLst>
              <a:ext uri="{FF2B5EF4-FFF2-40B4-BE49-F238E27FC236}">
                <a16:creationId xmlns:a16="http://schemas.microsoft.com/office/drawing/2014/main" id="{28EFA546-DA92-4E41-9042-C93091E4215E}"/>
              </a:ext>
            </a:extLst>
          </p:cNvPr>
          <p:cNvCxnSpPr>
            <a:cxnSpLocks noChangeShapeType="1"/>
          </p:cNvCxnSpPr>
          <p:nvPr/>
        </p:nvCxnSpPr>
        <p:spPr bwMode="auto">
          <a:xfrm>
            <a:off x="1736725" y="392113"/>
            <a:ext cx="314325" cy="515937"/>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1" name="直接连接符 11">
            <a:extLst>
              <a:ext uri="{FF2B5EF4-FFF2-40B4-BE49-F238E27FC236}">
                <a16:creationId xmlns:a16="http://schemas.microsoft.com/office/drawing/2014/main" id="{7051CE45-4DB6-4BFB-8870-035B02270584}"/>
              </a:ext>
            </a:extLst>
          </p:cNvPr>
          <p:cNvCxnSpPr>
            <a:cxnSpLocks noChangeShapeType="1"/>
          </p:cNvCxnSpPr>
          <p:nvPr/>
        </p:nvCxnSpPr>
        <p:spPr bwMode="auto">
          <a:xfrm flipH="1" flipV="1">
            <a:off x="2051050" y="1052513"/>
            <a:ext cx="288925" cy="446087"/>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2" name="直接连接符 13">
            <a:extLst>
              <a:ext uri="{FF2B5EF4-FFF2-40B4-BE49-F238E27FC236}">
                <a16:creationId xmlns:a16="http://schemas.microsoft.com/office/drawing/2014/main" id="{EC07A686-197B-4F41-9178-B7E33A4D0ABC}"/>
              </a:ext>
            </a:extLst>
          </p:cNvPr>
          <p:cNvCxnSpPr>
            <a:cxnSpLocks noChangeShapeType="1"/>
          </p:cNvCxnSpPr>
          <p:nvPr/>
        </p:nvCxnSpPr>
        <p:spPr bwMode="auto">
          <a:xfrm>
            <a:off x="2373313" y="1649413"/>
            <a:ext cx="0" cy="339725"/>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3" name="直接连接符 15">
            <a:extLst>
              <a:ext uri="{FF2B5EF4-FFF2-40B4-BE49-F238E27FC236}">
                <a16:creationId xmlns:a16="http://schemas.microsoft.com/office/drawing/2014/main" id="{9E88B6F4-7C4C-47B4-9260-F246074A48D8}"/>
              </a:ext>
            </a:extLst>
          </p:cNvPr>
          <p:cNvCxnSpPr>
            <a:cxnSpLocks noChangeShapeType="1"/>
          </p:cNvCxnSpPr>
          <p:nvPr/>
        </p:nvCxnSpPr>
        <p:spPr bwMode="auto">
          <a:xfrm>
            <a:off x="2382838" y="2120900"/>
            <a:ext cx="676275" cy="587375"/>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4" name="直接连接符 17">
            <a:extLst>
              <a:ext uri="{FF2B5EF4-FFF2-40B4-BE49-F238E27FC236}">
                <a16:creationId xmlns:a16="http://schemas.microsoft.com/office/drawing/2014/main" id="{7544987E-BAE8-4756-B57A-57AE0123A4EC}"/>
              </a:ext>
            </a:extLst>
          </p:cNvPr>
          <p:cNvCxnSpPr>
            <a:cxnSpLocks noChangeShapeType="1"/>
          </p:cNvCxnSpPr>
          <p:nvPr/>
        </p:nvCxnSpPr>
        <p:spPr bwMode="auto">
          <a:xfrm>
            <a:off x="3036888" y="2859088"/>
            <a:ext cx="1679575" cy="2730500"/>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5" name="TextBox 16">
            <a:extLst>
              <a:ext uri="{FF2B5EF4-FFF2-40B4-BE49-F238E27FC236}">
                <a16:creationId xmlns:a16="http://schemas.microsoft.com/office/drawing/2014/main" id="{4C981C88-0CF8-4D5E-8D86-17D246449C0C}"/>
              </a:ext>
            </a:extLst>
          </p:cNvPr>
          <p:cNvSpPr txBox="1">
            <a:spLocks noChangeArrowheads="1"/>
          </p:cNvSpPr>
          <p:nvPr/>
        </p:nvSpPr>
        <p:spPr bwMode="auto">
          <a:xfrm>
            <a:off x="2064543" y="209021"/>
            <a:ext cx="3306763" cy="368300"/>
          </a:xfrm>
          <a:prstGeom prst="rect">
            <a:avLst/>
          </a:prstGeom>
          <a:solidFill>
            <a:schemeClr val="accent6">
              <a:lumMod val="20000"/>
              <a:lumOff val="80000"/>
            </a:schemeClr>
          </a:solidFill>
          <a:ln w="9525">
            <a:solidFill>
              <a:srgbClr val="92D050"/>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活动按</a:t>
            </a:r>
            <a:r>
              <a:rPr lang="en-US" altLang="zh-CN" dirty="0">
                <a:latin typeface="+mn-lt"/>
                <a:ea typeface="微软雅黑 Light" panose="020B0502040204020203" pitchFamily="34" charset="-122"/>
                <a:cs typeface="Times New Roman" pitchFamily="18" charset="0"/>
              </a:rPr>
              <a:t>f</a:t>
            </a:r>
            <a:r>
              <a:rPr lang="en-US" altLang="zh-CN" baseline="-25000" dirty="0">
                <a:latin typeface="+mn-lt"/>
                <a:ea typeface="微软雅黑 Light" panose="020B0502040204020203" pitchFamily="34" charset="-122"/>
                <a:cs typeface="Times New Roman" pitchFamily="18" charset="0"/>
              </a:rPr>
              <a:t>j</a:t>
            </a:r>
            <a:r>
              <a:rPr lang="zh-CN" altLang="en-US" dirty="0">
                <a:latin typeface="+mn-lt"/>
                <a:ea typeface="微软雅黑 Light" panose="020B0502040204020203" pitchFamily="34" charset="-122"/>
              </a:rPr>
              <a:t>非递减、由小到大排序</a:t>
            </a:r>
          </a:p>
        </p:txBody>
      </p:sp>
    </p:spTree>
    <p:extLst>
      <p:ext uri="{BB962C8B-B14F-4D97-AF65-F5344CB8AC3E}">
        <p14:creationId xmlns:p14="http://schemas.microsoft.com/office/powerpoint/2010/main" val="1095186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76D35-FE23-4897-8E9D-6318B8E767AD}"/>
              </a:ext>
            </a:extLst>
          </p:cNvPr>
          <p:cNvSpPr>
            <a:spLocks noGrp="1"/>
          </p:cNvSpPr>
          <p:nvPr>
            <p:ph type="title"/>
          </p:nvPr>
        </p:nvSpPr>
        <p:spPr/>
        <p:txBody>
          <a:bodyPr/>
          <a:lstStyle/>
          <a:p>
            <a:r>
              <a:rPr lang="zh-CN" altLang="en-US" dirty="0"/>
              <a:t>活动安排问题的贪心选择性质</a:t>
            </a:r>
          </a:p>
        </p:txBody>
      </p:sp>
      <p:sp>
        <p:nvSpPr>
          <p:cNvPr id="3" name="内容占位符 2">
            <a:extLst>
              <a:ext uri="{FF2B5EF4-FFF2-40B4-BE49-F238E27FC236}">
                <a16:creationId xmlns:a16="http://schemas.microsoft.com/office/drawing/2014/main" id="{17547439-827E-42B1-A00B-EB18BAA4860E}"/>
              </a:ext>
            </a:extLst>
          </p:cNvPr>
          <p:cNvSpPr>
            <a:spLocks noGrp="1"/>
          </p:cNvSpPr>
          <p:nvPr>
            <p:ph idx="1"/>
          </p:nvPr>
        </p:nvSpPr>
        <p:spPr>
          <a:xfrm>
            <a:off x="123432" y="764364"/>
            <a:ext cx="8897136" cy="6004078"/>
          </a:xfrm>
        </p:spPr>
        <p:txBody>
          <a:bodyPr>
            <a:normAutofit/>
          </a:bodyPr>
          <a:lstStyle/>
          <a:p>
            <a:r>
              <a:rPr lang="zh-CN" altLang="en-US" dirty="0">
                <a:solidFill>
                  <a:srgbClr val="000000"/>
                </a:solidFill>
              </a:rPr>
              <a:t>对任意问题，贪心算法不能保证一定求得问题的最优解</a:t>
            </a:r>
            <a:endParaRPr lang="en-US" altLang="zh-CN" dirty="0">
              <a:solidFill>
                <a:srgbClr val="000000"/>
              </a:solidFill>
            </a:endParaRPr>
          </a:p>
          <a:p>
            <a:endParaRPr lang="en-US" altLang="zh-CN" dirty="0">
              <a:solidFill>
                <a:srgbClr val="000000"/>
              </a:solidFill>
            </a:endParaRPr>
          </a:p>
          <a:p>
            <a:r>
              <a:rPr lang="zh-CN" altLang="en-US" dirty="0">
                <a:solidFill>
                  <a:srgbClr val="000000"/>
                </a:solidFill>
              </a:rPr>
              <a:t>活动安排问题满足贪心选择性质，算法</a:t>
            </a:r>
            <a:r>
              <a:rPr lang="en-US" altLang="zh-CN" dirty="0" err="1">
                <a:solidFill>
                  <a:srgbClr val="000000"/>
                </a:solidFill>
              </a:rPr>
              <a:t>greedySelector</a:t>
            </a:r>
            <a:r>
              <a:rPr lang="zh-CN" altLang="en-US" dirty="0">
                <a:solidFill>
                  <a:srgbClr val="000000"/>
                </a:solidFill>
              </a:rPr>
              <a:t>采用贪心选择策略，可以求得整体最优解</a:t>
            </a:r>
            <a:endParaRPr lang="en-US" altLang="zh-CN" dirty="0">
              <a:solidFill>
                <a:srgbClr val="000000"/>
              </a:solidFill>
            </a:endParaRPr>
          </a:p>
          <a:p>
            <a:endParaRPr lang="en-US" altLang="zh-CN" dirty="0">
              <a:solidFill>
                <a:srgbClr val="FF0000"/>
              </a:solidFill>
            </a:endParaRPr>
          </a:p>
          <a:p>
            <a:r>
              <a:rPr lang="zh-CN" altLang="en-US" dirty="0">
                <a:solidFill>
                  <a:srgbClr val="000000"/>
                </a:solidFill>
              </a:rPr>
              <a:t>活动安排问题</a:t>
            </a:r>
            <a:r>
              <a:rPr lang="zh-CN" altLang="en-US" dirty="0"/>
              <a:t>的</a:t>
            </a:r>
            <a:r>
              <a:rPr lang="zh-CN" altLang="en-US" dirty="0">
                <a:solidFill>
                  <a:srgbClr val="FF0000"/>
                </a:solidFill>
              </a:rPr>
              <a:t>贪心选择性质</a:t>
            </a:r>
            <a:endParaRPr lang="en-US" altLang="zh-CN" dirty="0">
              <a:solidFill>
                <a:srgbClr val="FF0000"/>
              </a:solidFill>
            </a:endParaRPr>
          </a:p>
          <a:p>
            <a:pPr lvl="1"/>
            <a:r>
              <a:rPr lang="zh-CN" altLang="en-US" dirty="0">
                <a:solidFill>
                  <a:srgbClr val="000000"/>
                </a:solidFill>
              </a:rPr>
              <a:t>在每一步，按照</a:t>
            </a:r>
            <a:r>
              <a:rPr lang="zh-CN" altLang="en-US" dirty="0">
                <a:solidFill>
                  <a:srgbClr val="FF0000"/>
                </a:solidFill>
              </a:rPr>
              <a:t>最早结束时间</a:t>
            </a:r>
            <a:r>
              <a:rPr lang="en-US" altLang="zh-CN" dirty="0">
                <a:solidFill>
                  <a:srgbClr val="FF0000"/>
                </a:solidFill>
              </a:rPr>
              <a:t>f</a:t>
            </a:r>
            <a:r>
              <a:rPr lang="en-US" altLang="zh-CN" baseline="-25000" dirty="0">
                <a:solidFill>
                  <a:srgbClr val="FF0000"/>
                </a:solidFill>
              </a:rPr>
              <a:t>i</a:t>
            </a:r>
            <a:r>
              <a:rPr lang="zh-CN" altLang="en-US" dirty="0">
                <a:solidFill>
                  <a:srgbClr val="FF0000"/>
                </a:solidFill>
              </a:rPr>
              <a:t>的贪心选择策略</a:t>
            </a:r>
            <a:r>
              <a:rPr lang="zh-CN" altLang="en-US" dirty="0">
                <a:solidFill>
                  <a:srgbClr val="000000"/>
                </a:solidFill>
              </a:rPr>
              <a:t>，优先选择具有最小结束时间</a:t>
            </a:r>
            <a:r>
              <a:rPr lang="en-US" altLang="zh-CN" dirty="0">
                <a:solidFill>
                  <a:srgbClr val="FF0000"/>
                </a:solidFill>
              </a:rPr>
              <a:t>f</a:t>
            </a:r>
            <a:r>
              <a:rPr lang="en-US" altLang="zh-CN" baseline="-25000" dirty="0">
                <a:solidFill>
                  <a:srgbClr val="FF0000"/>
                </a:solidFill>
              </a:rPr>
              <a:t>i</a:t>
            </a:r>
            <a:r>
              <a:rPr lang="zh-CN" altLang="en-US" dirty="0">
                <a:solidFill>
                  <a:srgbClr val="000000"/>
                </a:solidFill>
              </a:rPr>
              <a:t>的活动，算法可得到最优解</a:t>
            </a:r>
            <a:endParaRPr lang="en-US" altLang="zh-CN" dirty="0">
              <a:solidFill>
                <a:srgbClr val="000000"/>
              </a:solidFill>
            </a:endParaRPr>
          </a:p>
          <a:p>
            <a:pPr lvl="2"/>
            <a:r>
              <a:rPr lang="zh-CN" altLang="en-US" dirty="0">
                <a:solidFill>
                  <a:srgbClr val="000000"/>
                </a:solidFill>
              </a:rPr>
              <a:t>确定的</a:t>
            </a:r>
            <a:r>
              <a:rPr lang="zh-CN" altLang="en-US" dirty="0">
                <a:solidFill>
                  <a:srgbClr val="FF0000"/>
                </a:solidFill>
              </a:rPr>
              <a:t>相容活动集合</a:t>
            </a:r>
            <a:r>
              <a:rPr lang="en-US" altLang="zh-CN" dirty="0">
                <a:solidFill>
                  <a:srgbClr val="FF0000"/>
                </a:solidFill>
              </a:rPr>
              <a:t>A</a:t>
            </a:r>
            <a:r>
              <a:rPr lang="zh-CN" altLang="en-US" dirty="0">
                <a:solidFill>
                  <a:srgbClr val="FF0000"/>
                </a:solidFill>
              </a:rPr>
              <a:t>的规模最大，可安排的活动数最多</a:t>
            </a:r>
          </a:p>
        </p:txBody>
      </p:sp>
      <p:sp>
        <p:nvSpPr>
          <p:cNvPr id="4" name="日期占位符 3">
            <a:extLst>
              <a:ext uri="{FF2B5EF4-FFF2-40B4-BE49-F238E27FC236}">
                <a16:creationId xmlns:a16="http://schemas.microsoft.com/office/drawing/2014/main" id="{19AF710F-4FF5-4F46-9643-84BF100D9449}"/>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353008BA-B6D0-4E4B-B238-6E33F2382684}"/>
              </a:ext>
            </a:extLst>
          </p:cNvPr>
          <p:cNvSpPr>
            <a:spLocks noGrp="1"/>
          </p:cNvSpPr>
          <p:nvPr>
            <p:ph type="sldNum" sz="quarter" idx="12"/>
          </p:nvPr>
        </p:nvSpPr>
        <p:spPr/>
        <p:txBody>
          <a:bodyPr/>
          <a:lstStyle/>
          <a:p>
            <a:fld id="{EEA58A3B-43CE-4AA0-90B5-EB47AFAFEB34}" type="slidenum">
              <a:rPr lang="zh-CN" altLang="en-US" smtClean="0"/>
              <a:pPr/>
              <a:t>25</a:t>
            </a:fld>
            <a:endParaRPr lang="zh-CN" altLang="en-US" dirty="0"/>
          </a:p>
        </p:txBody>
      </p:sp>
    </p:spTree>
    <p:extLst>
      <p:ext uri="{BB962C8B-B14F-4D97-AF65-F5344CB8AC3E}">
        <p14:creationId xmlns:p14="http://schemas.microsoft.com/office/powerpoint/2010/main" val="215102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55F44-4933-D7C7-7528-962FD1D465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B2D63E2-A70C-BCF7-E0E1-E1E1A6EE6504}"/>
              </a:ext>
            </a:extLst>
          </p:cNvPr>
          <p:cNvSpPr>
            <a:spLocks noGrp="1"/>
          </p:cNvSpPr>
          <p:nvPr>
            <p:ph type="title"/>
          </p:nvPr>
        </p:nvSpPr>
        <p:spPr/>
        <p:txBody>
          <a:bodyPr/>
          <a:lstStyle/>
          <a:p>
            <a:r>
              <a:rPr lang="zh-CN" altLang="en-US" dirty="0"/>
              <a:t>贪心选择性质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FC3B82-1338-3C63-0F81-0A9DE92392E6}"/>
                  </a:ext>
                </a:extLst>
              </p:cNvPr>
              <p:cNvSpPr>
                <a:spLocks noGrp="1"/>
              </p:cNvSpPr>
              <p:nvPr>
                <p:ph idx="1"/>
              </p:nvPr>
            </p:nvSpPr>
            <p:spPr>
              <a:xfrm>
                <a:off x="123432" y="764364"/>
                <a:ext cx="8897136" cy="6004078"/>
              </a:xfrm>
            </p:spPr>
            <p:txBody>
              <a:bodyPr>
                <a:normAutofit/>
              </a:bodyPr>
              <a:lstStyle/>
              <a:p>
                <a:r>
                  <a:rPr lang="zh-CN" altLang="en-US" dirty="0">
                    <a:solidFill>
                      <a:srgbClr val="000000"/>
                    </a:solidFill>
                  </a:rPr>
                  <a:t>证明原理：数学归纳法，分</a:t>
                </a:r>
                <a:r>
                  <a:rPr lang="zh-CN" altLang="en-US" dirty="0">
                    <a:solidFill>
                      <a:srgbClr val="0000FF"/>
                    </a:solidFill>
                  </a:rPr>
                  <a:t>两步</a:t>
                </a:r>
                <a:endParaRPr lang="en-US" altLang="zh-CN" dirty="0">
                  <a:solidFill>
                    <a:srgbClr val="0000FF"/>
                  </a:solidFill>
                </a:endParaRPr>
              </a:p>
              <a:p>
                <a:pPr lvl="1"/>
                <a:r>
                  <a:rPr lang="en-US" altLang="zh-CN" dirty="0">
                    <a:solidFill>
                      <a:srgbClr val="0000FF"/>
                    </a:solidFill>
                  </a:rPr>
                  <a:t>Step1</a:t>
                </a:r>
                <a:r>
                  <a:rPr lang="en-US" altLang="zh-CN" dirty="0">
                    <a:solidFill>
                      <a:srgbClr val="000000"/>
                    </a:solidFill>
                  </a:rPr>
                  <a:t>. </a:t>
                </a:r>
                <a:r>
                  <a:rPr lang="zh-CN" altLang="en-US" dirty="0">
                    <a:solidFill>
                      <a:srgbClr val="000000"/>
                    </a:solidFill>
                  </a:rPr>
                  <a:t>存在以贪心选择开始的最优方案，即具有最小</a:t>
                </a:r>
                <a14:m>
                  <m:oMath xmlns:m="http://schemas.openxmlformats.org/officeDocument/2006/math">
                    <m:sSub>
                      <m:sSubPr>
                        <m:ctrlPr>
                          <a:rPr lang="en-US" altLang="zh-CN" sz="240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𝑓</m:t>
                        </m:r>
                      </m:e>
                      <m:sub>
                        <m:r>
                          <a:rPr lang="en-US" altLang="zh-CN" sz="2400" b="0" i="1" smtClean="0">
                            <a:solidFill>
                              <a:srgbClr val="000000"/>
                            </a:solidFill>
                            <a:latin typeface="Cambria Math" panose="02040503050406030204" pitchFamily="18" charset="0"/>
                          </a:rPr>
                          <m:t>𝑖</m:t>
                        </m:r>
                      </m:sub>
                    </m:sSub>
                  </m:oMath>
                </a14:m>
                <a:r>
                  <a:rPr lang="en-US" altLang="zh-CN" dirty="0">
                    <a:solidFill>
                      <a:srgbClr val="000000"/>
                    </a:solidFill>
                  </a:rPr>
                  <a:t>(</a:t>
                </a:r>
                <a:r>
                  <a:rPr lang="en-US" altLang="zh-CN" dirty="0" err="1">
                    <a:solidFill>
                      <a:srgbClr val="000000"/>
                    </a:solidFill>
                  </a:rPr>
                  <a:t>i</a:t>
                </a:r>
                <a:r>
                  <a:rPr lang="en-US" altLang="zh-CN" dirty="0">
                    <a:solidFill>
                      <a:srgbClr val="000000"/>
                    </a:solidFill>
                  </a:rPr>
                  <a:t>=1)</a:t>
                </a:r>
                <a:r>
                  <a:rPr lang="zh-CN" altLang="en-US" dirty="0">
                    <a:solidFill>
                      <a:srgbClr val="000000"/>
                    </a:solidFill>
                  </a:rPr>
                  <a:t>、最早结束的活动</a:t>
                </a:r>
                <a:r>
                  <a:rPr lang="en-US" altLang="zh-CN" dirty="0">
                    <a:solidFill>
                      <a:srgbClr val="FF0000"/>
                    </a:solidFill>
                  </a:rPr>
                  <a:t>1</a:t>
                </a:r>
                <a:r>
                  <a:rPr lang="zh-CN" altLang="en-US" dirty="0">
                    <a:solidFill>
                      <a:srgbClr val="000000"/>
                    </a:solidFill>
                  </a:rPr>
                  <a:t>一定在（某一个）最优解中</a:t>
                </a:r>
                <a:endParaRPr lang="en-US" altLang="zh-CN" dirty="0">
                  <a:solidFill>
                    <a:srgbClr val="000000"/>
                  </a:solidFill>
                </a:endParaRPr>
              </a:p>
              <a:p>
                <a:pPr lvl="2"/>
                <a:r>
                  <a:rPr lang="zh-CN" altLang="en-US" dirty="0">
                    <a:solidFill>
                      <a:srgbClr val="000000"/>
                    </a:solidFill>
                  </a:rPr>
                  <a:t>说明：可能存在非贪心策略得到的最优解，活动</a:t>
                </a:r>
                <a:r>
                  <a:rPr lang="en-US" altLang="zh-CN" dirty="0">
                    <a:solidFill>
                      <a:srgbClr val="000000"/>
                    </a:solidFill>
                  </a:rPr>
                  <a:t>1</a:t>
                </a:r>
                <a:r>
                  <a:rPr lang="zh-CN" altLang="en-US" dirty="0">
                    <a:solidFill>
                      <a:srgbClr val="000000"/>
                    </a:solidFill>
                  </a:rPr>
                  <a:t>不在该解中</a:t>
                </a:r>
                <a:endParaRPr lang="en-US" altLang="zh-CN" dirty="0">
                  <a:solidFill>
                    <a:srgbClr val="000000"/>
                  </a:solidFill>
                </a:endParaRPr>
              </a:p>
              <a:p>
                <a:pPr lvl="1"/>
                <a:r>
                  <a:rPr lang="en-US" altLang="zh-CN" dirty="0">
                    <a:solidFill>
                      <a:srgbClr val="0000FF"/>
                    </a:solidFill>
                  </a:rPr>
                  <a:t>Step2</a:t>
                </a:r>
                <a:r>
                  <a:rPr lang="en-US" altLang="zh-CN" dirty="0">
                    <a:solidFill>
                      <a:srgbClr val="000000"/>
                    </a:solidFill>
                  </a:rPr>
                  <a:t>. </a:t>
                </a:r>
                <a:r>
                  <a:rPr lang="zh-CN" altLang="en-US" dirty="0">
                    <a:solidFill>
                      <a:srgbClr val="000000"/>
                    </a:solidFill>
                  </a:rPr>
                  <a:t>每步做贪心选择，将问题化简为一个更小的、与原问题具有相同形式的子问题，子问题解同样通过贪心策略获得</a:t>
                </a:r>
                <a:endParaRPr lang="en-US" altLang="zh-CN" dirty="0">
                  <a:solidFill>
                    <a:srgbClr val="000000"/>
                  </a:solidFill>
                </a:endParaRPr>
              </a:p>
              <a:p>
                <a:pPr lvl="2"/>
                <a:r>
                  <a:rPr lang="en-US" altLang="zh-CN" sz="2400" dirty="0">
                    <a:solidFill>
                      <a:srgbClr val="000000"/>
                    </a:solidFill>
                  </a:rPr>
                  <a:t>E</a:t>
                </a:r>
                <a:r>
                  <a:rPr lang="en-US" altLang="zh-CN" sz="2400" baseline="-25000" dirty="0">
                    <a:solidFill>
                      <a:srgbClr val="000000"/>
                    </a:solidFill>
                  </a:rPr>
                  <a:t>0</a:t>
                </a:r>
                <a:r>
                  <a:rPr lang="en-US" altLang="zh-CN" sz="2400" dirty="0">
                    <a:solidFill>
                      <a:srgbClr val="000000"/>
                    </a:solidFill>
                  </a:rPr>
                  <a:t>={1, 2, 3, …,n}</a:t>
                </a:r>
                <a:r>
                  <a:rPr lang="en-US" altLang="zh-CN" dirty="0">
                    <a:solidFill>
                      <a:srgbClr val="000000"/>
                    </a:solidFill>
                  </a:rPr>
                  <a:t>, </a:t>
                </a:r>
                <a:r>
                  <a:rPr lang="zh-CN" altLang="en-US" dirty="0">
                    <a:solidFill>
                      <a:srgbClr val="000000"/>
                    </a:solidFill>
                  </a:rPr>
                  <a:t>贪心，</a:t>
                </a:r>
                <a:r>
                  <a:rPr lang="en-US" altLang="zh-CN" dirty="0">
                    <a:solidFill>
                      <a:srgbClr val="000000"/>
                    </a:solidFill>
                  </a:rPr>
                  <a:t>A[1]=true【</a:t>
                </a:r>
                <a14:m>
                  <m:oMath xmlns:m="http://schemas.openxmlformats.org/officeDocument/2006/math">
                    <m:sSub>
                      <m:sSubPr>
                        <m:ctrlPr>
                          <a:rPr lang="en-US" altLang="zh-CN" sz="240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𝑓</m:t>
                        </m:r>
                      </m:e>
                      <m:sub>
                        <m:r>
                          <a:rPr lang="en-US" altLang="zh-CN" sz="2400" b="0" i="1" smtClean="0">
                            <a:solidFill>
                              <a:srgbClr val="000000"/>
                            </a:solidFill>
                            <a:latin typeface="Cambria Math" panose="02040503050406030204" pitchFamily="18" charset="0"/>
                          </a:rPr>
                          <m:t>𝑖</m:t>
                        </m:r>
                      </m:sub>
                    </m:sSub>
                  </m:oMath>
                </a14:m>
                <a:r>
                  <a:rPr lang="en-US" altLang="zh-CN" dirty="0">
                    <a:solidFill>
                      <a:srgbClr val="000000"/>
                    </a:solidFill>
                  </a:rPr>
                  <a:t>,</a:t>
                </a:r>
                <a:r>
                  <a:rPr lang="zh-CN" altLang="en-US" dirty="0">
                    <a:solidFill>
                      <a:srgbClr val="000000"/>
                    </a:solidFill>
                  </a:rPr>
                  <a:t> </a:t>
                </a:r>
                <a:r>
                  <a:rPr lang="en-US" altLang="zh-CN" dirty="0" err="1">
                    <a:solidFill>
                      <a:srgbClr val="000000"/>
                    </a:solidFill>
                  </a:rPr>
                  <a:t>i</a:t>
                </a:r>
                <a:r>
                  <a:rPr lang="en-US" altLang="zh-CN" dirty="0">
                    <a:solidFill>
                      <a:srgbClr val="000000"/>
                    </a:solidFill>
                  </a:rPr>
                  <a:t>=1,</a:t>
                </a:r>
                <a:r>
                  <a:rPr lang="zh-CN" altLang="en-US" dirty="0">
                    <a:solidFill>
                      <a:srgbClr val="000000"/>
                    </a:solidFill>
                  </a:rPr>
                  <a:t> 最小的活动</a:t>
                </a:r>
                <a:r>
                  <a:rPr lang="en-US" altLang="zh-CN" dirty="0">
                    <a:solidFill>
                      <a:srgbClr val="000000"/>
                    </a:solidFill>
                  </a:rPr>
                  <a:t>1</a:t>
                </a:r>
                <a:r>
                  <a:rPr lang="zh-CN" altLang="en-US" dirty="0">
                    <a:solidFill>
                      <a:srgbClr val="000000"/>
                    </a:solidFill>
                  </a:rPr>
                  <a:t>必选</a:t>
                </a:r>
                <a:r>
                  <a:rPr lang="en-US" altLang="zh-CN" dirty="0">
                    <a:solidFill>
                      <a:srgbClr val="000000"/>
                    </a:solidFill>
                  </a:rPr>
                  <a:t>】</a:t>
                </a:r>
              </a:p>
              <a:p>
                <a:pPr marL="536575" lvl="2" indent="0">
                  <a:buNone/>
                </a:pPr>
                <a:r>
                  <a:rPr lang="en-US" altLang="zh-CN" dirty="0">
                    <a:solidFill>
                      <a:srgbClr val="000000"/>
                    </a:solidFill>
                  </a:rPr>
                  <a:t>       </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子问题</a:t>
                </a:r>
                <a14:m>
                  <m:oMath xmlns:m="http://schemas.openxmlformats.org/officeDocument/2006/math">
                    <m:sSup>
                      <m:sSupPr>
                        <m:ctrlPr>
                          <a:rPr lang="en-US" altLang="zh-CN" b="0" i="1" smtClean="0">
                            <a:solidFill>
                              <a:srgbClr val="000000"/>
                            </a:solidFill>
                            <a:latin typeface="Cambria Math" panose="02040503050406030204" pitchFamily="18" charset="0"/>
                            <a:ea typeface="Cambria Math"/>
                          </a:rPr>
                        </m:ctrlPr>
                      </m:sSupPr>
                      <m:e>
                        <m:r>
                          <m:rPr>
                            <m:sty m:val="p"/>
                          </m:rPr>
                          <a:rPr lang="en-US" altLang="zh-CN" b="0" i="0" smtClean="0">
                            <a:solidFill>
                              <a:srgbClr val="000000"/>
                            </a:solidFill>
                            <a:latin typeface="Cambria Math" panose="02040503050406030204" pitchFamily="18" charset="0"/>
                            <a:ea typeface="Cambria Math"/>
                          </a:rPr>
                          <m:t>E</m:t>
                        </m:r>
                      </m:e>
                      <m:sup>
                        <m:r>
                          <a:rPr lang="en-US" altLang="zh-CN" b="0" i="0" smtClean="0">
                            <a:solidFill>
                              <a:srgbClr val="000000"/>
                            </a:solidFill>
                            <a:latin typeface="Cambria Math" panose="02040503050406030204" pitchFamily="18" charset="0"/>
                            <a:ea typeface="Cambria Math"/>
                          </a:rPr>
                          <m:t>′</m:t>
                        </m:r>
                      </m:sup>
                    </m:sSup>
                    <m:r>
                      <a:rPr lang="en-US" altLang="zh-CN" b="0" i="1" smtClean="0">
                        <a:solidFill>
                          <a:srgbClr val="000000"/>
                        </a:solidFill>
                        <a:latin typeface="Cambria Math" panose="02040503050406030204" pitchFamily="18" charset="0"/>
                        <a:ea typeface="Cambria Math"/>
                      </a:rPr>
                      <m:t> </m:t>
                    </m:r>
                  </m:oMath>
                </a14:m>
                <a:r>
                  <a:rPr lang="en-US" altLang="zh-CN" dirty="0">
                    <a:solidFill>
                      <a:srgbClr val="000000"/>
                    </a:solidFill>
                    <a:sym typeface="Wingdings" panose="05000000000000000000" pitchFamily="2" charset="2"/>
                  </a:rPr>
                  <a:t>=</a:t>
                </a:r>
                <a:r>
                  <a:rPr lang="en-US" altLang="zh-CN" sz="2400" dirty="0">
                    <a:solidFill>
                      <a:srgbClr val="000000"/>
                    </a:solidFill>
                  </a:rPr>
                  <a:t> E</a:t>
                </a:r>
                <a:r>
                  <a:rPr lang="en-US" altLang="zh-CN" sz="2400" baseline="-25000" dirty="0">
                    <a:solidFill>
                      <a:srgbClr val="000000"/>
                    </a:solidFill>
                  </a:rPr>
                  <a:t>0 </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与活动</a:t>
                </a:r>
                <a:r>
                  <a:rPr lang="en-US" altLang="zh-CN" dirty="0">
                    <a:solidFill>
                      <a:srgbClr val="000000"/>
                    </a:solidFill>
                    <a:sym typeface="Wingdings" panose="05000000000000000000" pitchFamily="2" charset="2"/>
                  </a:rPr>
                  <a:t>1</a:t>
                </a:r>
                <a:r>
                  <a:rPr lang="zh-CN" altLang="en-US" dirty="0">
                    <a:solidFill>
                      <a:srgbClr val="000000"/>
                    </a:solidFill>
                    <a:sym typeface="Wingdings" panose="05000000000000000000" pitchFamily="2" charset="2"/>
                  </a:rPr>
                  <a:t>不相容的活动</a:t>
                </a:r>
                <a:r>
                  <a:rPr lang="en-US" altLang="zh-CN" dirty="0">
                    <a:solidFill>
                      <a:srgbClr val="000000"/>
                    </a:solidFill>
                    <a:sym typeface="Wingdings" panose="05000000000000000000" pitchFamily="2" charset="2"/>
                  </a:rPr>
                  <a:t>}</a:t>
                </a:r>
                <a:r>
                  <a:rPr lang="zh-CN" altLang="en-US" dirty="0">
                    <a:solidFill>
                      <a:srgbClr val="000000"/>
                    </a:solidFill>
                    <a:sym typeface="Wingdings" panose="05000000000000000000" pitchFamily="2" charset="2"/>
                  </a:rPr>
                  <a:t>，对</a:t>
                </a:r>
                <a14:m>
                  <m:oMath xmlns:m="http://schemas.openxmlformats.org/officeDocument/2006/math">
                    <m:sSup>
                      <m:sSupPr>
                        <m:ctrlPr>
                          <a:rPr lang="en-US" altLang="zh-CN" i="1">
                            <a:solidFill>
                              <a:srgbClr val="000000"/>
                            </a:solidFill>
                            <a:latin typeface="Cambria Math" panose="02040503050406030204" pitchFamily="18" charset="0"/>
                            <a:ea typeface="Cambria Math"/>
                          </a:rPr>
                        </m:ctrlPr>
                      </m:sSupPr>
                      <m:e>
                        <m:r>
                          <m:rPr>
                            <m:sty m:val="p"/>
                          </m:rPr>
                          <a:rPr lang="en-US" altLang="zh-CN">
                            <a:solidFill>
                              <a:srgbClr val="000000"/>
                            </a:solidFill>
                            <a:latin typeface="Cambria Math" panose="02040503050406030204" pitchFamily="18" charset="0"/>
                            <a:ea typeface="Cambria Math"/>
                          </a:rPr>
                          <m:t>E</m:t>
                        </m:r>
                      </m:e>
                      <m:sup>
                        <m:r>
                          <a:rPr lang="en-US" altLang="zh-CN">
                            <a:solidFill>
                              <a:srgbClr val="000000"/>
                            </a:solidFill>
                            <a:latin typeface="Cambria Math" panose="02040503050406030204" pitchFamily="18" charset="0"/>
                            <a:ea typeface="Cambria Math"/>
                          </a:rPr>
                          <m:t>′</m:t>
                        </m:r>
                      </m:sup>
                    </m:sSup>
                  </m:oMath>
                </a14:m>
                <a:r>
                  <a:rPr lang="zh-CN" altLang="en-US" dirty="0">
                    <a:solidFill>
                      <a:srgbClr val="000000"/>
                    </a:solidFill>
                    <a:sym typeface="Wingdings" panose="05000000000000000000" pitchFamily="2" charset="2"/>
                  </a:rPr>
                  <a:t>，采用贪心策略，选其中具有最早结束时间的活动，将</a:t>
                </a:r>
                <a14:m>
                  <m:oMath xmlns:m="http://schemas.openxmlformats.org/officeDocument/2006/math">
                    <m:sSup>
                      <m:sSupPr>
                        <m:ctrlPr>
                          <a:rPr lang="en-US" altLang="zh-CN" i="1">
                            <a:solidFill>
                              <a:srgbClr val="000000"/>
                            </a:solidFill>
                            <a:latin typeface="Cambria Math" panose="02040503050406030204" pitchFamily="18" charset="0"/>
                            <a:ea typeface="Cambria Math"/>
                          </a:rPr>
                        </m:ctrlPr>
                      </m:sSupPr>
                      <m:e>
                        <m:r>
                          <m:rPr>
                            <m:sty m:val="p"/>
                          </m:rPr>
                          <a:rPr lang="en-US" altLang="zh-CN">
                            <a:solidFill>
                              <a:srgbClr val="000000"/>
                            </a:solidFill>
                            <a:latin typeface="Cambria Math" panose="02040503050406030204" pitchFamily="18" charset="0"/>
                            <a:ea typeface="Cambria Math"/>
                          </a:rPr>
                          <m:t>E</m:t>
                        </m:r>
                      </m:e>
                      <m:sup>
                        <m:r>
                          <a:rPr lang="en-US" altLang="zh-CN">
                            <a:solidFill>
                              <a:srgbClr val="000000"/>
                            </a:solidFill>
                            <a:latin typeface="Cambria Math" panose="02040503050406030204" pitchFamily="18" charset="0"/>
                            <a:ea typeface="Cambria Math"/>
                          </a:rPr>
                          <m:t>′</m:t>
                        </m:r>
                      </m:sup>
                    </m:sSup>
                  </m:oMath>
                </a14:m>
                <a:r>
                  <a:rPr lang="zh-CN" altLang="en-US" dirty="0">
                    <a:solidFill>
                      <a:srgbClr val="000000"/>
                    </a:solidFill>
                    <a:sym typeface="Wingdings" panose="05000000000000000000" pitchFamily="2" charset="2"/>
                  </a:rPr>
                  <a:t>缩减为规模更小的子问题，直至子问题规模为零。</a:t>
                </a:r>
                <a:endParaRPr lang="en-US" altLang="zh-CN" dirty="0">
                  <a:solidFill>
                    <a:srgbClr val="000000"/>
                  </a:solidFill>
                </a:endParaRPr>
              </a:p>
              <a:p>
                <a:pPr marL="268287" lvl="1" indent="0">
                  <a:buNone/>
                </a:pPr>
                <a:r>
                  <a:rPr lang="zh-CN" altLang="en-US" dirty="0">
                    <a:solidFill>
                      <a:srgbClr val="000000"/>
                    </a:solidFill>
                  </a:rPr>
                  <a:t>，据此，对贪心选择次数（最多</a:t>
                </a:r>
                <a:r>
                  <a:rPr lang="en-US" altLang="zh-CN" dirty="0">
                    <a:solidFill>
                      <a:srgbClr val="000000"/>
                    </a:solidFill>
                  </a:rPr>
                  <a:t>n</a:t>
                </a:r>
                <a:r>
                  <a:rPr lang="zh-CN" altLang="en-US" dirty="0">
                    <a:solidFill>
                      <a:srgbClr val="000000"/>
                    </a:solidFill>
                  </a:rPr>
                  <a:t>次）做归纳，可证明：</a:t>
                </a:r>
                <a:r>
                  <a:rPr lang="zh-CN" altLang="en-US" dirty="0">
                    <a:solidFill>
                      <a:srgbClr val="000000"/>
                    </a:solidFill>
                    <a:highlight>
                      <a:srgbClr val="FFFF00"/>
                    </a:highlight>
                  </a:rPr>
                  <a:t>贪心法产生原问题的最优解</a:t>
                </a:r>
              </a:p>
            </p:txBody>
          </p:sp>
        </mc:Choice>
        <mc:Fallback xmlns="">
          <p:sp>
            <p:nvSpPr>
              <p:cNvPr id="3" name="内容占位符 2">
                <a:extLst>
                  <a:ext uri="{FF2B5EF4-FFF2-40B4-BE49-F238E27FC236}">
                    <a16:creationId xmlns:a16="http://schemas.microsoft.com/office/drawing/2014/main" id="{95FC3B82-1338-3C63-0F81-0A9DE92392E6}"/>
                  </a:ext>
                </a:extLst>
              </p:cNvPr>
              <p:cNvSpPr>
                <a:spLocks noGrp="1" noRot="1" noChangeAspect="1" noMove="1" noResize="1" noEditPoints="1" noAdjustHandles="1" noChangeArrowheads="1" noChangeShapeType="1" noTextEdit="1"/>
              </p:cNvSpPr>
              <p:nvPr>
                <p:ph idx="1"/>
              </p:nvPr>
            </p:nvSpPr>
            <p:spPr>
              <a:xfrm>
                <a:off x="123432" y="764364"/>
                <a:ext cx="8897136" cy="6004078"/>
              </a:xfrm>
              <a:blipFill>
                <a:blip r:embed="rId2"/>
                <a:stretch>
                  <a:fillRect l="-137" t="-203" r="-4452" b="-142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80903CAF-B99C-8DB0-A3DB-80407C88165E}"/>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32468660-5D41-3E52-31B5-A5FB238CF1B6}"/>
              </a:ext>
            </a:extLst>
          </p:cNvPr>
          <p:cNvSpPr>
            <a:spLocks noGrp="1"/>
          </p:cNvSpPr>
          <p:nvPr>
            <p:ph type="sldNum" sz="quarter" idx="12"/>
          </p:nvPr>
        </p:nvSpPr>
        <p:spPr/>
        <p:txBody>
          <a:bodyPr/>
          <a:lstStyle/>
          <a:p>
            <a:fld id="{EEA58A3B-43CE-4AA0-90B5-EB47AFAFEB34}" type="slidenum">
              <a:rPr lang="zh-CN" altLang="en-US" smtClean="0"/>
              <a:pPr/>
              <a:t>26</a:t>
            </a:fld>
            <a:endParaRPr lang="zh-CN" altLang="en-US" dirty="0"/>
          </a:p>
        </p:txBody>
      </p:sp>
    </p:spTree>
    <p:extLst>
      <p:ext uri="{BB962C8B-B14F-4D97-AF65-F5344CB8AC3E}">
        <p14:creationId xmlns:p14="http://schemas.microsoft.com/office/powerpoint/2010/main" val="29073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792F3-BB21-4A61-963F-67CED166B93A}"/>
              </a:ext>
            </a:extLst>
          </p:cNvPr>
          <p:cNvSpPr>
            <a:spLocks noGrp="1"/>
          </p:cNvSpPr>
          <p:nvPr>
            <p:ph type="title"/>
          </p:nvPr>
        </p:nvSpPr>
        <p:spPr/>
        <p:txBody>
          <a:bodyPr/>
          <a:lstStyle/>
          <a:p>
            <a:r>
              <a:rPr lang="zh-CN" altLang="en-US" dirty="0"/>
              <a:t>贪心选择性质证明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A782D2-8C4A-43A5-9297-B8C267BF3695}"/>
                  </a:ext>
                </a:extLst>
              </p:cNvPr>
              <p:cNvSpPr>
                <a:spLocks noGrp="1"/>
              </p:cNvSpPr>
              <p:nvPr>
                <p:ph idx="1"/>
              </p:nvPr>
            </p:nvSpPr>
            <p:spPr>
              <a:xfrm>
                <a:off x="123432" y="764364"/>
                <a:ext cx="8897136" cy="6077467"/>
              </a:xfrm>
            </p:spPr>
            <p:txBody>
              <a:bodyPr>
                <a:normAutofit fontScale="85000" lnSpcReduction="10000"/>
              </a:bodyPr>
              <a:lstStyle/>
              <a:p>
                <a:pPr marL="0" indent="0">
                  <a:buNone/>
                </a:pPr>
                <a:r>
                  <a:rPr lang="zh-CN" altLang="en-US" sz="2600" dirty="0">
                    <a:solidFill>
                      <a:srgbClr val="000000"/>
                    </a:solidFill>
                  </a:rPr>
                  <a:t>证明：</a:t>
                </a:r>
                <a:r>
                  <a:rPr lang="en-US" altLang="zh-CN" sz="2600" dirty="0">
                    <a:solidFill>
                      <a:srgbClr val="000000"/>
                    </a:solidFill>
                  </a:rPr>
                  <a:t>Step1. </a:t>
                </a:r>
                <a:r>
                  <a:rPr lang="zh-CN" altLang="en-US" sz="2600" dirty="0">
                    <a:solidFill>
                      <a:srgbClr val="000000"/>
                    </a:solidFill>
                  </a:rPr>
                  <a:t>存在以贪心选择开始的最优方案，该方案包括具有最早结束时间（即</a:t>
                </a:r>
                <a14:m>
                  <m:oMath xmlns:m="http://schemas.openxmlformats.org/officeDocument/2006/math">
                    <m:sSub>
                      <m:sSubPr>
                        <m:ctrlPr>
                          <a:rPr lang="en-US" altLang="zh-CN" sz="280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𝑓</m:t>
                        </m:r>
                      </m:e>
                      <m:sub>
                        <m:r>
                          <a:rPr lang="en-US" altLang="zh-CN" sz="2800" b="0" i="1" smtClean="0">
                            <a:solidFill>
                              <a:srgbClr val="000000"/>
                            </a:solidFill>
                            <a:latin typeface="Cambria Math" panose="02040503050406030204" pitchFamily="18" charset="0"/>
                          </a:rPr>
                          <m:t>𝑖</m:t>
                        </m:r>
                      </m:sub>
                    </m:sSub>
                  </m:oMath>
                </a14:m>
                <a:r>
                  <a:rPr lang="zh-CN" altLang="en-US" sz="2600" dirty="0">
                    <a:solidFill>
                      <a:srgbClr val="000000"/>
                    </a:solidFill>
                  </a:rPr>
                  <a:t>最小，</a:t>
                </a:r>
                <a:r>
                  <a:rPr lang="en-US" altLang="zh-CN" sz="2600" dirty="0" err="1">
                    <a:solidFill>
                      <a:srgbClr val="000000"/>
                    </a:solidFill>
                  </a:rPr>
                  <a:t>i</a:t>
                </a:r>
                <a:r>
                  <a:rPr lang="en-US" altLang="zh-CN" sz="2600" dirty="0">
                    <a:solidFill>
                      <a:srgbClr val="000000"/>
                    </a:solidFill>
                  </a:rPr>
                  <a:t>=1</a:t>
                </a:r>
                <a:r>
                  <a:rPr lang="zh-CN" altLang="en-US" sz="2600" dirty="0">
                    <a:solidFill>
                      <a:srgbClr val="000000"/>
                    </a:solidFill>
                  </a:rPr>
                  <a:t>）的活动</a:t>
                </a:r>
                <a:r>
                  <a:rPr lang="en-US" altLang="zh-CN" sz="2600" dirty="0">
                    <a:solidFill>
                      <a:srgbClr val="000000"/>
                    </a:solidFill>
                  </a:rPr>
                  <a:t>1</a:t>
                </a:r>
              </a:p>
              <a:p>
                <a:r>
                  <a:rPr lang="zh-CN" altLang="en-US" sz="2600" dirty="0">
                    <a:solidFill>
                      <a:srgbClr val="000000"/>
                    </a:solidFill>
                  </a:rPr>
                  <a:t>设</a:t>
                </a:r>
                <a:r>
                  <a:rPr lang="en-US" altLang="zh-CN" sz="2600" dirty="0">
                    <a:solidFill>
                      <a:srgbClr val="000000"/>
                    </a:solidFill>
                  </a:rPr>
                  <a:t>E={1, 2, 3, …,n}</a:t>
                </a:r>
                <a:r>
                  <a:rPr lang="zh-CN" altLang="en-US" sz="2600" dirty="0">
                    <a:solidFill>
                      <a:srgbClr val="000000"/>
                    </a:solidFill>
                  </a:rPr>
                  <a:t>为所给定的活动集合，且按结束时间非减序排列，活动</a:t>
                </a:r>
                <a:r>
                  <a:rPr lang="en-US" altLang="zh-CN" sz="2600" dirty="0">
                    <a:solidFill>
                      <a:srgbClr val="000000"/>
                    </a:solidFill>
                  </a:rPr>
                  <a:t>1</a:t>
                </a:r>
                <a:r>
                  <a:rPr lang="zh-CN" altLang="en-US" sz="2600" dirty="0">
                    <a:solidFill>
                      <a:srgbClr val="000000"/>
                    </a:solidFill>
                  </a:rPr>
                  <a:t>具有最早结束时间；</a:t>
                </a:r>
                <a:endParaRPr lang="en-US" altLang="zh-CN" sz="2600" dirty="0">
                  <a:solidFill>
                    <a:srgbClr val="000000"/>
                  </a:solidFill>
                </a:endParaRPr>
              </a:p>
              <a:p>
                <a:r>
                  <a:rPr lang="zh-CN" altLang="en-US" sz="2600" dirty="0">
                    <a:solidFill>
                      <a:srgbClr val="000000"/>
                    </a:solidFill>
                  </a:rPr>
                  <a:t>设</a:t>
                </a:r>
                <a:r>
                  <a:rPr lang="en-US" altLang="zh-CN" sz="2600" dirty="0">
                    <a:solidFill>
                      <a:srgbClr val="000000"/>
                    </a:solidFill>
                  </a:rPr>
                  <a:t>A={k, s, t, … }</a:t>
                </a:r>
                <a14:m>
                  <m:oMath xmlns:m="http://schemas.openxmlformats.org/officeDocument/2006/math">
                    <m:r>
                      <a:rPr lang="en-US" altLang="zh-CN" sz="2600" i="1" smtClean="0">
                        <a:solidFill>
                          <a:srgbClr val="000000"/>
                        </a:solidFill>
                        <a:latin typeface="Cambria Math" panose="02040503050406030204" pitchFamily="18" charset="0"/>
                        <a:ea typeface="Cambria Math"/>
                      </a:rPr>
                      <m:t>⊆</m:t>
                    </m:r>
                  </m:oMath>
                </a14:m>
                <a:r>
                  <a:rPr lang="en-US" altLang="zh-CN" sz="2600" dirty="0">
                    <a:solidFill>
                      <a:srgbClr val="000000"/>
                    </a:solidFill>
                  </a:rPr>
                  <a:t>E</a:t>
                </a:r>
                <a:r>
                  <a:rPr lang="zh-CN" altLang="en-US" sz="2600" dirty="0">
                    <a:solidFill>
                      <a:srgbClr val="000000"/>
                    </a:solidFill>
                  </a:rPr>
                  <a:t>是是问题的一个</a:t>
                </a:r>
                <a:r>
                  <a:rPr lang="zh-CN" altLang="en-US" sz="2600" dirty="0">
                    <a:solidFill>
                      <a:srgbClr val="000000"/>
                    </a:solidFill>
                    <a:highlight>
                      <a:srgbClr val="FFFF00"/>
                    </a:highlight>
                  </a:rPr>
                  <a:t>最优解</a:t>
                </a:r>
                <a:r>
                  <a:rPr lang="zh-CN" altLang="en-US" sz="2600" dirty="0">
                    <a:solidFill>
                      <a:srgbClr val="000000"/>
                    </a:solidFill>
                  </a:rPr>
                  <a:t>，且</a:t>
                </a:r>
                <a:r>
                  <a:rPr lang="en-US" altLang="zh-CN" sz="2600" dirty="0">
                    <a:solidFill>
                      <a:srgbClr val="000000"/>
                    </a:solidFill>
                  </a:rPr>
                  <a:t>A</a:t>
                </a:r>
                <a:r>
                  <a:rPr lang="zh-CN" altLang="en-US" sz="2600" dirty="0">
                    <a:solidFill>
                      <a:srgbClr val="000000"/>
                    </a:solidFill>
                  </a:rPr>
                  <a:t>中的活动按照结束时间非递减排列，</a:t>
                </a:r>
                <a:r>
                  <a:rPr lang="en-US" altLang="zh-CN" sz="2600" dirty="0">
                    <a:solidFill>
                      <a:srgbClr val="000000"/>
                    </a:solidFill>
                  </a:rPr>
                  <a:t>A</a:t>
                </a:r>
                <a:r>
                  <a:rPr lang="zh-CN" altLang="en-US" sz="2600" dirty="0">
                    <a:solidFill>
                      <a:srgbClr val="000000"/>
                    </a:solidFill>
                  </a:rPr>
                  <a:t>中的第一个活动为</a:t>
                </a:r>
                <a:r>
                  <a:rPr lang="en-US" altLang="zh-CN" sz="2600" dirty="0">
                    <a:solidFill>
                      <a:srgbClr val="000000"/>
                    </a:solidFill>
                  </a:rPr>
                  <a:t>k</a:t>
                </a:r>
              </a:p>
              <a:p>
                <a:r>
                  <a:rPr lang="zh-CN" altLang="en-US" sz="2600" dirty="0">
                    <a:solidFill>
                      <a:srgbClr val="000000"/>
                    </a:solidFill>
                  </a:rPr>
                  <a:t>如果</a:t>
                </a:r>
                <a:r>
                  <a:rPr lang="en-US" altLang="zh-CN" sz="2600" dirty="0">
                    <a:solidFill>
                      <a:srgbClr val="000000"/>
                    </a:solidFill>
                  </a:rPr>
                  <a:t>k=1</a:t>
                </a:r>
                <a:r>
                  <a:rPr lang="zh-CN" altLang="en-US" sz="2600" dirty="0">
                    <a:solidFill>
                      <a:srgbClr val="000000"/>
                    </a:solidFill>
                  </a:rPr>
                  <a:t>，即选了活动</a:t>
                </a:r>
                <a:r>
                  <a:rPr lang="en-US" altLang="zh-CN" sz="2600" dirty="0">
                    <a:solidFill>
                      <a:srgbClr val="000000"/>
                    </a:solidFill>
                  </a:rPr>
                  <a:t>1</a:t>
                </a:r>
                <a:r>
                  <a:rPr lang="zh-CN" altLang="en-US" sz="2600" dirty="0">
                    <a:solidFill>
                      <a:srgbClr val="000000"/>
                    </a:solidFill>
                  </a:rPr>
                  <a:t>，则</a:t>
                </a:r>
                <a:r>
                  <a:rPr lang="en-US" altLang="zh-CN" sz="2600" dirty="0">
                    <a:solidFill>
                      <a:srgbClr val="000000"/>
                    </a:solidFill>
                  </a:rPr>
                  <a:t>A</a:t>
                </a:r>
                <a:r>
                  <a:rPr lang="zh-CN" altLang="en-US" sz="2600" dirty="0">
                    <a:solidFill>
                      <a:srgbClr val="000000"/>
                    </a:solidFill>
                  </a:rPr>
                  <a:t>是一个以贪心选择</a:t>
                </a:r>
                <a:r>
                  <a:rPr lang="zh-CN" altLang="en-US" sz="2600" dirty="0">
                    <a:solidFill>
                      <a:srgbClr val="FF0000"/>
                    </a:solidFill>
                  </a:rPr>
                  <a:t>开始</a:t>
                </a:r>
                <a:r>
                  <a:rPr lang="zh-CN" altLang="en-US" sz="2600" dirty="0">
                    <a:solidFill>
                      <a:srgbClr val="000000"/>
                    </a:solidFill>
                  </a:rPr>
                  <a:t>的最优解</a:t>
                </a:r>
                <a:endParaRPr lang="en-US" altLang="zh-CN" sz="2600" dirty="0">
                  <a:solidFill>
                    <a:srgbClr val="000000"/>
                  </a:solidFill>
                </a:endParaRPr>
              </a:p>
              <a:p>
                <a:r>
                  <a:rPr lang="zh-CN" altLang="en-US" sz="2600" dirty="0">
                    <a:solidFill>
                      <a:srgbClr val="000000"/>
                    </a:solidFill>
                  </a:rPr>
                  <a:t>如果</a:t>
                </a:r>
                <a:r>
                  <a:rPr lang="en-US" altLang="zh-CN" sz="2600" dirty="0">
                    <a:solidFill>
                      <a:srgbClr val="000000"/>
                    </a:solidFill>
                  </a:rPr>
                  <a:t>k&gt;1</a:t>
                </a:r>
                <a:r>
                  <a:rPr lang="zh-CN" altLang="en-US" sz="2600" dirty="0">
                    <a:solidFill>
                      <a:srgbClr val="000000"/>
                    </a:solidFill>
                  </a:rPr>
                  <a:t>，即</a:t>
                </a:r>
                <a:r>
                  <a:rPr lang="en-US" altLang="zh-CN" sz="2600" dirty="0">
                    <a:solidFill>
                      <a:srgbClr val="000000"/>
                    </a:solidFill>
                  </a:rPr>
                  <a:t>A</a:t>
                </a:r>
                <a:r>
                  <a:rPr lang="zh-CN" altLang="en-US" sz="2600" dirty="0">
                    <a:solidFill>
                      <a:srgbClr val="000000"/>
                    </a:solidFill>
                  </a:rPr>
                  <a:t>没有选择活动</a:t>
                </a:r>
                <a:r>
                  <a:rPr lang="en-US" altLang="zh-CN" sz="2600" dirty="0">
                    <a:solidFill>
                      <a:srgbClr val="000000"/>
                    </a:solidFill>
                  </a:rPr>
                  <a:t>1</a:t>
                </a:r>
                <a:r>
                  <a:rPr lang="zh-CN" altLang="en-US" sz="2600" dirty="0">
                    <a:solidFill>
                      <a:srgbClr val="000000"/>
                    </a:solidFill>
                  </a:rPr>
                  <a:t>，设</a:t>
                </a:r>
                <a:r>
                  <a:rPr lang="en-US" altLang="zh-CN" sz="2600" dirty="0">
                    <a:solidFill>
                      <a:srgbClr val="000000"/>
                    </a:solidFill>
                  </a:rPr>
                  <a:t>B=(A - {k}) </a:t>
                </a:r>
                <a14:m>
                  <m:oMath xmlns:m="http://schemas.openxmlformats.org/officeDocument/2006/math">
                    <m:r>
                      <a:rPr lang="en-US" altLang="zh-CN" sz="2600" i="1" smtClean="0">
                        <a:solidFill>
                          <a:srgbClr val="000000"/>
                        </a:solidFill>
                        <a:latin typeface="Cambria Math" panose="02040503050406030204" pitchFamily="18" charset="0"/>
                        <a:ea typeface="Cambria Math"/>
                      </a:rPr>
                      <m:t>∪</m:t>
                    </m:r>
                  </m:oMath>
                </a14:m>
                <a:r>
                  <a:rPr lang="en-US" altLang="zh-CN" sz="2600" dirty="0">
                    <a:solidFill>
                      <a:srgbClr val="000000"/>
                    </a:solidFill>
                  </a:rPr>
                  <a:t>{1}</a:t>
                </a:r>
                <a:r>
                  <a:rPr lang="zh-CN" altLang="en-US" sz="2600" dirty="0">
                    <a:solidFill>
                      <a:srgbClr val="000000"/>
                    </a:solidFill>
                  </a:rPr>
                  <a:t>为以活动</a:t>
                </a:r>
                <a:r>
                  <a:rPr lang="en-US" altLang="zh-CN" sz="2600" dirty="0">
                    <a:solidFill>
                      <a:srgbClr val="000000"/>
                    </a:solidFill>
                  </a:rPr>
                  <a:t>1</a:t>
                </a:r>
                <a:r>
                  <a:rPr lang="zh-CN" altLang="en-US" sz="2600" dirty="0">
                    <a:solidFill>
                      <a:srgbClr val="000000"/>
                    </a:solidFill>
                  </a:rPr>
                  <a:t>替代</a:t>
                </a:r>
                <a:r>
                  <a:rPr lang="en-US" altLang="zh-CN" sz="2600" dirty="0">
                    <a:solidFill>
                      <a:srgbClr val="000000"/>
                    </a:solidFill>
                  </a:rPr>
                  <a:t>k</a:t>
                </a:r>
                <a:r>
                  <a:rPr lang="zh-CN" altLang="en-US" sz="2600" dirty="0">
                    <a:solidFill>
                      <a:srgbClr val="000000"/>
                    </a:solidFill>
                  </a:rPr>
                  <a:t>后得到的另外一个活动安排</a:t>
                </a:r>
                <a:r>
                  <a:rPr lang="en-US" altLang="zh-CN" sz="2600" dirty="0">
                    <a:solidFill>
                      <a:srgbClr val="000000"/>
                    </a:solidFill>
                  </a:rPr>
                  <a:t>【</a:t>
                </a:r>
                <a:r>
                  <a:rPr lang="zh-CN" altLang="en-US" sz="2600" dirty="0">
                    <a:solidFill>
                      <a:srgbClr val="FF0000"/>
                    </a:solidFill>
                  </a:rPr>
                  <a:t>以</a:t>
                </a:r>
                <a:r>
                  <a:rPr lang="en-US" altLang="zh-CN" sz="2600" dirty="0">
                    <a:solidFill>
                      <a:srgbClr val="FF0000"/>
                    </a:solidFill>
                  </a:rPr>
                  <a:t>1</a:t>
                </a:r>
                <a:r>
                  <a:rPr lang="zh-CN" altLang="en-US" sz="2600" dirty="0">
                    <a:solidFill>
                      <a:srgbClr val="FF0000"/>
                    </a:solidFill>
                  </a:rPr>
                  <a:t>替换</a:t>
                </a:r>
                <a:r>
                  <a:rPr lang="en-US" altLang="zh-CN" sz="2600" dirty="0">
                    <a:solidFill>
                      <a:srgbClr val="FF0000"/>
                    </a:solidFill>
                  </a:rPr>
                  <a:t>k</a:t>
                </a:r>
                <a:r>
                  <a:rPr lang="en-US" altLang="zh-CN" sz="2600" dirty="0">
                    <a:solidFill>
                      <a:srgbClr val="000000"/>
                    </a:solidFill>
                  </a:rPr>
                  <a:t>】</a:t>
                </a:r>
              </a:p>
              <a:p>
                <a:pPr lvl="1"/>
                <a:r>
                  <a:rPr lang="zh-CN" altLang="en-US" sz="2600" dirty="0">
                    <a:solidFill>
                      <a:srgbClr val="000000"/>
                    </a:solidFill>
                  </a:rPr>
                  <a:t>由于</a:t>
                </a:r>
                <a14:m>
                  <m:oMath xmlns:m="http://schemas.openxmlformats.org/officeDocument/2006/math">
                    <m:sSub>
                      <m:sSubPr>
                        <m:ctrlPr>
                          <a:rPr lang="en-US" altLang="zh-CN" sz="2600" i="1" smtClean="0">
                            <a:solidFill>
                              <a:srgbClr val="000000"/>
                            </a:solidFill>
                            <a:latin typeface="Cambria Math" panose="02040503050406030204" pitchFamily="18" charset="0"/>
                          </a:rPr>
                        </m:ctrlPr>
                      </m:sSubPr>
                      <m:e>
                        <m:r>
                          <a:rPr lang="en-US" altLang="zh-CN" sz="2600" b="0" i="1" smtClean="0">
                            <a:solidFill>
                              <a:srgbClr val="000000"/>
                            </a:solidFill>
                            <a:latin typeface="Cambria Math" panose="02040503050406030204" pitchFamily="18" charset="0"/>
                          </a:rPr>
                          <m:t>𝑓</m:t>
                        </m:r>
                      </m:e>
                      <m:sub>
                        <m:r>
                          <a:rPr lang="en-US" altLang="zh-CN" sz="2600" b="0" i="1" smtClean="0">
                            <a:solidFill>
                              <a:srgbClr val="000000"/>
                            </a:solidFill>
                            <a:latin typeface="Cambria Math" panose="02040503050406030204" pitchFamily="18" charset="0"/>
                          </a:rPr>
                          <m:t>1</m:t>
                        </m:r>
                      </m:sub>
                    </m:sSub>
                    <m:r>
                      <a:rPr lang="en-US" altLang="zh-CN" sz="2600" i="1" smtClean="0">
                        <a:solidFill>
                          <a:srgbClr val="000000"/>
                        </a:solidFill>
                        <a:latin typeface="Cambria Math" panose="02040503050406030204" pitchFamily="18" charset="0"/>
                        <a:ea typeface="Cambria Math"/>
                      </a:rPr>
                      <m:t>≤</m:t>
                    </m:r>
                    <m:sSub>
                      <m:sSubPr>
                        <m:ctrlPr>
                          <a:rPr lang="en-US" altLang="zh-CN" sz="2600" i="1">
                            <a:solidFill>
                              <a:srgbClr val="000000"/>
                            </a:solidFill>
                            <a:latin typeface="Cambria Math" panose="02040503050406030204" pitchFamily="18" charset="0"/>
                          </a:rPr>
                        </m:ctrlPr>
                      </m:sSubPr>
                      <m:e>
                        <m:r>
                          <a:rPr lang="en-US" altLang="zh-CN" sz="2600" i="1">
                            <a:solidFill>
                              <a:srgbClr val="000000"/>
                            </a:solidFill>
                            <a:latin typeface="Cambria Math" panose="02040503050406030204" pitchFamily="18" charset="0"/>
                          </a:rPr>
                          <m:t>𝑓</m:t>
                        </m:r>
                      </m:e>
                      <m:sub>
                        <m:r>
                          <a:rPr lang="en-US" altLang="zh-CN" sz="2600" b="0" i="1" smtClean="0">
                            <a:solidFill>
                              <a:srgbClr val="000000"/>
                            </a:solidFill>
                            <a:latin typeface="Cambria Math" panose="02040503050406030204" pitchFamily="18" charset="0"/>
                          </a:rPr>
                          <m:t>𝑘</m:t>
                        </m:r>
                      </m:sub>
                    </m:sSub>
                  </m:oMath>
                </a14:m>
                <a:r>
                  <a:rPr lang="zh-CN" altLang="en-US" sz="2600" dirty="0"/>
                  <a:t>，且</a:t>
                </a:r>
                <a:r>
                  <a:rPr lang="en-US" altLang="zh-CN" sz="2600" dirty="0"/>
                  <a:t>A</a:t>
                </a:r>
                <a:r>
                  <a:rPr lang="zh-CN" altLang="en-US" sz="2600" dirty="0"/>
                  <a:t>中的活动是相容的，即</a:t>
                </a:r>
                <a:r>
                  <a:rPr lang="en-US" altLang="zh-CN" sz="2600" dirty="0"/>
                  <a:t>k</a:t>
                </a:r>
                <a:r>
                  <a:rPr lang="zh-CN" altLang="en-US" sz="2600" dirty="0"/>
                  <a:t>与其后的</a:t>
                </a:r>
                <a:r>
                  <a:rPr lang="en-US" altLang="zh-CN" sz="2600" dirty="0" err="1">
                    <a:highlight>
                      <a:srgbClr val="FFFF00"/>
                    </a:highlight>
                  </a:rPr>
                  <a:t>s,t</a:t>
                </a:r>
                <a:r>
                  <a:rPr lang="en-US" altLang="zh-CN" sz="2600" dirty="0">
                    <a:highlight>
                      <a:srgbClr val="FFFF00"/>
                    </a:highlight>
                  </a:rPr>
                  <a:t>,…</a:t>
                </a:r>
                <a:r>
                  <a:rPr lang="zh-CN" altLang="en-US" sz="2600" dirty="0"/>
                  <a:t>等相容，故</a:t>
                </a:r>
                <a:r>
                  <a:rPr lang="en-US" altLang="zh-CN" sz="2600" dirty="0">
                    <a:solidFill>
                      <a:srgbClr val="000000"/>
                    </a:solidFill>
                  </a:rPr>
                  <a:t>B</a:t>
                </a:r>
                <a:r>
                  <a:rPr lang="zh-CN" altLang="en-US" sz="2600" dirty="0"/>
                  <a:t>中的活动也相容</a:t>
                </a:r>
                <a:r>
                  <a:rPr lang="en-US" altLang="zh-CN" sz="2600" dirty="0"/>
                  <a:t>【</a:t>
                </a:r>
                <a:r>
                  <a:rPr lang="en-US" altLang="zh-CN" sz="2600" dirty="0">
                    <a:solidFill>
                      <a:srgbClr val="FF0000"/>
                    </a:solidFill>
                  </a:rPr>
                  <a:t> </a:t>
                </a:r>
                <a:r>
                  <a:rPr lang="zh-CN" altLang="en-US" sz="2600" dirty="0">
                    <a:solidFill>
                      <a:srgbClr val="FF0000"/>
                    </a:solidFill>
                  </a:rPr>
                  <a:t>替换</a:t>
                </a:r>
                <a:r>
                  <a:rPr lang="en-US" altLang="zh-CN" sz="2600" dirty="0">
                    <a:solidFill>
                      <a:srgbClr val="FF0000"/>
                    </a:solidFill>
                  </a:rPr>
                  <a:t>k</a:t>
                </a:r>
                <a:r>
                  <a:rPr lang="zh-CN" altLang="en-US" sz="2600" dirty="0">
                    <a:solidFill>
                      <a:srgbClr val="FF0000"/>
                    </a:solidFill>
                  </a:rPr>
                  <a:t>的</a:t>
                </a:r>
                <a:r>
                  <a:rPr lang="en-US" altLang="zh-CN" sz="2600" dirty="0">
                    <a:solidFill>
                      <a:srgbClr val="FF0000"/>
                    </a:solidFill>
                  </a:rPr>
                  <a:t>1</a:t>
                </a:r>
                <a:r>
                  <a:rPr lang="zh-CN" altLang="en-US" sz="2600" dirty="0">
                    <a:solidFill>
                      <a:srgbClr val="FF0000"/>
                    </a:solidFill>
                  </a:rPr>
                  <a:t>不与</a:t>
                </a:r>
                <a:r>
                  <a:rPr lang="en-US" altLang="zh-CN" sz="2600" dirty="0">
                    <a:solidFill>
                      <a:srgbClr val="FF0000"/>
                    </a:solidFill>
                  </a:rPr>
                  <a:t>B</a:t>
                </a:r>
                <a:r>
                  <a:rPr lang="zh-CN" altLang="en-US" sz="2600" dirty="0">
                    <a:solidFill>
                      <a:srgbClr val="FF0000"/>
                    </a:solidFill>
                  </a:rPr>
                  <a:t>中其它活动</a:t>
                </a:r>
                <a:r>
                  <a:rPr lang="en-US" altLang="zh-CN" sz="2600" dirty="0" err="1">
                    <a:solidFill>
                      <a:srgbClr val="FF0000"/>
                    </a:solidFill>
                    <a:highlight>
                      <a:srgbClr val="FFFF00"/>
                    </a:highlight>
                  </a:rPr>
                  <a:t>s,t</a:t>
                </a:r>
                <a:r>
                  <a:rPr lang="en-US" altLang="zh-CN" sz="2600" dirty="0">
                    <a:solidFill>
                      <a:srgbClr val="FF0000"/>
                    </a:solidFill>
                    <a:highlight>
                      <a:srgbClr val="FFFF00"/>
                    </a:highlight>
                  </a:rPr>
                  <a:t>,…</a:t>
                </a:r>
                <a:r>
                  <a:rPr lang="zh-CN" altLang="en-US" sz="2600" dirty="0">
                    <a:solidFill>
                      <a:srgbClr val="FF0000"/>
                    </a:solidFill>
                  </a:rPr>
                  <a:t>等冲突</a:t>
                </a:r>
                <a:r>
                  <a:rPr lang="en-US" altLang="zh-CN" sz="2600" dirty="0"/>
                  <a:t>】</a:t>
                </a:r>
              </a:p>
              <a:p>
                <a:pPr lvl="1"/>
                <a:r>
                  <a:rPr lang="en-US" altLang="zh-CN" sz="2600" dirty="0"/>
                  <a:t>A</a:t>
                </a:r>
                <a:r>
                  <a:rPr lang="zh-CN" altLang="en-US" sz="2600" dirty="0"/>
                  <a:t>、</a:t>
                </a:r>
                <a:r>
                  <a:rPr lang="en-US" altLang="zh-CN" sz="2600" dirty="0"/>
                  <a:t>B</a:t>
                </a:r>
                <a:r>
                  <a:rPr lang="zh-CN" altLang="en-US" sz="2600" dirty="0"/>
                  <a:t>中的活动总数相同，且</a:t>
                </a:r>
                <a:r>
                  <a:rPr lang="en-US" altLang="zh-CN" sz="2600" dirty="0"/>
                  <a:t>A</a:t>
                </a:r>
                <a:r>
                  <a:rPr lang="zh-CN" altLang="en-US" sz="2600" dirty="0"/>
                  <a:t>是最优的</a:t>
                </a:r>
                <a:endParaRPr lang="en-US" altLang="zh-CN" sz="2600" dirty="0"/>
              </a:p>
              <a:p>
                <a:pPr lvl="2"/>
                <a:r>
                  <a:rPr lang="en-US" altLang="zh-CN" sz="2600" dirty="0"/>
                  <a:t>A</a:t>
                </a:r>
                <a:r>
                  <a:rPr lang="zh-CN" altLang="en-US" sz="2600" dirty="0"/>
                  <a:t>中相容的活动数目最多，故</a:t>
                </a:r>
                <a:r>
                  <a:rPr lang="en-US" altLang="zh-CN" sz="2600" dirty="0"/>
                  <a:t>B</a:t>
                </a:r>
                <a:r>
                  <a:rPr lang="zh-CN" altLang="en-US" sz="2600" dirty="0"/>
                  <a:t>也是最优的</a:t>
                </a:r>
                <a:endParaRPr lang="en-US" altLang="zh-CN" sz="2600" dirty="0"/>
              </a:p>
              <a:p>
                <a:pPr lvl="1"/>
                <a:r>
                  <a:rPr lang="zh-CN" altLang="en-US" sz="2600" dirty="0"/>
                  <a:t>由于</a:t>
                </a:r>
                <a:r>
                  <a:rPr lang="en-US" altLang="zh-CN" sz="2600" dirty="0"/>
                  <a:t>B</a:t>
                </a:r>
                <a:r>
                  <a:rPr lang="zh-CN" altLang="en-US" sz="2600" dirty="0"/>
                  <a:t>是以贪心策略开始，选择了第一个活动</a:t>
                </a:r>
                <a:r>
                  <a:rPr lang="en-US" altLang="zh-CN" sz="2600" dirty="0"/>
                  <a:t>1</a:t>
                </a:r>
                <a:r>
                  <a:rPr lang="zh-CN" altLang="en-US" sz="2600" dirty="0"/>
                  <a:t>，因此：</a:t>
                </a:r>
                <a:endParaRPr lang="en-US" altLang="zh-CN" sz="2600" dirty="0"/>
              </a:p>
              <a:p>
                <a:pPr marL="0" indent="0">
                  <a:buNone/>
                </a:pPr>
                <a:r>
                  <a:rPr lang="en-US" altLang="zh-CN" sz="2600" dirty="0"/>
                  <a:t>        </a:t>
                </a:r>
                <a:r>
                  <a:rPr lang="zh-CN" altLang="en-US" sz="2600" b="1" dirty="0">
                    <a:solidFill>
                      <a:srgbClr val="FF0000"/>
                    </a:solidFill>
                  </a:rPr>
                  <a:t>总是存在以贪心选择开始的最优方案</a:t>
                </a:r>
                <a:endParaRPr lang="zh-CN" altLang="en-US" sz="2600" dirty="0"/>
              </a:p>
              <a:p>
                <a:endParaRPr lang="zh-CN" altLang="en-US" dirty="0"/>
              </a:p>
            </p:txBody>
          </p:sp>
        </mc:Choice>
        <mc:Fallback xmlns="">
          <p:sp>
            <p:nvSpPr>
              <p:cNvPr id="3" name="内容占位符 2">
                <a:extLst>
                  <a:ext uri="{FF2B5EF4-FFF2-40B4-BE49-F238E27FC236}">
                    <a16:creationId xmlns:a16="http://schemas.microsoft.com/office/drawing/2014/main" id="{8EA782D2-8C4A-43A5-9297-B8C267BF3695}"/>
                  </a:ext>
                </a:extLst>
              </p:cNvPr>
              <p:cNvSpPr>
                <a:spLocks noGrp="1" noRot="1" noChangeAspect="1" noMove="1" noResize="1" noEditPoints="1" noAdjustHandles="1" noChangeArrowheads="1" noChangeShapeType="1" noTextEdit="1"/>
              </p:cNvSpPr>
              <p:nvPr>
                <p:ph idx="1"/>
              </p:nvPr>
            </p:nvSpPr>
            <p:spPr>
              <a:xfrm>
                <a:off x="123432" y="764364"/>
                <a:ext cx="8897136" cy="6077467"/>
              </a:xfrm>
              <a:blipFill>
                <a:blip r:embed="rId2"/>
                <a:stretch>
                  <a:fillRect l="-890" t="-502" r="-68" b="-903"/>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303C649F-F3D9-492A-AE2D-829C2B286A28}"/>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0015BDE8-2712-49BC-A572-F501F2FD10B3}"/>
              </a:ext>
            </a:extLst>
          </p:cNvPr>
          <p:cNvSpPr>
            <a:spLocks noGrp="1"/>
          </p:cNvSpPr>
          <p:nvPr>
            <p:ph type="sldNum" sz="quarter" idx="12"/>
          </p:nvPr>
        </p:nvSpPr>
        <p:spPr/>
        <p:txBody>
          <a:bodyPr/>
          <a:lstStyle/>
          <a:p>
            <a:fld id="{EEA58A3B-43CE-4AA0-90B5-EB47AFAFEB34}" type="slidenum">
              <a:rPr lang="zh-CN" altLang="en-US" smtClean="0"/>
              <a:pPr/>
              <a:t>27</a:t>
            </a:fld>
            <a:endParaRPr lang="zh-CN" altLang="en-US" dirty="0"/>
          </a:p>
        </p:txBody>
      </p:sp>
    </p:spTree>
    <p:extLst>
      <p:ext uri="{BB962C8B-B14F-4D97-AF65-F5344CB8AC3E}">
        <p14:creationId xmlns:p14="http://schemas.microsoft.com/office/powerpoint/2010/main" val="2431730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A5D6F-A046-44D6-8F2A-7A650C2A6C2C}"/>
              </a:ext>
            </a:extLst>
          </p:cNvPr>
          <p:cNvSpPr>
            <a:spLocks noGrp="1"/>
          </p:cNvSpPr>
          <p:nvPr>
            <p:ph type="title"/>
          </p:nvPr>
        </p:nvSpPr>
        <p:spPr/>
        <p:txBody>
          <a:bodyPr/>
          <a:lstStyle/>
          <a:p>
            <a:r>
              <a:rPr lang="zh-CN" altLang="en-US" dirty="0"/>
              <a:t>贪心选择性质证明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3E1450-6250-4EAB-B91B-D68F5190373E}"/>
                  </a:ext>
                </a:extLst>
              </p:cNvPr>
              <p:cNvSpPr>
                <a:spLocks noGrp="1"/>
              </p:cNvSpPr>
              <p:nvPr>
                <p:ph idx="1"/>
              </p:nvPr>
            </p:nvSpPr>
            <p:spPr>
              <a:xfrm>
                <a:off x="123432" y="764364"/>
                <a:ext cx="8897136" cy="6154596"/>
              </a:xfrm>
            </p:spPr>
            <p:txBody>
              <a:bodyPr>
                <a:noAutofit/>
              </a:bodyPr>
              <a:lstStyle/>
              <a:p>
                <a:pPr marL="0" indent="0">
                  <a:buNone/>
                </a:pPr>
                <a:r>
                  <a:rPr lang="zh-CN" altLang="en-US" dirty="0">
                    <a:solidFill>
                      <a:srgbClr val="000000"/>
                    </a:solidFill>
                  </a:rPr>
                  <a:t>证明</a:t>
                </a:r>
                <a:r>
                  <a:rPr lang="en-US" altLang="zh-CN" dirty="0">
                    <a:solidFill>
                      <a:srgbClr val="000000"/>
                    </a:solidFill>
                  </a:rPr>
                  <a:t>Step2. </a:t>
                </a:r>
                <a:r>
                  <a:rPr lang="zh-CN" altLang="en-US" dirty="0">
                    <a:solidFill>
                      <a:srgbClr val="000000"/>
                    </a:solidFill>
                  </a:rPr>
                  <a:t>每步所做贪心选择，将问题化简</a:t>
                </a:r>
                <a:r>
                  <a:rPr lang="en-US" altLang="zh-CN" dirty="0">
                    <a:solidFill>
                      <a:srgbClr val="000000"/>
                    </a:solidFill>
                  </a:rPr>
                  <a:t>/</a:t>
                </a:r>
                <a:r>
                  <a:rPr lang="zh-CN" altLang="en-US" dirty="0">
                    <a:solidFill>
                      <a:srgbClr val="000000"/>
                    </a:solidFill>
                  </a:rPr>
                  <a:t>缩减为一个更小的、与原问题具有相同形式的子问题</a:t>
                </a:r>
                <a:endParaRPr lang="en-US" altLang="zh-CN" dirty="0">
                  <a:solidFill>
                    <a:srgbClr val="000000"/>
                  </a:solidFill>
                </a:endParaRPr>
              </a:p>
              <a:p>
                <a:r>
                  <a:rPr lang="zh-CN" altLang="en-US" dirty="0">
                    <a:solidFill>
                      <a:srgbClr val="000000"/>
                    </a:solidFill>
                  </a:rPr>
                  <a:t>对问题</a:t>
                </a:r>
                <a:r>
                  <a:rPr lang="en-US" altLang="zh-CN" dirty="0">
                    <a:solidFill>
                      <a:srgbClr val="000000"/>
                    </a:solidFill>
                  </a:rPr>
                  <a:t>E={1, 2, 3, …,n}</a:t>
                </a:r>
                <a:r>
                  <a:rPr lang="zh-CN" altLang="en-US" dirty="0">
                    <a:solidFill>
                      <a:srgbClr val="000000"/>
                    </a:solidFill>
                  </a:rPr>
                  <a:t>，按照贪心策略，选取</a:t>
                </a:r>
                <a:r>
                  <a:rPr lang="zh-CN" altLang="en-US" sz="2400" dirty="0">
                    <a:solidFill>
                      <a:srgbClr val="000000"/>
                    </a:solidFill>
                  </a:rPr>
                  <a:t>具有最早结束时间</a:t>
                </a:r>
                <a14:m>
                  <m:oMath xmlns:m="http://schemas.openxmlformats.org/officeDocument/2006/math">
                    <m:sSub>
                      <m:sSubPr>
                        <m:ctrlPr>
                          <a:rPr lang="en-US" altLang="zh-CN" sz="240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𝑓</m:t>
                        </m:r>
                      </m:e>
                      <m:sub>
                        <m:r>
                          <a:rPr lang="en-US" altLang="zh-CN" sz="2400" b="0" i="1" smtClean="0">
                            <a:solidFill>
                              <a:srgbClr val="000000"/>
                            </a:solidFill>
                            <a:latin typeface="Cambria Math" panose="02040503050406030204" pitchFamily="18" charset="0"/>
                          </a:rPr>
                          <m:t>1</m:t>
                        </m:r>
                      </m:sub>
                    </m:sSub>
                  </m:oMath>
                </a14:m>
                <a:r>
                  <a:rPr lang="zh-CN" altLang="en-US" sz="2400" dirty="0">
                    <a:solidFill>
                      <a:srgbClr val="000000"/>
                    </a:solidFill>
                  </a:rPr>
                  <a:t>的</a:t>
                </a:r>
                <a:r>
                  <a:rPr lang="zh-CN" altLang="en-US" dirty="0">
                    <a:solidFill>
                      <a:srgbClr val="000000"/>
                    </a:solidFill>
                  </a:rPr>
                  <a:t>活动</a:t>
                </a:r>
                <a:r>
                  <a:rPr lang="en-US" altLang="zh-CN" dirty="0">
                    <a:solidFill>
                      <a:srgbClr val="000000"/>
                    </a:solidFill>
                  </a:rPr>
                  <a:t>1</a:t>
                </a:r>
                <a:r>
                  <a:rPr lang="zh-CN" altLang="en-US" dirty="0">
                    <a:solidFill>
                      <a:srgbClr val="000000"/>
                    </a:solidFill>
                  </a:rPr>
                  <a:t>后，简化为对</a:t>
                </a:r>
                <a:r>
                  <a:rPr lang="en-US" altLang="zh-CN" dirty="0">
                    <a:solidFill>
                      <a:srgbClr val="000000"/>
                    </a:solidFill>
                  </a:rPr>
                  <a:t>E</a:t>
                </a:r>
                <a:r>
                  <a:rPr lang="zh-CN" altLang="en-US" dirty="0">
                    <a:solidFill>
                      <a:srgbClr val="000000"/>
                    </a:solidFill>
                  </a:rPr>
                  <a:t>中所有与</a:t>
                </a:r>
                <a:r>
                  <a:rPr lang="en-US" altLang="zh-CN" dirty="0">
                    <a:solidFill>
                      <a:srgbClr val="000000"/>
                    </a:solidFill>
                  </a:rPr>
                  <a:t>1</a:t>
                </a:r>
                <a:r>
                  <a:rPr lang="zh-CN" altLang="en-US" dirty="0">
                    <a:solidFill>
                      <a:srgbClr val="000000"/>
                    </a:solidFill>
                  </a:rPr>
                  <a:t>相容的活动组成的子问题</a:t>
                </a:r>
                <a:endParaRPr lang="en-US" altLang="zh-CN" dirty="0">
                  <a:solidFill>
                    <a:srgbClr val="000000"/>
                  </a:solidFill>
                </a:endParaRPr>
              </a:p>
              <a:p>
                <a:pPr marL="0" indent="0">
                  <a:buNone/>
                </a:pPr>
                <a:r>
                  <a:rPr lang="en-US" altLang="zh-CN" dirty="0">
                    <a:solidFill>
                      <a:srgbClr val="000000"/>
                    </a:solidFill>
                  </a:rPr>
                  <a:t>               </a:t>
                </a:r>
                <a14:m>
                  <m:oMath xmlns:m="http://schemas.openxmlformats.org/officeDocument/2006/math">
                    <m:sSup>
                      <m:sSupPr>
                        <m:ctrlPr>
                          <a:rPr lang="en-US" altLang="zh-CN" b="0" i="1" smtClean="0">
                            <a:solidFill>
                              <a:srgbClr val="000000"/>
                            </a:solidFill>
                            <a:latin typeface="Cambria Math" panose="02040503050406030204" pitchFamily="18" charset="0"/>
                            <a:ea typeface="Cambria Math"/>
                          </a:rPr>
                        </m:ctrlPr>
                      </m:sSupPr>
                      <m:e>
                        <m:r>
                          <m:rPr>
                            <m:sty m:val="p"/>
                          </m:rPr>
                          <a:rPr lang="en-US" altLang="zh-CN" b="0" i="0" smtClean="0">
                            <a:solidFill>
                              <a:srgbClr val="000000"/>
                            </a:solidFill>
                            <a:latin typeface="Cambria Math" panose="02040503050406030204" pitchFamily="18" charset="0"/>
                            <a:ea typeface="Cambria Math"/>
                          </a:rPr>
                          <m:t>E</m:t>
                        </m:r>
                      </m:e>
                      <m:sup>
                        <m:r>
                          <a:rPr lang="en-US" altLang="zh-CN" b="0" i="0" smtClean="0">
                            <a:solidFill>
                              <a:srgbClr val="000000"/>
                            </a:solidFill>
                            <a:latin typeface="Cambria Math" panose="02040503050406030204" pitchFamily="18" charset="0"/>
                            <a:ea typeface="Cambria Math"/>
                          </a:rPr>
                          <m:t>′</m:t>
                        </m:r>
                      </m:sup>
                    </m:sSup>
                    <m:r>
                      <a:rPr lang="en-US" altLang="zh-CN" b="0" i="0" smtClean="0">
                        <a:solidFill>
                          <a:srgbClr val="000000"/>
                        </a:solidFill>
                        <a:latin typeface="Cambria Math" panose="02040503050406030204" pitchFamily="18" charset="0"/>
                        <a:ea typeface="Cambria Math"/>
                      </a:rPr>
                      <m:t>={</m:t>
                    </m:r>
                    <m:r>
                      <m:rPr>
                        <m:sty m:val="p"/>
                      </m:rPr>
                      <a:rPr lang="en-US" altLang="zh-CN" b="0" i="0" smtClean="0">
                        <a:solidFill>
                          <a:srgbClr val="000000"/>
                        </a:solidFill>
                        <a:latin typeface="Cambria Math" panose="02040503050406030204" pitchFamily="18" charset="0"/>
                        <a:ea typeface="Cambria Math"/>
                      </a:rPr>
                      <m:t>i</m:t>
                    </m:r>
                    <m:r>
                      <a:rPr lang="en-US" altLang="zh-CN" i="1" smtClean="0">
                        <a:solidFill>
                          <a:srgbClr val="000000"/>
                        </a:solidFill>
                        <a:latin typeface="Cambria Math" panose="02040503050406030204" pitchFamily="18" charset="0"/>
                        <a:ea typeface="Cambria Math"/>
                      </a:rPr>
                      <m:t>∈</m:t>
                    </m:r>
                    <m:r>
                      <a:rPr lang="en-US" altLang="zh-CN" b="0" i="1" smtClean="0">
                        <a:solidFill>
                          <a:srgbClr val="000000"/>
                        </a:solidFill>
                        <a:latin typeface="Cambria Math" panose="02040503050406030204" pitchFamily="18" charset="0"/>
                        <a:ea typeface="Cambria Math"/>
                      </a:rPr>
                      <m:t>𝐸</m:t>
                    </m:r>
                    <m:r>
                      <a:rPr lang="en-US" altLang="zh-CN" b="0" i="1" smtClean="0">
                        <a:solidFill>
                          <a:srgbClr val="000000"/>
                        </a:solidFill>
                        <a:latin typeface="Cambria Math" panose="02040503050406030204" pitchFamily="18" charset="0"/>
                        <a:ea typeface="Cambria Math"/>
                      </a:rPr>
                      <m:t>:</m:t>
                    </m:r>
                    <m:sSub>
                      <m:sSubPr>
                        <m:ctrlPr>
                          <a:rPr lang="en-US" altLang="zh-CN" i="1">
                            <a:solidFill>
                              <a:srgbClr val="000000"/>
                            </a:solidFill>
                            <a:latin typeface="Cambria Math" panose="02040503050406030204" pitchFamily="18" charset="0"/>
                            <a:ea typeface="Cambria Math"/>
                          </a:rPr>
                        </m:ctrlPr>
                      </m:sSubPr>
                      <m:e>
                        <m:r>
                          <m:rPr>
                            <m:sty m:val="p"/>
                          </m:rPr>
                          <a:rPr lang="en-US" altLang="zh-CN" i="1">
                            <a:solidFill>
                              <a:srgbClr val="000000"/>
                            </a:solidFill>
                            <a:latin typeface="Cambria Math" panose="02040503050406030204" pitchFamily="18" charset="0"/>
                            <a:ea typeface="Cambria Math"/>
                          </a:rPr>
                          <m:t>s</m:t>
                        </m:r>
                      </m:e>
                      <m:sub>
                        <m:r>
                          <a:rPr lang="en-US" altLang="zh-CN" i="1">
                            <a:solidFill>
                              <a:srgbClr val="000000"/>
                            </a:solidFill>
                            <a:latin typeface="Cambria Math" panose="02040503050406030204" pitchFamily="18" charset="0"/>
                            <a:ea typeface="Cambria Math"/>
                          </a:rPr>
                          <m:t>𝑖</m:t>
                        </m:r>
                      </m:sub>
                    </m:sSub>
                    <m:sSub>
                      <m:sSubPr>
                        <m:ctrlPr>
                          <a:rPr lang="en-US" altLang="zh-CN" i="1">
                            <a:solidFill>
                              <a:srgbClr val="000000"/>
                            </a:solidFill>
                            <a:latin typeface="Cambria Math" panose="02040503050406030204" pitchFamily="18" charset="0"/>
                            <a:ea typeface="Cambria Math"/>
                          </a:rPr>
                        </m:ctrlPr>
                      </m:sSubPr>
                      <m:e>
                        <m:r>
                          <a:rPr lang="en-US" altLang="zh-CN" i="1">
                            <a:solidFill>
                              <a:srgbClr val="000000"/>
                            </a:solidFill>
                            <a:latin typeface="Cambria Math" panose="02040503050406030204" pitchFamily="18" charset="0"/>
                            <a:ea typeface="Cambria Math"/>
                          </a:rPr>
                          <m:t>≥</m:t>
                        </m:r>
                        <m:r>
                          <a:rPr lang="en-US" altLang="zh-CN" i="1">
                            <a:solidFill>
                              <a:srgbClr val="000000"/>
                            </a:solidFill>
                            <a:latin typeface="Cambria Math" panose="02040503050406030204" pitchFamily="18" charset="0"/>
                            <a:ea typeface="Cambria Math"/>
                          </a:rPr>
                          <m:t>𝑓</m:t>
                        </m:r>
                      </m:e>
                      <m:sub>
                        <m:r>
                          <a:rPr lang="en-US" altLang="zh-CN" i="1">
                            <a:solidFill>
                              <a:srgbClr val="000000"/>
                            </a:solidFill>
                            <a:latin typeface="Cambria Math" panose="02040503050406030204" pitchFamily="18" charset="0"/>
                            <a:ea typeface="Cambria Math"/>
                          </a:rPr>
                          <m:t>1</m:t>
                        </m:r>
                      </m:sub>
                    </m:sSub>
                    <m:r>
                      <a:rPr lang="en-US" altLang="zh-CN" b="0" i="1" smtClean="0">
                        <a:solidFill>
                          <a:srgbClr val="000000"/>
                        </a:solidFill>
                        <a:latin typeface="Cambria Math" panose="02040503050406030204" pitchFamily="18" charset="0"/>
                        <a:ea typeface="Cambria Math"/>
                      </a:rPr>
                      <m:t>}</m:t>
                    </m:r>
                  </m:oMath>
                </a14:m>
                <a:endParaRPr lang="en-US" altLang="zh-CN" dirty="0">
                  <a:solidFill>
                    <a:srgbClr val="000000"/>
                  </a:solidFill>
                </a:endParaRPr>
              </a:p>
              <a:p>
                <a:pPr marL="0" indent="0">
                  <a:buNone/>
                </a:pPr>
                <a:r>
                  <a:rPr lang="zh-CN" altLang="en-US" dirty="0">
                    <a:solidFill>
                      <a:srgbClr val="000000"/>
                    </a:solidFill>
                  </a:rPr>
                  <a:t>，需要进一步证明，如果</a:t>
                </a:r>
                <a:r>
                  <a:rPr lang="en-US" altLang="zh-CN" dirty="0">
                    <a:solidFill>
                      <a:srgbClr val="000000"/>
                    </a:solidFill>
                  </a:rPr>
                  <a:t>A</a:t>
                </a:r>
                <a:r>
                  <a:rPr lang="zh-CN" altLang="en-US" dirty="0">
                    <a:solidFill>
                      <a:srgbClr val="000000"/>
                    </a:solidFill>
                  </a:rPr>
                  <a:t>是</a:t>
                </a:r>
                <a:r>
                  <a:rPr lang="en-US" altLang="zh-CN" dirty="0">
                    <a:solidFill>
                      <a:srgbClr val="000000"/>
                    </a:solidFill>
                  </a:rPr>
                  <a:t>E</a:t>
                </a:r>
                <a:r>
                  <a:rPr lang="zh-CN" altLang="en-US" dirty="0">
                    <a:solidFill>
                      <a:srgbClr val="000000"/>
                    </a:solidFill>
                  </a:rPr>
                  <a:t>的最优解，则</a:t>
                </a:r>
                <a:r>
                  <a:rPr lang="en-US" altLang="zh-CN" dirty="0">
                    <a:solidFill>
                      <a:srgbClr val="000000"/>
                    </a:solidFill>
                  </a:rPr>
                  <a:t>A’=A-{1}</a:t>
                </a:r>
                <a:r>
                  <a:rPr lang="zh-CN" altLang="en-US" dirty="0">
                    <a:solidFill>
                      <a:srgbClr val="000000"/>
                    </a:solidFill>
                  </a:rPr>
                  <a:t>是</a:t>
                </a:r>
                <a14:m>
                  <m:oMath xmlns:m="http://schemas.openxmlformats.org/officeDocument/2006/math">
                    <m:sSup>
                      <m:sSupPr>
                        <m:ctrlPr>
                          <a:rPr lang="en-US" altLang="zh-CN" i="1" smtClean="0">
                            <a:solidFill>
                              <a:srgbClr val="000000"/>
                            </a:solidFill>
                            <a:latin typeface="Cambria Math" panose="02040503050406030204" pitchFamily="18" charset="0"/>
                            <a:ea typeface="Cambria Math"/>
                          </a:rPr>
                        </m:ctrlPr>
                      </m:sSupPr>
                      <m:e>
                        <m:r>
                          <m:rPr>
                            <m:sty m:val="p"/>
                          </m:rPr>
                          <a:rPr lang="en-US" altLang="zh-CN">
                            <a:solidFill>
                              <a:srgbClr val="000000"/>
                            </a:solidFill>
                            <a:latin typeface="Cambria Math" panose="02040503050406030204" pitchFamily="18" charset="0"/>
                            <a:ea typeface="Cambria Math"/>
                          </a:rPr>
                          <m:t>E</m:t>
                        </m:r>
                      </m:e>
                      <m:sup>
                        <m:r>
                          <a:rPr lang="en-US" altLang="zh-CN">
                            <a:solidFill>
                              <a:srgbClr val="000000"/>
                            </a:solidFill>
                            <a:latin typeface="Cambria Math" panose="02040503050406030204" pitchFamily="18" charset="0"/>
                            <a:ea typeface="Cambria Math"/>
                          </a:rPr>
                          <m:t>′</m:t>
                        </m:r>
                      </m:sup>
                    </m:sSup>
                  </m:oMath>
                </a14:m>
                <a:r>
                  <a:rPr lang="zh-CN" altLang="en-US" dirty="0">
                    <a:solidFill>
                      <a:srgbClr val="000000"/>
                    </a:solidFill>
                  </a:rPr>
                  <a:t>的最优解。</a:t>
                </a:r>
                <a:endParaRPr lang="en-US" altLang="zh-CN" dirty="0">
                  <a:solidFill>
                    <a:srgbClr val="000000"/>
                  </a:solidFill>
                </a:endParaRPr>
              </a:p>
              <a:p>
                <a:r>
                  <a:rPr lang="zh-CN" altLang="en-US" dirty="0">
                    <a:solidFill>
                      <a:srgbClr val="000000"/>
                    </a:solidFill>
                  </a:rPr>
                  <a:t>反证法</a:t>
                </a:r>
                <a:endParaRPr lang="en-US" altLang="zh-CN" dirty="0">
                  <a:solidFill>
                    <a:srgbClr val="000000"/>
                  </a:solidFill>
                </a:endParaRPr>
              </a:p>
              <a:p>
                <a:pPr lvl="1"/>
                <a:r>
                  <a:rPr lang="zh-CN" altLang="en-US" dirty="0">
                    <a:solidFill>
                      <a:srgbClr val="000000"/>
                    </a:solidFill>
                  </a:rPr>
                  <a:t>假设存在</a:t>
                </a:r>
                <a14:m>
                  <m:oMath xmlns:m="http://schemas.openxmlformats.org/officeDocument/2006/math">
                    <m:sSup>
                      <m:sSupPr>
                        <m:ctrlPr>
                          <a:rPr lang="en-US" altLang="zh-CN" i="1">
                            <a:solidFill>
                              <a:srgbClr val="000000"/>
                            </a:solidFill>
                            <a:latin typeface="Cambria Math" panose="02040503050406030204" pitchFamily="18" charset="0"/>
                            <a:ea typeface="Cambria Math"/>
                          </a:rPr>
                        </m:ctrlPr>
                      </m:sSupPr>
                      <m:e>
                        <m:r>
                          <m:rPr>
                            <m:sty m:val="p"/>
                          </m:rPr>
                          <a:rPr lang="en-US" altLang="zh-CN">
                            <a:solidFill>
                              <a:srgbClr val="000000"/>
                            </a:solidFill>
                            <a:latin typeface="Cambria Math" panose="02040503050406030204" pitchFamily="18" charset="0"/>
                            <a:ea typeface="Cambria Math"/>
                          </a:rPr>
                          <m:t>E</m:t>
                        </m:r>
                      </m:e>
                      <m:sup>
                        <m:r>
                          <a:rPr lang="en-US" altLang="zh-CN">
                            <a:solidFill>
                              <a:srgbClr val="000000"/>
                            </a:solidFill>
                            <a:latin typeface="Cambria Math" panose="02040503050406030204" pitchFamily="18" charset="0"/>
                            <a:ea typeface="Cambria Math"/>
                          </a:rPr>
                          <m:t>′</m:t>
                        </m:r>
                      </m:sup>
                    </m:sSup>
                  </m:oMath>
                </a14:m>
                <a:r>
                  <a:rPr lang="zh-CN" altLang="en-US" dirty="0">
                    <a:solidFill>
                      <a:srgbClr val="000000"/>
                    </a:solidFill>
                  </a:rPr>
                  <a:t>的另一个最优解</a:t>
                </a:r>
                <a:r>
                  <a:rPr lang="en-US" altLang="zh-CN" dirty="0">
                    <a:solidFill>
                      <a:srgbClr val="000000"/>
                    </a:solidFill>
                  </a:rPr>
                  <a:t>B’</a:t>
                </a:r>
                <a:r>
                  <a:rPr lang="zh-CN" altLang="en-US" dirty="0">
                    <a:solidFill>
                      <a:srgbClr val="000000"/>
                    </a:solidFill>
                  </a:rPr>
                  <a:t>，包含比</a:t>
                </a:r>
                <a:r>
                  <a:rPr lang="en-US" altLang="zh-CN" dirty="0">
                    <a:solidFill>
                      <a:srgbClr val="000000"/>
                    </a:solidFill>
                  </a:rPr>
                  <a:t>A’</a:t>
                </a:r>
                <a14:m>
                  <m:oMath xmlns:m="http://schemas.openxmlformats.org/officeDocument/2006/math">
                    <m:r>
                      <a:rPr lang="en-US" altLang="zh-CN" i="1">
                        <a:solidFill>
                          <a:srgbClr val="000000"/>
                        </a:solidFill>
                        <a:latin typeface="Cambria Math" panose="02040503050406030204" pitchFamily="18" charset="0"/>
                        <a:ea typeface="Cambria Math"/>
                      </a:rPr>
                      <m:t> </m:t>
                    </m:r>
                  </m:oMath>
                </a14:m>
                <a:r>
                  <a:rPr lang="zh-CN" altLang="en-US" dirty="0">
                    <a:solidFill>
                      <a:srgbClr val="000000"/>
                    </a:solidFill>
                  </a:rPr>
                  <a:t>更多的活动</a:t>
                </a:r>
                <a:endParaRPr lang="en-US" altLang="zh-CN" dirty="0">
                  <a:solidFill>
                    <a:srgbClr val="000000"/>
                  </a:solidFill>
                </a:endParaRPr>
              </a:p>
              <a:p>
                <a:pPr lvl="1"/>
                <a:r>
                  <a:rPr lang="zh-CN" altLang="en-US" dirty="0">
                    <a:solidFill>
                      <a:srgbClr val="000000"/>
                    </a:solidFill>
                  </a:rPr>
                  <a:t>将活动</a:t>
                </a:r>
                <a:r>
                  <a:rPr lang="en-US" altLang="zh-CN" dirty="0">
                    <a:solidFill>
                      <a:srgbClr val="000000"/>
                    </a:solidFill>
                  </a:rPr>
                  <a:t>1</a:t>
                </a:r>
                <a:r>
                  <a:rPr lang="zh-CN" altLang="en-US" dirty="0">
                    <a:solidFill>
                      <a:srgbClr val="000000"/>
                    </a:solidFill>
                  </a:rPr>
                  <a:t>加到</a:t>
                </a:r>
                <a14:m>
                  <m:oMath xmlns:m="http://schemas.openxmlformats.org/officeDocument/2006/math">
                    <m:sSup>
                      <m:sSupPr>
                        <m:ctrlPr>
                          <a:rPr lang="en-US" altLang="zh-CN" i="1">
                            <a:solidFill>
                              <a:srgbClr val="000000"/>
                            </a:solidFill>
                            <a:latin typeface="Cambria Math" panose="02040503050406030204" pitchFamily="18" charset="0"/>
                            <a:ea typeface="Cambria Math"/>
                          </a:rPr>
                        </m:ctrlPr>
                      </m:sSupPr>
                      <m:e>
                        <m:r>
                          <m:rPr>
                            <m:sty m:val="p"/>
                          </m:rPr>
                          <a:rPr lang="en-US" altLang="zh-CN" i="1">
                            <a:solidFill>
                              <a:srgbClr val="000000"/>
                            </a:solidFill>
                            <a:latin typeface="Cambria Math" panose="02040503050406030204" pitchFamily="18" charset="0"/>
                            <a:ea typeface="Cambria Math"/>
                          </a:rPr>
                          <m:t>B</m:t>
                        </m:r>
                      </m:e>
                      <m:sup>
                        <m:r>
                          <a:rPr lang="en-US" altLang="zh-CN">
                            <a:solidFill>
                              <a:srgbClr val="000000"/>
                            </a:solidFill>
                            <a:latin typeface="Cambria Math" panose="02040503050406030204" pitchFamily="18" charset="0"/>
                            <a:ea typeface="Cambria Math"/>
                          </a:rPr>
                          <m:t>′</m:t>
                        </m:r>
                      </m:sup>
                    </m:sSup>
                  </m:oMath>
                </a14:m>
                <a:r>
                  <a:rPr lang="zh-CN" altLang="en-US" dirty="0">
                    <a:solidFill>
                      <a:srgbClr val="000000"/>
                    </a:solidFill>
                  </a:rPr>
                  <a:t>中，得到</a:t>
                </a:r>
                <a:r>
                  <a:rPr lang="en-US" altLang="zh-CN" dirty="0">
                    <a:solidFill>
                      <a:srgbClr val="000000"/>
                    </a:solidFill>
                  </a:rPr>
                  <a:t> B=B’</a:t>
                </a:r>
                <a14:m>
                  <m:oMath xmlns:m="http://schemas.openxmlformats.org/officeDocument/2006/math">
                    <m:r>
                      <a:rPr lang="en-US" altLang="zh-CN">
                        <a:solidFill>
                          <a:srgbClr val="000000"/>
                        </a:solidFill>
                        <a:latin typeface="Cambria Math" panose="02040503050406030204" pitchFamily="18" charset="0"/>
                        <a:ea typeface="Cambria Math"/>
                      </a:rPr>
                      <m:t>∪</m:t>
                    </m:r>
                  </m:oMath>
                </a14:m>
                <a:r>
                  <a:rPr lang="en-US" altLang="zh-CN" dirty="0">
                    <a:solidFill>
                      <a:srgbClr val="000000"/>
                    </a:solidFill>
                  </a:rPr>
                  <a:t>{1}</a:t>
                </a:r>
                <a:r>
                  <a:rPr lang="zh-CN" altLang="en-US" dirty="0">
                    <a:solidFill>
                      <a:srgbClr val="000000"/>
                    </a:solidFill>
                  </a:rPr>
                  <a:t>也是</a:t>
                </a:r>
                <a:r>
                  <a:rPr lang="en-US" altLang="zh-CN" dirty="0">
                    <a:solidFill>
                      <a:srgbClr val="000000"/>
                    </a:solidFill>
                  </a:rPr>
                  <a:t>E</a:t>
                </a:r>
                <a:r>
                  <a:rPr lang="zh-CN" altLang="en-US" dirty="0">
                    <a:solidFill>
                      <a:srgbClr val="000000"/>
                    </a:solidFill>
                  </a:rPr>
                  <a:t>的一个最优解。但</a:t>
                </a:r>
                <a:r>
                  <a:rPr lang="en-US" altLang="zh-CN" dirty="0">
                    <a:solidFill>
                      <a:srgbClr val="000000"/>
                    </a:solidFill>
                  </a:rPr>
                  <a:t>B</a:t>
                </a:r>
                <a:r>
                  <a:rPr lang="zh-CN" altLang="en-US" dirty="0">
                    <a:solidFill>
                      <a:srgbClr val="000000"/>
                    </a:solidFill>
                  </a:rPr>
                  <a:t>中的活动比</a:t>
                </a:r>
                <a:r>
                  <a:rPr lang="en-US" altLang="zh-CN" dirty="0">
                    <a:solidFill>
                      <a:srgbClr val="000000"/>
                    </a:solidFill>
                  </a:rPr>
                  <a:t>A</a:t>
                </a:r>
                <a:r>
                  <a:rPr lang="zh-CN" altLang="en-US" dirty="0">
                    <a:solidFill>
                      <a:srgbClr val="000000"/>
                    </a:solidFill>
                  </a:rPr>
                  <a:t>多，</a:t>
                </a:r>
                <a:r>
                  <a:rPr lang="zh-CN" altLang="en-US" dirty="0">
                    <a:solidFill>
                      <a:srgbClr val="000000"/>
                    </a:solidFill>
                    <a:highlight>
                      <a:srgbClr val="FFFF00"/>
                    </a:highlight>
                  </a:rPr>
                  <a:t>与</a:t>
                </a:r>
                <a:r>
                  <a:rPr lang="en-US" altLang="zh-CN" dirty="0">
                    <a:solidFill>
                      <a:srgbClr val="000000"/>
                    </a:solidFill>
                    <a:highlight>
                      <a:srgbClr val="FFFF00"/>
                    </a:highlight>
                  </a:rPr>
                  <a:t>A</a:t>
                </a:r>
                <a:r>
                  <a:rPr lang="zh-CN" altLang="en-US" dirty="0">
                    <a:solidFill>
                      <a:srgbClr val="000000"/>
                    </a:solidFill>
                    <a:highlight>
                      <a:srgbClr val="FFFF00"/>
                    </a:highlight>
                  </a:rPr>
                  <a:t>是</a:t>
                </a:r>
                <a:r>
                  <a:rPr lang="en-US" altLang="zh-CN" dirty="0">
                    <a:solidFill>
                      <a:srgbClr val="000000"/>
                    </a:solidFill>
                    <a:highlight>
                      <a:srgbClr val="FFFF00"/>
                    </a:highlight>
                  </a:rPr>
                  <a:t>E</a:t>
                </a:r>
                <a:r>
                  <a:rPr lang="zh-CN" altLang="en-US" dirty="0">
                    <a:solidFill>
                      <a:srgbClr val="000000"/>
                    </a:solidFill>
                    <a:highlight>
                      <a:srgbClr val="FFFF00"/>
                    </a:highlight>
                  </a:rPr>
                  <a:t>的最优解相矛盾</a:t>
                </a:r>
                <a:endParaRPr lang="en-US" altLang="zh-CN" dirty="0">
                  <a:solidFill>
                    <a:srgbClr val="000000"/>
                  </a:solidFill>
                </a:endParaRPr>
              </a:p>
              <a:p>
                <a:r>
                  <a:rPr lang="zh-CN" altLang="en-US" dirty="0">
                    <a:solidFill>
                      <a:srgbClr val="000000"/>
                    </a:solidFill>
                  </a:rPr>
                  <a:t>经过最多</a:t>
                </a:r>
                <a:r>
                  <a:rPr lang="en-US" altLang="zh-CN" dirty="0">
                    <a:solidFill>
                      <a:srgbClr val="000000"/>
                    </a:solidFill>
                  </a:rPr>
                  <a:t>n</a:t>
                </a:r>
                <a:r>
                  <a:rPr lang="zh-CN" altLang="en-US" dirty="0">
                    <a:solidFill>
                      <a:srgbClr val="000000"/>
                    </a:solidFill>
                  </a:rPr>
                  <a:t>步缩减，可处理完</a:t>
                </a:r>
                <a:r>
                  <a:rPr lang="en-US" altLang="zh-CN" dirty="0">
                    <a:solidFill>
                      <a:srgbClr val="000000"/>
                    </a:solidFill>
                  </a:rPr>
                  <a:t>E</a:t>
                </a:r>
                <a:r>
                  <a:rPr lang="zh-CN" altLang="en-US" dirty="0">
                    <a:solidFill>
                      <a:srgbClr val="000000"/>
                    </a:solidFill>
                  </a:rPr>
                  <a:t>中全部活动，确定这些活动是否被选中，</a:t>
                </a:r>
                <a:r>
                  <a:rPr lang="en-US" altLang="zh-CN" dirty="0">
                    <a:solidFill>
                      <a:srgbClr val="000000"/>
                    </a:solidFill>
                  </a:rPr>
                  <a:t>A[</a:t>
                </a:r>
                <a:r>
                  <a:rPr lang="en-US" altLang="zh-CN" dirty="0" err="1">
                    <a:solidFill>
                      <a:srgbClr val="000000"/>
                    </a:solidFill>
                  </a:rPr>
                  <a:t>i</a:t>
                </a:r>
                <a:r>
                  <a:rPr lang="en-US" altLang="zh-CN" dirty="0">
                    <a:solidFill>
                      <a:srgbClr val="000000"/>
                    </a:solidFill>
                  </a:rPr>
                  <a:t>]=true, false?</a:t>
                </a:r>
              </a:p>
            </p:txBody>
          </p:sp>
        </mc:Choice>
        <mc:Fallback xmlns="">
          <p:sp>
            <p:nvSpPr>
              <p:cNvPr id="3" name="内容占位符 2">
                <a:extLst>
                  <a:ext uri="{FF2B5EF4-FFF2-40B4-BE49-F238E27FC236}">
                    <a16:creationId xmlns:a16="http://schemas.microsoft.com/office/drawing/2014/main" id="{8A3E1450-6250-4EAB-B91B-D68F5190373E}"/>
                  </a:ext>
                </a:extLst>
              </p:cNvPr>
              <p:cNvSpPr>
                <a:spLocks noGrp="1" noRot="1" noChangeAspect="1" noMove="1" noResize="1" noEditPoints="1" noAdjustHandles="1" noChangeArrowheads="1" noChangeShapeType="1" noTextEdit="1"/>
              </p:cNvSpPr>
              <p:nvPr>
                <p:ph idx="1"/>
              </p:nvPr>
            </p:nvSpPr>
            <p:spPr>
              <a:xfrm>
                <a:off x="123432" y="764364"/>
                <a:ext cx="8897136" cy="6154596"/>
              </a:xfrm>
              <a:blipFill>
                <a:blip r:embed="rId2"/>
                <a:stretch>
                  <a:fillRect l="-1027" t="-198" r="-445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E64249C3-29F7-4D86-A0DB-4BBD8A798B1D}"/>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FAA56226-E26C-4BDF-980D-56BF23EB5253}"/>
              </a:ext>
            </a:extLst>
          </p:cNvPr>
          <p:cNvSpPr>
            <a:spLocks noGrp="1"/>
          </p:cNvSpPr>
          <p:nvPr>
            <p:ph type="sldNum" sz="quarter" idx="12"/>
          </p:nvPr>
        </p:nvSpPr>
        <p:spPr/>
        <p:txBody>
          <a:bodyPr/>
          <a:lstStyle/>
          <a:p>
            <a:fld id="{EEA58A3B-43CE-4AA0-90B5-EB47AFAFEB34}" type="slidenum">
              <a:rPr lang="zh-CN" altLang="en-US" smtClean="0"/>
              <a:pPr/>
              <a:t>28</a:t>
            </a:fld>
            <a:endParaRPr lang="zh-CN" altLang="en-US" dirty="0"/>
          </a:p>
        </p:txBody>
      </p:sp>
    </p:spTree>
    <p:extLst>
      <p:ext uri="{BB962C8B-B14F-4D97-AF65-F5344CB8AC3E}">
        <p14:creationId xmlns:p14="http://schemas.microsoft.com/office/powerpoint/2010/main" val="1245333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4A18AD0-4D7C-4FA2-A45A-44A0BC7DE975}"/>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45288062-EE89-44AD-976F-52F30749F525}"/>
              </a:ext>
            </a:extLst>
          </p:cNvPr>
          <p:cNvSpPr>
            <a:spLocks noGrp="1"/>
          </p:cNvSpPr>
          <p:nvPr>
            <p:ph type="sldNum" sz="quarter" idx="12"/>
          </p:nvPr>
        </p:nvSpPr>
        <p:spPr/>
        <p:txBody>
          <a:bodyPr/>
          <a:lstStyle/>
          <a:p>
            <a:fld id="{EEA58A3B-43CE-4AA0-90B5-EB47AFAFEB34}" type="slidenum">
              <a:rPr lang="zh-CN" altLang="en-US" smtClean="0"/>
              <a:pPr/>
              <a:t>29</a:t>
            </a:fld>
            <a:endParaRPr lang="zh-CN" altLang="en-US" dirty="0"/>
          </a:p>
        </p:txBody>
      </p:sp>
      <p:pic>
        <p:nvPicPr>
          <p:cNvPr id="6" name="Picture 4" descr="t41">
            <a:extLst>
              <a:ext uri="{FF2B5EF4-FFF2-40B4-BE49-F238E27FC236}">
                <a16:creationId xmlns:a16="http://schemas.microsoft.com/office/drawing/2014/main" id="{3B6E57DB-6B3E-4A8F-AEB9-53B1F7332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3" y="11865"/>
            <a:ext cx="52276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a16="http://schemas.microsoft.com/office/drawing/2014/main" id="{C8E6826D-6F68-4866-A031-DC0EC72D48FF}"/>
              </a:ext>
            </a:extLst>
          </p:cNvPr>
          <p:cNvSpPr txBox="1">
            <a:spLocks noChangeArrowheads="1"/>
          </p:cNvSpPr>
          <p:nvPr/>
        </p:nvSpPr>
        <p:spPr bwMode="auto">
          <a:xfrm>
            <a:off x="4896937" y="822422"/>
            <a:ext cx="4109904" cy="5632311"/>
          </a:xfrm>
          <a:prstGeom prst="rect">
            <a:avLst/>
          </a:prstGeom>
          <a:noFill/>
          <a:ln>
            <a:solidFill>
              <a:srgbClr val="FF0000"/>
            </a:solidFill>
          </a:ln>
          <a:effectLst/>
        </p:spPr>
        <p:txBody>
          <a:bodyPr wrap="square">
            <a:spAutoFit/>
          </a:bodyPr>
          <a:lstStyle/>
          <a:p>
            <a:pPr>
              <a:defRPr/>
            </a:pPr>
            <a:r>
              <a:rPr lang="en-US" altLang="zh-CN" sz="2400" dirty="0">
                <a:solidFill>
                  <a:srgbClr val="000000"/>
                </a:solidFill>
                <a:ea typeface="微软雅黑 Light" panose="020B0502040204020203" pitchFamily="34" charset="-122"/>
              </a:rPr>
              <a:t>E.g. 1 </a:t>
            </a:r>
          </a:p>
          <a:p>
            <a:pPr>
              <a:defRPr/>
            </a:pPr>
            <a:r>
              <a:rPr lang="zh-CN" altLang="en-US" sz="2400" dirty="0">
                <a:solidFill>
                  <a:srgbClr val="000000"/>
                </a:solidFill>
                <a:ea typeface="微软雅黑 Light" panose="020B0502040204020203" pitchFamily="34" charset="-122"/>
              </a:rPr>
              <a:t>原问题：</a:t>
            </a:r>
          </a:p>
          <a:p>
            <a:pPr>
              <a:defRPr/>
            </a:pPr>
            <a:r>
              <a:rPr lang="en-US" altLang="zh-CN" sz="2400" dirty="0">
                <a:solidFill>
                  <a:srgbClr val="000000"/>
                </a:solidFill>
                <a:ea typeface="微软雅黑 Light" panose="020B0502040204020203" pitchFamily="34" charset="-122"/>
              </a:rPr>
              <a:t>E={</a:t>
            </a:r>
            <a:r>
              <a:rPr lang="en-US" altLang="zh-CN" sz="2400" b="1" u="sng" dirty="0">
                <a:solidFill>
                  <a:srgbClr val="FF0000"/>
                </a:solidFill>
                <a:ea typeface="微软雅黑 Light" panose="020B0502040204020203" pitchFamily="34" charset="-122"/>
              </a:rPr>
              <a:t>1</a:t>
            </a:r>
            <a:r>
              <a:rPr lang="en-US" altLang="zh-CN" sz="2400" dirty="0">
                <a:solidFill>
                  <a:srgbClr val="000000"/>
                </a:solidFill>
                <a:ea typeface="微软雅黑 Light" panose="020B0502040204020203" pitchFamily="34" charset="-122"/>
              </a:rPr>
              <a:t>, 2,…,8, 9, </a:t>
            </a:r>
            <a:r>
              <a:rPr lang="en-US" altLang="zh-CN" sz="2400" dirty="0">
                <a:ea typeface="微软雅黑 Light" panose="020B0502040204020203" pitchFamily="34" charset="-122"/>
              </a:rPr>
              <a:t>10</a:t>
            </a:r>
            <a:r>
              <a:rPr lang="en-US" altLang="zh-CN" sz="2400" dirty="0">
                <a:solidFill>
                  <a:srgbClr val="000000"/>
                </a:solidFill>
                <a:ea typeface="微软雅黑 Light" panose="020B0502040204020203" pitchFamily="34" charset="-122"/>
              </a:rPr>
              <a:t>, </a:t>
            </a:r>
            <a:r>
              <a:rPr lang="en-US" altLang="zh-CN" sz="2400" dirty="0">
                <a:solidFill>
                  <a:srgbClr val="000066"/>
                </a:solidFill>
                <a:ea typeface="微软雅黑 Light" panose="020B0502040204020203" pitchFamily="34" charset="-122"/>
              </a:rPr>
              <a:t>11</a:t>
            </a:r>
            <a:r>
              <a:rPr lang="en-US" altLang="zh-CN" sz="2400" dirty="0">
                <a:solidFill>
                  <a:srgbClr val="000000"/>
                </a:solidFill>
                <a:ea typeface="微软雅黑 Light" panose="020B0502040204020203" pitchFamily="34" charset="-122"/>
              </a:rPr>
              <a:t>}</a:t>
            </a:r>
          </a:p>
          <a:p>
            <a:pPr>
              <a:defRPr/>
            </a:pPr>
            <a:r>
              <a:rPr lang="zh-CN" altLang="en-US" sz="2400" dirty="0">
                <a:solidFill>
                  <a:srgbClr val="000000"/>
                </a:solidFill>
                <a:ea typeface="微软雅黑 Light" panose="020B0502040204020203" pitchFamily="34" charset="-122"/>
              </a:rPr>
              <a:t>最大相容集</a:t>
            </a:r>
            <a:r>
              <a:rPr lang="en-US" altLang="zh-CN" sz="2400" dirty="0">
                <a:solidFill>
                  <a:srgbClr val="000000"/>
                </a:solidFill>
                <a:ea typeface="微软雅黑 Light" panose="020B0502040204020203" pitchFamily="34" charset="-122"/>
              </a:rPr>
              <a:t>{</a:t>
            </a:r>
            <a:r>
              <a:rPr lang="en-US" altLang="zh-CN" sz="2400" u="sng" dirty="0">
                <a:solidFill>
                  <a:srgbClr val="9900FF"/>
                </a:solidFill>
                <a:ea typeface="微软雅黑 Light" panose="020B0502040204020203" pitchFamily="34" charset="-122"/>
              </a:rPr>
              <a:t>1</a:t>
            </a:r>
            <a:r>
              <a:rPr lang="en-US" altLang="zh-CN" sz="2400" dirty="0">
                <a:solidFill>
                  <a:srgbClr val="9900FF"/>
                </a:solidFill>
                <a:ea typeface="微软雅黑 Light" panose="020B0502040204020203" pitchFamily="34" charset="-122"/>
              </a:rPr>
              <a:t>, 4, 8</a:t>
            </a:r>
            <a:r>
              <a:rPr lang="en-US" altLang="zh-CN" sz="2400" dirty="0">
                <a:solidFill>
                  <a:srgbClr val="000000"/>
                </a:solidFill>
                <a:ea typeface="微软雅黑 Light" panose="020B0502040204020203" pitchFamily="34" charset="-122"/>
              </a:rPr>
              <a:t>, </a:t>
            </a:r>
            <a:r>
              <a:rPr lang="en-US" altLang="zh-CN" sz="2400" dirty="0">
                <a:solidFill>
                  <a:srgbClr val="000066"/>
                </a:solidFill>
                <a:ea typeface="微软雅黑 Light" panose="020B0502040204020203" pitchFamily="34" charset="-122"/>
              </a:rPr>
              <a:t>11</a:t>
            </a:r>
            <a:r>
              <a:rPr lang="en-US" altLang="zh-CN" sz="2400" dirty="0">
                <a:solidFill>
                  <a:srgbClr val="000000"/>
                </a:solidFill>
                <a:ea typeface="微软雅黑 Light" panose="020B0502040204020203" pitchFamily="34" charset="-122"/>
              </a:rPr>
              <a:t>}</a:t>
            </a:r>
          </a:p>
          <a:p>
            <a:pPr>
              <a:defRPr/>
            </a:pPr>
            <a:endParaRPr lang="en-US" altLang="zh-CN" sz="2400" dirty="0">
              <a:solidFill>
                <a:srgbClr val="000000"/>
              </a:solidFill>
              <a:ea typeface="微软雅黑 Light" panose="020B0502040204020203" pitchFamily="34" charset="-122"/>
            </a:endParaRPr>
          </a:p>
          <a:p>
            <a:pPr>
              <a:defRPr/>
            </a:pPr>
            <a:endParaRPr lang="en-US" altLang="zh-CN" sz="2400" dirty="0">
              <a:solidFill>
                <a:srgbClr val="000000"/>
              </a:solidFill>
              <a:ea typeface="微软雅黑 Light" panose="020B0502040204020203" pitchFamily="34" charset="-122"/>
            </a:endParaRPr>
          </a:p>
          <a:p>
            <a:pPr>
              <a:defRPr/>
            </a:pPr>
            <a:r>
              <a:rPr lang="zh-CN" altLang="en-US" sz="2400" dirty="0">
                <a:solidFill>
                  <a:srgbClr val="000000"/>
                </a:solidFill>
                <a:ea typeface="微软雅黑 Light" panose="020B0502040204020203" pitchFamily="34" charset="-122"/>
              </a:rPr>
              <a:t>子问题：</a:t>
            </a:r>
          </a:p>
          <a:p>
            <a:pPr>
              <a:defRPr/>
            </a:pPr>
            <a:r>
              <a:rPr lang="en-US" altLang="zh-CN" sz="2400" dirty="0">
                <a:solidFill>
                  <a:srgbClr val="000000"/>
                </a:solidFill>
                <a:ea typeface="微软雅黑 Light" panose="020B0502040204020203" pitchFamily="34" charset="-122"/>
              </a:rPr>
              <a:t>E’={</a:t>
            </a:r>
            <a:r>
              <a:rPr lang="en-US" altLang="zh-CN" sz="2400" u="sng" dirty="0">
                <a:solidFill>
                  <a:srgbClr val="FF0000"/>
                </a:solidFill>
                <a:ea typeface="微软雅黑 Light" panose="020B0502040204020203" pitchFamily="34" charset="-122"/>
              </a:rPr>
              <a:t>4</a:t>
            </a:r>
            <a:r>
              <a:rPr lang="en-US" altLang="zh-CN" sz="2400" dirty="0">
                <a:solidFill>
                  <a:srgbClr val="000000"/>
                </a:solidFill>
                <a:ea typeface="微软雅黑 Light" panose="020B0502040204020203" pitchFamily="34" charset="-122"/>
              </a:rPr>
              <a:t>,6,7,8,9,11}=E-{</a:t>
            </a:r>
            <a:r>
              <a:rPr lang="en-US" altLang="zh-CN" sz="2400" dirty="0">
                <a:solidFill>
                  <a:srgbClr val="FF0000"/>
                </a:solidFill>
                <a:ea typeface="微软雅黑 Light" panose="020B0502040204020203" pitchFamily="34" charset="-122"/>
              </a:rPr>
              <a:t>1</a:t>
            </a:r>
            <a:r>
              <a:rPr lang="en-US" altLang="zh-CN" sz="2400" dirty="0">
                <a:solidFill>
                  <a:srgbClr val="000000"/>
                </a:solidFill>
                <a:ea typeface="微软雅黑 Light" panose="020B0502040204020203" pitchFamily="34" charset="-122"/>
              </a:rPr>
              <a:t>,</a:t>
            </a:r>
            <a:r>
              <a:rPr lang="en-US" altLang="zh-CN" sz="2400" dirty="0">
                <a:solidFill>
                  <a:srgbClr val="000000"/>
                </a:solidFill>
                <a:highlight>
                  <a:srgbClr val="FFFF00"/>
                </a:highlight>
                <a:ea typeface="微软雅黑 Light" panose="020B0502040204020203" pitchFamily="34" charset="-122"/>
              </a:rPr>
              <a:t>2,3,5,10</a:t>
            </a:r>
            <a:r>
              <a:rPr lang="en-US" altLang="zh-CN" sz="2400" dirty="0">
                <a:solidFill>
                  <a:srgbClr val="000000"/>
                </a:solidFill>
                <a:ea typeface="微软雅黑 Light" panose="020B0502040204020203" pitchFamily="34" charset="-122"/>
              </a:rPr>
              <a:t>}</a:t>
            </a:r>
          </a:p>
          <a:p>
            <a:pPr>
              <a:defRPr/>
            </a:pPr>
            <a:r>
              <a:rPr lang="zh-CN" altLang="en-US" sz="2400" dirty="0">
                <a:solidFill>
                  <a:srgbClr val="000000"/>
                </a:solidFill>
                <a:ea typeface="微软雅黑 Light" panose="020B0502040204020203" pitchFamily="34" charset="-122"/>
              </a:rPr>
              <a:t>最大相容集</a:t>
            </a:r>
            <a:r>
              <a:rPr lang="en-US" altLang="zh-CN" sz="2400" dirty="0">
                <a:solidFill>
                  <a:srgbClr val="000000"/>
                </a:solidFill>
                <a:ea typeface="微软雅黑 Light" panose="020B0502040204020203" pitchFamily="34" charset="-122"/>
              </a:rPr>
              <a:t>{</a:t>
            </a:r>
            <a:r>
              <a:rPr lang="en-US" altLang="zh-CN" sz="2400" u="sng" dirty="0">
                <a:solidFill>
                  <a:srgbClr val="FF0000"/>
                </a:solidFill>
                <a:ea typeface="微软雅黑 Light" panose="020B0502040204020203" pitchFamily="34" charset="-122"/>
              </a:rPr>
              <a:t>4</a:t>
            </a:r>
            <a:r>
              <a:rPr lang="en-US" altLang="zh-CN" sz="2400" dirty="0">
                <a:solidFill>
                  <a:srgbClr val="9900FF"/>
                </a:solidFill>
                <a:ea typeface="微软雅黑 Light" panose="020B0502040204020203" pitchFamily="34" charset="-122"/>
              </a:rPr>
              <a:t>, 8,11</a:t>
            </a:r>
            <a:r>
              <a:rPr lang="en-US" altLang="zh-CN" sz="2400" dirty="0">
                <a:solidFill>
                  <a:srgbClr val="000000"/>
                </a:solidFill>
                <a:ea typeface="微软雅黑 Light" panose="020B0502040204020203" pitchFamily="34" charset="-122"/>
              </a:rPr>
              <a:t>}</a:t>
            </a:r>
          </a:p>
          <a:p>
            <a:pPr>
              <a:defRPr/>
            </a:pPr>
            <a:endParaRPr lang="en-US" altLang="zh-CN" sz="2400" dirty="0">
              <a:solidFill>
                <a:srgbClr val="000000"/>
              </a:solidFill>
              <a:ea typeface="微软雅黑 Light" panose="020B0502040204020203" pitchFamily="34" charset="-122"/>
            </a:endParaRPr>
          </a:p>
          <a:p>
            <a:pPr>
              <a:defRPr/>
            </a:pPr>
            <a:r>
              <a:rPr lang="en-US" altLang="zh-CN" sz="2400" dirty="0">
                <a:solidFill>
                  <a:srgbClr val="000000"/>
                </a:solidFill>
                <a:ea typeface="微软雅黑 Light" panose="020B0502040204020203" pitchFamily="34" charset="-122"/>
              </a:rPr>
              <a:t>f</a:t>
            </a:r>
            <a:r>
              <a:rPr lang="en-US" altLang="zh-CN" sz="2400" baseline="-25000" dirty="0">
                <a:solidFill>
                  <a:srgbClr val="000000"/>
                </a:solidFill>
                <a:ea typeface="微软雅黑 Light" panose="020B0502040204020203" pitchFamily="34" charset="-122"/>
              </a:rPr>
              <a:t>1</a:t>
            </a:r>
            <a:r>
              <a:rPr lang="en-US" altLang="zh-CN" sz="2400" dirty="0">
                <a:solidFill>
                  <a:srgbClr val="000000"/>
                </a:solidFill>
                <a:ea typeface="微软雅黑 Light" panose="020B0502040204020203" pitchFamily="34" charset="-122"/>
              </a:rPr>
              <a:t>=4,  </a:t>
            </a:r>
          </a:p>
          <a:p>
            <a:pPr>
              <a:defRPr/>
            </a:pP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2</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3,</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5</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10 </a:t>
            </a:r>
            <a:r>
              <a:rPr lang="en-US" altLang="zh-CN" sz="2400" dirty="0">
                <a:solidFill>
                  <a:srgbClr val="000000"/>
                </a:solidFill>
                <a:ea typeface="微软雅黑 Light" panose="020B0502040204020203" pitchFamily="34" charset="-122"/>
              </a:rPr>
              <a:t>&lt;= f</a:t>
            </a:r>
            <a:r>
              <a:rPr lang="en-US" altLang="zh-CN" sz="2400" baseline="-250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，在</a:t>
            </a:r>
            <a:r>
              <a:rPr lang="en-US" altLang="zh-CN" sz="24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结束前开始，与</a:t>
            </a:r>
            <a:r>
              <a:rPr lang="en-US" altLang="zh-CN" sz="24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不相容</a:t>
            </a:r>
            <a:r>
              <a:rPr lang="en-US" altLang="zh-CN" sz="2400" dirty="0">
                <a:solidFill>
                  <a:srgbClr val="000000"/>
                </a:solidFill>
                <a:ea typeface="微软雅黑 Light" panose="020B0502040204020203" pitchFamily="34" charset="-122"/>
                <a:sym typeface="Wingdings" panose="05000000000000000000" pitchFamily="2" charset="2"/>
              </a:rPr>
              <a:t></a:t>
            </a:r>
            <a:r>
              <a:rPr lang="zh-CN" altLang="en-US" sz="2400" dirty="0">
                <a:solidFill>
                  <a:srgbClr val="000000"/>
                </a:solidFill>
                <a:ea typeface="微软雅黑 Light" panose="020B0502040204020203" pitchFamily="34" charset="-122"/>
              </a:rPr>
              <a:t>去掉；</a:t>
            </a:r>
            <a:endParaRPr lang="en-US" altLang="zh-CN" sz="2400" dirty="0">
              <a:solidFill>
                <a:srgbClr val="000000"/>
              </a:solidFill>
              <a:ea typeface="微软雅黑 Light" panose="020B0502040204020203" pitchFamily="34" charset="-122"/>
            </a:endParaRPr>
          </a:p>
          <a:p>
            <a:pPr>
              <a:defRPr/>
            </a:pP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4</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6</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7</a:t>
            </a:r>
            <a:r>
              <a:rPr lang="en-US" altLang="zh-CN" sz="2400" dirty="0">
                <a:solidFill>
                  <a:srgbClr val="000000"/>
                </a:solidFill>
                <a:ea typeface="微软雅黑 Light" panose="020B0502040204020203" pitchFamily="34" charset="-122"/>
              </a:rPr>
              <a:t>, s</a:t>
            </a:r>
            <a:r>
              <a:rPr lang="en-US" altLang="zh-CN" sz="2400" baseline="-25000" dirty="0">
                <a:solidFill>
                  <a:srgbClr val="000000"/>
                </a:solidFill>
                <a:ea typeface="微软雅黑 Light" panose="020B0502040204020203" pitchFamily="34" charset="-122"/>
              </a:rPr>
              <a:t>8</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9</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11 </a:t>
            </a:r>
            <a:r>
              <a:rPr lang="en-US" altLang="zh-CN" sz="2400" dirty="0">
                <a:solidFill>
                  <a:srgbClr val="000000"/>
                </a:solidFill>
                <a:ea typeface="微软雅黑 Light" panose="020B0502040204020203" pitchFamily="34" charset="-122"/>
              </a:rPr>
              <a:t>&gt; f</a:t>
            </a:r>
            <a:r>
              <a:rPr lang="en-US" altLang="zh-CN" sz="2400" baseline="-250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，组成需要考虑的子问题；</a:t>
            </a:r>
            <a:endParaRPr lang="en-US" altLang="zh-CN" sz="2400" dirty="0">
              <a:solidFill>
                <a:srgbClr val="000000"/>
              </a:solidFill>
              <a:ea typeface="微软雅黑 Light" panose="020B0502040204020203" pitchFamily="34" charset="-122"/>
            </a:endParaRPr>
          </a:p>
        </p:txBody>
      </p:sp>
      <p:sp>
        <p:nvSpPr>
          <p:cNvPr id="8" name="Line 6">
            <a:extLst>
              <a:ext uri="{FF2B5EF4-FFF2-40B4-BE49-F238E27FC236}">
                <a16:creationId xmlns:a16="http://schemas.microsoft.com/office/drawing/2014/main" id="{575CB918-BC90-4FC8-8704-F7A2F7D5A0EB}"/>
              </a:ext>
            </a:extLst>
          </p:cNvPr>
          <p:cNvSpPr>
            <a:spLocks noChangeShapeType="1"/>
          </p:cNvSpPr>
          <p:nvPr/>
        </p:nvSpPr>
        <p:spPr bwMode="auto">
          <a:xfrm flipH="1" flipV="1">
            <a:off x="7885113" y="2291080"/>
            <a:ext cx="215900" cy="28733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 name="Text Box 7">
            <a:extLst>
              <a:ext uri="{FF2B5EF4-FFF2-40B4-BE49-F238E27FC236}">
                <a16:creationId xmlns:a16="http://schemas.microsoft.com/office/drawing/2014/main" id="{BF8B82BD-CB22-4772-825E-9BDEE736C3EA}"/>
              </a:ext>
            </a:extLst>
          </p:cNvPr>
          <p:cNvSpPr txBox="1">
            <a:spLocks noChangeArrowheads="1"/>
          </p:cNvSpPr>
          <p:nvPr/>
        </p:nvSpPr>
        <p:spPr bwMode="auto">
          <a:xfrm>
            <a:off x="8008938" y="2526030"/>
            <a:ext cx="376237" cy="46355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Times New Roman" pitchFamily="18" charset="0"/>
              </a:rPr>
              <a:t>i</a:t>
            </a:r>
            <a:r>
              <a:rPr lang="en-US" altLang="zh-CN" sz="2400" baseline="-25000">
                <a:latin typeface="Times New Roman" pitchFamily="18" charset="0"/>
              </a:rPr>
              <a:t>k</a:t>
            </a:r>
          </a:p>
        </p:txBody>
      </p:sp>
      <p:sp>
        <p:nvSpPr>
          <p:cNvPr id="10" name="Line 10">
            <a:extLst>
              <a:ext uri="{FF2B5EF4-FFF2-40B4-BE49-F238E27FC236}">
                <a16:creationId xmlns:a16="http://schemas.microsoft.com/office/drawing/2014/main" id="{8DADC02B-2009-44BD-AE54-623130253970}"/>
              </a:ext>
            </a:extLst>
          </p:cNvPr>
          <p:cNvSpPr>
            <a:spLocks noChangeShapeType="1"/>
          </p:cNvSpPr>
          <p:nvPr/>
        </p:nvSpPr>
        <p:spPr bwMode="auto">
          <a:xfrm>
            <a:off x="5724525" y="1930718"/>
            <a:ext cx="1800225" cy="0"/>
          </a:xfrm>
          <a:prstGeom prst="line">
            <a:avLst/>
          </a:prstGeom>
          <a:noFill/>
          <a:ln w="28575">
            <a:solidFill>
              <a:schemeClr val="folHlink"/>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Line 11">
            <a:extLst>
              <a:ext uri="{FF2B5EF4-FFF2-40B4-BE49-F238E27FC236}">
                <a16:creationId xmlns:a16="http://schemas.microsoft.com/office/drawing/2014/main" id="{42978D44-F4CB-47D4-ACB1-0C88EE82855E}"/>
              </a:ext>
            </a:extLst>
          </p:cNvPr>
          <p:cNvSpPr>
            <a:spLocks noChangeShapeType="1"/>
          </p:cNvSpPr>
          <p:nvPr/>
        </p:nvSpPr>
        <p:spPr bwMode="auto">
          <a:xfrm>
            <a:off x="3851275" y="157480"/>
            <a:ext cx="0" cy="6858000"/>
          </a:xfrm>
          <a:prstGeom prst="line">
            <a:avLst/>
          </a:prstGeom>
          <a:noFill/>
          <a:ln w="28575">
            <a:solidFill>
              <a:schemeClr val="folHlink"/>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cxnSp>
        <p:nvCxnSpPr>
          <p:cNvPr id="12" name="直接连接符 2">
            <a:extLst>
              <a:ext uri="{FF2B5EF4-FFF2-40B4-BE49-F238E27FC236}">
                <a16:creationId xmlns:a16="http://schemas.microsoft.com/office/drawing/2014/main" id="{328AE17F-CA97-43D3-BA89-B99CF3A6EFBB}"/>
              </a:ext>
            </a:extLst>
          </p:cNvPr>
          <p:cNvCxnSpPr>
            <a:cxnSpLocks noChangeShapeType="1"/>
          </p:cNvCxnSpPr>
          <p:nvPr/>
        </p:nvCxnSpPr>
        <p:spPr bwMode="auto">
          <a:xfrm>
            <a:off x="1403350" y="57467"/>
            <a:ext cx="0" cy="6958013"/>
          </a:xfrm>
          <a:prstGeom prst="line">
            <a:avLst/>
          </a:prstGeom>
          <a:noFill/>
          <a:ln w="19050"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3" name="TextBox 3">
            <a:extLst>
              <a:ext uri="{FF2B5EF4-FFF2-40B4-BE49-F238E27FC236}">
                <a16:creationId xmlns:a16="http://schemas.microsoft.com/office/drawing/2014/main" id="{C8E4763D-E896-465D-AC4D-BAAE6993E038}"/>
              </a:ext>
            </a:extLst>
          </p:cNvPr>
          <p:cNvSpPr txBox="1">
            <a:spLocks noRot="1" noChangeAspect="1" noMove="1" noResize="1" noEditPoints="1" noAdjustHandles="1" noChangeArrowheads="1" noChangeShapeType="1" noTextEdit="1"/>
          </p:cNvSpPr>
          <p:nvPr/>
        </p:nvSpPr>
        <p:spPr>
          <a:xfrm>
            <a:off x="2259452" y="1075029"/>
            <a:ext cx="401071" cy="389979"/>
          </a:xfrm>
          <a:prstGeom prst="rect">
            <a:avLst/>
          </a:prstGeom>
          <a:blipFill rotWithShape="1">
            <a:blip r:embed="rId3"/>
            <a:stretch>
              <a:fillRect b="-4545"/>
            </a:stretch>
          </a:blipFill>
          <a:ln>
            <a:solidFill>
              <a:schemeClr val="tx1"/>
            </a:solidFill>
          </a:ln>
        </p:spPr>
        <p:txBody>
          <a:bodyPr/>
          <a:lstStyle/>
          <a:p>
            <a:pPr>
              <a:defRPr/>
            </a:pPr>
            <a:r>
              <a:rPr lang="zh-CN" altLang="en-US">
                <a:noFill/>
              </a:rPr>
              <a:t> </a:t>
            </a:r>
          </a:p>
        </p:txBody>
      </p:sp>
      <p:sp>
        <p:nvSpPr>
          <p:cNvPr id="14" name="TextBox 12">
            <a:extLst>
              <a:ext uri="{FF2B5EF4-FFF2-40B4-BE49-F238E27FC236}">
                <a16:creationId xmlns:a16="http://schemas.microsoft.com/office/drawing/2014/main" id="{17A86DFD-45D3-4B5D-B99B-AEA25ED20183}"/>
              </a:ext>
            </a:extLst>
          </p:cNvPr>
          <p:cNvSpPr txBox="1">
            <a:spLocks noRot="1" noChangeAspect="1" noMove="1" noResize="1" noEditPoints="1" noAdjustHandles="1" noChangeArrowheads="1" noChangeShapeType="1" noTextEdit="1"/>
          </p:cNvSpPr>
          <p:nvPr/>
        </p:nvSpPr>
        <p:spPr>
          <a:xfrm>
            <a:off x="2648581" y="2358261"/>
            <a:ext cx="401071" cy="389979"/>
          </a:xfrm>
          <a:prstGeom prst="rect">
            <a:avLst/>
          </a:prstGeom>
          <a:blipFill rotWithShape="1">
            <a:blip r:embed="rId4"/>
            <a:stretch>
              <a:fillRect b="-4545"/>
            </a:stretch>
          </a:blipFill>
          <a:ln>
            <a:solidFill>
              <a:schemeClr val="tx1"/>
            </a:solidFill>
          </a:ln>
        </p:spPr>
        <p:txBody>
          <a:bodyPr/>
          <a:lstStyle/>
          <a:p>
            <a:pPr>
              <a:defRPr/>
            </a:pPr>
            <a:r>
              <a:rPr lang="zh-CN" altLang="en-US">
                <a:noFill/>
              </a:rPr>
              <a:t> </a:t>
            </a:r>
          </a:p>
        </p:txBody>
      </p:sp>
      <p:sp>
        <p:nvSpPr>
          <p:cNvPr id="15" name="TextBox 13">
            <a:extLst>
              <a:ext uri="{FF2B5EF4-FFF2-40B4-BE49-F238E27FC236}">
                <a16:creationId xmlns:a16="http://schemas.microsoft.com/office/drawing/2014/main" id="{85D11F2B-1E09-4069-8FA4-E6E86F9516E0}"/>
              </a:ext>
            </a:extLst>
          </p:cNvPr>
          <p:cNvSpPr txBox="1">
            <a:spLocks noRot="1" noChangeAspect="1" noMove="1" noResize="1" noEditPoints="1" noAdjustHandles="1" noChangeArrowheads="1" noChangeShapeType="1" noTextEdit="1"/>
          </p:cNvSpPr>
          <p:nvPr/>
        </p:nvSpPr>
        <p:spPr>
          <a:xfrm>
            <a:off x="3049652" y="3033268"/>
            <a:ext cx="401071" cy="389979"/>
          </a:xfrm>
          <a:prstGeom prst="rect">
            <a:avLst/>
          </a:prstGeom>
          <a:blipFill rotWithShape="1">
            <a:blip r:embed="rId5"/>
            <a:stretch>
              <a:fillRect b="-4545"/>
            </a:stretch>
          </a:blipFill>
          <a:ln>
            <a:solidFill>
              <a:schemeClr val="tx1"/>
            </a:solidFill>
          </a:ln>
        </p:spPr>
        <p:txBody>
          <a:bodyPr/>
          <a:lstStyle/>
          <a:p>
            <a:pPr>
              <a:defRPr/>
            </a:pPr>
            <a:r>
              <a:rPr lang="zh-CN" altLang="en-US">
                <a:noFill/>
              </a:rPr>
              <a:t> </a:t>
            </a:r>
          </a:p>
        </p:txBody>
      </p:sp>
      <p:sp>
        <p:nvSpPr>
          <p:cNvPr id="16" name="TextBox 14">
            <a:extLst>
              <a:ext uri="{FF2B5EF4-FFF2-40B4-BE49-F238E27FC236}">
                <a16:creationId xmlns:a16="http://schemas.microsoft.com/office/drawing/2014/main" id="{7E003D39-F777-4A59-9E25-F900BDE79194}"/>
              </a:ext>
            </a:extLst>
          </p:cNvPr>
          <p:cNvSpPr txBox="1">
            <a:spLocks noRot="1" noChangeAspect="1" noMove="1" noResize="1" noEditPoints="1" noAdjustHandles="1" noChangeArrowheads="1" noChangeShapeType="1" noTextEdit="1"/>
          </p:cNvSpPr>
          <p:nvPr/>
        </p:nvSpPr>
        <p:spPr>
          <a:xfrm>
            <a:off x="3491880" y="3573016"/>
            <a:ext cx="401071" cy="389979"/>
          </a:xfrm>
          <a:prstGeom prst="rect">
            <a:avLst/>
          </a:prstGeom>
          <a:blipFill rotWithShape="1">
            <a:blip r:embed="rId6"/>
            <a:stretch>
              <a:fillRect b="-4545"/>
            </a:stretch>
          </a:blipFill>
          <a:ln>
            <a:solidFill>
              <a:schemeClr val="tx1"/>
            </a:solidFill>
          </a:ln>
        </p:spPr>
        <p:txBody>
          <a:bodyPr/>
          <a:lstStyle/>
          <a:p>
            <a:pPr>
              <a:defRPr/>
            </a:pPr>
            <a:r>
              <a:rPr lang="zh-CN" altLang="en-US">
                <a:noFill/>
              </a:rPr>
              <a:t> </a:t>
            </a:r>
          </a:p>
        </p:txBody>
      </p:sp>
      <p:sp>
        <p:nvSpPr>
          <p:cNvPr id="17" name="TextBox 15">
            <a:extLst>
              <a:ext uri="{FF2B5EF4-FFF2-40B4-BE49-F238E27FC236}">
                <a16:creationId xmlns:a16="http://schemas.microsoft.com/office/drawing/2014/main" id="{C6ACA8D9-04FD-4AD3-9D8D-EA0F97BF230F}"/>
              </a:ext>
            </a:extLst>
          </p:cNvPr>
          <p:cNvSpPr txBox="1">
            <a:spLocks noRot="1" noChangeAspect="1" noMove="1" noResize="1" noEditPoints="1" noAdjustHandles="1" noChangeArrowheads="1" noChangeShapeType="1" noTextEdit="1"/>
          </p:cNvSpPr>
          <p:nvPr/>
        </p:nvSpPr>
        <p:spPr>
          <a:xfrm>
            <a:off x="3913162" y="3949497"/>
            <a:ext cx="401071" cy="389979"/>
          </a:xfrm>
          <a:prstGeom prst="rect">
            <a:avLst/>
          </a:prstGeom>
          <a:blipFill rotWithShape="1">
            <a:blip r:embed="rId7"/>
            <a:stretch>
              <a:fillRect b="-4545"/>
            </a:stretch>
          </a:blipFill>
          <a:ln>
            <a:solidFill>
              <a:schemeClr val="tx1"/>
            </a:solidFill>
          </a:ln>
        </p:spPr>
        <p:txBody>
          <a:bodyPr/>
          <a:lstStyle/>
          <a:p>
            <a:pPr>
              <a:defRPr/>
            </a:pPr>
            <a:r>
              <a:rPr lang="zh-CN" altLang="en-US">
                <a:noFill/>
              </a:rPr>
              <a:t> </a:t>
            </a:r>
          </a:p>
        </p:txBody>
      </p:sp>
      <p:sp>
        <p:nvSpPr>
          <p:cNvPr id="18" name="TextBox 16">
            <a:extLst>
              <a:ext uri="{FF2B5EF4-FFF2-40B4-BE49-F238E27FC236}">
                <a16:creationId xmlns:a16="http://schemas.microsoft.com/office/drawing/2014/main" id="{45EFD533-1EBF-4410-A1B1-F0D55A2DD3EC}"/>
              </a:ext>
            </a:extLst>
          </p:cNvPr>
          <p:cNvSpPr txBox="1">
            <a:spLocks noRot="1" noChangeAspect="1" noMove="1" noResize="1" noEditPoints="1" noAdjustHandles="1" noChangeArrowheads="1" noChangeShapeType="1" noTextEdit="1"/>
          </p:cNvSpPr>
          <p:nvPr/>
        </p:nvSpPr>
        <p:spPr>
          <a:xfrm>
            <a:off x="4499992" y="5158325"/>
            <a:ext cx="401071" cy="389979"/>
          </a:xfrm>
          <a:prstGeom prst="rect">
            <a:avLst/>
          </a:prstGeom>
          <a:blipFill rotWithShape="1">
            <a:blip r:embed="rId8"/>
            <a:stretch>
              <a:fillRect b="-4545"/>
            </a:stretch>
          </a:blipFill>
          <a:ln>
            <a:solidFill>
              <a:schemeClr val="tx1"/>
            </a:solidFill>
          </a:ln>
        </p:spPr>
        <p:txBody>
          <a:bodyPr/>
          <a:lstStyle/>
          <a:p>
            <a:pPr>
              <a:defRPr/>
            </a:pPr>
            <a:r>
              <a:rPr lang="zh-CN" altLang="en-US">
                <a:noFill/>
              </a:rPr>
              <a:t> </a:t>
            </a:r>
          </a:p>
        </p:txBody>
      </p:sp>
    </p:spTree>
    <p:extLst>
      <p:ext uri="{BB962C8B-B14F-4D97-AF65-F5344CB8AC3E}">
        <p14:creationId xmlns:p14="http://schemas.microsoft.com/office/powerpoint/2010/main" val="4286908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E3E3A-F4B5-4D7C-8068-856BB3ED5F3E}"/>
              </a:ext>
            </a:extLst>
          </p:cNvPr>
          <p:cNvSpPr>
            <a:spLocks noGrp="1"/>
          </p:cNvSpPr>
          <p:nvPr>
            <p:ph type="title"/>
          </p:nvPr>
        </p:nvSpPr>
        <p:spPr/>
        <p:txBody>
          <a:bodyPr/>
          <a:lstStyle/>
          <a:p>
            <a:r>
              <a:rPr lang="en-US" altLang="zh-CN" dirty="0">
                <a:latin typeface="Times New Roman" pitchFamily="18" charset="0"/>
              </a:rPr>
              <a:t>4.1 </a:t>
            </a:r>
            <a:r>
              <a:rPr lang="zh-CN" altLang="en-US" dirty="0">
                <a:latin typeface="Times New Roman" pitchFamily="18" charset="0"/>
              </a:rPr>
              <a:t>贪心算法概念及原理</a:t>
            </a:r>
            <a:endParaRPr lang="zh-CN" altLang="en-US" dirty="0"/>
          </a:p>
        </p:txBody>
      </p:sp>
      <p:sp>
        <p:nvSpPr>
          <p:cNvPr id="3" name="内容占位符 2">
            <a:extLst>
              <a:ext uri="{FF2B5EF4-FFF2-40B4-BE49-F238E27FC236}">
                <a16:creationId xmlns:a16="http://schemas.microsoft.com/office/drawing/2014/main" id="{B89FAFEE-6F92-44E5-A97D-F878C212F2A5}"/>
              </a:ext>
            </a:extLst>
          </p:cNvPr>
          <p:cNvSpPr>
            <a:spLocks noGrp="1"/>
          </p:cNvSpPr>
          <p:nvPr>
            <p:ph idx="1"/>
          </p:nvPr>
        </p:nvSpPr>
        <p:spPr>
          <a:xfrm>
            <a:off x="123432" y="764364"/>
            <a:ext cx="8897136" cy="5957112"/>
          </a:xfrm>
        </p:spPr>
        <p:txBody>
          <a:bodyPr>
            <a:normAutofit fontScale="92500" lnSpcReduction="10000"/>
          </a:bodyPr>
          <a:lstStyle/>
          <a:p>
            <a:r>
              <a:rPr lang="zh-CN" altLang="en-US" sz="2400" dirty="0"/>
              <a:t>目标</a:t>
            </a:r>
            <a:endParaRPr lang="en-US" altLang="zh-CN" dirty="0"/>
          </a:p>
          <a:p>
            <a:pPr lvl="1"/>
            <a:r>
              <a:rPr lang="zh-CN" altLang="en-US" dirty="0"/>
              <a:t>以付款问题为例，问题形式化表示</a:t>
            </a:r>
            <a:r>
              <a:rPr lang="en-US" altLang="zh-CN" dirty="0"/>
              <a:t>(problem modeling, formalization)</a:t>
            </a:r>
            <a:r>
              <a:rPr lang="zh-CN" altLang="en-US" dirty="0"/>
              <a:t>、比较不同求解方法效率</a:t>
            </a:r>
            <a:endParaRPr lang="en-US" altLang="zh-CN" dirty="0"/>
          </a:p>
          <a:p>
            <a:pPr eaLnBrk="1" hangingPunct="1"/>
            <a:r>
              <a:rPr lang="zh-CN" altLang="en-US" sz="2400" dirty="0"/>
              <a:t>付款问题</a:t>
            </a:r>
            <a:endParaRPr lang="en-US" altLang="zh-CN" sz="2400" dirty="0"/>
          </a:p>
          <a:p>
            <a:pPr lvl="1"/>
            <a:r>
              <a:rPr lang="zh-CN" altLang="en-US" dirty="0"/>
              <a:t>有</a:t>
            </a:r>
            <a:r>
              <a:rPr lang="en-US" altLang="zh-CN" dirty="0"/>
              <a:t>5</a:t>
            </a:r>
            <a:r>
              <a:rPr lang="zh-CN" altLang="en-US" dirty="0"/>
              <a:t>元、</a:t>
            </a:r>
            <a:r>
              <a:rPr lang="en-US" altLang="zh-CN" dirty="0"/>
              <a:t>2</a:t>
            </a:r>
            <a:r>
              <a:rPr lang="zh-CN" altLang="en-US" dirty="0"/>
              <a:t>元、</a:t>
            </a:r>
            <a:r>
              <a:rPr lang="en-US" altLang="zh-CN" dirty="0"/>
              <a:t>1</a:t>
            </a:r>
            <a:r>
              <a:rPr lang="zh-CN" altLang="en-US" dirty="0"/>
              <a:t>元、</a:t>
            </a:r>
            <a:r>
              <a:rPr lang="en-US" altLang="zh-CN" dirty="0"/>
              <a:t>5</a:t>
            </a:r>
            <a:r>
              <a:rPr lang="zh-CN" altLang="en-US" dirty="0"/>
              <a:t>角、</a:t>
            </a:r>
            <a:r>
              <a:rPr lang="en-US" altLang="zh-CN" dirty="0"/>
              <a:t>2</a:t>
            </a:r>
            <a:r>
              <a:rPr lang="zh-CN" altLang="en-US" dirty="0"/>
              <a:t>角、</a:t>
            </a:r>
            <a:r>
              <a:rPr lang="en-US" altLang="zh-CN" dirty="0"/>
              <a:t>1</a:t>
            </a:r>
            <a:r>
              <a:rPr lang="zh-CN" altLang="en-US" dirty="0"/>
              <a:t>角面值的货币多张，每种面值</a:t>
            </a:r>
            <a:r>
              <a:rPr lang="en-US" altLang="zh-CN" dirty="0"/>
              <a:t>/</a:t>
            </a:r>
            <a:r>
              <a:rPr lang="zh-CN" altLang="en-US" dirty="0"/>
              <a:t>币值的货币的张数足够多，需要找给客户</a:t>
            </a:r>
            <a:r>
              <a:rPr lang="en-US" altLang="zh-CN" dirty="0"/>
              <a:t>4</a:t>
            </a:r>
            <a:r>
              <a:rPr lang="zh-CN" altLang="en-US" dirty="0"/>
              <a:t>元</a:t>
            </a:r>
            <a:r>
              <a:rPr lang="en-US" altLang="zh-CN" dirty="0"/>
              <a:t>6</a:t>
            </a:r>
            <a:r>
              <a:rPr lang="zh-CN" altLang="en-US" dirty="0"/>
              <a:t>角</a:t>
            </a:r>
            <a:endParaRPr lang="en-US" altLang="zh-CN" dirty="0"/>
          </a:p>
          <a:p>
            <a:pPr lvl="1"/>
            <a:r>
              <a:rPr lang="zh-CN" altLang="en-US" sz="2400" dirty="0"/>
              <a:t>要求</a:t>
            </a:r>
            <a:endParaRPr lang="en-US" altLang="zh-CN" sz="2400" dirty="0"/>
          </a:p>
          <a:p>
            <a:pPr lvl="2"/>
            <a:r>
              <a:rPr lang="zh-CN" altLang="en-US" dirty="0"/>
              <a:t>挑选合适的面值</a:t>
            </a:r>
            <a:r>
              <a:rPr lang="en-US" altLang="zh-CN" dirty="0"/>
              <a:t>/</a:t>
            </a:r>
            <a:r>
              <a:rPr lang="zh-CN" altLang="en-US" dirty="0"/>
              <a:t>币值及其张数，使得付给客户的货币总张数最少？</a:t>
            </a:r>
          </a:p>
          <a:p>
            <a:r>
              <a:rPr lang="zh-CN" altLang="en-US" sz="2400" dirty="0"/>
              <a:t>多种答案：  </a:t>
            </a:r>
          </a:p>
          <a:p>
            <a:pPr eaLnBrk="1" hangingPunct="1">
              <a:lnSpc>
                <a:spcPct val="110000"/>
              </a:lnSpc>
              <a:buFontTx/>
              <a:buNone/>
            </a:pPr>
            <a:r>
              <a:rPr lang="en-US" altLang="zh-CN" sz="2400" dirty="0"/>
              <a:t>               </a:t>
            </a:r>
            <a:r>
              <a:rPr lang="en-US" altLang="zh-CN" sz="2400" dirty="0">
                <a:solidFill>
                  <a:srgbClr val="FF0000"/>
                </a:solidFill>
              </a:rPr>
              <a:t>4</a:t>
            </a:r>
            <a:r>
              <a:rPr lang="zh-CN" altLang="en-US" sz="2400" dirty="0">
                <a:solidFill>
                  <a:srgbClr val="FF0000"/>
                </a:solidFill>
              </a:rPr>
              <a:t>元</a:t>
            </a:r>
            <a:r>
              <a:rPr lang="en-US" altLang="zh-CN" sz="2400" dirty="0">
                <a:solidFill>
                  <a:srgbClr val="FF0000"/>
                </a:solidFill>
              </a:rPr>
              <a:t>6</a:t>
            </a:r>
            <a:r>
              <a:rPr lang="zh-CN" altLang="en-US" sz="2400" dirty="0">
                <a:solidFill>
                  <a:srgbClr val="FF0000"/>
                </a:solidFill>
              </a:rPr>
              <a:t>角</a:t>
            </a:r>
            <a:r>
              <a:rPr lang="en-US" altLang="zh-CN" sz="2400" dirty="0">
                <a:solidFill>
                  <a:srgbClr val="FF0000"/>
                </a:solidFill>
              </a:rPr>
              <a:t>= 2</a:t>
            </a:r>
            <a:r>
              <a:rPr lang="zh-CN" altLang="en-US" sz="2400" dirty="0">
                <a:solidFill>
                  <a:srgbClr val="FF0000"/>
                </a:solidFill>
              </a:rPr>
              <a:t>元*</a:t>
            </a:r>
            <a:r>
              <a:rPr lang="en-US" altLang="zh-CN" sz="2400" dirty="0">
                <a:solidFill>
                  <a:srgbClr val="FF0000"/>
                </a:solidFill>
              </a:rPr>
              <a:t>2 + 5</a:t>
            </a:r>
            <a:r>
              <a:rPr lang="zh-CN" altLang="en-US" sz="2400" dirty="0">
                <a:solidFill>
                  <a:srgbClr val="FF0000"/>
                </a:solidFill>
              </a:rPr>
              <a:t>角*</a:t>
            </a:r>
            <a:r>
              <a:rPr lang="en-US" altLang="zh-CN" sz="2400" dirty="0">
                <a:solidFill>
                  <a:srgbClr val="FF0000"/>
                </a:solidFill>
              </a:rPr>
              <a:t>1 + 1</a:t>
            </a:r>
            <a:r>
              <a:rPr lang="zh-CN" altLang="en-US" sz="2400" dirty="0">
                <a:solidFill>
                  <a:srgbClr val="FF0000"/>
                </a:solidFill>
              </a:rPr>
              <a:t>角*</a:t>
            </a:r>
            <a:r>
              <a:rPr lang="en-US" altLang="zh-CN" sz="2400" dirty="0">
                <a:solidFill>
                  <a:srgbClr val="FF0000"/>
                </a:solidFill>
              </a:rPr>
              <a:t>1  ——4</a:t>
            </a:r>
            <a:r>
              <a:rPr lang="zh-CN" altLang="en-US" sz="2400" dirty="0">
                <a:solidFill>
                  <a:srgbClr val="FF0000"/>
                </a:solidFill>
              </a:rPr>
              <a:t>张</a:t>
            </a:r>
          </a:p>
          <a:p>
            <a:pPr eaLnBrk="1" hangingPunct="1">
              <a:lnSpc>
                <a:spcPct val="110000"/>
              </a:lnSpc>
              <a:buFontTx/>
              <a:buNone/>
            </a:pPr>
            <a:r>
              <a:rPr lang="en-US" altLang="zh-CN" sz="2400" dirty="0"/>
              <a:t>               4</a:t>
            </a:r>
            <a:r>
              <a:rPr lang="zh-CN" altLang="en-US" sz="2400" dirty="0"/>
              <a:t>元</a:t>
            </a:r>
            <a:r>
              <a:rPr lang="en-US" altLang="zh-CN" sz="2400" dirty="0"/>
              <a:t>6</a:t>
            </a:r>
            <a:r>
              <a:rPr lang="zh-CN" altLang="en-US" sz="2400" dirty="0"/>
              <a:t>角</a:t>
            </a:r>
            <a:r>
              <a:rPr lang="en-US" altLang="zh-CN" sz="2400" dirty="0"/>
              <a:t>= 1</a:t>
            </a:r>
            <a:r>
              <a:rPr lang="zh-CN" altLang="en-US" sz="2400" dirty="0"/>
              <a:t>元*</a:t>
            </a:r>
            <a:r>
              <a:rPr lang="en-US" altLang="zh-CN" sz="2400" dirty="0"/>
              <a:t>4 + 2</a:t>
            </a:r>
            <a:r>
              <a:rPr lang="zh-CN" altLang="en-US" sz="2400" dirty="0"/>
              <a:t>角*</a:t>
            </a:r>
            <a:r>
              <a:rPr lang="en-US" altLang="zh-CN" sz="2400" dirty="0"/>
              <a:t>2 + 1</a:t>
            </a:r>
            <a:r>
              <a:rPr lang="zh-CN" altLang="en-US" sz="2400" dirty="0"/>
              <a:t>角*</a:t>
            </a:r>
            <a:r>
              <a:rPr lang="en-US" altLang="zh-CN" sz="2400" dirty="0"/>
              <a:t>2  ——8</a:t>
            </a:r>
            <a:r>
              <a:rPr lang="zh-CN" altLang="en-US" sz="2400" dirty="0"/>
              <a:t>张</a:t>
            </a:r>
          </a:p>
          <a:p>
            <a:pPr eaLnBrk="1" hangingPunct="1">
              <a:lnSpc>
                <a:spcPct val="90000"/>
              </a:lnSpc>
              <a:buFontTx/>
              <a:buNone/>
            </a:pPr>
            <a:r>
              <a:rPr lang="zh-CN" altLang="en-US" sz="2400" dirty="0"/>
              <a:t>                        </a:t>
            </a:r>
            <a:r>
              <a:rPr lang="en-US" altLang="zh-CN" sz="2400" dirty="0"/>
              <a:t>………..</a:t>
            </a:r>
          </a:p>
          <a:p>
            <a:r>
              <a:rPr lang="zh-CN" altLang="en-US" dirty="0"/>
              <a:t>多种求解方法：</a:t>
            </a:r>
            <a:r>
              <a:rPr lang="zh-CN" altLang="en-US" sz="2400" dirty="0"/>
              <a:t>枚举、分治、动态规划、贪心</a:t>
            </a:r>
            <a:endParaRPr lang="zh-CN" altLang="en-US" dirty="0"/>
          </a:p>
          <a:p>
            <a:endParaRPr lang="en-US" altLang="zh-CN" dirty="0"/>
          </a:p>
          <a:p>
            <a:endParaRPr lang="zh-CN" altLang="en-US" dirty="0"/>
          </a:p>
        </p:txBody>
      </p:sp>
      <p:sp>
        <p:nvSpPr>
          <p:cNvPr id="4" name="日期占位符 3">
            <a:extLst>
              <a:ext uri="{FF2B5EF4-FFF2-40B4-BE49-F238E27FC236}">
                <a16:creationId xmlns:a16="http://schemas.microsoft.com/office/drawing/2014/main" id="{AEF97405-C30D-49E1-BEDA-93BC4B90F199}"/>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449256AB-1EEB-4C9A-BEF3-47D7CA10808B}"/>
              </a:ext>
            </a:extLst>
          </p:cNvPr>
          <p:cNvSpPr>
            <a:spLocks noGrp="1"/>
          </p:cNvSpPr>
          <p:nvPr>
            <p:ph type="sldNum" sz="quarter" idx="12"/>
          </p:nvPr>
        </p:nvSpPr>
        <p:spPr/>
        <p:txBody>
          <a:bodyPr/>
          <a:lstStyle/>
          <a:p>
            <a:fld id="{EEA58A3B-43CE-4AA0-90B5-EB47AFAFEB34}" type="slidenum">
              <a:rPr lang="zh-CN" altLang="en-US" smtClean="0"/>
              <a:pPr/>
              <a:t>3</a:t>
            </a:fld>
            <a:endParaRPr lang="zh-CN" altLang="en-US" dirty="0"/>
          </a:p>
        </p:txBody>
      </p:sp>
    </p:spTree>
    <p:extLst>
      <p:ext uri="{BB962C8B-B14F-4D97-AF65-F5344CB8AC3E}">
        <p14:creationId xmlns:p14="http://schemas.microsoft.com/office/powerpoint/2010/main" val="2663694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1FF14-3ECE-482A-8E96-667303E9BABF}"/>
              </a:ext>
            </a:extLst>
          </p:cNvPr>
          <p:cNvSpPr>
            <a:spLocks noGrp="1"/>
          </p:cNvSpPr>
          <p:nvPr>
            <p:ph type="title"/>
          </p:nvPr>
        </p:nvSpPr>
        <p:spPr/>
        <p:txBody>
          <a:bodyPr/>
          <a:lstStyle/>
          <a:p>
            <a:r>
              <a:rPr lang="zh-CN" altLang="en-US" dirty="0"/>
              <a:t>活动安排问题的最优子结构性质证明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C2C353A-A77F-4C78-ABD2-600F2B1DCEA4}"/>
                  </a:ext>
                </a:extLst>
              </p:cNvPr>
              <p:cNvSpPr>
                <a:spLocks noGrp="1"/>
              </p:cNvSpPr>
              <p:nvPr>
                <p:ph idx="1"/>
              </p:nvPr>
            </p:nvSpPr>
            <p:spPr/>
            <p:txBody>
              <a:bodyPr/>
              <a:lstStyle/>
              <a:p>
                <a:r>
                  <a:rPr lang="zh-CN" altLang="en-US" dirty="0"/>
                  <a:t>最优子结构性质</a:t>
                </a:r>
                <a:endParaRPr lang="en-US" altLang="zh-CN" dirty="0"/>
              </a:p>
              <a:p>
                <a:pPr lvl="1"/>
                <a:r>
                  <a:rPr lang="zh-CN" altLang="en-US" dirty="0"/>
                  <a:t>问题</a:t>
                </a:r>
                <a:r>
                  <a:rPr lang="en-US" altLang="zh-CN" dirty="0"/>
                  <a:t>E</a:t>
                </a:r>
                <a:r>
                  <a:rPr lang="zh-CN" altLang="en-US" dirty="0"/>
                  <a:t>的最优解包含了其子问题</a:t>
                </a:r>
                <a14:m>
                  <m:oMath xmlns:m="http://schemas.openxmlformats.org/officeDocument/2006/math">
                    <m:sSup>
                      <m:sSupPr>
                        <m:ctrlPr>
                          <a:rPr lang="en-US" altLang="zh-CN" b="0" i="1" smtClean="0">
                            <a:solidFill>
                              <a:srgbClr val="000000"/>
                            </a:solidFill>
                            <a:latin typeface="Cambria Math" panose="02040503050406030204" pitchFamily="18" charset="0"/>
                            <a:ea typeface="Cambria Math"/>
                          </a:rPr>
                        </m:ctrlPr>
                      </m:sSupPr>
                      <m:e>
                        <m:r>
                          <m:rPr>
                            <m:sty m:val="p"/>
                          </m:rPr>
                          <a:rPr lang="en-US" altLang="zh-CN" b="0" i="0" smtClean="0">
                            <a:solidFill>
                              <a:srgbClr val="000000"/>
                            </a:solidFill>
                            <a:latin typeface="Cambria Math" panose="02040503050406030204" pitchFamily="18" charset="0"/>
                            <a:ea typeface="Cambria Math"/>
                          </a:rPr>
                          <m:t>E</m:t>
                        </m:r>
                      </m:e>
                      <m:sup>
                        <m:r>
                          <a:rPr lang="en-US" altLang="zh-CN" b="0" i="0" smtClean="0">
                            <a:solidFill>
                              <a:srgbClr val="000000"/>
                            </a:solidFill>
                            <a:latin typeface="Cambria Math" panose="02040503050406030204" pitchFamily="18" charset="0"/>
                            <a:ea typeface="Cambria Math"/>
                          </a:rPr>
                          <m:t>′</m:t>
                        </m:r>
                      </m:sup>
                    </m:sSup>
                  </m:oMath>
                </a14:m>
                <a:r>
                  <a:rPr lang="zh-CN" altLang="en-US" dirty="0"/>
                  <a:t>的最优解</a:t>
                </a:r>
                <a:endParaRPr lang="en-US" altLang="zh-CN" dirty="0"/>
              </a:p>
              <a:p>
                <a:r>
                  <a:rPr lang="zh-CN" altLang="en-US" dirty="0"/>
                  <a:t>证明：</a:t>
                </a:r>
                <a:r>
                  <a:rPr lang="en-US" altLang="zh-CN" dirty="0"/>
                  <a:t> </a:t>
                </a:r>
                <a:r>
                  <a:rPr lang="zh-CN" altLang="en-US" dirty="0"/>
                  <a:t>对结束时间非递减排序的活动集合</a:t>
                </a:r>
                <a:r>
                  <a:rPr lang="en-US" altLang="zh-CN" dirty="0"/>
                  <a:t>E={</a:t>
                </a:r>
                <a:r>
                  <a:rPr lang="en-US" altLang="zh-CN" sz="2800" b="1" dirty="0">
                    <a:solidFill>
                      <a:srgbClr val="FF0000"/>
                    </a:solidFill>
                  </a:rPr>
                  <a:t>1</a:t>
                </a:r>
                <a:r>
                  <a:rPr lang="en-US" altLang="zh-CN" dirty="0"/>
                  <a:t>,</a:t>
                </a:r>
                <a:r>
                  <a:rPr lang="zh-CN" altLang="en-US" dirty="0"/>
                  <a:t> </a:t>
                </a:r>
                <a:r>
                  <a:rPr lang="en-US" altLang="zh-CN" dirty="0"/>
                  <a:t>2,</a:t>
                </a:r>
                <a:r>
                  <a:rPr lang="zh-CN" altLang="en-US" dirty="0"/>
                  <a:t> </a:t>
                </a:r>
                <a:r>
                  <a:rPr lang="en-US" altLang="zh-CN" dirty="0"/>
                  <a:t>3,…,n}</a:t>
                </a:r>
                <a:r>
                  <a:rPr lang="zh-CN" altLang="en-US" dirty="0"/>
                  <a:t>，如果</a:t>
                </a:r>
                <a:endParaRPr lang="en-US" altLang="zh-CN" dirty="0"/>
              </a:p>
              <a:p>
                <a:pPr marL="0" indent="0">
                  <a:buNone/>
                </a:pPr>
                <a:r>
                  <a:rPr lang="en-US" altLang="zh-CN" dirty="0"/>
                  <a:t>                A={</a:t>
                </a:r>
                <a:r>
                  <a:rPr lang="en-US" altLang="zh-CN" sz="2800" b="1" dirty="0">
                    <a:solidFill>
                      <a:srgbClr val="FF0000"/>
                    </a:solidFill>
                  </a:rPr>
                  <a:t>1</a:t>
                </a:r>
                <a:r>
                  <a:rPr lang="en-US" altLang="zh-CN" dirty="0"/>
                  <a:t>,</a:t>
                </a:r>
                <a:r>
                  <a:rPr lang="zh-CN" altLang="en-US" dirty="0"/>
                  <a:t> </a:t>
                </a:r>
                <a:r>
                  <a:rPr lang="en-US" altLang="zh-CN" dirty="0"/>
                  <a:t>i</a:t>
                </a:r>
                <a:r>
                  <a:rPr lang="en-US" altLang="zh-CN" baseline="-25000" dirty="0"/>
                  <a:t>1</a:t>
                </a:r>
                <a:r>
                  <a:rPr lang="en-US" altLang="zh-CN" dirty="0"/>
                  <a:t>,</a:t>
                </a:r>
                <a:r>
                  <a:rPr lang="zh-CN" altLang="en-US" dirty="0"/>
                  <a:t> </a:t>
                </a:r>
                <a:r>
                  <a:rPr lang="en-US" altLang="zh-CN" dirty="0"/>
                  <a:t>i</a:t>
                </a:r>
                <a:r>
                  <a:rPr lang="en-US" altLang="zh-CN" baseline="-25000" dirty="0"/>
                  <a:t>2</a:t>
                </a:r>
                <a:r>
                  <a:rPr lang="en-US" altLang="zh-CN" dirty="0"/>
                  <a:t>,</a:t>
                </a:r>
                <a:r>
                  <a:rPr lang="zh-CN" altLang="en-US" dirty="0"/>
                  <a:t> </a:t>
                </a:r>
                <a:r>
                  <a:rPr lang="en-US" altLang="zh-CN" dirty="0"/>
                  <a:t>…,</a:t>
                </a:r>
                <a:r>
                  <a:rPr lang="zh-CN" altLang="en-US" dirty="0"/>
                  <a:t> </a:t>
                </a:r>
                <a:r>
                  <a:rPr lang="en-US" altLang="zh-CN" dirty="0"/>
                  <a:t>i</a:t>
                </a:r>
                <a:r>
                  <a:rPr lang="en-US" altLang="zh-CN" baseline="-25000" dirty="0"/>
                  <a:t>k-1</a:t>
                </a:r>
                <a:r>
                  <a:rPr lang="en-US" altLang="zh-CN" dirty="0"/>
                  <a:t>,</a:t>
                </a:r>
                <a:r>
                  <a:rPr lang="zh-CN" altLang="en-US" dirty="0"/>
                  <a:t> </a:t>
                </a:r>
                <a:r>
                  <a:rPr lang="en-US" altLang="zh-CN" dirty="0" err="1"/>
                  <a:t>i</a:t>
                </a:r>
                <a:r>
                  <a:rPr lang="en-US" altLang="zh-CN" baseline="-25000" dirty="0" err="1"/>
                  <a:t>k</a:t>
                </a:r>
                <a:r>
                  <a:rPr lang="en-US" altLang="zh-CN" dirty="0"/>
                  <a:t>}</a:t>
                </a:r>
              </a:p>
              <a:p>
                <a:pPr marL="0" indent="0">
                  <a:buNone/>
                </a:pPr>
                <a:r>
                  <a:rPr lang="zh-CN" altLang="en-US" dirty="0"/>
                  <a:t>    是一个最大相容集合，则</a:t>
                </a:r>
                <a:endParaRPr lang="en-US" altLang="zh-CN" dirty="0"/>
              </a:p>
              <a:p>
                <a:pPr marL="0" indent="0">
                  <a:buNone/>
                </a:pPr>
                <a:r>
                  <a:rPr lang="en-US" altLang="zh-CN" dirty="0"/>
                  <a:t>               A’=A-{1}= ={i</a:t>
                </a:r>
                <a:r>
                  <a:rPr lang="en-US" altLang="zh-CN" baseline="-25000" dirty="0"/>
                  <a:t>1</a:t>
                </a:r>
                <a:r>
                  <a:rPr lang="en-US" altLang="zh-CN" dirty="0"/>
                  <a:t>,</a:t>
                </a:r>
                <a:r>
                  <a:rPr lang="zh-CN" altLang="en-US" dirty="0"/>
                  <a:t> </a:t>
                </a:r>
                <a:r>
                  <a:rPr lang="en-US" altLang="zh-CN" dirty="0"/>
                  <a:t>i</a:t>
                </a:r>
                <a:r>
                  <a:rPr lang="en-US" altLang="zh-CN" baseline="-25000" dirty="0"/>
                  <a:t>2</a:t>
                </a:r>
                <a:r>
                  <a:rPr lang="en-US" altLang="zh-CN" dirty="0"/>
                  <a:t>,</a:t>
                </a:r>
                <a:r>
                  <a:rPr lang="zh-CN" altLang="en-US" dirty="0"/>
                  <a:t> </a:t>
                </a:r>
                <a:r>
                  <a:rPr lang="en-US" altLang="zh-CN" dirty="0"/>
                  <a:t>…,</a:t>
                </a:r>
                <a:r>
                  <a:rPr lang="zh-CN" altLang="en-US" dirty="0"/>
                  <a:t> </a:t>
                </a:r>
                <a:r>
                  <a:rPr lang="en-US" altLang="zh-CN" dirty="0"/>
                  <a:t>i</a:t>
                </a:r>
                <a:r>
                  <a:rPr lang="en-US" altLang="zh-CN" baseline="-25000" dirty="0"/>
                  <a:t>k-1</a:t>
                </a:r>
                <a:r>
                  <a:rPr lang="en-US" altLang="zh-CN" dirty="0"/>
                  <a:t>,</a:t>
                </a:r>
                <a:r>
                  <a:rPr lang="zh-CN" altLang="en-US" dirty="0"/>
                  <a:t> </a:t>
                </a:r>
                <a:r>
                  <a:rPr lang="en-US" altLang="zh-CN" dirty="0" err="1"/>
                  <a:t>i</a:t>
                </a:r>
                <a:r>
                  <a:rPr lang="en-US" altLang="zh-CN" baseline="-25000" dirty="0" err="1"/>
                  <a:t>k</a:t>
                </a:r>
                <a:r>
                  <a:rPr lang="en-US" altLang="zh-CN" dirty="0"/>
                  <a:t>}</a:t>
                </a:r>
              </a:p>
              <a:p>
                <a:pPr marL="0" indent="0">
                  <a:buNone/>
                </a:pPr>
                <a:r>
                  <a:rPr lang="en-US" altLang="zh-CN" dirty="0"/>
                  <a:t>    </a:t>
                </a:r>
                <a:r>
                  <a:rPr lang="zh-CN" altLang="en-US" dirty="0"/>
                  <a:t>是子问题</a:t>
                </a:r>
                <a:endParaRPr lang="en-US" altLang="zh-CN" dirty="0"/>
              </a:p>
              <a:p>
                <a:pPr marL="0" indent="0">
                  <a:buNone/>
                </a:pPr>
                <a:r>
                  <a:rPr lang="en-US" altLang="zh-CN" dirty="0"/>
                  <a:t>               E’={</a:t>
                </a:r>
                <a:r>
                  <a:rPr lang="en-US" altLang="zh-CN" dirty="0" err="1"/>
                  <a:t>i</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E, </a:t>
                </a:r>
                <a:r>
                  <a:rPr lang="en-US" altLang="zh-CN" dirty="0" err="1"/>
                  <a:t>s</a:t>
                </a:r>
                <a:r>
                  <a:rPr lang="en-US" altLang="zh-CN" baseline="-25000" dirty="0" err="1"/>
                  <a:t>i</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f</a:t>
                </a:r>
                <a:r>
                  <a:rPr lang="en-US" altLang="zh-CN" baseline="-25000" dirty="0"/>
                  <a:t>1</a:t>
                </a:r>
                <a:r>
                  <a:rPr lang="en-US" altLang="zh-CN" dirty="0"/>
                  <a:t>}=E-{j</a:t>
                </a:r>
                <a14:m>
                  <m:oMath xmlns:m="http://schemas.openxmlformats.org/officeDocument/2006/math">
                    <m:r>
                      <a:rPr lang="en-US" altLang="zh-CN" i="1">
                        <a:latin typeface="Cambria Math" panose="02040503050406030204" pitchFamily="18" charset="0"/>
                        <a:ea typeface="Cambria Math" panose="02040503050406030204" pitchFamily="18" charset="0"/>
                      </a:rPr>
                      <m:t>∈ </m:t>
                    </m:r>
                  </m:oMath>
                </a14:m>
                <a:r>
                  <a:rPr lang="en-US" altLang="zh-CN" dirty="0" err="1"/>
                  <a:t>E</a:t>
                </a:r>
                <a:r>
                  <a:rPr lang="en-US" altLang="zh-CN" dirty="0"/>
                  <a:t>, </a:t>
                </a:r>
                <a:r>
                  <a:rPr lang="en-US" altLang="zh-CN" dirty="0" err="1"/>
                  <a:t>s</a:t>
                </a:r>
                <a:r>
                  <a:rPr lang="en-US" altLang="zh-CN" baseline="-25000" dirty="0" err="1"/>
                  <a:t>j</a:t>
                </a:r>
                <a:r>
                  <a:rPr lang="en-US" altLang="zh-CN" dirty="0"/>
                  <a:t>&lt;f</a:t>
                </a:r>
                <a:r>
                  <a:rPr lang="en-US" altLang="zh-CN" baseline="-25000" dirty="0"/>
                  <a:t>1</a:t>
                </a:r>
                <a:r>
                  <a:rPr lang="en-US" altLang="zh-CN" dirty="0"/>
                  <a:t>}</a:t>
                </a:r>
              </a:p>
              <a:p>
                <a:pPr marL="0" indent="0">
                  <a:buNone/>
                </a:pPr>
                <a:r>
                  <a:rPr lang="en-US" altLang="zh-CN" dirty="0"/>
                  <a:t>    </a:t>
                </a:r>
                <a:r>
                  <a:rPr lang="zh-CN" altLang="en-US" dirty="0"/>
                  <a:t>的最优解</a:t>
                </a:r>
                <a:endParaRPr lang="en-US" altLang="zh-CN" dirty="0"/>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C2C353A-A77F-4C78-ABD2-600F2B1DCEA4}"/>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EBD6CBA-B938-4C1F-951C-3D98FA48A77C}"/>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5" name="页脚占位符 4">
            <a:extLst>
              <a:ext uri="{FF2B5EF4-FFF2-40B4-BE49-F238E27FC236}">
                <a16:creationId xmlns:a16="http://schemas.microsoft.com/office/drawing/2014/main" id="{881D15FF-BD94-4B6D-845E-22765CD1E372}"/>
              </a:ext>
            </a:extLst>
          </p:cNvPr>
          <p:cNvSpPr>
            <a:spLocks noGrp="1"/>
          </p:cNvSpPr>
          <p:nvPr>
            <p:ph type="ftr" sz="quarter" idx="4294967295"/>
          </p:nvPr>
        </p:nvSpPr>
        <p:spPr>
          <a:xfrm>
            <a:off x="3028950" y="6356351"/>
            <a:ext cx="3086100" cy="365125"/>
          </a:xfrm>
        </p:spPr>
        <p:txBody>
          <a:bodyPr/>
          <a:lstStyle/>
          <a:p>
            <a:endParaRPr lang="zh-CN" altLang="en-US"/>
          </a:p>
        </p:txBody>
      </p:sp>
      <p:sp>
        <p:nvSpPr>
          <p:cNvPr id="6" name="灯片编号占位符 5">
            <a:extLst>
              <a:ext uri="{FF2B5EF4-FFF2-40B4-BE49-F238E27FC236}">
                <a16:creationId xmlns:a16="http://schemas.microsoft.com/office/drawing/2014/main" id="{90DE6399-D533-4528-8B9F-9741D159E854}"/>
              </a:ext>
            </a:extLst>
          </p:cNvPr>
          <p:cNvSpPr>
            <a:spLocks noGrp="1"/>
          </p:cNvSpPr>
          <p:nvPr>
            <p:ph type="sldNum" sz="quarter" idx="12"/>
          </p:nvPr>
        </p:nvSpPr>
        <p:spPr/>
        <p:txBody>
          <a:bodyPr/>
          <a:lstStyle/>
          <a:p>
            <a:fld id="{EEA58A3B-43CE-4AA0-90B5-EB47AFAFEB34}" type="slidenum">
              <a:rPr lang="zh-CN" altLang="en-US" smtClean="0"/>
              <a:pPr/>
              <a:t>30</a:t>
            </a:fld>
            <a:endParaRPr lang="zh-CN" altLang="en-US" dirty="0"/>
          </a:p>
        </p:txBody>
      </p:sp>
      <p:sp>
        <p:nvSpPr>
          <p:cNvPr id="7" name="TextBox 2">
            <a:extLst>
              <a:ext uri="{FF2B5EF4-FFF2-40B4-BE49-F238E27FC236}">
                <a16:creationId xmlns:a16="http://schemas.microsoft.com/office/drawing/2014/main" id="{CC2EAFCA-E50E-42C9-A258-5AF753B44B9E}"/>
              </a:ext>
            </a:extLst>
          </p:cNvPr>
          <p:cNvSpPr txBox="1"/>
          <p:nvPr/>
        </p:nvSpPr>
        <p:spPr>
          <a:xfrm>
            <a:off x="1467969" y="6093636"/>
            <a:ext cx="5132856" cy="646331"/>
          </a:xfrm>
          <a:prstGeom prst="rect">
            <a:avLst/>
          </a:prstGeom>
          <a:solidFill>
            <a:schemeClr val="accent6">
              <a:lumMod val="20000"/>
              <a:lumOff val="80000"/>
            </a:schemeClr>
          </a:solidFill>
        </p:spPr>
        <p:txBody>
          <a:bodyPr wrap="square" rtlCol="0">
            <a:spAutoFit/>
          </a:bodyPr>
          <a:lstStyle/>
          <a:p>
            <a:r>
              <a:rPr lang="zh-CN" altLang="en-US" dirty="0">
                <a:ea typeface="微软雅黑 Light" panose="020B0502040204020203" pitchFamily="34" charset="-122"/>
                <a:cs typeface="Times New Roman" pitchFamily="18" charset="0"/>
              </a:rPr>
              <a:t>任务</a:t>
            </a:r>
            <a:r>
              <a:rPr lang="en-US" altLang="zh-CN" dirty="0">
                <a:ea typeface="微软雅黑 Light" panose="020B0502040204020203" pitchFamily="34" charset="-122"/>
                <a:cs typeface="Times New Roman" pitchFamily="18" charset="0"/>
              </a:rPr>
              <a:t>j: j</a:t>
            </a:r>
            <a:r>
              <a:rPr lang="zh-CN" altLang="en-US" dirty="0">
                <a:ea typeface="微软雅黑 Light" panose="020B0502040204020203" pitchFamily="34" charset="-122"/>
                <a:cs typeface="Times New Roman" pitchFamily="18" charset="0"/>
              </a:rPr>
              <a:t>与</a:t>
            </a:r>
            <a:r>
              <a:rPr lang="en-US" altLang="zh-CN" dirty="0">
                <a:ea typeface="微软雅黑 Light" panose="020B0502040204020203" pitchFamily="34" charset="-122"/>
                <a:cs typeface="Times New Roman" pitchFamily="18" charset="0"/>
              </a:rPr>
              <a:t>1</a:t>
            </a:r>
            <a:r>
              <a:rPr lang="zh-CN" altLang="en-US" dirty="0">
                <a:ea typeface="微软雅黑 Light" panose="020B0502040204020203" pitchFamily="34" charset="-122"/>
                <a:cs typeface="Times New Roman" pitchFamily="18" charset="0"/>
              </a:rPr>
              <a:t>不相容</a:t>
            </a:r>
            <a:endParaRPr lang="en-US" altLang="zh-CN" dirty="0">
              <a:ea typeface="微软雅黑 Light" panose="020B0502040204020203" pitchFamily="34" charset="-122"/>
              <a:cs typeface="Times New Roman" pitchFamily="18" charset="0"/>
            </a:endParaRPr>
          </a:p>
          <a:p>
            <a:r>
              <a:rPr lang="en-US" altLang="zh-CN" dirty="0">
                <a:ea typeface="微软雅黑 Light" panose="020B0502040204020203" pitchFamily="34" charset="-122"/>
                <a:cs typeface="Times New Roman" pitchFamily="18" charset="0"/>
              </a:rPr>
              <a:t>—j</a:t>
            </a:r>
            <a:r>
              <a:rPr lang="zh-CN" altLang="en-US" dirty="0">
                <a:ea typeface="微软雅黑 Light" panose="020B0502040204020203" pitchFamily="34" charset="-122"/>
                <a:cs typeface="Times New Roman" pitchFamily="18" charset="0"/>
              </a:rPr>
              <a:t>的开始时间在活动</a:t>
            </a:r>
            <a:r>
              <a:rPr lang="en-US" altLang="zh-CN" dirty="0">
                <a:ea typeface="微软雅黑 Light" panose="020B0502040204020203" pitchFamily="34" charset="-122"/>
                <a:cs typeface="Times New Roman" pitchFamily="18" charset="0"/>
              </a:rPr>
              <a:t>1</a:t>
            </a:r>
            <a:r>
              <a:rPr lang="zh-CN" altLang="en-US" dirty="0">
                <a:ea typeface="微软雅黑 Light" panose="020B0502040204020203" pitchFamily="34" charset="-122"/>
                <a:cs typeface="Times New Roman" pitchFamily="18" charset="0"/>
              </a:rPr>
              <a:t>结束之前，</a:t>
            </a:r>
            <a:r>
              <a:rPr lang="en-US" altLang="zh-CN" dirty="0" err="1">
                <a:ea typeface="微软雅黑 Light" panose="020B0502040204020203" pitchFamily="34" charset="-122"/>
                <a:cs typeface="Times New Roman" pitchFamily="18" charset="0"/>
              </a:rPr>
              <a:t>s</a:t>
            </a:r>
            <a:r>
              <a:rPr lang="en-US" altLang="zh-CN" baseline="-25000" dirty="0" err="1">
                <a:ea typeface="微软雅黑 Light" panose="020B0502040204020203" pitchFamily="34" charset="-122"/>
                <a:cs typeface="Times New Roman" pitchFamily="18" charset="0"/>
              </a:rPr>
              <a:t>j</a:t>
            </a:r>
            <a:r>
              <a:rPr lang="en-US" altLang="zh-CN" dirty="0">
                <a:ea typeface="微软雅黑 Light" panose="020B0502040204020203" pitchFamily="34" charset="-122"/>
                <a:cs typeface="Times New Roman" pitchFamily="18" charset="0"/>
              </a:rPr>
              <a:t>&lt;f</a:t>
            </a:r>
            <a:r>
              <a:rPr lang="en-US" altLang="zh-CN" baseline="-25000" dirty="0">
                <a:ea typeface="微软雅黑 Light" panose="020B0502040204020203" pitchFamily="34" charset="-122"/>
                <a:cs typeface="Times New Roman" pitchFamily="18" charset="0"/>
              </a:rPr>
              <a:t>1 </a:t>
            </a:r>
          </a:p>
        </p:txBody>
      </p:sp>
      <p:sp>
        <p:nvSpPr>
          <p:cNvPr id="8" name="TextBox 1">
            <a:extLst>
              <a:ext uri="{FF2B5EF4-FFF2-40B4-BE49-F238E27FC236}">
                <a16:creationId xmlns:a16="http://schemas.microsoft.com/office/drawing/2014/main" id="{45ECBCCE-1466-42F1-AB8D-3D0B0872E590}"/>
              </a:ext>
            </a:extLst>
          </p:cNvPr>
          <p:cNvSpPr txBox="1"/>
          <p:nvPr/>
        </p:nvSpPr>
        <p:spPr>
          <a:xfrm>
            <a:off x="6752492" y="2348880"/>
            <a:ext cx="2391508" cy="3046988"/>
          </a:xfrm>
          <a:prstGeom prst="rect">
            <a:avLst/>
          </a:prstGeom>
          <a:solidFill>
            <a:schemeClr val="accent6">
              <a:lumMod val="20000"/>
              <a:lumOff val="80000"/>
            </a:schemeClr>
          </a:solidFill>
          <a:ln>
            <a:solidFill>
              <a:srgbClr val="FF0000"/>
            </a:solidFill>
          </a:ln>
        </p:spPr>
        <p:txBody>
          <a:bodyPr wrap="square">
            <a:spAutoFit/>
          </a:bodyPr>
          <a:lstStyle/>
          <a:p>
            <a:pPr>
              <a:defRPr/>
            </a:pPr>
            <a:r>
              <a:rPr lang="en-US" altLang="zh-CN" sz="2400" dirty="0">
                <a:solidFill>
                  <a:srgbClr val="1C1C1C"/>
                </a:solidFill>
                <a:ea typeface="微软雅黑 Light" panose="020B0502040204020203" pitchFamily="34" charset="-122"/>
              </a:rPr>
              <a:t>1. </a:t>
            </a:r>
            <a:r>
              <a:rPr lang="zh-CN" altLang="en-US" sz="2400" dirty="0">
                <a:solidFill>
                  <a:srgbClr val="1C1C1C"/>
                </a:solidFill>
                <a:ea typeface="微软雅黑 Light" panose="020B0502040204020203" pitchFamily="34" charset="-122"/>
              </a:rPr>
              <a:t>活动</a:t>
            </a:r>
            <a:r>
              <a:rPr lang="en-US" altLang="zh-CN" sz="2400" b="1" dirty="0">
                <a:solidFill>
                  <a:srgbClr val="FF0000"/>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一定在最优解</a:t>
            </a:r>
            <a:r>
              <a:rPr lang="en-US" altLang="zh-CN" sz="2400" dirty="0">
                <a:solidFill>
                  <a:srgbClr val="1C1C1C"/>
                </a:solidFill>
                <a:ea typeface="微软雅黑 Light" panose="020B0502040204020203" pitchFamily="34" charset="-122"/>
              </a:rPr>
              <a:t>A</a:t>
            </a:r>
            <a:r>
              <a:rPr lang="zh-CN" altLang="en-US" sz="2400" dirty="0">
                <a:solidFill>
                  <a:srgbClr val="1C1C1C"/>
                </a:solidFill>
                <a:ea typeface="微软雅黑 Light" panose="020B0502040204020203" pitchFamily="34" charset="-122"/>
              </a:rPr>
              <a:t>中</a:t>
            </a:r>
          </a:p>
          <a:p>
            <a:pPr>
              <a:defRPr/>
            </a:pPr>
            <a:r>
              <a:rPr lang="en-US" altLang="zh-CN" sz="2400" dirty="0">
                <a:solidFill>
                  <a:srgbClr val="1C1C1C"/>
                </a:solidFill>
                <a:ea typeface="微软雅黑 Light" panose="020B0502040204020203" pitchFamily="34" charset="-122"/>
              </a:rPr>
              <a:t>2. </a:t>
            </a:r>
            <a:r>
              <a:rPr lang="zh-CN" altLang="en-US" sz="2400" dirty="0">
                <a:solidFill>
                  <a:srgbClr val="1C1C1C"/>
                </a:solidFill>
                <a:ea typeface="微软雅黑 Light" panose="020B0502040204020203" pitchFamily="34" charset="-122"/>
              </a:rPr>
              <a:t>去除在活动</a:t>
            </a:r>
            <a:r>
              <a:rPr lang="en-US" altLang="zh-CN" sz="2400" b="1" dirty="0">
                <a:solidFill>
                  <a:srgbClr val="FF0000"/>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结束前开始的、与</a:t>
            </a:r>
            <a:r>
              <a:rPr lang="en-US" altLang="zh-CN" sz="2400" dirty="0">
                <a:solidFill>
                  <a:srgbClr val="1C1C1C"/>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不相容的活动</a:t>
            </a:r>
            <a:r>
              <a:rPr lang="en-US" altLang="zh-CN" sz="2400" dirty="0">
                <a:solidFill>
                  <a:srgbClr val="1C1C1C"/>
                </a:solidFill>
                <a:ea typeface="微软雅黑 Light" panose="020B0502040204020203" pitchFamily="34" charset="-122"/>
              </a:rPr>
              <a:t>j</a:t>
            </a:r>
            <a:r>
              <a:rPr lang="zh-CN" altLang="en-US" sz="2400" dirty="0">
                <a:solidFill>
                  <a:srgbClr val="1C1C1C"/>
                </a:solidFill>
                <a:ea typeface="微软雅黑 Light" panose="020B0502040204020203" pitchFamily="34" charset="-122"/>
              </a:rPr>
              <a:t>，得到子问题</a:t>
            </a:r>
            <a:endParaRPr lang="en-US" altLang="zh-CN" sz="2400" dirty="0">
              <a:solidFill>
                <a:srgbClr val="1C1C1C"/>
              </a:solidFill>
              <a:ea typeface="微软雅黑 Light" panose="020B0502040204020203" pitchFamily="34" charset="-122"/>
            </a:endParaRPr>
          </a:p>
          <a:p>
            <a:pPr>
              <a:defRPr/>
            </a:pPr>
            <a:r>
              <a:rPr lang="en-US" altLang="zh-CN" sz="2400" dirty="0">
                <a:solidFill>
                  <a:srgbClr val="1C1C1C"/>
                </a:solidFill>
                <a:ea typeface="微软雅黑 Light" panose="020B0502040204020203" pitchFamily="34" charset="-122"/>
              </a:rPr>
              <a:t>3. </a:t>
            </a:r>
            <a:r>
              <a:rPr lang="zh-CN" altLang="en-US" sz="2400" dirty="0">
                <a:solidFill>
                  <a:srgbClr val="1C1C1C"/>
                </a:solidFill>
                <a:ea typeface="微软雅黑 Light" panose="020B0502040204020203" pitchFamily="34" charset="-122"/>
              </a:rPr>
              <a:t>只保留与</a:t>
            </a:r>
            <a:r>
              <a:rPr lang="en-US" altLang="zh-CN" sz="2400" dirty="0">
                <a:solidFill>
                  <a:srgbClr val="1C1C1C"/>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相容的活动</a:t>
            </a:r>
            <a:r>
              <a:rPr lang="en-US" altLang="zh-CN" sz="2400" dirty="0">
                <a:solidFill>
                  <a:srgbClr val="1C1C1C"/>
                </a:solidFill>
                <a:ea typeface="微软雅黑 Light" panose="020B0502040204020203" pitchFamily="34" charset="-122"/>
              </a:rPr>
              <a:t>i</a:t>
            </a:r>
          </a:p>
        </p:txBody>
      </p:sp>
      <p:cxnSp>
        <p:nvCxnSpPr>
          <p:cNvPr id="10" name="直接箭头连接符 9">
            <a:extLst>
              <a:ext uri="{FF2B5EF4-FFF2-40B4-BE49-F238E27FC236}">
                <a16:creationId xmlns:a16="http://schemas.microsoft.com/office/drawing/2014/main" id="{01F4F560-3AEC-C2FD-A68D-4054232181AF}"/>
              </a:ext>
            </a:extLst>
          </p:cNvPr>
          <p:cNvCxnSpPr>
            <a:cxnSpLocks/>
            <a:stCxn id="8" idx="1"/>
          </p:cNvCxnSpPr>
          <p:nvPr/>
        </p:nvCxnSpPr>
        <p:spPr>
          <a:xfrm flipH="1">
            <a:off x="4648200" y="3872374"/>
            <a:ext cx="2104292" cy="78725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2" name="TextBox 2">
            <a:extLst>
              <a:ext uri="{FF2B5EF4-FFF2-40B4-BE49-F238E27FC236}">
                <a16:creationId xmlns:a16="http://schemas.microsoft.com/office/drawing/2014/main" id="{1280D01A-7F89-61A6-AADE-C34931563BD7}"/>
              </a:ext>
            </a:extLst>
          </p:cNvPr>
          <p:cNvSpPr txBox="1"/>
          <p:nvPr/>
        </p:nvSpPr>
        <p:spPr>
          <a:xfrm>
            <a:off x="0" y="5396776"/>
            <a:ext cx="5238750" cy="646331"/>
          </a:xfrm>
          <a:prstGeom prst="rect">
            <a:avLst/>
          </a:prstGeom>
          <a:solidFill>
            <a:schemeClr val="accent6">
              <a:lumMod val="20000"/>
              <a:lumOff val="80000"/>
            </a:schemeClr>
          </a:solidFill>
        </p:spPr>
        <p:txBody>
          <a:bodyPr wrap="square" rtlCol="0">
            <a:spAutoFit/>
          </a:bodyPr>
          <a:lstStyle/>
          <a:p>
            <a:r>
              <a:rPr lang="zh-CN" altLang="en-US" dirty="0">
                <a:ea typeface="微软雅黑 Light" panose="020B0502040204020203" pitchFamily="34" charset="-122"/>
                <a:cs typeface="Times New Roman" pitchFamily="18" charset="0"/>
              </a:rPr>
              <a:t>任务</a:t>
            </a:r>
            <a:r>
              <a:rPr lang="en-US" altLang="zh-CN" dirty="0">
                <a:ea typeface="微软雅黑 Light" panose="020B0502040204020203" pitchFamily="34" charset="-122"/>
                <a:cs typeface="Times New Roman" pitchFamily="18" charset="0"/>
              </a:rPr>
              <a:t>i:  </a:t>
            </a:r>
            <a:r>
              <a:rPr lang="en-US" altLang="zh-CN" dirty="0" err="1">
                <a:ea typeface="微软雅黑 Light" panose="020B0502040204020203" pitchFamily="34" charset="-122"/>
                <a:cs typeface="Times New Roman" pitchFamily="18" charset="0"/>
              </a:rPr>
              <a:t>i</a:t>
            </a:r>
            <a:r>
              <a:rPr lang="zh-CN" altLang="en-US" dirty="0">
                <a:ea typeface="微软雅黑 Light" panose="020B0502040204020203" pitchFamily="34" charset="-122"/>
                <a:cs typeface="Times New Roman" pitchFamily="18" charset="0"/>
              </a:rPr>
              <a:t>与</a:t>
            </a:r>
            <a:r>
              <a:rPr lang="en-US" altLang="zh-CN" dirty="0">
                <a:ea typeface="微软雅黑 Light" panose="020B0502040204020203" pitchFamily="34" charset="-122"/>
                <a:cs typeface="Times New Roman" pitchFamily="18" charset="0"/>
              </a:rPr>
              <a:t>1</a:t>
            </a:r>
            <a:r>
              <a:rPr lang="zh-CN" altLang="en-US" dirty="0">
                <a:ea typeface="微软雅黑 Light" panose="020B0502040204020203" pitchFamily="34" charset="-122"/>
                <a:cs typeface="Times New Roman" pitchFamily="18" charset="0"/>
              </a:rPr>
              <a:t>相容</a:t>
            </a:r>
            <a:endParaRPr lang="en-US" altLang="zh-CN" baseline="-25000" dirty="0">
              <a:ea typeface="微软雅黑 Light" panose="020B0502040204020203" pitchFamily="34" charset="-122"/>
              <a:cs typeface="Times New Roman" pitchFamily="18" charset="0"/>
            </a:endParaRPr>
          </a:p>
          <a:p>
            <a:r>
              <a:rPr lang="en-US" altLang="zh-CN" dirty="0">
                <a:ea typeface="微软雅黑 Light" panose="020B0502040204020203" pitchFamily="34" charset="-122"/>
                <a:cs typeface="Times New Roman" pitchFamily="18" charset="0"/>
              </a:rPr>
              <a:t>—</a:t>
            </a:r>
            <a:r>
              <a:rPr lang="en-US" altLang="zh-CN" dirty="0" err="1">
                <a:ea typeface="微软雅黑 Light" panose="020B0502040204020203" pitchFamily="34" charset="-122"/>
                <a:cs typeface="Times New Roman" pitchFamily="18" charset="0"/>
              </a:rPr>
              <a:t>i</a:t>
            </a:r>
            <a:r>
              <a:rPr lang="zh-CN" altLang="en-US" dirty="0">
                <a:ea typeface="微软雅黑 Light" panose="020B0502040204020203" pitchFamily="34" charset="-122"/>
                <a:cs typeface="Times New Roman" pitchFamily="18" charset="0"/>
              </a:rPr>
              <a:t>的开始时间</a:t>
            </a:r>
            <a:r>
              <a:rPr lang="en-US" altLang="zh-CN" dirty="0" err="1">
                <a:ea typeface="微软雅黑 Light" panose="020B0502040204020203" pitchFamily="34" charset="-122"/>
                <a:cs typeface="Times New Roman" pitchFamily="18" charset="0"/>
              </a:rPr>
              <a:t>s</a:t>
            </a:r>
            <a:r>
              <a:rPr lang="en-US" altLang="zh-CN" baseline="-25000" dirty="0" err="1">
                <a:ea typeface="微软雅黑 Light" panose="020B0502040204020203" pitchFamily="34" charset="-122"/>
                <a:cs typeface="Times New Roman" pitchFamily="18" charset="0"/>
              </a:rPr>
              <a:t>i</a:t>
            </a:r>
            <a:r>
              <a:rPr lang="zh-CN" altLang="en-US" dirty="0">
                <a:ea typeface="微软雅黑 Light" panose="020B0502040204020203" pitchFamily="34" charset="-122"/>
                <a:cs typeface="Times New Roman" pitchFamily="18" charset="0"/>
              </a:rPr>
              <a:t>在活动</a:t>
            </a:r>
            <a:r>
              <a:rPr lang="en-US" altLang="zh-CN" dirty="0">
                <a:ea typeface="微软雅黑 Light" panose="020B0502040204020203" pitchFamily="34" charset="-122"/>
                <a:cs typeface="Times New Roman" pitchFamily="18" charset="0"/>
              </a:rPr>
              <a:t>1</a:t>
            </a:r>
            <a:r>
              <a:rPr lang="zh-CN" altLang="en-US" dirty="0">
                <a:ea typeface="微软雅黑 Light" panose="020B0502040204020203" pitchFamily="34" charset="-122"/>
                <a:cs typeface="Times New Roman" pitchFamily="18" charset="0"/>
              </a:rPr>
              <a:t>结束之后，</a:t>
            </a:r>
            <a:r>
              <a:rPr lang="en-US" altLang="zh-CN" dirty="0" err="1">
                <a:ea typeface="微软雅黑 Light" panose="020B0502040204020203" pitchFamily="34" charset="-122"/>
                <a:cs typeface="Times New Roman" pitchFamily="18" charset="0"/>
              </a:rPr>
              <a:t>s</a:t>
            </a:r>
            <a:r>
              <a:rPr lang="en-US" altLang="zh-CN" baseline="-25000" dirty="0" err="1">
                <a:ea typeface="微软雅黑 Light" panose="020B0502040204020203" pitchFamily="34" charset="-122"/>
                <a:cs typeface="Times New Roman" pitchFamily="18" charset="0"/>
              </a:rPr>
              <a:t>i</a:t>
            </a:r>
            <a:r>
              <a:rPr lang="en-US" altLang="zh-CN" dirty="0">
                <a:ea typeface="微软雅黑 Light" panose="020B0502040204020203" pitchFamily="34" charset="-122"/>
                <a:cs typeface="Times New Roman" pitchFamily="18" charset="0"/>
              </a:rPr>
              <a:t>&gt;=f</a:t>
            </a:r>
            <a:r>
              <a:rPr lang="en-US" altLang="zh-CN" baseline="-25000" dirty="0">
                <a:ea typeface="微软雅黑 Light" panose="020B0502040204020203" pitchFamily="34" charset="-122"/>
                <a:cs typeface="Times New Roman" pitchFamily="18" charset="0"/>
              </a:rPr>
              <a:t>1</a:t>
            </a:r>
            <a:endParaRPr lang="zh-CN" altLang="en-US" baseline="-25000" dirty="0">
              <a:ea typeface="微软雅黑 Light" panose="020B0502040204020203" pitchFamily="34" charset="-122"/>
              <a:cs typeface="Times New Roman" pitchFamily="18" charset="0"/>
            </a:endParaRPr>
          </a:p>
        </p:txBody>
      </p:sp>
      <p:cxnSp>
        <p:nvCxnSpPr>
          <p:cNvPr id="13" name="直接箭头连接符 12">
            <a:extLst>
              <a:ext uri="{FF2B5EF4-FFF2-40B4-BE49-F238E27FC236}">
                <a16:creationId xmlns:a16="http://schemas.microsoft.com/office/drawing/2014/main" id="{C8098023-4575-C64E-A129-8CEF5E7F1087}"/>
              </a:ext>
            </a:extLst>
          </p:cNvPr>
          <p:cNvCxnSpPr>
            <a:cxnSpLocks/>
            <a:endCxn id="12" idx="0"/>
          </p:cNvCxnSpPr>
          <p:nvPr/>
        </p:nvCxnSpPr>
        <p:spPr>
          <a:xfrm>
            <a:off x="1760220" y="4770120"/>
            <a:ext cx="859155" cy="62665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a:extLst>
              <a:ext uri="{FF2B5EF4-FFF2-40B4-BE49-F238E27FC236}">
                <a16:creationId xmlns:a16="http://schemas.microsoft.com/office/drawing/2014/main" id="{65CE51B4-C874-5036-ACE7-09248A4AB183}"/>
              </a:ext>
            </a:extLst>
          </p:cNvPr>
          <p:cNvCxnSpPr>
            <a:cxnSpLocks/>
          </p:cNvCxnSpPr>
          <p:nvPr/>
        </p:nvCxnSpPr>
        <p:spPr>
          <a:xfrm>
            <a:off x="4133117" y="4770118"/>
            <a:ext cx="2153383" cy="130502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54888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30DE9-5EEE-4810-97D2-E6D3D96FEB19}"/>
              </a:ext>
            </a:extLst>
          </p:cNvPr>
          <p:cNvSpPr>
            <a:spLocks noGrp="1"/>
          </p:cNvSpPr>
          <p:nvPr>
            <p:ph type="title"/>
          </p:nvPr>
        </p:nvSpPr>
        <p:spPr/>
        <p:txBody>
          <a:bodyPr/>
          <a:lstStyle/>
          <a:p>
            <a:r>
              <a:rPr lang="en-US" altLang="zh-CN" dirty="0"/>
              <a:t>4.2 </a:t>
            </a:r>
            <a:r>
              <a:rPr lang="zh-CN" altLang="en-US" dirty="0"/>
              <a:t>贪心算法基本要素</a:t>
            </a:r>
          </a:p>
        </p:txBody>
      </p:sp>
      <p:sp>
        <p:nvSpPr>
          <p:cNvPr id="3" name="内容占位符 2">
            <a:extLst>
              <a:ext uri="{FF2B5EF4-FFF2-40B4-BE49-F238E27FC236}">
                <a16:creationId xmlns:a16="http://schemas.microsoft.com/office/drawing/2014/main" id="{88C90D8B-8911-4D02-AF14-48B3F6FF9D2F}"/>
              </a:ext>
            </a:extLst>
          </p:cNvPr>
          <p:cNvSpPr>
            <a:spLocks noGrp="1"/>
          </p:cNvSpPr>
          <p:nvPr>
            <p:ph idx="1"/>
          </p:nvPr>
        </p:nvSpPr>
        <p:spPr/>
        <p:txBody>
          <a:bodyPr/>
          <a:lstStyle/>
          <a:p>
            <a:r>
              <a:rPr lang="zh-CN" altLang="en-US" sz="2400" dirty="0">
                <a:solidFill>
                  <a:srgbClr val="000000"/>
                </a:solidFill>
                <a:latin typeface="Times New Roman" pitchFamily="18" charset="0"/>
              </a:rPr>
              <a:t>一个问题可以采用贪心算法求解，获得</a:t>
            </a:r>
            <a:r>
              <a:rPr lang="zh-CN" altLang="en-US" sz="2400" b="1" dirty="0">
                <a:solidFill>
                  <a:srgbClr val="FF0000"/>
                </a:solidFill>
                <a:latin typeface="Times New Roman" pitchFamily="18" charset="0"/>
              </a:rPr>
              <a:t>最优解</a:t>
            </a:r>
            <a:r>
              <a:rPr lang="zh-CN" altLang="en-US" sz="2400" dirty="0">
                <a:solidFill>
                  <a:srgbClr val="000000"/>
                </a:solidFill>
                <a:latin typeface="Times New Roman" pitchFamily="18" charset="0"/>
              </a:rPr>
              <a:t>，需要具有</a:t>
            </a:r>
            <a:r>
              <a:rPr lang="en-US" altLang="zh-CN" sz="2400" dirty="0">
                <a:solidFill>
                  <a:srgbClr val="000000"/>
                </a:solidFill>
                <a:latin typeface="Times New Roman" pitchFamily="18" charset="0"/>
              </a:rPr>
              <a:t>2</a:t>
            </a:r>
            <a:r>
              <a:rPr lang="zh-CN" altLang="en-US" sz="2400" dirty="0">
                <a:solidFill>
                  <a:srgbClr val="000000"/>
                </a:solidFill>
                <a:latin typeface="Times New Roman" pitchFamily="18" charset="0"/>
              </a:rPr>
              <a:t>个性质</a:t>
            </a:r>
            <a:endParaRPr lang="en-US" altLang="zh-CN" sz="2400" dirty="0">
              <a:solidFill>
                <a:srgbClr val="000000"/>
              </a:solidFill>
              <a:latin typeface="Times New Roman" pitchFamily="18" charset="0"/>
            </a:endParaRPr>
          </a:p>
          <a:p>
            <a:pPr lvl="1"/>
            <a:r>
              <a:rPr lang="zh-CN" altLang="en-US" dirty="0">
                <a:solidFill>
                  <a:srgbClr val="000000"/>
                </a:solidFill>
                <a:latin typeface="Times New Roman" pitchFamily="18" charset="0"/>
              </a:rPr>
              <a:t>贪心选择性质</a:t>
            </a:r>
            <a:endParaRPr lang="en-US" altLang="zh-CN" dirty="0">
              <a:solidFill>
                <a:srgbClr val="000000"/>
              </a:solidFill>
              <a:latin typeface="Times New Roman" pitchFamily="18" charset="0"/>
            </a:endParaRPr>
          </a:p>
          <a:p>
            <a:pPr lvl="2"/>
            <a:r>
              <a:rPr lang="zh-CN" altLang="en-US" dirty="0">
                <a:solidFill>
                  <a:srgbClr val="000000"/>
                </a:solidFill>
                <a:latin typeface="Times New Roman" pitchFamily="18" charset="0"/>
              </a:rPr>
              <a:t>局部贪心策略可以获得最优解</a:t>
            </a:r>
            <a:endParaRPr lang="en-US" altLang="zh-CN" dirty="0">
              <a:solidFill>
                <a:srgbClr val="000000"/>
              </a:solidFill>
              <a:latin typeface="Times New Roman" pitchFamily="18" charset="0"/>
            </a:endParaRPr>
          </a:p>
          <a:p>
            <a:pPr lvl="2"/>
            <a:r>
              <a:rPr lang="zh-CN" altLang="en-US" dirty="0">
                <a:solidFill>
                  <a:srgbClr val="000000"/>
                </a:solidFill>
                <a:latin typeface="Times New Roman" pitchFamily="18" charset="0"/>
              </a:rPr>
              <a:t>算法时间复杂性低</a:t>
            </a:r>
            <a:endParaRPr lang="en-US" altLang="zh-CN" dirty="0">
              <a:solidFill>
                <a:srgbClr val="000000"/>
              </a:solidFill>
              <a:latin typeface="Times New Roman" pitchFamily="18" charset="0"/>
            </a:endParaRPr>
          </a:p>
          <a:p>
            <a:pPr lvl="1"/>
            <a:r>
              <a:rPr lang="zh-CN" altLang="en-US" dirty="0">
                <a:solidFill>
                  <a:srgbClr val="000000"/>
                </a:solidFill>
                <a:latin typeface="Times New Roman" pitchFamily="18" charset="0"/>
              </a:rPr>
              <a:t>最优子结构性质</a:t>
            </a:r>
            <a:endParaRPr lang="en-US" altLang="zh-CN" dirty="0">
              <a:solidFill>
                <a:srgbClr val="000000"/>
              </a:solidFill>
              <a:latin typeface="Times New Roman" pitchFamily="18" charset="0"/>
            </a:endParaRPr>
          </a:p>
          <a:p>
            <a:pPr lvl="2"/>
            <a:r>
              <a:rPr lang="zh-CN" altLang="en-US" dirty="0">
                <a:solidFill>
                  <a:srgbClr val="000000"/>
                </a:solidFill>
                <a:latin typeface="Times New Roman" pitchFamily="18" charset="0"/>
              </a:rPr>
              <a:t>原问题最优解包括了子问题最优解</a:t>
            </a:r>
            <a:endParaRPr lang="en-US" altLang="zh-CN" dirty="0">
              <a:solidFill>
                <a:srgbClr val="000000"/>
              </a:solidFill>
              <a:latin typeface="Times New Roman" pitchFamily="18" charset="0"/>
            </a:endParaRPr>
          </a:p>
          <a:p>
            <a:pPr lvl="2"/>
            <a:r>
              <a:rPr lang="zh-CN" altLang="en-US" dirty="0">
                <a:solidFill>
                  <a:srgbClr val="000000"/>
                </a:solidFill>
                <a:latin typeface="Times New Roman" pitchFamily="18" charset="0"/>
              </a:rPr>
              <a:t>允许自上而下，由部分解出发，逐步构造最优解</a:t>
            </a:r>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FB164A11-9D34-4684-8137-975C194E48FE}"/>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84222C40-B004-4BFC-AAFC-8E13B0D15579}"/>
              </a:ext>
            </a:extLst>
          </p:cNvPr>
          <p:cNvSpPr>
            <a:spLocks noGrp="1"/>
          </p:cNvSpPr>
          <p:nvPr>
            <p:ph type="sldNum" sz="quarter" idx="12"/>
          </p:nvPr>
        </p:nvSpPr>
        <p:spPr/>
        <p:txBody>
          <a:bodyPr/>
          <a:lstStyle/>
          <a:p>
            <a:fld id="{EEA58A3B-43CE-4AA0-90B5-EB47AFAFEB34}" type="slidenum">
              <a:rPr lang="zh-CN" altLang="en-US" smtClean="0"/>
              <a:pPr/>
              <a:t>31</a:t>
            </a:fld>
            <a:endParaRPr lang="zh-CN" altLang="en-US" dirty="0"/>
          </a:p>
        </p:txBody>
      </p:sp>
    </p:spTree>
    <p:extLst>
      <p:ext uri="{BB962C8B-B14F-4D97-AF65-F5344CB8AC3E}">
        <p14:creationId xmlns:p14="http://schemas.microsoft.com/office/powerpoint/2010/main" val="1355349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B95AF-3404-4FE6-8912-2C96395A9A77}"/>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09E8B8CC-B624-4163-92AA-B8A43D2E12FF}"/>
              </a:ext>
            </a:extLst>
          </p:cNvPr>
          <p:cNvSpPr>
            <a:spLocks noGrp="1"/>
          </p:cNvSpPr>
          <p:nvPr>
            <p:ph idx="1"/>
          </p:nvPr>
        </p:nvSpPr>
        <p:spPr>
          <a:xfrm>
            <a:off x="123432" y="764364"/>
            <a:ext cx="8897136" cy="6004078"/>
          </a:xfrm>
        </p:spPr>
        <p:txBody>
          <a:bodyPr>
            <a:normAutofit/>
          </a:bodyPr>
          <a:lstStyle/>
          <a:p>
            <a:pPr eaLnBrk="1" hangingPunct="1">
              <a:spcBef>
                <a:spcPts val="600"/>
              </a:spcBef>
            </a:pPr>
            <a:r>
              <a:rPr lang="zh-CN" altLang="en-US" sz="2400" b="1" dirty="0">
                <a:solidFill>
                  <a:srgbClr val="000000"/>
                </a:solidFill>
                <a:latin typeface="Times New Roman" pitchFamily="18" charset="0"/>
                <a:cs typeface="Times New Roman" pitchFamily="18" charset="0"/>
              </a:rPr>
              <a:t>贪心选择性质</a:t>
            </a:r>
            <a:endParaRPr lang="en-US" altLang="zh-CN" sz="2400" b="1"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问题的</a:t>
            </a:r>
            <a:r>
              <a:rPr lang="zh-CN" altLang="en-US" dirty="0">
                <a:solidFill>
                  <a:srgbClr val="FF0000"/>
                </a:solidFill>
                <a:latin typeface="Times New Roman" pitchFamily="18" charset="0"/>
                <a:cs typeface="Times New Roman" pitchFamily="18" charset="0"/>
              </a:rPr>
              <a:t>全局</a:t>
            </a:r>
            <a:r>
              <a:rPr lang="en-US" altLang="zh-CN" dirty="0">
                <a:solidFill>
                  <a:srgbClr val="FF0000"/>
                </a:solidFill>
                <a:latin typeface="Times New Roman" pitchFamily="18" charset="0"/>
                <a:cs typeface="Times New Roman" pitchFamily="18" charset="0"/>
              </a:rPr>
              <a:t>/</a:t>
            </a:r>
            <a:r>
              <a:rPr lang="zh-CN" altLang="en-US" dirty="0">
                <a:solidFill>
                  <a:srgbClr val="FF0000"/>
                </a:solidFill>
                <a:latin typeface="Times New Roman" pitchFamily="18" charset="0"/>
                <a:cs typeface="Times New Roman" pitchFamily="18" charset="0"/>
              </a:rPr>
              <a:t>整体最优解</a:t>
            </a:r>
            <a:r>
              <a:rPr lang="zh-CN" altLang="en-US" dirty="0">
                <a:solidFill>
                  <a:srgbClr val="000000"/>
                </a:solidFill>
                <a:latin typeface="Times New Roman" pitchFamily="18" charset="0"/>
                <a:cs typeface="Times New Roman" pitchFamily="18" charset="0"/>
              </a:rPr>
              <a:t>可以通过采用一系列</a:t>
            </a:r>
            <a:r>
              <a:rPr lang="zh-CN" altLang="en-US" b="1" dirty="0">
                <a:solidFill>
                  <a:srgbClr val="000000"/>
                </a:solidFill>
                <a:latin typeface="Times New Roman" pitchFamily="18" charset="0"/>
                <a:cs typeface="Times New Roman" pitchFamily="18" charset="0"/>
              </a:rPr>
              <a:t>局部最优</a:t>
            </a:r>
            <a:r>
              <a:rPr lang="zh-CN" altLang="en-US" dirty="0">
                <a:solidFill>
                  <a:srgbClr val="000000"/>
                </a:solidFill>
                <a:latin typeface="Times New Roman" pitchFamily="18" charset="0"/>
                <a:cs typeface="Times New Roman" pitchFamily="18" charset="0"/>
              </a:rPr>
              <a:t>的选择，即贪心选择，来获得</a:t>
            </a:r>
            <a:endParaRPr lang="en-US" altLang="zh-CN" dirty="0">
              <a:solidFill>
                <a:srgbClr val="000000"/>
              </a:solidFill>
              <a:latin typeface="Times New Roman" pitchFamily="18" charset="0"/>
              <a:cs typeface="Times New Roman" pitchFamily="18" charset="0"/>
            </a:endParaRPr>
          </a:p>
          <a:p>
            <a:pPr marL="228600" lvl="1" indent="-228600">
              <a:spcBef>
                <a:spcPts val="600"/>
              </a:spcBef>
              <a:buClr>
                <a:srgbClr val="0000FF"/>
              </a:buClr>
              <a:buSzPct val="60000"/>
              <a:buFont typeface="Wingdings" panose="05000000000000000000" pitchFamily="2" charset="2"/>
              <a:buChar char="n"/>
            </a:pPr>
            <a:r>
              <a:rPr lang="zh-CN" altLang="en-US" dirty="0">
                <a:solidFill>
                  <a:srgbClr val="000000"/>
                </a:solidFill>
                <a:latin typeface="Times New Roman" pitchFamily="18" charset="0"/>
                <a:cs typeface="Times New Roman" pitchFamily="18" charset="0"/>
              </a:rPr>
              <a:t>贪心选择性质是贪心算法可应用于求解问题全局最优解的第一个基本要素，也是贪心算法与动态规划算法的主要区别</a:t>
            </a:r>
          </a:p>
          <a:p>
            <a:pPr eaLnBrk="1" hangingPunct="1">
              <a:spcBef>
                <a:spcPts val="600"/>
              </a:spcBef>
            </a:pPr>
            <a:r>
              <a:rPr lang="zh-CN" altLang="en-US" sz="2400" dirty="0">
                <a:solidFill>
                  <a:srgbClr val="000000"/>
                </a:solidFill>
                <a:latin typeface="Times New Roman" pitchFamily="18" charset="0"/>
                <a:cs typeface="Times New Roman" pitchFamily="18" charset="0"/>
              </a:rPr>
              <a:t>确定具体问题是否具有贪心选择性质，须证明：</a:t>
            </a:r>
            <a:endParaRPr lang="en-US" altLang="zh-CN" sz="2400" dirty="0">
              <a:solidFill>
                <a:srgbClr val="000000"/>
              </a:solidFill>
              <a:latin typeface="Times New Roman" pitchFamily="18" charset="0"/>
              <a:cs typeface="Times New Roman" pitchFamily="18" charset="0"/>
            </a:endParaRPr>
          </a:p>
          <a:p>
            <a:pPr lvl="1">
              <a:spcBef>
                <a:spcPts val="600"/>
              </a:spcBef>
            </a:pPr>
            <a:r>
              <a:rPr lang="zh-CN" altLang="en-US" dirty="0">
                <a:solidFill>
                  <a:srgbClr val="CC0000"/>
                </a:solidFill>
                <a:latin typeface="Times New Roman" pitchFamily="18" charset="0"/>
                <a:cs typeface="Times New Roman" pitchFamily="18" charset="0"/>
              </a:rPr>
              <a:t>每一步所作的贪心选择最终导致问题的整体最优解</a:t>
            </a:r>
          </a:p>
        </p:txBody>
      </p:sp>
      <p:sp>
        <p:nvSpPr>
          <p:cNvPr id="4" name="日期占位符 3">
            <a:extLst>
              <a:ext uri="{FF2B5EF4-FFF2-40B4-BE49-F238E27FC236}">
                <a16:creationId xmlns:a16="http://schemas.microsoft.com/office/drawing/2014/main" id="{50989E4D-3184-4CBF-9861-A7124F87B47E}"/>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E321F822-271C-4D06-918A-C28F48CF3033}"/>
              </a:ext>
            </a:extLst>
          </p:cNvPr>
          <p:cNvSpPr>
            <a:spLocks noGrp="1"/>
          </p:cNvSpPr>
          <p:nvPr>
            <p:ph type="sldNum" sz="quarter" idx="12"/>
          </p:nvPr>
        </p:nvSpPr>
        <p:spPr/>
        <p:txBody>
          <a:bodyPr/>
          <a:lstStyle/>
          <a:p>
            <a:fld id="{EEA58A3B-43CE-4AA0-90B5-EB47AFAFEB34}" type="slidenum">
              <a:rPr lang="zh-CN" altLang="en-US" smtClean="0"/>
              <a:pPr/>
              <a:t>32</a:t>
            </a:fld>
            <a:endParaRPr lang="zh-CN" altLang="en-US" dirty="0"/>
          </a:p>
        </p:txBody>
      </p:sp>
    </p:spTree>
    <p:extLst>
      <p:ext uri="{BB962C8B-B14F-4D97-AF65-F5344CB8AC3E}">
        <p14:creationId xmlns:p14="http://schemas.microsoft.com/office/powerpoint/2010/main" val="197311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F6178-7A8A-446E-B122-B5EEEAC6BBEA}"/>
              </a:ext>
            </a:extLst>
          </p:cNvPr>
          <p:cNvSpPr>
            <a:spLocks noGrp="1"/>
          </p:cNvSpPr>
          <p:nvPr>
            <p:ph type="title"/>
          </p:nvPr>
        </p:nvSpPr>
        <p:spPr/>
        <p:txBody>
          <a:bodyPr>
            <a:normAutofit/>
          </a:bodyPr>
          <a:lstStyle/>
          <a:p>
            <a:r>
              <a:rPr lang="zh-CN" altLang="en-US" dirty="0"/>
              <a:t>动态规划 </a:t>
            </a:r>
            <a:r>
              <a:rPr lang="en-US" altLang="zh-CN" dirty="0"/>
              <a:t>vs </a:t>
            </a:r>
            <a:r>
              <a:rPr lang="zh-CN" altLang="en-US" dirty="0"/>
              <a:t>贪心算法</a:t>
            </a:r>
          </a:p>
        </p:txBody>
      </p:sp>
      <p:sp>
        <p:nvSpPr>
          <p:cNvPr id="3" name="内容占位符 2">
            <a:extLst>
              <a:ext uri="{FF2B5EF4-FFF2-40B4-BE49-F238E27FC236}">
                <a16:creationId xmlns:a16="http://schemas.microsoft.com/office/drawing/2014/main" id="{18B6D6D5-AD60-4E95-8F2F-69B80D869ACC}"/>
              </a:ext>
            </a:extLst>
          </p:cNvPr>
          <p:cNvSpPr>
            <a:spLocks noGrp="1"/>
          </p:cNvSpPr>
          <p:nvPr>
            <p:ph idx="1"/>
          </p:nvPr>
        </p:nvSpPr>
        <p:spPr/>
        <p:txBody>
          <a:bodyPr>
            <a:normAutofit fontScale="92500" lnSpcReduction="20000"/>
          </a:bodyPr>
          <a:lstStyle/>
          <a:p>
            <a:pPr eaLnBrk="1" hangingPunct="1">
              <a:spcBef>
                <a:spcPts val="600"/>
              </a:spcBef>
            </a:pPr>
            <a:r>
              <a:rPr lang="zh-CN" altLang="en-US" dirty="0">
                <a:solidFill>
                  <a:srgbClr val="000000"/>
                </a:solidFill>
                <a:latin typeface="Times New Roman" pitchFamily="18" charset="0"/>
                <a:cs typeface="Times New Roman" pitchFamily="18" charset="0"/>
              </a:rPr>
              <a:t>共同点</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两者都要求具有最优子结构性质，以便根据子问题解构造原问题</a:t>
            </a:r>
            <a:r>
              <a:rPr lang="en-US" altLang="zh-CN" dirty="0">
                <a:solidFill>
                  <a:srgbClr val="000000"/>
                </a:solidFill>
                <a:latin typeface="Times New Roman" pitchFamily="18" charset="0"/>
                <a:cs typeface="Times New Roman" pitchFamily="18" charset="0"/>
              </a:rPr>
              <a:t>/</a:t>
            </a:r>
            <a:r>
              <a:rPr lang="zh-CN" altLang="en-US" dirty="0">
                <a:solidFill>
                  <a:srgbClr val="000000"/>
                </a:solidFill>
                <a:latin typeface="Times New Roman" pitchFamily="18" charset="0"/>
                <a:cs typeface="Times New Roman" pitchFamily="18" charset="0"/>
              </a:rPr>
              <a:t>规模更大子问题的解</a:t>
            </a:r>
            <a:endParaRPr lang="en-US" altLang="zh-CN" dirty="0">
              <a:solidFill>
                <a:srgbClr val="000000"/>
              </a:solidFill>
              <a:latin typeface="Times New Roman" pitchFamily="18" charset="0"/>
              <a:cs typeface="Times New Roman" pitchFamily="18" charset="0"/>
            </a:endParaRPr>
          </a:p>
          <a:p>
            <a:pPr eaLnBrk="1" hangingPunct="1">
              <a:spcBef>
                <a:spcPts val="600"/>
              </a:spcBef>
            </a:pPr>
            <a:r>
              <a:rPr lang="zh-CN" altLang="en-US" dirty="0">
                <a:solidFill>
                  <a:srgbClr val="000000"/>
                </a:solidFill>
                <a:latin typeface="Times New Roman" pitchFamily="18" charset="0"/>
                <a:cs typeface="Times New Roman" pitchFamily="18" charset="0"/>
              </a:rPr>
              <a:t>不同点</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贪心法要求问题具有贪心选择性质，以保证求得问题的全局最优解</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解题方式差异</a:t>
            </a:r>
            <a:endParaRPr lang="en-US" altLang="zh-CN" dirty="0">
              <a:solidFill>
                <a:srgbClr val="000000"/>
              </a:solidFill>
              <a:latin typeface="Times New Roman" pitchFamily="18" charset="0"/>
              <a:cs typeface="Times New Roman" pitchFamily="18" charset="0"/>
            </a:endParaRPr>
          </a:p>
          <a:p>
            <a:pPr lvl="2">
              <a:spcBef>
                <a:spcPts val="600"/>
              </a:spcBef>
            </a:pPr>
            <a:r>
              <a:rPr lang="zh-CN" altLang="en-US" dirty="0">
                <a:solidFill>
                  <a:srgbClr val="000000"/>
                </a:solidFill>
                <a:latin typeface="Times New Roman" pitchFamily="18" charset="0"/>
                <a:cs typeface="Times New Roman" pitchFamily="18" charset="0"/>
              </a:rPr>
              <a:t>动态规划算法一般采用</a:t>
            </a:r>
            <a:r>
              <a:rPr lang="zh-CN" altLang="en-US" dirty="0">
                <a:solidFill>
                  <a:srgbClr val="0000FF"/>
                </a:solidFill>
                <a:latin typeface="Times New Roman" pitchFamily="18" charset="0"/>
                <a:cs typeface="Times New Roman" pitchFamily="18" charset="0"/>
              </a:rPr>
              <a:t>自下而上</a:t>
            </a:r>
            <a:r>
              <a:rPr lang="zh-CN" altLang="en-US" dirty="0">
                <a:solidFill>
                  <a:srgbClr val="000000"/>
                </a:solidFill>
                <a:latin typeface="Times New Roman" pitchFamily="18" charset="0"/>
                <a:cs typeface="Times New Roman" pitchFamily="18" charset="0"/>
              </a:rPr>
              <a:t>的求解方式</a:t>
            </a:r>
            <a:endParaRPr lang="en-US" altLang="zh-CN" dirty="0">
              <a:solidFill>
                <a:srgbClr val="000000"/>
              </a:solidFill>
              <a:latin typeface="Times New Roman" pitchFamily="18" charset="0"/>
              <a:cs typeface="Times New Roman" pitchFamily="18" charset="0"/>
            </a:endParaRPr>
          </a:p>
          <a:p>
            <a:pPr lvl="2">
              <a:spcBef>
                <a:spcPts val="600"/>
              </a:spcBef>
            </a:pPr>
            <a:r>
              <a:rPr lang="zh-CN" altLang="en-US" dirty="0">
                <a:solidFill>
                  <a:srgbClr val="000000"/>
                </a:solidFill>
                <a:latin typeface="Times New Roman" pitchFamily="18" charset="0"/>
                <a:cs typeface="Times New Roman" pitchFamily="18" charset="0"/>
              </a:rPr>
              <a:t>贪心算法一般采用</a:t>
            </a:r>
            <a:r>
              <a:rPr lang="zh-CN" altLang="en-US" dirty="0">
                <a:solidFill>
                  <a:srgbClr val="0000FF"/>
                </a:solidFill>
                <a:latin typeface="Times New Roman" pitchFamily="18" charset="0"/>
                <a:cs typeface="Times New Roman" pitchFamily="18" charset="0"/>
              </a:rPr>
              <a:t>自上而下</a:t>
            </a:r>
            <a:r>
              <a:rPr lang="zh-CN" altLang="en-US" dirty="0">
                <a:solidFill>
                  <a:srgbClr val="000000"/>
                </a:solidFill>
                <a:latin typeface="Times New Roman" pitchFamily="18" charset="0"/>
                <a:cs typeface="Times New Roman" pitchFamily="18" charset="0"/>
              </a:rPr>
              <a:t>的求解方式</a:t>
            </a:r>
            <a:endParaRPr lang="en-US" altLang="zh-CN" dirty="0">
              <a:solidFill>
                <a:srgbClr val="000000"/>
              </a:solidFill>
              <a:latin typeface="Times New Roman" pitchFamily="18" charset="0"/>
              <a:cs typeface="Times New Roman" pitchFamily="18" charset="0"/>
            </a:endParaRPr>
          </a:p>
          <a:p>
            <a:pPr marL="228600" lvl="2" indent="-228600">
              <a:spcBef>
                <a:spcPts val="600"/>
              </a:spcBef>
              <a:buClr>
                <a:srgbClr val="0000FF"/>
              </a:buClr>
              <a:buSzPct val="60000"/>
              <a:buFont typeface="Wingdings" panose="05000000000000000000" pitchFamily="2" charset="2"/>
              <a:buChar char="n"/>
            </a:pPr>
            <a:r>
              <a:rPr lang="zh-CN" altLang="en-US" dirty="0">
                <a:solidFill>
                  <a:srgbClr val="000000"/>
                </a:solidFill>
                <a:latin typeface="Times New Roman" pitchFamily="18" charset="0"/>
                <a:cs typeface="Times New Roman" pitchFamily="18" charset="0"/>
              </a:rPr>
              <a:t>例如，三角剖分</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动态规划法求解全局最优剖分</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（递归分治）贪心法三角剖分</a:t>
            </a:r>
            <a:endParaRPr lang="en-US" altLang="zh-CN" dirty="0">
              <a:solidFill>
                <a:srgbClr val="000000"/>
              </a:solidFill>
              <a:latin typeface="Times New Roman" pitchFamily="18" charset="0"/>
              <a:cs typeface="Times New Roman" pitchFamily="18" charset="0"/>
            </a:endParaRPr>
          </a:p>
          <a:p>
            <a:pPr lvl="2">
              <a:spcBef>
                <a:spcPts val="600"/>
              </a:spcBef>
            </a:pPr>
            <a:r>
              <a:rPr lang="zh-CN" altLang="en-US" dirty="0">
                <a:solidFill>
                  <a:srgbClr val="000000"/>
                </a:solidFill>
                <a:latin typeface="Times New Roman" pitchFamily="18" charset="0"/>
                <a:cs typeface="Times New Roman" pitchFamily="18" charset="0"/>
              </a:rPr>
              <a:t>自上而下，以迭代的方式作出相继的贪心选择，</a:t>
            </a:r>
            <a:r>
              <a:rPr lang="zh-CN" altLang="en-US" u="sng" dirty="0">
                <a:solidFill>
                  <a:srgbClr val="FF0000"/>
                </a:solidFill>
                <a:latin typeface="Times New Roman" pitchFamily="18" charset="0"/>
                <a:cs typeface="Times New Roman" pitchFamily="18" charset="0"/>
              </a:rPr>
              <a:t>每次贪心选择将所求问题简化为规模更小的子问题，逐步扩展部分解，得到全局可行解（次优解）</a:t>
            </a:r>
          </a:p>
          <a:p>
            <a:endParaRPr lang="zh-CN" altLang="en-US" dirty="0"/>
          </a:p>
        </p:txBody>
      </p:sp>
      <p:sp>
        <p:nvSpPr>
          <p:cNvPr id="4" name="日期占位符 3">
            <a:extLst>
              <a:ext uri="{FF2B5EF4-FFF2-40B4-BE49-F238E27FC236}">
                <a16:creationId xmlns:a16="http://schemas.microsoft.com/office/drawing/2014/main" id="{31B04212-6A2F-4B09-B3D0-5CA8FBD7C6CC}"/>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BAFC4EDA-96BD-409B-8C10-AAF08F5BF58D}"/>
              </a:ext>
            </a:extLst>
          </p:cNvPr>
          <p:cNvSpPr>
            <a:spLocks noGrp="1"/>
          </p:cNvSpPr>
          <p:nvPr>
            <p:ph type="sldNum" sz="quarter" idx="12"/>
          </p:nvPr>
        </p:nvSpPr>
        <p:spPr/>
        <p:txBody>
          <a:bodyPr/>
          <a:lstStyle/>
          <a:p>
            <a:fld id="{EEA58A3B-43CE-4AA0-90B5-EB47AFAFEB34}" type="slidenum">
              <a:rPr lang="zh-CN" altLang="en-US" smtClean="0"/>
              <a:pPr/>
              <a:t>33</a:t>
            </a:fld>
            <a:endParaRPr lang="zh-CN" altLang="en-US" dirty="0"/>
          </a:p>
        </p:txBody>
      </p:sp>
    </p:spTree>
    <p:extLst>
      <p:ext uri="{BB962C8B-B14F-4D97-AF65-F5344CB8AC3E}">
        <p14:creationId xmlns:p14="http://schemas.microsoft.com/office/powerpoint/2010/main" val="2416571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E240F-6866-47A4-B087-AF31FA8B8AEC}"/>
              </a:ext>
            </a:extLst>
          </p:cNvPr>
          <p:cNvSpPr>
            <a:spLocks noGrp="1"/>
          </p:cNvSpPr>
          <p:nvPr>
            <p:ph type="title"/>
          </p:nvPr>
        </p:nvSpPr>
        <p:spPr/>
        <p:txBody>
          <a:bodyPr/>
          <a:lstStyle/>
          <a:p>
            <a:r>
              <a:rPr lang="zh-CN" altLang="en-US" dirty="0"/>
              <a:t>动态规划 </a:t>
            </a:r>
            <a:r>
              <a:rPr lang="en-US" altLang="zh-CN" dirty="0"/>
              <a:t>vs </a:t>
            </a:r>
            <a:r>
              <a:rPr lang="zh-CN" altLang="en-US" dirty="0"/>
              <a:t>贪心算法</a:t>
            </a:r>
          </a:p>
        </p:txBody>
      </p:sp>
      <p:sp>
        <p:nvSpPr>
          <p:cNvPr id="3" name="内容占位符 2">
            <a:extLst>
              <a:ext uri="{FF2B5EF4-FFF2-40B4-BE49-F238E27FC236}">
                <a16:creationId xmlns:a16="http://schemas.microsoft.com/office/drawing/2014/main" id="{F6FDDC20-5C5C-491C-95AE-962A94203ECD}"/>
              </a:ext>
            </a:extLst>
          </p:cNvPr>
          <p:cNvSpPr>
            <a:spLocks noGrp="1"/>
          </p:cNvSpPr>
          <p:nvPr>
            <p:ph idx="1"/>
          </p:nvPr>
        </p:nvSpPr>
        <p:spPr/>
        <p:txBody>
          <a:bodyPr>
            <a:normAutofit/>
          </a:bodyPr>
          <a:lstStyle/>
          <a:p>
            <a:r>
              <a:rPr lang="zh-CN" altLang="en-US" dirty="0"/>
              <a:t>对比两个经典组合优化问题，说明动态规划与贪心算法的区别</a:t>
            </a:r>
            <a:endParaRPr lang="en-US" altLang="zh-CN" dirty="0"/>
          </a:p>
          <a:p>
            <a:pPr lvl="1"/>
            <a:r>
              <a:rPr lang="en-US" altLang="zh-CN" dirty="0"/>
              <a:t>0-1</a:t>
            </a:r>
            <a:r>
              <a:rPr lang="zh-CN" altLang="en-US" dirty="0"/>
              <a:t>背包问题、背包问题</a:t>
            </a:r>
            <a:endParaRPr lang="en-US" altLang="zh-CN" dirty="0"/>
          </a:p>
          <a:p>
            <a:r>
              <a:rPr lang="en-US" altLang="zh-CN" dirty="0"/>
              <a:t>0-1</a:t>
            </a:r>
            <a:r>
              <a:rPr lang="zh-CN" altLang="en-US" dirty="0"/>
              <a:t>背包问题</a:t>
            </a:r>
            <a:endParaRPr lang="en-US" altLang="zh-CN" dirty="0"/>
          </a:p>
          <a:p>
            <a:pPr lvl="1"/>
            <a:r>
              <a:rPr lang="zh-CN" altLang="en-US" dirty="0">
                <a:solidFill>
                  <a:srgbClr val="000000"/>
                </a:solidFill>
              </a:rPr>
              <a:t>给定</a:t>
            </a:r>
            <a:r>
              <a:rPr lang="en-US" altLang="zh-CN" dirty="0">
                <a:solidFill>
                  <a:srgbClr val="000000"/>
                </a:solidFill>
              </a:rPr>
              <a:t>n</a:t>
            </a:r>
            <a:r>
              <a:rPr lang="zh-CN" altLang="en-US" dirty="0">
                <a:solidFill>
                  <a:srgbClr val="000000"/>
                </a:solidFill>
              </a:rPr>
              <a:t>个物品</a:t>
            </a:r>
            <a:r>
              <a:rPr lang="en-US" altLang="zh-CN" dirty="0">
                <a:solidFill>
                  <a:srgbClr val="000000"/>
                </a:solidFill>
              </a:rPr>
              <a:t>{1, 2, 3,…,</a:t>
            </a:r>
            <a:r>
              <a:rPr lang="zh-CN" altLang="en-US" dirty="0">
                <a:solidFill>
                  <a:srgbClr val="000000"/>
                </a:solidFill>
              </a:rPr>
              <a:t> </a:t>
            </a:r>
            <a:r>
              <a:rPr lang="en-US" altLang="zh-CN" dirty="0">
                <a:solidFill>
                  <a:srgbClr val="000000"/>
                </a:solidFill>
              </a:rPr>
              <a:t>n}</a:t>
            </a:r>
            <a:r>
              <a:rPr lang="zh-CN" altLang="en-US" dirty="0">
                <a:solidFill>
                  <a:srgbClr val="000000"/>
                </a:solidFill>
              </a:rPr>
              <a:t>和一个背包，物品</a:t>
            </a:r>
            <a:r>
              <a:rPr lang="en-US" altLang="zh-CN" i="1" dirty="0" err="1">
                <a:solidFill>
                  <a:srgbClr val="000000"/>
                </a:solidFill>
              </a:rPr>
              <a:t>i</a:t>
            </a:r>
            <a:r>
              <a:rPr lang="zh-CN" altLang="en-US" dirty="0">
                <a:solidFill>
                  <a:srgbClr val="000000"/>
                </a:solidFill>
              </a:rPr>
              <a:t>的重量是</a:t>
            </a:r>
            <a:r>
              <a:rPr lang="en-US" altLang="zh-CN" dirty="0" err="1">
                <a:solidFill>
                  <a:srgbClr val="000000"/>
                </a:solidFill>
              </a:rPr>
              <a:t>w</a:t>
            </a:r>
            <a:r>
              <a:rPr lang="en-US" altLang="zh-CN" baseline="-25000" dirty="0" err="1">
                <a:solidFill>
                  <a:srgbClr val="000000"/>
                </a:solidFill>
              </a:rPr>
              <a:t>i</a:t>
            </a:r>
            <a:r>
              <a:rPr lang="zh-CN" altLang="en-US" dirty="0">
                <a:solidFill>
                  <a:srgbClr val="000000"/>
                </a:solidFill>
              </a:rPr>
              <a:t>，其价值为</a:t>
            </a:r>
            <a:r>
              <a:rPr lang="en-US" altLang="zh-CN" dirty="0">
                <a:solidFill>
                  <a:srgbClr val="000000"/>
                </a:solidFill>
              </a:rPr>
              <a:t>v</a:t>
            </a:r>
            <a:r>
              <a:rPr lang="en-US" altLang="zh-CN" baseline="-25000" dirty="0">
                <a:solidFill>
                  <a:srgbClr val="000000"/>
                </a:solidFill>
              </a:rPr>
              <a:t>i</a:t>
            </a:r>
            <a:r>
              <a:rPr lang="zh-CN" altLang="en-US" dirty="0">
                <a:solidFill>
                  <a:srgbClr val="000000"/>
                </a:solidFill>
              </a:rPr>
              <a:t>，背包的容量为</a:t>
            </a:r>
            <a:r>
              <a:rPr lang="en-US" altLang="zh-CN" dirty="0">
                <a:solidFill>
                  <a:srgbClr val="000000"/>
                </a:solidFill>
              </a:rPr>
              <a:t>C</a:t>
            </a:r>
            <a:r>
              <a:rPr lang="zh-CN" altLang="en-US" dirty="0">
                <a:solidFill>
                  <a:srgbClr val="000000"/>
                </a:solidFill>
              </a:rPr>
              <a:t>。</a:t>
            </a:r>
            <a:r>
              <a:rPr lang="zh-CN" altLang="en-US" sz="2400" dirty="0">
                <a:solidFill>
                  <a:srgbClr val="000000"/>
                </a:solidFill>
              </a:rPr>
              <a:t>选择装入背包的物品，使得装入背包中物品的总价值最大</a:t>
            </a:r>
            <a:r>
              <a:rPr lang="en-US" altLang="zh-CN" sz="2400" dirty="0">
                <a:solidFill>
                  <a:srgbClr val="000000"/>
                </a:solidFill>
              </a:rPr>
              <a:t>?</a:t>
            </a:r>
          </a:p>
          <a:p>
            <a:pPr lvl="1"/>
            <a:r>
              <a:rPr lang="zh-CN" altLang="en-US" dirty="0">
                <a:solidFill>
                  <a:srgbClr val="000000"/>
                </a:solidFill>
                <a:latin typeface="Times New Roman" pitchFamily="18" charset="0"/>
              </a:rPr>
              <a:t>要求：</a:t>
            </a:r>
            <a:endParaRPr lang="en-US" altLang="zh-CN" dirty="0">
              <a:solidFill>
                <a:srgbClr val="000000"/>
              </a:solidFill>
              <a:latin typeface="Times New Roman" pitchFamily="18" charset="0"/>
            </a:endParaRPr>
          </a:p>
          <a:p>
            <a:pPr lvl="2"/>
            <a:r>
              <a:rPr lang="zh-CN" altLang="en-US" dirty="0">
                <a:solidFill>
                  <a:srgbClr val="000000"/>
                </a:solidFill>
                <a:latin typeface="Times New Roman" pitchFamily="18" charset="0"/>
              </a:rPr>
              <a:t>选择装入背包的物品时，对每种物品</a:t>
            </a:r>
            <a:r>
              <a:rPr lang="en-US" altLang="zh-CN" dirty="0" err="1">
                <a:solidFill>
                  <a:srgbClr val="000000"/>
                </a:solidFill>
                <a:latin typeface="Times New Roman" pitchFamily="18" charset="0"/>
              </a:rPr>
              <a:t>i</a:t>
            </a:r>
            <a:r>
              <a:rPr lang="zh-CN" altLang="en-US" dirty="0">
                <a:solidFill>
                  <a:srgbClr val="000000"/>
                </a:solidFill>
                <a:latin typeface="Times New Roman" pitchFamily="18" charset="0"/>
              </a:rPr>
              <a:t>只有</a:t>
            </a:r>
            <a:r>
              <a:rPr lang="en-US" altLang="zh-CN" dirty="0">
                <a:solidFill>
                  <a:srgbClr val="000000"/>
                </a:solidFill>
                <a:latin typeface="Times New Roman" pitchFamily="18" charset="0"/>
              </a:rPr>
              <a:t>2</a:t>
            </a:r>
            <a:r>
              <a:rPr lang="zh-CN" altLang="en-US" dirty="0">
                <a:solidFill>
                  <a:srgbClr val="000000"/>
                </a:solidFill>
                <a:latin typeface="Times New Roman" pitchFamily="18" charset="0"/>
              </a:rPr>
              <a:t>种选择：装入背包或不装入背包</a:t>
            </a:r>
            <a:endParaRPr lang="en-US" altLang="zh-CN" dirty="0">
              <a:solidFill>
                <a:srgbClr val="000000"/>
              </a:solidFill>
              <a:latin typeface="Times New Roman" pitchFamily="18" charset="0"/>
            </a:endParaRPr>
          </a:p>
          <a:p>
            <a:pPr lvl="2"/>
            <a:r>
              <a:rPr lang="zh-CN" altLang="en-US" dirty="0">
                <a:solidFill>
                  <a:srgbClr val="000000"/>
                </a:solidFill>
                <a:latin typeface="Times New Roman" pitchFamily="18" charset="0"/>
              </a:rPr>
              <a:t>不能将物品</a:t>
            </a:r>
            <a:r>
              <a:rPr lang="en-US" altLang="zh-CN" dirty="0" err="1">
                <a:solidFill>
                  <a:srgbClr val="000000"/>
                </a:solidFill>
                <a:latin typeface="Times New Roman" pitchFamily="18" charset="0"/>
              </a:rPr>
              <a:t>i</a:t>
            </a:r>
            <a:r>
              <a:rPr lang="zh-CN" altLang="en-US" dirty="0">
                <a:solidFill>
                  <a:srgbClr val="000000"/>
                </a:solidFill>
                <a:latin typeface="Times New Roman" pitchFamily="18" charset="0"/>
              </a:rPr>
              <a:t>装入背包多次，也不能只装入物品</a:t>
            </a:r>
            <a:r>
              <a:rPr lang="en-US" altLang="zh-CN" dirty="0" err="1">
                <a:solidFill>
                  <a:srgbClr val="000000"/>
                </a:solidFill>
                <a:latin typeface="Times New Roman" pitchFamily="18" charset="0"/>
              </a:rPr>
              <a:t>i</a:t>
            </a:r>
            <a:r>
              <a:rPr lang="zh-CN" altLang="en-US" dirty="0">
                <a:solidFill>
                  <a:srgbClr val="000000"/>
                </a:solidFill>
                <a:latin typeface="Times New Roman" pitchFamily="18" charset="0"/>
              </a:rPr>
              <a:t>的一部分</a:t>
            </a:r>
            <a:endParaRPr lang="en-US" altLang="zh-CN" dirty="0">
              <a:solidFill>
                <a:srgbClr val="000000"/>
              </a:solidFill>
            </a:endParaRPr>
          </a:p>
          <a:p>
            <a:pPr lvl="1"/>
            <a:r>
              <a:rPr lang="zh-CN" altLang="en-US" dirty="0"/>
              <a:t>采用动态规划算法，计算最优解</a:t>
            </a:r>
            <a:endParaRPr lang="en-US" altLang="zh-CN" dirty="0"/>
          </a:p>
          <a:p>
            <a:pPr lvl="1"/>
            <a:endParaRPr lang="en-US" altLang="zh-CN" dirty="0"/>
          </a:p>
        </p:txBody>
      </p:sp>
      <p:sp>
        <p:nvSpPr>
          <p:cNvPr id="4" name="日期占位符 3">
            <a:extLst>
              <a:ext uri="{FF2B5EF4-FFF2-40B4-BE49-F238E27FC236}">
                <a16:creationId xmlns:a16="http://schemas.microsoft.com/office/drawing/2014/main" id="{E5284502-9F47-4E14-9F34-D255DF566AA8}"/>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B437A439-F97D-41DD-8286-145050F4CDB1}"/>
              </a:ext>
            </a:extLst>
          </p:cNvPr>
          <p:cNvSpPr>
            <a:spLocks noGrp="1"/>
          </p:cNvSpPr>
          <p:nvPr>
            <p:ph type="sldNum" sz="quarter" idx="12"/>
          </p:nvPr>
        </p:nvSpPr>
        <p:spPr/>
        <p:txBody>
          <a:bodyPr/>
          <a:lstStyle/>
          <a:p>
            <a:fld id="{EEA58A3B-43CE-4AA0-90B5-EB47AFAFEB34}" type="slidenum">
              <a:rPr lang="zh-CN" altLang="en-US" smtClean="0"/>
              <a:pPr/>
              <a:t>34</a:t>
            </a:fld>
            <a:endParaRPr lang="zh-CN" altLang="en-US" dirty="0"/>
          </a:p>
        </p:txBody>
      </p:sp>
    </p:spTree>
    <p:extLst>
      <p:ext uri="{BB962C8B-B14F-4D97-AF65-F5344CB8AC3E}">
        <p14:creationId xmlns:p14="http://schemas.microsoft.com/office/powerpoint/2010/main" val="3948541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E240F-6866-47A4-B087-AF31FA8B8AEC}"/>
              </a:ext>
            </a:extLst>
          </p:cNvPr>
          <p:cNvSpPr>
            <a:spLocks noGrp="1"/>
          </p:cNvSpPr>
          <p:nvPr>
            <p:ph type="title"/>
          </p:nvPr>
        </p:nvSpPr>
        <p:spPr/>
        <p:txBody>
          <a:bodyPr/>
          <a:lstStyle/>
          <a:p>
            <a:r>
              <a:rPr lang="zh-CN" altLang="en-US" dirty="0"/>
              <a:t>动态规划 </a:t>
            </a:r>
            <a:r>
              <a:rPr lang="en-US" altLang="zh-CN" dirty="0"/>
              <a:t>vs </a:t>
            </a:r>
            <a:r>
              <a:rPr lang="zh-CN" altLang="en-US" dirty="0"/>
              <a:t>贪心算法</a:t>
            </a:r>
          </a:p>
        </p:txBody>
      </p:sp>
      <p:sp>
        <p:nvSpPr>
          <p:cNvPr id="3" name="内容占位符 2">
            <a:extLst>
              <a:ext uri="{FF2B5EF4-FFF2-40B4-BE49-F238E27FC236}">
                <a16:creationId xmlns:a16="http://schemas.microsoft.com/office/drawing/2014/main" id="{F6FDDC20-5C5C-491C-95AE-962A94203ECD}"/>
              </a:ext>
            </a:extLst>
          </p:cNvPr>
          <p:cNvSpPr>
            <a:spLocks noGrp="1"/>
          </p:cNvSpPr>
          <p:nvPr>
            <p:ph idx="1"/>
          </p:nvPr>
        </p:nvSpPr>
        <p:spPr/>
        <p:txBody>
          <a:bodyPr>
            <a:normAutofit/>
          </a:bodyPr>
          <a:lstStyle/>
          <a:p>
            <a:r>
              <a:rPr lang="zh-CN" altLang="en-US" dirty="0"/>
              <a:t>背包问题</a:t>
            </a:r>
            <a:endParaRPr lang="en-US" altLang="zh-CN" dirty="0"/>
          </a:p>
          <a:p>
            <a:pPr lvl="1"/>
            <a:r>
              <a:rPr lang="zh-CN" altLang="en-US" dirty="0">
                <a:solidFill>
                  <a:srgbClr val="000000"/>
                </a:solidFill>
              </a:rPr>
              <a:t>与</a:t>
            </a:r>
            <a:r>
              <a:rPr lang="en-US" altLang="zh-CN" dirty="0">
                <a:solidFill>
                  <a:srgbClr val="000000"/>
                </a:solidFill>
              </a:rPr>
              <a:t>0-1</a:t>
            </a:r>
            <a:r>
              <a:rPr lang="zh-CN" altLang="en-US" dirty="0">
                <a:solidFill>
                  <a:srgbClr val="000000"/>
                </a:solidFill>
              </a:rPr>
              <a:t>背包问题类似，但在选择物品</a:t>
            </a:r>
            <a:r>
              <a:rPr lang="en-US" altLang="zh-CN" dirty="0" err="1">
                <a:solidFill>
                  <a:srgbClr val="000000"/>
                </a:solidFill>
              </a:rPr>
              <a:t>i</a:t>
            </a:r>
            <a:r>
              <a:rPr lang="zh-CN" altLang="en-US" dirty="0">
                <a:solidFill>
                  <a:srgbClr val="000000"/>
                </a:solidFill>
              </a:rPr>
              <a:t>装入背包时，</a:t>
            </a:r>
            <a:r>
              <a:rPr lang="en-US" altLang="zh-CN" dirty="0">
                <a:solidFill>
                  <a:srgbClr val="000000"/>
                </a:solidFill>
              </a:rPr>
              <a:t>1≤i≤n</a:t>
            </a:r>
            <a:r>
              <a:rPr lang="zh-CN" altLang="en-US" dirty="0">
                <a:solidFill>
                  <a:srgbClr val="000000"/>
                </a:solidFill>
              </a:rPr>
              <a:t>，</a:t>
            </a:r>
            <a:r>
              <a:rPr lang="zh-CN" altLang="en-US" dirty="0">
                <a:solidFill>
                  <a:srgbClr val="0000FF"/>
                </a:solidFill>
              </a:rPr>
              <a:t>可以选择物品</a:t>
            </a:r>
            <a:r>
              <a:rPr lang="en-US" altLang="zh-CN" dirty="0" err="1">
                <a:solidFill>
                  <a:srgbClr val="0000FF"/>
                </a:solidFill>
              </a:rPr>
              <a:t>i</a:t>
            </a:r>
            <a:r>
              <a:rPr lang="zh-CN" altLang="en-US" dirty="0">
                <a:solidFill>
                  <a:srgbClr val="0000FF"/>
                </a:solidFill>
              </a:rPr>
              <a:t>的一部分</a:t>
            </a:r>
            <a:r>
              <a:rPr lang="zh-CN" altLang="en-US" dirty="0">
                <a:solidFill>
                  <a:srgbClr val="000000"/>
                </a:solidFill>
              </a:rPr>
              <a:t>，即</a:t>
            </a:r>
            <a:r>
              <a:rPr lang="en-US" altLang="zh-CN" dirty="0">
                <a:solidFill>
                  <a:srgbClr val="000000"/>
                </a:solidFill>
              </a:rPr>
              <a:t>0</a:t>
            </a:r>
            <a:r>
              <a:rPr lang="en-US" altLang="en-US" dirty="0"/>
              <a:t>≤</a:t>
            </a:r>
            <a:r>
              <a:rPr lang="en-US" altLang="zh-CN" i="1" dirty="0">
                <a:solidFill>
                  <a:srgbClr val="1C1C1C"/>
                </a:solidFill>
              </a:rPr>
              <a:t>x</a:t>
            </a:r>
            <a:r>
              <a:rPr lang="en-US" altLang="zh-CN" baseline="-25000" dirty="0">
                <a:solidFill>
                  <a:srgbClr val="1C1C1C"/>
                </a:solidFill>
              </a:rPr>
              <a:t>i</a:t>
            </a:r>
            <a:r>
              <a:rPr lang="en-US" altLang="zh-CN" dirty="0">
                <a:solidFill>
                  <a:srgbClr val="1C1C1C"/>
                </a:solidFill>
              </a:rPr>
              <a:t> </a:t>
            </a:r>
            <a:r>
              <a:rPr lang="en-US" altLang="en-US" dirty="0"/>
              <a:t>≤</a:t>
            </a:r>
            <a:r>
              <a:rPr lang="en-US" altLang="zh-CN" dirty="0"/>
              <a:t>1</a:t>
            </a:r>
            <a:r>
              <a:rPr lang="zh-CN" altLang="en-US" dirty="0">
                <a:solidFill>
                  <a:srgbClr val="000000"/>
                </a:solidFill>
              </a:rPr>
              <a:t>，不要求物品全部装入背包</a:t>
            </a:r>
            <a:endParaRPr lang="en-US" altLang="zh-CN" dirty="0"/>
          </a:p>
          <a:p>
            <a:r>
              <a:rPr lang="zh-CN" altLang="en-US" dirty="0"/>
              <a:t>与</a:t>
            </a:r>
            <a:r>
              <a:rPr lang="en-US" altLang="zh-CN" dirty="0"/>
              <a:t>0-1</a:t>
            </a:r>
            <a:r>
              <a:rPr lang="zh-CN" altLang="en-US" dirty="0"/>
              <a:t>背包问题一样，背包问题具有最优子结构性质</a:t>
            </a:r>
            <a:endParaRPr lang="en-US" altLang="zh-CN" dirty="0"/>
          </a:p>
          <a:p>
            <a:pPr lvl="1"/>
            <a:r>
              <a:rPr lang="zh-CN" altLang="en-US" dirty="0">
                <a:solidFill>
                  <a:srgbClr val="1C1C1C"/>
                </a:solidFill>
              </a:rPr>
              <a:t>假设</a:t>
            </a:r>
            <a:r>
              <a:rPr lang="zh-CN" altLang="en-US" sz="2400" dirty="0">
                <a:solidFill>
                  <a:srgbClr val="1C1C1C"/>
                </a:solidFill>
              </a:rPr>
              <a:t>对</a:t>
            </a:r>
            <a:r>
              <a:rPr lang="en-US" altLang="zh-CN" sz="2400" dirty="0">
                <a:solidFill>
                  <a:srgbClr val="1C1C1C"/>
                </a:solidFill>
              </a:rPr>
              <a:t>n</a:t>
            </a:r>
            <a:r>
              <a:rPr lang="zh-CN" altLang="en-US" sz="2400" dirty="0">
                <a:solidFill>
                  <a:srgbClr val="1C1C1C"/>
                </a:solidFill>
              </a:rPr>
              <a:t>种物品</a:t>
            </a:r>
            <a:r>
              <a:rPr lang="en-US" altLang="zh-CN" sz="2400" dirty="0">
                <a:solidFill>
                  <a:srgbClr val="1C1C1C"/>
                </a:solidFill>
              </a:rPr>
              <a:t>E={1, 2, 3, 4, …, n}</a:t>
            </a:r>
            <a:r>
              <a:rPr lang="zh-CN" altLang="en-US" sz="2400" dirty="0">
                <a:solidFill>
                  <a:srgbClr val="1C1C1C"/>
                </a:solidFill>
              </a:rPr>
              <a:t>的背包问题，其最优解为</a:t>
            </a:r>
            <a:r>
              <a:rPr lang="en-US" altLang="zh-CN" sz="2400" dirty="0">
                <a:solidFill>
                  <a:srgbClr val="1C1C1C"/>
                </a:solidFill>
              </a:rPr>
              <a:t>A={x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x</a:t>
            </a:r>
            <a:r>
              <a:rPr lang="en-US" altLang="zh-CN" sz="2400" baseline="-25000" dirty="0">
                <a:solidFill>
                  <a:srgbClr val="1C1C1C"/>
                </a:solidFill>
              </a:rPr>
              <a:t>n-1</a:t>
            </a:r>
            <a:r>
              <a:rPr lang="en-US" altLang="zh-CN" sz="2400" dirty="0">
                <a:solidFill>
                  <a:srgbClr val="1C1C1C"/>
                </a:solidFill>
              </a:rPr>
              <a:t>,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，则</a:t>
            </a:r>
            <a:r>
              <a:rPr lang="en-US" altLang="zh-CN" sz="2400" dirty="0" err="1">
                <a:solidFill>
                  <a:srgbClr val="1C1C1C"/>
                </a:solidFill>
              </a:rPr>
              <a:t>X</a:t>
            </a:r>
            <a:r>
              <a:rPr lang="en-US" altLang="zh-CN" sz="2400" baseline="-25000" dirty="0" err="1">
                <a:solidFill>
                  <a:srgbClr val="1C1C1C"/>
                </a:solidFill>
              </a:rPr>
              <a:t>j</a:t>
            </a:r>
            <a:r>
              <a:rPr lang="en-US" altLang="zh-CN" sz="2400" dirty="0">
                <a:solidFill>
                  <a:srgbClr val="1C1C1C"/>
                </a:solidFill>
              </a:rPr>
              <a:t>= X-{</a:t>
            </a:r>
            <a:r>
              <a:rPr lang="en-US" altLang="zh-CN" sz="2400" dirty="0" err="1">
                <a:solidFill>
                  <a:srgbClr val="1C1C1C"/>
                </a:solidFill>
              </a:rPr>
              <a:t>x</a:t>
            </a:r>
            <a:r>
              <a:rPr lang="en-US" altLang="zh-CN" sz="2400" baseline="-25000" dirty="0" err="1">
                <a:solidFill>
                  <a:srgbClr val="FF0000"/>
                </a:solidFill>
              </a:rPr>
              <a:t>j</a:t>
            </a:r>
            <a:r>
              <a:rPr lang="en-US" altLang="zh-CN" sz="2400" dirty="0">
                <a:solidFill>
                  <a:srgbClr val="1C1C1C"/>
                </a:solidFill>
              </a:rPr>
              <a:t>}={</a:t>
            </a:r>
            <a:r>
              <a:rPr lang="en-US" altLang="zh-CN" dirty="0">
                <a:solidFill>
                  <a:srgbClr val="1C1C1C"/>
                </a:solidFill>
              </a:rPr>
              <a:t>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a:t>
            </a:r>
            <a:r>
              <a:rPr lang="en-US" altLang="zh-CN" sz="2400" dirty="0">
                <a:solidFill>
                  <a:srgbClr val="FF0000"/>
                </a:solidFill>
              </a:rPr>
              <a:t>x</a:t>
            </a:r>
            <a:r>
              <a:rPr lang="en-US" altLang="zh-CN" sz="2400" baseline="-25000" dirty="0">
                <a:solidFill>
                  <a:srgbClr val="FF0000"/>
                </a:solidFill>
              </a:rPr>
              <a:t>j-1</a:t>
            </a:r>
            <a:r>
              <a:rPr lang="en-US" altLang="zh-CN" sz="2400" dirty="0">
                <a:solidFill>
                  <a:srgbClr val="FF0000"/>
                </a:solidFill>
              </a:rPr>
              <a:t>, </a:t>
            </a:r>
            <a:r>
              <a:rPr lang="en-US" altLang="zh-CN" dirty="0">
                <a:solidFill>
                  <a:srgbClr val="FF0000"/>
                </a:solidFill>
              </a:rPr>
              <a:t>x</a:t>
            </a:r>
            <a:r>
              <a:rPr lang="en-US" altLang="zh-CN" sz="2400" baseline="-25000" dirty="0">
                <a:solidFill>
                  <a:srgbClr val="FF0000"/>
                </a:solidFill>
              </a:rPr>
              <a:t>j+1</a:t>
            </a:r>
            <a:r>
              <a:rPr lang="en-US" altLang="zh-CN" dirty="0">
                <a:solidFill>
                  <a:srgbClr val="1C1C1C"/>
                </a:solidFill>
              </a:rPr>
              <a:t>, </a:t>
            </a:r>
            <a:r>
              <a:rPr lang="en-US" altLang="zh-CN" sz="2400" dirty="0">
                <a:solidFill>
                  <a:srgbClr val="1C1C1C"/>
                </a:solidFill>
              </a:rPr>
              <a:t>…,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是</a:t>
            </a:r>
            <a:r>
              <a:rPr lang="en-US" altLang="zh-CN" sz="2400" dirty="0">
                <a:solidFill>
                  <a:srgbClr val="1C1C1C"/>
                </a:solidFill>
              </a:rPr>
              <a:t>n-1</a:t>
            </a:r>
            <a:r>
              <a:rPr lang="zh-CN" altLang="en-US" sz="2400" dirty="0">
                <a:solidFill>
                  <a:srgbClr val="1C1C1C"/>
                </a:solidFill>
              </a:rPr>
              <a:t>个物品的子问题</a:t>
            </a:r>
            <a:r>
              <a:rPr lang="en-US" altLang="zh-CN" sz="2400" dirty="0">
                <a:solidFill>
                  <a:srgbClr val="1C1C1C"/>
                </a:solidFill>
              </a:rPr>
              <a:t>【</a:t>
            </a:r>
            <a:r>
              <a:rPr lang="zh-CN" altLang="en-US" dirty="0">
                <a:solidFill>
                  <a:srgbClr val="FF0000"/>
                </a:solidFill>
              </a:rPr>
              <a:t>去掉第</a:t>
            </a:r>
            <a:r>
              <a:rPr lang="en-US" altLang="zh-CN" dirty="0">
                <a:solidFill>
                  <a:srgbClr val="FF0000"/>
                </a:solidFill>
              </a:rPr>
              <a:t>j</a:t>
            </a:r>
            <a:r>
              <a:rPr lang="zh-CN" altLang="en-US" dirty="0">
                <a:solidFill>
                  <a:srgbClr val="FF0000"/>
                </a:solidFill>
              </a:rPr>
              <a:t>个物品，</a:t>
            </a:r>
            <a:r>
              <a:rPr lang="en-US" altLang="zh-CN" dirty="0">
                <a:solidFill>
                  <a:srgbClr val="FF0000"/>
                </a:solidFill>
              </a:rPr>
              <a:t>j</a:t>
            </a:r>
            <a:r>
              <a:rPr lang="zh-CN" altLang="en-US" dirty="0">
                <a:solidFill>
                  <a:srgbClr val="FF0000"/>
                </a:solidFill>
              </a:rPr>
              <a:t>可以任选</a:t>
            </a:r>
            <a:r>
              <a:rPr lang="en-US" altLang="zh-CN" sz="2400" dirty="0">
                <a:solidFill>
                  <a:srgbClr val="1C1C1C"/>
                </a:solidFill>
              </a:rPr>
              <a:t>】</a:t>
            </a:r>
            <a:r>
              <a:rPr lang="zh-CN" altLang="en-US" sz="2400" dirty="0">
                <a:solidFill>
                  <a:srgbClr val="1C1C1C"/>
                </a:solidFill>
              </a:rPr>
              <a:t>：</a:t>
            </a:r>
            <a:endParaRPr lang="en-US" altLang="zh-CN" dirty="0">
              <a:solidFill>
                <a:srgbClr val="1C1C1C"/>
              </a:solidFill>
            </a:endParaRPr>
          </a:p>
          <a:p>
            <a:pPr marL="268287" lvl="1" indent="0">
              <a:buNone/>
            </a:pPr>
            <a:r>
              <a:rPr lang="en-US" altLang="zh-CN" sz="2400" dirty="0">
                <a:solidFill>
                  <a:srgbClr val="1C1C1C"/>
                </a:solidFill>
                <a:sym typeface="Wingdings" pitchFamily="2" charset="2"/>
              </a:rPr>
              <a:t>      (1) </a:t>
            </a:r>
            <a:r>
              <a:rPr lang="en-US" altLang="zh-CN" sz="2400" dirty="0">
                <a:solidFill>
                  <a:srgbClr val="1C1C1C"/>
                </a:solidFill>
              </a:rPr>
              <a:t>E’={1,…, </a:t>
            </a:r>
            <a:r>
              <a:rPr lang="en-US" altLang="zh-CN" sz="2400" dirty="0">
                <a:solidFill>
                  <a:srgbClr val="FF0000"/>
                </a:solidFill>
              </a:rPr>
              <a:t>j-1</a:t>
            </a:r>
            <a:r>
              <a:rPr lang="en-US" altLang="zh-CN" sz="2400" dirty="0">
                <a:solidFill>
                  <a:srgbClr val="1C1C1C"/>
                </a:solidFill>
              </a:rPr>
              <a:t>, </a:t>
            </a:r>
            <a:r>
              <a:rPr lang="en-US" altLang="zh-CN" sz="2400" dirty="0">
                <a:solidFill>
                  <a:srgbClr val="FF0000"/>
                </a:solidFill>
              </a:rPr>
              <a:t>j+1</a:t>
            </a:r>
            <a:r>
              <a:rPr lang="en-US" altLang="zh-CN" sz="2400" dirty="0">
                <a:solidFill>
                  <a:srgbClr val="1C1C1C"/>
                </a:solidFill>
              </a:rPr>
              <a:t>, …, n}</a:t>
            </a:r>
          </a:p>
          <a:p>
            <a:pPr marL="268287" lvl="1" indent="0">
              <a:buNone/>
            </a:pPr>
            <a:r>
              <a:rPr lang="en-US" altLang="zh-CN" sz="2400" dirty="0">
                <a:solidFill>
                  <a:srgbClr val="1C1C1C"/>
                </a:solidFill>
              </a:rPr>
              <a:t>      (2) </a:t>
            </a:r>
            <a:r>
              <a:rPr lang="zh-CN" altLang="en-US" sz="2400" dirty="0">
                <a:solidFill>
                  <a:srgbClr val="1C1C1C"/>
                </a:solidFill>
              </a:rPr>
              <a:t>容量</a:t>
            </a:r>
            <a:r>
              <a:rPr lang="en-US" altLang="zh-CN" sz="2400" dirty="0">
                <a:solidFill>
                  <a:srgbClr val="1C1C1C"/>
                </a:solidFill>
              </a:rPr>
              <a:t>C - </a:t>
            </a:r>
            <a:r>
              <a:rPr lang="en-US" altLang="zh-CN" sz="2400" dirty="0" err="1">
                <a:solidFill>
                  <a:srgbClr val="FF0000"/>
                </a:solidFill>
              </a:rPr>
              <a:t>x</a:t>
            </a:r>
            <a:r>
              <a:rPr lang="en-US" altLang="zh-CN" sz="2400" baseline="-25000" dirty="0" err="1">
                <a:solidFill>
                  <a:srgbClr val="FF0000"/>
                </a:solidFill>
              </a:rPr>
              <a:t>j</a:t>
            </a:r>
            <a:r>
              <a:rPr lang="zh-CN" altLang="en-US" sz="2400" dirty="0">
                <a:solidFill>
                  <a:srgbClr val="FF0000"/>
                </a:solidFill>
              </a:rPr>
              <a:t>*</a:t>
            </a:r>
            <a:r>
              <a:rPr lang="en-US" altLang="zh-CN" sz="2400" dirty="0" err="1">
                <a:solidFill>
                  <a:srgbClr val="FF0000"/>
                </a:solidFill>
              </a:rPr>
              <a:t>w</a:t>
            </a:r>
            <a:r>
              <a:rPr lang="en-US" altLang="zh-CN" sz="2400" baseline="-25000" dirty="0" err="1">
                <a:solidFill>
                  <a:srgbClr val="FF0000"/>
                </a:solidFill>
              </a:rPr>
              <a:t>j</a:t>
            </a:r>
            <a:endParaRPr lang="en-US" altLang="zh-CN" sz="2400" baseline="-25000" dirty="0">
              <a:solidFill>
                <a:srgbClr val="FF0000"/>
              </a:solidFill>
            </a:endParaRPr>
          </a:p>
          <a:p>
            <a:pPr marL="0" indent="0" eaLnBrk="1" hangingPunct="1">
              <a:spcBef>
                <a:spcPct val="50000"/>
              </a:spcBef>
              <a:buNone/>
            </a:pPr>
            <a:r>
              <a:rPr lang="zh-CN" altLang="en-US" sz="2400" dirty="0">
                <a:solidFill>
                  <a:srgbClr val="1C1C1C"/>
                </a:solidFill>
              </a:rPr>
              <a:t>      的最优解</a:t>
            </a:r>
          </a:p>
          <a:p>
            <a:pPr marL="228600" lvl="1" indent="-228600">
              <a:spcBef>
                <a:spcPts val="500"/>
              </a:spcBef>
              <a:buClr>
                <a:srgbClr val="0000FF"/>
              </a:buClr>
              <a:buSzPct val="60000"/>
              <a:buFont typeface="Wingdings" panose="05000000000000000000" pitchFamily="2" charset="2"/>
              <a:buChar char="n"/>
            </a:pPr>
            <a:r>
              <a:rPr lang="zh-CN" altLang="en-US" sz="2400" dirty="0">
                <a:latin typeface="Times New Roman" pitchFamily="18" charset="0"/>
              </a:rPr>
              <a:t>背包问题具有贪心选择性质，可以用贪心算法求得最优解；</a:t>
            </a:r>
            <a:endParaRPr lang="en-US" altLang="zh-CN" sz="2400" dirty="0">
              <a:latin typeface="Times New Roman" pitchFamily="18" charset="0"/>
            </a:endParaRPr>
          </a:p>
          <a:p>
            <a:pPr marL="228600" lvl="1" indent="-228600">
              <a:spcBef>
                <a:spcPts val="500"/>
              </a:spcBef>
              <a:buClr>
                <a:srgbClr val="0000FF"/>
              </a:buClr>
              <a:buSzPct val="60000"/>
              <a:buFont typeface="Wingdings" panose="05000000000000000000" pitchFamily="2" charset="2"/>
              <a:buChar char="n"/>
            </a:pPr>
            <a:r>
              <a:rPr lang="en-US" altLang="zh-CN" sz="2400" dirty="0">
                <a:latin typeface="Times New Roman" pitchFamily="18" charset="0"/>
              </a:rPr>
              <a:t>0-1</a:t>
            </a:r>
            <a:r>
              <a:rPr lang="zh-CN" altLang="en-US" sz="2400" dirty="0">
                <a:latin typeface="Times New Roman" pitchFamily="18" charset="0"/>
              </a:rPr>
              <a:t>背包问题不具有此性质，无法用贪心算法获得全局最优解 </a:t>
            </a:r>
            <a:endParaRPr lang="en-US" altLang="zh-CN" dirty="0"/>
          </a:p>
        </p:txBody>
      </p:sp>
      <p:sp>
        <p:nvSpPr>
          <p:cNvPr id="4" name="日期占位符 3">
            <a:extLst>
              <a:ext uri="{FF2B5EF4-FFF2-40B4-BE49-F238E27FC236}">
                <a16:creationId xmlns:a16="http://schemas.microsoft.com/office/drawing/2014/main" id="{E5284502-9F47-4E14-9F34-D255DF566AA8}"/>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B437A439-F97D-41DD-8286-145050F4CDB1}"/>
              </a:ext>
            </a:extLst>
          </p:cNvPr>
          <p:cNvSpPr>
            <a:spLocks noGrp="1"/>
          </p:cNvSpPr>
          <p:nvPr>
            <p:ph type="sldNum" sz="quarter" idx="12"/>
          </p:nvPr>
        </p:nvSpPr>
        <p:spPr/>
        <p:txBody>
          <a:bodyPr/>
          <a:lstStyle/>
          <a:p>
            <a:fld id="{EEA58A3B-43CE-4AA0-90B5-EB47AFAFEB34}" type="slidenum">
              <a:rPr lang="zh-CN" altLang="en-US" smtClean="0"/>
              <a:pPr/>
              <a:t>35</a:t>
            </a:fld>
            <a:endParaRPr lang="zh-CN" altLang="en-US" dirty="0"/>
          </a:p>
        </p:txBody>
      </p:sp>
    </p:spTree>
    <p:extLst>
      <p:ext uri="{BB962C8B-B14F-4D97-AF65-F5344CB8AC3E}">
        <p14:creationId xmlns:p14="http://schemas.microsoft.com/office/powerpoint/2010/main" val="22470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6EFC3-B283-44D9-BD24-88DCE5744D09}"/>
              </a:ext>
            </a:extLst>
          </p:cNvPr>
          <p:cNvSpPr>
            <a:spLocks noGrp="1"/>
          </p:cNvSpPr>
          <p:nvPr>
            <p:ph type="title"/>
          </p:nvPr>
        </p:nvSpPr>
        <p:spPr/>
        <p:txBody>
          <a:bodyPr/>
          <a:lstStyle/>
          <a:p>
            <a:r>
              <a:rPr lang="zh-CN" altLang="en-US" dirty="0"/>
              <a:t>背包问题的贪心求解算法</a:t>
            </a:r>
          </a:p>
        </p:txBody>
      </p:sp>
      <p:sp>
        <p:nvSpPr>
          <p:cNvPr id="3" name="内容占位符 2">
            <a:extLst>
              <a:ext uri="{FF2B5EF4-FFF2-40B4-BE49-F238E27FC236}">
                <a16:creationId xmlns:a16="http://schemas.microsoft.com/office/drawing/2014/main" id="{479120BF-FF73-4A27-B3AB-18C65980A09B}"/>
              </a:ext>
            </a:extLst>
          </p:cNvPr>
          <p:cNvSpPr>
            <a:spLocks noGrp="1"/>
          </p:cNvSpPr>
          <p:nvPr>
            <p:ph idx="1"/>
          </p:nvPr>
        </p:nvSpPr>
        <p:spPr/>
        <p:txBody>
          <a:bodyPr>
            <a:normAutofit/>
          </a:bodyPr>
          <a:lstStyle/>
          <a:p>
            <a:r>
              <a:rPr lang="zh-CN" altLang="en-US" dirty="0"/>
              <a:t>步骤</a:t>
            </a:r>
            <a:endParaRPr lang="en-US" altLang="zh-CN" dirty="0"/>
          </a:p>
          <a:p>
            <a:pPr lvl="1"/>
            <a:r>
              <a:rPr lang="zh-CN" altLang="en-US" dirty="0">
                <a:solidFill>
                  <a:srgbClr val="000000"/>
                </a:solidFill>
              </a:rPr>
              <a:t>计算每种物品的</a:t>
            </a:r>
            <a:r>
              <a:rPr lang="zh-CN" altLang="en-US" dirty="0">
                <a:solidFill>
                  <a:srgbClr val="FF0000"/>
                </a:solidFill>
              </a:rPr>
              <a:t>价值密度</a:t>
            </a:r>
            <a:r>
              <a:rPr lang="en-US" altLang="zh-CN" dirty="0">
                <a:solidFill>
                  <a:srgbClr val="000000"/>
                </a:solidFill>
              </a:rPr>
              <a:t>—</a:t>
            </a:r>
            <a:r>
              <a:rPr lang="zh-CN" altLang="en-US" dirty="0">
                <a:solidFill>
                  <a:srgbClr val="FF0000"/>
                </a:solidFill>
              </a:rPr>
              <a:t>单位重量价值</a:t>
            </a:r>
            <a:r>
              <a:rPr lang="en-US" altLang="zh-CN" dirty="0">
                <a:solidFill>
                  <a:srgbClr val="FF0000"/>
                </a:solidFill>
              </a:rPr>
              <a:t>v</a:t>
            </a:r>
            <a:r>
              <a:rPr lang="en-US" altLang="zh-CN" baseline="-25000" dirty="0">
                <a:solidFill>
                  <a:srgbClr val="FF0000"/>
                </a:solidFill>
              </a:rPr>
              <a:t>i</a:t>
            </a:r>
            <a:r>
              <a:rPr lang="en-US" altLang="zh-CN" dirty="0">
                <a:solidFill>
                  <a:srgbClr val="FF0000"/>
                </a:solidFill>
              </a:rPr>
              <a:t>/</a:t>
            </a:r>
            <a:r>
              <a:rPr lang="en-US" altLang="zh-CN" dirty="0" err="1">
                <a:solidFill>
                  <a:srgbClr val="FF0000"/>
                </a:solidFill>
              </a:rPr>
              <a:t>w</a:t>
            </a:r>
            <a:r>
              <a:rPr lang="en-US" altLang="zh-CN" baseline="-25000" dirty="0" err="1">
                <a:solidFill>
                  <a:srgbClr val="FF0000"/>
                </a:solidFill>
              </a:rPr>
              <a:t>i</a:t>
            </a:r>
            <a:r>
              <a:rPr lang="en-US" altLang="zh-CN" baseline="-25000" dirty="0">
                <a:solidFill>
                  <a:srgbClr val="000000"/>
                </a:solidFill>
              </a:rPr>
              <a:t> </a:t>
            </a:r>
            <a:r>
              <a:rPr lang="zh-CN" altLang="en-US" dirty="0">
                <a:solidFill>
                  <a:srgbClr val="000000"/>
                </a:solidFill>
              </a:rPr>
              <a:t>，作为贪心选择的依据指标</a:t>
            </a:r>
            <a:endParaRPr lang="en-US" altLang="zh-CN" dirty="0">
              <a:solidFill>
                <a:srgbClr val="000000"/>
              </a:solidFill>
            </a:endParaRPr>
          </a:p>
          <a:p>
            <a:pPr lvl="1"/>
            <a:r>
              <a:rPr lang="zh-CN" altLang="en-US" dirty="0">
                <a:solidFill>
                  <a:srgbClr val="000000"/>
                </a:solidFill>
              </a:rPr>
              <a:t>贪心选择策略</a:t>
            </a:r>
            <a:r>
              <a:rPr lang="en-US" altLang="zh-CN" dirty="0">
                <a:solidFill>
                  <a:srgbClr val="000000"/>
                </a:solidFill>
              </a:rPr>
              <a:t>:</a:t>
            </a:r>
          </a:p>
          <a:p>
            <a:pPr lvl="2"/>
            <a:r>
              <a:rPr lang="zh-CN" altLang="en-US" dirty="0">
                <a:solidFill>
                  <a:srgbClr val="000000"/>
                </a:solidFill>
              </a:rPr>
              <a:t>选择</a:t>
            </a:r>
            <a:r>
              <a:rPr lang="zh-CN" altLang="en-US" dirty="0">
                <a:solidFill>
                  <a:srgbClr val="FF0000"/>
                </a:solidFill>
              </a:rPr>
              <a:t>单位重量价值最高</a:t>
            </a:r>
            <a:r>
              <a:rPr lang="zh-CN" altLang="en-US" dirty="0">
                <a:solidFill>
                  <a:srgbClr val="000000"/>
                </a:solidFill>
              </a:rPr>
              <a:t>的物品，将该物品尽可能多地装入背包</a:t>
            </a:r>
            <a:endParaRPr lang="en-US" altLang="zh-CN" dirty="0">
              <a:solidFill>
                <a:srgbClr val="000000"/>
              </a:solidFill>
            </a:endParaRPr>
          </a:p>
          <a:p>
            <a:pPr lvl="1"/>
            <a:r>
              <a:rPr lang="zh-CN" altLang="en-US" dirty="0">
                <a:solidFill>
                  <a:srgbClr val="000000"/>
                </a:solidFill>
              </a:rPr>
              <a:t>若将所选择的物品全部装入背包后，背包内的物品总重量未超过背包容量</a:t>
            </a:r>
            <a:r>
              <a:rPr lang="en-US" altLang="zh-CN" dirty="0">
                <a:solidFill>
                  <a:srgbClr val="000000"/>
                </a:solidFill>
              </a:rPr>
              <a:t>C</a:t>
            </a:r>
            <a:r>
              <a:rPr lang="zh-CN" altLang="en-US" dirty="0">
                <a:solidFill>
                  <a:srgbClr val="000000"/>
                </a:solidFill>
              </a:rPr>
              <a:t>，则选择</a:t>
            </a:r>
            <a:r>
              <a:rPr lang="zh-CN" altLang="en-US" dirty="0">
                <a:solidFill>
                  <a:srgbClr val="FF0000"/>
                </a:solidFill>
              </a:rPr>
              <a:t>单位重量价值次高的物品</a:t>
            </a:r>
            <a:r>
              <a:rPr lang="zh-CN" altLang="en-US" dirty="0">
                <a:solidFill>
                  <a:srgbClr val="000000"/>
                </a:solidFill>
              </a:rPr>
              <a:t>，并尽可能多地装入背包</a:t>
            </a:r>
            <a:endParaRPr lang="en-US" altLang="zh-CN" dirty="0">
              <a:solidFill>
                <a:srgbClr val="000000"/>
              </a:solidFill>
            </a:endParaRPr>
          </a:p>
          <a:p>
            <a:pPr lvl="1"/>
            <a:r>
              <a:rPr lang="zh-CN" altLang="en-US" dirty="0">
                <a:solidFill>
                  <a:srgbClr val="000000"/>
                </a:solidFill>
              </a:rPr>
              <a:t>依此策略一直地进行下去，直到背包装满为止</a:t>
            </a:r>
          </a:p>
          <a:p>
            <a:pPr eaLnBrk="1" hangingPunct="1">
              <a:buFontTx/>
              <a:buNone/>
            </a:pPr>
            <a:r>
              <a:rPr lang="zh-CN" altLang="en-US" sz="2400" dirty="0">
                <a:solidFill>
                  <a:srgbClr val="000000"/>
                </a:solidFill>
              </a:rPr>
              <a:t> 		</a:t>
            </a:r>
            <a:endParaRPr lang="zh-CN" altLang="en-US" dirty="0"/>
          </a:p>
        </p:txBody>
      </p:sp>
      <p:sp>
        <p:nvSpPr>
          <p:cNvPr id="4" name="日期占位符 3">
            <a:extLst>
              <a:ext uri="{FF2B5EF4-FFF2-40B4-BE49-F238E27FC236}">
                <a16:creationId xmlns:a16="http://schemas.microsoft.com/office/drawing/2014/main" id="{FDC7C728-3E8B-4BF8-8AD0-FCA2BFB0056E}"/>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5CA950C6-B3BE-4252-B00B-1FECDF3A1DC7}"/>
              </a:ext>
            </a:extLst>
          </p:cNvPr>
          <p:cNvSpPr>
            <a:spLocks noGrp="1"/>
          </p:cNvSpPr>
          <p:nvPr>
            <p:ph type="sldNum" sz="quarter" idx="12"/>
          </p:nvPr>
        </p:nvSpPr>
        <p:spPr/>
        <p:txBody>
          <a:bodyPr/>
          <a:lstStyle/>
          <a:p>
            <a:fld id="{EEA58A3B-43CE-4AA0-90B5-EB47AFAFEB34}" type="slidenum">
              <a:rPr lang="zh-CN" altLang="en-US" smtClean="0"/>
              <a:pPr/>
              <a:t>36</a:t>
            </a:fld>
            <a:endParaRPr lang="zh-CN" altLang="en-US" dirty="0"/>
          </a:p>
        </p:txBody>
      </p:sp>
      <p:sp>
        <p:nvSpPr>
          <p:cNvPr id="7" name="矩形 6">
            <a:extLst>
              <a:ext uri="{FF2B5EF4-FFF2-40B4-BE49-F238E27FC236}">
                <a16:creationId xmlns:a16="http://schemas.microsoft.com/office/drawing/2014/main" id="{7C2DB1A7-9937-4E10-8229-3CBFC2FD5EB3}"/>
              </a:ext>
            </a:extLst>
          </p:cNvPr>
          <p:cNvSpPr/>
          <p:nvPr/>
        </p:nvSpPr>
        <p:spPr>
          <a:xfrm>
            <a:off x="1916584" y="5387490"/>
            <a:ext cx="5544666" cy="1200329"/>
          </a:xfrm>
          <a:prstGeom prst="rect">
            <a:avLst/>
          </a:prstGeom>
          <a:solidFill>
            <a:srgbClr val="FFFF00"/>
          </a:solidFill>
        </p:spPr>
        <p:txBody>
          <a:bodyPr wrap="square">
            <a:spAutoFit/>
          </a:bodyPr>
          <a:lstStyle/>
          <a:p>
            <a:pPr eaLnBrk="1" hangingPunct="1">
              <a:buFontTx/>
              <a:buNone/>
            </a:pPr>
            <a:r>
              <a:rPr lang="zh-CN" altLang="en-US" sz="2000" dirty="0">
                <a:solidFill>
                  <a:srgbClr val="000000"/>
                </a:solidFill>
                <a:latin typeface="Times New Roman" pitchFamily="18" charset="0"/>
              </a:rPr>
              <a:t> </a:t>
            </a:r>
            <a:r>
              <a:rPr lang="zh-CN" altLang="en-US" sz="2400" dirty="0">
                <a:solidFill>
                  <a:srgbClr val="000000"/>
                </a:solidFill>
                <a:ea typeface="微软雅黑 Light" panose="020B0502040204020203" pitchFamily="34" charset="-122"/>
              </a:rPr>
              <a:t>思考：</a:t>
            </a:r>
            <a:endParaRPr lang="en-US" altLang="zh-CN" sz="2400" dirty="0">
              <a:solidFill>
                <a:srgbClr val="000000"/>
              </a:solidFill>
              <a:ea typeface="微软雅黑 Light" panose="020B0502040204020203" pitchFamily="34" charset="-122"/>
            </a:endParaRPr>
          </a:p>
          <a:p>
            <a:pPr eaLnBrk="1" hangingPunct="1">
              <a:buFontTx/>
              <a:buNone/>
            </a:pPr>
            <a:r>
              <a:rPr lang="en-US" altLang="zh-CN" sz="2400" dirty="0">
                <a:solidFill>
                  <a:srgbClr val="000000"/>
                </a:solidFill>
                <a:ea typeface="微软雅黑 Light" panose="020B0502040204020203" pitchFamily="34" charset="-122"/>
              </a:rPr>
              <a:t>   </a:t>
            </a:r>
            <a:r>
              <a:rPr lang="zh-CN" altLang="en-US" sz="2400" dirty="0">
                <a:solidFill>
                  <a:srgbClr val="000000"/>
                </a:solidFill>
                <a:ea typeface="微软雅黑 Light" panose="020B0502040204020203" pitchFamily="34" charset="-122"/>
              </a:rPr>
              <a:t>其它贪心策略是否可行？</a:t>
            </a:r>
          </a:p>
          <a:p>
            <a:pPr eaLnBrk="1" hangingPunct="1">
              <a:buFontTx/>
              <a:buNone/>
            </a:pPr>
            <a:r>
              <a:rPr lang="zh-CN" altLang="en-US" sz="2400" dirty="0">
                <a:solidFill>
                  <a:srgbClr val="000000"/>
                </a:solidFill>
                <a:ea typeface="微软雅黑 Light" panose="020B0502040204020203" pitchFamily="34" charset="-122"/>
              </a:rPr>
              <a:t>  </a:t>
            </a:r>
            <a:r>
              <a:rPr lang="en-US" altLang="zh-CN" sz="2400" dirty="0">
                <a:solidFill>
                  <a:srgbClr val="000000"/>
                </a:solidFill>
                <a:ea typeface="微软雅黑 Light" panose="020B0502040204020203" pitchFamily="34" charset="-122"/>
              </a:rPr>
              <a:t>e.g. </a:t>
            </a:r>
            <a:r>
              <a:rPr lang="zh-CN" altLang="en-US" sz="2400" dirty="0">
                <a:solidFill>
                  <a:srgbClr val="000000"/>
                </a:solidFill>
                <a:ea typeface="微软雅黑 Light" panose="020B0502040204020203" pitchFamily="34" charset="-122"/>
              </a:rPr>
              <a:t>选择总重量最轻、选择总价值最大</a:t>
            </a:r>
            <a:endParaRPr lang="zh-CN" altLang="en-US" sz="2400" dirty="0">
              <a:ea typeface="微软雅黑 Light" panose="020B0502040204020203" pitchFamily="34" charset="-122"/>
            </a:endParaRPr>
          </a:p>
        </p:txBody>
      </p:sp>
    </p:spTree>
    <p:extLst>
      <p:ext uri="{BB962C8B-B14F-4D97-AF65-F5344CB8AC3E}">
        <p14:creationId xmlns:p14="http://schemas.microsoft.com/office/powerpoint/2010/main" val="314837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7E369B7-2730-4C93-8D09-CC83BAFDA7B7}"/>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58640CCE-343A-4763-9469-72844D26C8F7}"/>
              </a:ext>
            </a:extLst>
          </p:cNvPr>
          <p:cNvSpPr>
            <a:spLocks noGrp="1"/>
          </p:cNvSpPr>
          <p:nvPr>
            <p:ph type="sldNum" sz="quarter" idx="12"/>
          </p:nvPr>
        </p:nvSpPr>
        <p:spPr/>
        <p:txBody>
          <a:bodyPr/>
          <a:lstStyle/>
          <a:p>
            <a:fld id="{EEA58A3B-43CE-4AA0-90B5-EB47AFAFEB34}" type="slidenum">
              <a:rPr lang="zh-CN" altLang="en-US" smtClean="0"/>
              <a:pPr/>
              <a:t>37</a:t>
            </a:fld>
            <a:endParaRPr lang="zh-CN" altLang="en-US" dirty="0"/>
          </a:p>
        </p:txBody>
      </p:sp>
      <p:sp>
        <p:nvSpPr>
          <p:cNvPr id="6" name="AutoShape 3">
            <a:extLst>
              <a:ext uri="{FF2B5EF4-FFF2-40B4-BE49-F238E27FC236}">
                <a16:creationId xmlns:a16="http://schemas.microsoft.com/office/drawing/2014/main" id="{C362F8C4-9B8F-4A5B-86D4-2AA2D5508A69}"/>
              </a:ext>
            </a:extLst>
          </p:cNvPr>
          <p:cNvSpPr txBox="1">
            <a:spLocks noChangeArrowheads="1"/>
          </p:cNvSpPr>
          <p:nvPr/>
        </p:nvSpPr>
        <p:spPr>
          <a:xfrm>
            <a:off x="1" y="549275"/>
            <a:ext cx="9144000" cy="6308725"/>
          </a:xfrm>
          <a:prstGeom prst="wedgeRoundRectCallout">
            <a:avLst>
              <a:gd name="adj1" fmla="val -37810"/>
              <a:gd name="adj2" fmla="val 53852"/>
              <a:gd name="adj3" fmla="val 16667"/>
            </a:avLst>
          </a:prstGeom>
        </p:spPr>
        <p:txBody>
          <a:bodyPr vert="horz" lIns="91440" tIns="45720" rIns="91440" bIns="45720" rtlCol="0">
            <a:normAutofit/>
          </a:bodyPr>
          <a:lstStyle>
            <a:lvl1pPr marL="228600" indent="-228600" algn="l" defTabSz="914400" rtl="0" eaLnBrk="1" latinLnBrk="0" hangingPunct="1">
              <a:lnSpc>
                <a:spcPct val="110000"/>
              </a:lnSpc>
              <a:spcBef>
                <a:spcPts val="600"/>
              </a:spcBef>
              <a:buClr>
                <a:srgbClr val="0000FF"/>
              </a:buClr>
              <a:buSzPct val="60000"/>
              <a:buFont typeface="Wingdings" panose="05000000000000000000" pitchFamily="2" charset="2"/>
              <a:buChar char="n"/>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536575" indent="-268288" algn="l" defTabSz="914400" rtl="0" eaLnBrk="1" latinLnBrk="0" hangingPunct="1">
              <a:lnSpc>
                <a:spcPct val="110000"/>
              </a:lnSpc>
              <a:spcBef>
                <a:spcPts val="500"/>
              </a:spcBef>
              <a:buClr>
                <a:srgbClr val="FF0000"/>
              </a:buClr>
              <a:buSzPct val="5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06450" indent="-269875" algn="l" defTabSz="914400" rtl="0" eaLnBrk="1" latinLnBrk="0" hangingPunct="1">
              <a:lnSpc>
                <a:spcPct val="110000"/>
              </a:lnSpc>
              <a:spcBef>
                <a:spcPts val="500"/>
              </a:spcBef>
              <a:buClr>
                <a:srgbClr val="C00000"/>
              </a:buClr>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kumimoji="1" lang="en-US" altLang="zh-CN" sz="2000" dirty="0">
                <a:solidFill>
                  <a:srgbClr val="000000"/>
                </a:solidFill>
                <a:latin typeface="+mn-lt"/>
              </a:rPr>
              <a:t>void </a:t>
            </a:r>
            <a:r>
              <a:rPr kumimoji="1" lang="en-US" altLang="zh-CN" sz="2000" b="1" dirty="0">
                <a:solidFill>
                  <a:srgbClr val="000000"/>
                </a:solidFill>
                <a:latin typeface="+mn-lt"/>
              </a:rPr>
              <a:t>Knapsack</a:t>
            </a:r>
            <a:r>
              <a:rPr kumimoji="1" lang="en-US" altLang="zh-CN" sz="2000" dirty="0">
                <a:solidFill>
                  <a:srgbClr val="000000"/>
                </a:solidFill>
                <a:latin typeface="+mn-lt"/>
              </a:rPr>
              <a:t>(int n, float M, float v[], float w[], float x[], N[])</a:t>
            </a:r>
          </a:p>
          <a:p>
            <a:pPr>
              <a:lnSpc>
                <a:spcPct val="80000"/>
              </a:lnSpc>
              <a:buFontTx/>
              <a:buNone/>
            </a:pPr>
            <a:r>
              <a:rPr kumimoji="1" lang="en-US" altLang="zh-CN" sz="2000" dirty="0">
                <a:solidFill>
                  <a:srgbClr val="000000"/>
                </a:solidFill>
                <a:latin typeface="+mn-lt"/>
              </a:rPr>
              <a:t>{      </a:t>
            </a:r>
          </a:p>
          <a:p>
            <a:pPr>
              <a:lnSpc>
                <a:spcPct val="80000"/>
              </a:lnSpc>
              <a:buFontTx/>
              <a:buNone/>
            </a:pPr>
            <a:r>
              <a:rPr kumimoji="1" lang="en-US" altLang="zh-CN" sz="2000" dirty="0">
                <a:solidFill>
                  <a:srgbClr val="000000"/>
                </a:solidFill>
                <a:latin typeface="+mn-lt"/>
              </a:rPr>
              <a:t> </a:t>
            </a:r>
            <a:r>
              <a:rPr kumimoji="1" lang="en-US" altLang="zh-CN" sz="2000" dirty="0">
                <a:solidFill>
                  <a:srgbClr val="FF0000"/>
                </a:solidFill>
                <a:latin typeface="+mn-lt"/>
              </a:rPr>
              <a:t>Sort(n, v, w);      </a:t>
            </a:r>
            <a:r>
              <a:rPr kumimoji="1" lang="en-US" altLang="zh-CN" sz="2000" dirty="0">
                <a:latin typeface="+mn-lt"/>
              </a:rPr>
              <a:t>//</a:t>
            </a:r>
            <a:r>
              <a:rPr kumimoji="1" lang="zh-CN" altLang="en-US" sz="2000" dirty="0">
                <a:latin typeface="+mn-lt"/>
              </a:rPr>
              <a:t>对</a:t>
            </a:r>
            <a:r>
              <a:rPr kumimoji="1" lang="en-US" altLang="zh-CN" sz="2000" dirty="0">
                <a:latin typeface="+mn-lt"/>
              </a:rPr>
              <a:t>n</a:t>
            </a:r>
            <a:r>
              <a:rPr kumimoji="1" lang="zh-CN" altLang="en-US" sz="2000" dirty="0">
                <a:latin typeface="+mn-lt"/>
              </a:rPr>
              <a:t>个物品，计算其单位重量价值</a:t>
            </a:r>
            <a:r>
              <a:rPr kumimoji="1" lang="en-US" altLang="zh-CN" sz="2000" dirty="0">
                <a:latin typeface="+mn-lt"/>
              </a:rPr>
              <a:t> v[</a:t>
            </a:r>
            <a:r>
              <a:rPr kumimoji="1" lang="en-US" altLang="zh-CN" sz="2000" dirty="0" err="1">
                <a:latin typeface="+mn-lt"/>
              </a:rPr>
              <a:t>i</a:t>
            </a:r>
            <a:r>
              <a:rPr kumimoji="1" lang="en-US" altLang="zh-CN" sz="2000" dirty="0">
                <a:latin typeface="+mn-lt"/>
              </a:rPr>
              <a:t>]/w[</a:t>
            </a:r>
            <a:r>
              <a:rPr kumimoji="1" lang="en-US" altLang="zh-CN" sz="2000" dirty="0" err="1">
                <a:latin typeface="+mn-lt"/>
              </a:rPr>
              <a:t>i</a:t>
            </a:r>
            <a:r>
              <a:rPr kumimoji="1" lang="en-US" altLang="zh-CN" sz="2000" dirty="0">
                <a:latin typeface="+mn-lt"/>
              </a:rPr>
              <a:t>]</a:t>
            </a:r>
            <a:r>
              <a:rPr kumimoji="1" lang="zh-CN" altLang="en-US" sz="2000" dirty="0">
                <a:latin typeface="+mn-lt"/>
              </a:rPr>
              <a:t>；</a:t>
            </a:r>
          </a:p>
          <a:p>
            <a:pPr>
              <a:lnSpc>
                <a:spcPct val="80000"/>
              </a:lnSpc>
              <a:buFontTx/>
              <a:buNone/>
            </a:pPr>
            <a:r>
              <a:rPr kumimoji="1" lang="en-US" altLang="zh-CN" sz="2000" dirty="0">
                <a:latin typeface="+mn-lt"/>
              </a:rPr>
              <a:t>                               </a:t>
            </a:r>
            <a:r>
              <a:rPr kumimoji="1" lang="en-US" altLang="zh-CN" sz="2000" dirty="0">
                <a:highlight>
                  <a:srgbClr val="FFFF00"/>
                </a:highlight>
                <a:latin typeface="+mn-lt"/>
              </a:rPr>
              <a:t>n</a:t>
            </a:r>
            <a:r>
              <a:rPr kumimoji="1" lang="zh-CN" altLang="en-US" sz="2000" dirty="0">
                <a:highlight>
                  <a:srgbClr val="FFFF00"/>
                </a:highlight>
                <a:latin typeface="+mn-lt"/>
              </a:rPr>
              <a:t>个物品，按照</a:t>
            </a:r>
            <a:r>
              <a:rPr kumimoji="1" lang="en-US" altLang="zh-CN" sz="2000" dirty="0">
                <a:highlight>
                  <a:srgbClr val="FFFF00"/>
                </a:highlight>
                <a:latin typeface="+mn-lt"/>
              </a:rPr>
              <a:t>v[</a:t>
            </a:r>
            <a:r>
              <a:rPr kumimoji="1" lang="en-US" altLang="zh-CN" sz="2000" dirty="0" err="1">
                <a:highlight>
                  <a:srgbClr val="FFFF00"/>
                </a:highlight>
                <a:latin typeface="+mn-lt"/>
              </a:rPr>
              <a:t>i</a:t>
            </a:r>
            <a:r>
              <a:rPr kumimoji="1" lang="en-US" altLang="zh-CN" sz="2000" dirty="0">
                <a:highlight>
                  <a:srgbClr val="FFFF00"/>
                </a:highlight>
                <a:latin typeface="+mn-lt"/>
              </a:rPr>
              <a:t>]/w[</a:t>
            </a:r>
            <a:r>
              <a:rPr kumimoji="1" lang="en-US" altLang="zh-CN" sz="2000" dirty="0" err="1">
                <a:highlight>
                  <a:srgbClr val="FFFF00"/>
                </a:highlight>
                <a:latin typeface="+mn-lt"/>
              </a:rPr>
              <a:t>i</a:t>
            </a:r>
            <a:r>
              <a:rPr kumimoji="1" lang="en-US" altLang="zh-CN" sz="2000" dirty="0">
                <a:highlight>
                  <a:srgbClr val="FFFF00"/>
                </a:highlight>
                <a:latin typeface="+mn-lt"/>
              </a:rPr>
              <a:t>]</a:t>
            </a:r>
            <a:r>
              <a:rPr kumimoji="1" lang="zh-CN" altLang="en-US" sz="2000" dirty="0">
                <a:highlight>
                  <a:srgbClr val="FFFF00"/>
                </a:highlight>
                <a:latin typeface="+mn-lt"/>
              </a:rPr>
              <a:t>从大到小重新</a:t>
            </a:r>
            <a:r>
              <a:rPr kumimoji="1" lang="zh-CN" altLang="en-US" sz="2000" dirty="0">
                <a:solidFill>
                  <a:srgbClr val="FF0000"/>
                </a:solidFill>
                <a:highlight>
                  <a:srgbClr val="FFFF00"/>
                </a:highlight>
                <a:latin typeface="+mn-lt"/>
              </a:rPr>
              <a:t>排序编号</a:t>
            </a:r>
            <a:r>
              <a:rPr kumimoji="1" lang="zh-CN" altLang="en-US" sz="2000" dirty="0">
                <a:solidFill>
                  <a:srgbClr val="FF0000"/>
                </a:solidFill>
                <a:latin typeface="+mn-lt"/>
              </a:rPr>
              <a:t>！</a:t>
            </a:r>
            <a:endParaRPr kumimoji="1" lang="en-US" altLang="zh-CN" sz="2000" dirty="0">
              <a:solidFill>
                <a:srgbClr val="FF0000"/>
              </a:solidFill>
              <a:latin typeface="+mn-lt"/>
            </a:endParaRPr>
          </a:p>
          <a:p>
            <a:pPr>
              <a:lnSpc>
                <a:spcPct val="80000"/>
              </a:lnSpc>
              <a:buFontTx/>
              <a:buNone/>
            </a:pPr>
            <a:r>
              <a:rPr kumimoji="1" lang="en-US" altLang="zh-CN" sz="2000" dirty="0">
                <a:solidFill>
                  <a:srgbClr val="000000"/>
                </a:solidFill>
                <a:latin typeface="+mn-lt"/>
              </a:rPr>
              <a:t>       int </a:t>
            </a:r>
            <a:r>
              <a:rPr kumimoji="1" lang="en-US" altLang="zh-CN" sz="2000" dirty="0" err="1">
                <a:solidFill>
                  <a:srgbClr val="000000"/>
                </a:solidFill>
                <a:latin typeface="+mn-lt"/>
              </a:rPr>
              <a:t>i</a:t>
            </a:r>
            <a:r>
              <a:rPr kumimoji="1" lang="en-US" altLang="zh-CN" sz="2000" dirty="0">
                <a:solidFill>
                  <a:srgbClr val="000000"/>
                </a:solidFill>
                <a:latin typeface="+mn-lt"/>
              </a:rPr>
              <a:t>;</a:t>
            </a:r>
          </a:p>
          <a:p>
            <a:pPr>
              <a:lnSpc>
                <a:spcPct val="80000"/>
              </a:lnSpc>
              <a:buFontTx/>
              <a:buNone/>
            </a:pPr>
            <a:r>
              <a:rPr kumimoji="1" lang="en-US" altLang="zh-CN" sz="2000" dirty="0">
                <a:solidFill>
                  <a:srgbClr val="000000"/>
                </a:solidFill>
                <a:latin typeface="+mn-lt"/>
              </a:rPr>
              <a:t>       for (</a:t>
            </a:r>
            <a:r>
              <a:rPr kumimoji="1" lang="en-US" altLang="zh-CN" sz="2000" dirty="0" err="1">
                <a:solidFill>
                  <a:srgbClr val="000000"/>
                </a:solidFill>
                <a:latin typeface="+mn-lt"/>
              </a:rPr>
              <a:t>i</a:t>
            </a:r>
            <a:r>
              <a:rPr kumimoji="1" lang="en-US" altLang="zh-CN" sz="2000" dirty="0">
                <a:solidFill>
                  <a:srgbClr val="000000"/>
                </a:solidFill>
                <a:latin typeface="+mn-lt"/>
              </a:rPr>
              <a:t>=1; </a:t>
            </a:r>
            <a:r>
              <a:rPr kumimoji="1" lang="en-US" altLang="zh-CN" sz="2000" dirty="0" err="1">
                <a:solidFill>
                  <a:srgbClr val="000000"/>
                </a:solidFill>
                <a:latin typeface="+mn-lt"/>
              </a:rPr>
              <a:t>i</a:t>
            </a:r>
            <a:r>
              <a:rPr kumimoji="1" lang="en-US" altLang="zh-CN" sz="2000" dirty="0">
                <a:solidFill>
                  <a:srgbClr val="000000"/>
                </a:solidFill>
                <a:latin typeface="+mn-lt"/>
              </a:rPr>
              <a:t>&lt;=</a:t>
            </a:r>
            <a:r>
              <a:rPr kumimoji="1" lang="en-US" altLang="zh-CN" sz="2000" dirty="0" err="1">
                <a:solidFill>
                  <a:srgbClr val="000000"/>
                </a:solidFill>
                <a:latin typeface="+mn-lt"/>
              </a:rPr>
              <a:t>n;i</a:t>
            </a:r>
            <a:r>
              <a:rPr kumimoji="1" lang="en-US" altLang="zh-CN" sz="2000" dirty="0">
                <a:solidFill>
                  <a:srgbClr val="000000"/>
                </a:solidFill>
                <a:latin typeface="+mn-lt"/>
              </a:rPr>
              <a:t>++) x[</a:t>
            </a:r>
            <a:r>
              <a:rPr kumimoji="1" lang="en-US" altLang="zh-CN" sz="2000" dirty="0" err="1">
                <a:solidFill>
                  <a:srgbClr val="000000"/>
                </a:solidFill>
                <a:latin typeface="+mn-lt"/>
              </a:rPr>
              <a:t>i</a:t>
            </a:r>
            <a:r>
              <a:rPr kumimoji="1" lang="en-US" altLang="zh-CN" sz="2000" dirty="0">
                <a:solidFill>
                  <a:srgbClr val="000000"/>
                </a:solidFill>
                <a:latin typeface="+mn-lt"/>
              </a:rPr>
              <a:t>]=0;        //</a:t>
            </a:r>
            <a:r>
              <a:rPr kumimoji="1" lang="zh-CN" altLang="en-US" sz="2000" dirty="0">
                <a:solidFill>
                  <a:srgbClr val="000000"/>
                </a:solidFill>
                <a:latin typeface="+mn-lt"/>
              </a:rPr>
              <a:t>解向量赋初值</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float </a:t>
            </a:r>
            <a:r>
              <a:rPr kumimoji="1" lang="en-US" altLang="zh-CN" sz="2000" i="1" dirty="0">
                <a:solidFill>
                  <a:srgbClr val="000000"/>
                </a:solidFill>
                <a:latin typeface="+mn-lt"/>
              </a:rPr>
              <a:t>C</a:t>
            </a:r>
            <a:r>
              <a:rPr kumimoji="1" lang="en-US" altLang="zh-CN" sz="2000" dirty="0">
                <a:solidFill>
                  <a:srgbClr val="000000"/>
                </a:solidFill>
                <a:latin typeface="+mn-lt"/>
              </a:rPr>
              <a:t>=M;                  //</a:t>
            </a:r>
            <a:r>
              <a:rPr kumimoji="1" lang="zh-CN" altLang="en-US" sz="2000" dirty="0">
                <a:solidFill>
                  <a:srgbClr val="000000"/>
                </a:solidFill>
                <a:latin typeface="+mn-lt"/>
              </a:rPr>
              <a:t>当前可用背包容量</a:t>
            </a:r>
            <a:r>
              <a:rPr kumimoji="1" lang="en-US" altLang="zh-CN" sz="2000" i="1" dirty="0">
                <a:solidFill>
                  <a:srgbClr val="000000"/>
                </a:solidFill>
                <a:latin typeface="+mn-lt"/>
              </a:rPr>
              <a:t>C</a:t>
            </a:r>
            <a:r>
              <a:rPr kumimoji="1" lang="en-US" altLang="zh-CN" sz="2000" dirty="0">
                <a:solidFill>
                  <a:srgbClr val="000000"/>
                </a:solidFill>
                <a:latin typeface="+mn-lt"/>
              </a:rPr>
              <a:t> </a:t>
            </a:r>
            <a:r>
              <a:rPr kumimoji="1" lang="en-US" altLang="zh-CN" dirty="0">
                <a:latin typeface="+mn-lt"/>
              </a:rPr>
              <a:t>←</a:t>
            </a:r>
            <a:r>
              <a:rPr kumimoji="1" lang="zh-CN" altLang="en-US" sz="2000" dirty="0">
                <a:solidFill>
                  <a:srgbClr val="000000"/>
                </a:solidFill>
                <a:latin typeface="+mn-lt"/>
              </a:rPr>
              <a:t>初始背包容量</a:t>
            </a:r>
            <a:r>
              <a:rPr kumimoji="1" lang="en-US" altLang="zh-CN" sz="2000" dirty="0">
                <a:solidFill>
                  <a:srgbClr val="000000"/>
                </a:solidFill>
                <a:latin typeface="+mn-lt"/>
              </a:rPr>
              <a:t>M</a:t>
            </a:r>
          </a:p>
          <a:p>
            <a:pPr>
              <a:lnSpc>
                <a:spcPct val="80000"/>
              </a:lnSpc>
              <a:buFontTx/>
              <a:buNone/>
            </a:pPr>
            <a:r>
              <a:rPr kumimoji="1" lang="en-US" altLang="zh-CN" sz="2000" dirty="0">
                <a:solidFill>
                  <a:srgbClr val="000000"/>
                </a:solidFill>
                <a:latin typeface="+mn-lt"/>
              </a:rPr>
              <a:t>       for (</a:t>
            </a:r>
            <a:r>
              <a:rPr kumimoji="1" lang="en-US" altLang="zh-CN" sz="2000" dirty="0" err="1">
                <a:solidFill>
                  <a:srgbClr val="000000"/>
                </a:solidFill>
                <a:latin typeface="+mn-lt"/>
              </a:rPr>
              <a:t>i</a:t>
            </a:r>
            <a:r>
              <a:rPr kumimoji="1" lang="en-US" altLang="zh-CN" sz="2000" dirty="0">
                <a:solidFill>
                  <a:srgbClr val="000000"/>
                </a:solidFill>
                <a:latin typeface="+mn-lt"/>
              </a:rPr>
              <a:t>=1; </a:t>
            </a:r>
            <a:r>
              <a:rPr kumimoji="1" lang="en-US" altLang="zh-CN" sz="2000" dirty="0" err="1">
                <a:solidFill>
                  <a:srgbClr val="000000"/>
                </a:solidFill>
                <a:latin typeface="+mn-lt"/>
              </a:rPr>
              <a:t>i</a:t>
            </a:r>
            <a:r>
              <a:rPr kumimoji="1" lang="en-US" altLang="zh-CN" sz="2000" dirty="0">
                <a:solidFill>
                  <a:srgbClr val="000000"/>
                </a:solidFill>
                <a:latin typeface="+mn-lt"/>
              </a:rPr>
              <a:t>&lt;=</a:t>
            </a:r>
            <a:r>
              <a:rPr kumimoji="1" lang="en-US" altLang="zh-CN" sz="2000" dirty="0" err="1">
                <a:solidFill>
                  <a:srgbClr val="000000"/>
                </a:solidFill>
                <a:latin typeface="+mn-lt"/>
              </a:rPr>
              <a:t>n;i</a:t>
            </a:r>
            <a:r>
              <a:rPr kumimoji="1" lang="en-US" altLang="zh-CN" sz="2000" dirty="0">
                <a:solidFill>
                  <a:srgbClr val="000000"/>
                </a:solidFill>
                <a:latin typeface="+mn-lt"/>
              </a:rPr>
              <a:t>++) {   //</a:t>
            </a:r>
            <a:r>
              <a:rPr kumimoji="1" lang="zh-CN" altLang="en-US" sz="2000" dirty="0">
                <a:solidFill>
                  <a:srgbClr val="000000"/>
                </a:solidFill>
                <a:latin typeface="+mn-lt"/>
              </a:rPr>
              <a:t>从单位价值最大的物品开始，依次考虑物品</a:t>
            </a:r>
            <a:r>
              <a:rPr kumimoji="1" lang="en-US" altLang="zh-CN" sz="2000" dirty="0" err="1">
                <a:solidFill>
                  <a:srgbClr val="000000"/>
                </a:solidFill>
                <a:latin typeface="+mn-lt"/>
              </a:rPr>
              <a:t>i</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if (w[</a:t>
            </a:r>
            <a:r>
              <a:rPr kumimoji="1" lang="en-US" altLang="zh-CN" sz="2000" dirty="0" err="1">
                <a:solidFill>
                  <a:srgbClr val="000000"/>
                </a:solidFill>
                <a:latin typeface="+mn-lt"/>
              </a:rPr>
              <a:t>i</a:t>
            </a:r>
            <a:r>
              <a:rPr kumimoji="1" lang="en-US" altLang="zh-CN" sz="2000" dirty="0">
                <a:solidFill>
                  <a:srgbClr val="000000"/>
                </a:solidFill>
                <a:latin typeface="+mn-lt"/>
              </a:rPr>
              <a:t>]&gt;</a:t>
            </a:r>
            <a:r>
              <a:rPr kumimoji="1" lang="en-US" altLang="zh-CN" sz="2000" i="1" dirty="0">
                <a:solidFill>
                  <a:srgbClr val="000000"/>
                </a:solidFill>
                <a:latin typeface="+mn-lt"/>
              </a:rPr>
              <a:t>C</a:t>
            </a:r>
            <a:r>
              <a:rPr kumimoji="1" lang="en-US" altLang="zh-CN" sz="2000" dirty="0">
                <a:solidFill>
                  <a:srgbClr val="000000"/>
                </a:solidFill>
                <a:latin typeface="+mn-lt"/>
              </a:rPr>
              <a:t>) break;    //  </a:t>
            </a:r>
            <a:r>
              <a:rPr kumimoji="1" lang="zh-CN" altLang="en-US" sz="2000" dirty="0">
                <a:solidFill>
                  <a:srgbClr val="000000"/>
                </a:solidFill>
                <a:latin typeface="+mn-lt"/>
              </a:rPr>
              <a:t>物品</a:t>
            </a:r>
            <a:r>
              <a:rPr kumimoji="1" lang="en-US" altLang="zh-CN" sz="2000" dirty="0" err="1">
                <a:solidFill>
                  <a:srgbClr val="000000"/>
                </a:solidFill>
                <a:latin typeface="+mn-lt"/>
              </a:rPr>
              <a:t>i</a:t>
            </a:r>
            <a:r>
              <a:rPr kumimoji="1" lang="zh-CN" altLang="en-US" sz="2000" dirty="0">
                <a:solidFill>
                  <a:srgbClr val="000000"/>
                </a:solidFill>
                <a:latin typeface="+mn-lt"/>
              </a:rPr>
              <a:t>的重量超出当前可用背包容量，</a:t>
            </a:r>
            <a:r>
              <a:rPr kumimoji="1" lang="zh-CN" altLang="en-US" sz="2000" b="1" dirty="0">
                <a:solidFill>
                  <a:srgbClr val="FF0000"/>
                </a:solidFill>
                <a:latin typeface="+mn-lt"/>
              </a:rPr>
              <a:t>结束循环，</a:t>
            </a:r>
            <a:endParaRPr kumimoji="1" lang="en-US" altLang="zh-CN" sz="2000" b="1" dirty="0">
              <a:solidFill>
                <a:srgbClr val="FF0000"/>
              </a:solidFill>
              <a:latin typeface="+mn-lt"/>
            </a:endParaRPr>
          </a:p>
          <a:p>
            <a:pPr>
              <a:lnSpc>
                <a:spcPct val="80000"/>
              </a:lnSpc>
              <a:buFontTx/>
              <a:buNone/>
            </a:pPr>
            <a:r>
              <a:rPr kumimoji="1" lang="en-US" altLang="zh-CN" sz="2000" b="1" dirty="0">
                <a:solidFill>
                  <a:srgbClr val="FF0000"/>
                </a:solidFill>
                <a:latin typeface="+mn-lt"/>
              </a:rPr>
              <a:t>                                               </a:t>
            </a:r>
            <a:r>
              <a:rPr kumimoji="1" lang="zh-CN" altLang="en-US" sz="2000" b="1" dirty="0">
                <a:solidFill>
                  <a:srgbClr val="FF0000"/>
                </a:solidFill>
                <a:latin typeface="+mn-lt"/>
              </a:rPr>
              <a:t>放入物品</a:t>
            </a:r>
            <a:r>
              <a:rPr kumimoji="1" lang="en-US" altLang="zh-CN" sz="2000" b="1" dirty="0" err="1">
                <a:solidFill>
                  <a:srgbClr val="FF0000"/>
                </a:solidFill>
                <a:latin typeface="+mn-lt"/>
              </a:rPr>
              <a:t>i</a:t>
            </a:r>
            <a:r>
              <a:rPr kumimoji="1" lang="zh-CN" altLang="en-US" sz="2000" b="1" dirty="0">
                <a:solidFill>
                  <a:srgbClr val="FF0000"/>
                </a:solidFill>
                <a:latin typeface="+mn-lt"/>
              </a:rPr>
              <a:t>的一部分</a:t>
            </a:r>
            <a:r>
              <a:rPr kumimoji="1" lang="en-US" altLang="zh-CN" sz="2000" dirty="0">
                <a:solidFill>
                  <a:srgbClr val="000000"/>
                </a:solidFill>
                <a:latin typeface="+mn-lt"/>
              </a:rPr>
              <a:t>  </a:t>
            </a:r>
          </a:p>
          <a:p>
            <a:pPr>
              <a:lnSpc>
                <a:spcPct val="80000"/>
              </a:lnSpc>
              <a:buFontTx/>
              <a:buNone/>
            </a:pPr>
            <a:r>
              <a:rPr kumimoji="1" lang="en-US" altLang="zh-CN" sz="2000" dirty="0">
                <a:solidFill>
                  <a:srgbClr val="000000"/>
                </a:solidFill>
                <a:latin typeface="+mn-lt"/>
              </a:rPr>
              <a:t>          x[</a:t>
            </a:r>
            <a:r>
              <a:rPr kumimoji="1" lang="en-US" altLang="zh-CN" sz="2000" dirty="0" err="1">
                <a:solidFill>
                  <a:srgbClr val="000000"/>
                </a:solidFill>
                <a:latin typeface="+mn-lt"/>
              </a:rPr>
              <a:t>i</a:t>
            </a:r>
            <a:r>
              <a:rPr kumimoji="1" lang="en-US" altLang="zh-CN" sz="2000" dirty="0">
                <a:solidFill>
                  <a:srgbClr val="000000"/>
                </a:solidFill>
                <a:latin typeface="+mn-lt"/>
              </a:rPr>
              <a:t>]=1;               //</a:t>
            </a:r>
            <a:r>
              <a:rPr kumimoji="1" lang="zh-CN" altLang="en-US" sz="2000" dirty="0">
                <a:solidFill>
                  <a:srgbClr val="000000"/>
                </a:solidFill>
                <a:latin typeface="+mn-lt"/>
              </a:rPr>
              <a:t>物品</a:t>
            </a:r>
            <a:r>
              <a:rPr kumimoji="1" lang="en-US" altLang="zh-CN" sz="2000" dirty="0" err="1">
                <a:solidFill>
                  <a:srgbClr val="000000"/>
                </a:solidFill>
                <a:latin typeface="+mn-lt"/>
              </a:rPr>
              <a:t>i</a:t>
            </a:r>
            <a:r>
              <a:rPr kumimoji="1" lang="zh-CN" altLang="en-US" sz="2000" dirty="0">
                <a:solidFill>
                  <a:srgbClr val="000000"/>
                </a:solidFill>
                <a:latin typeface="+mn-lt"/>
              </a:rPr>
              <a:t>的重量没有超出当前可用背包容量，将</a:t>
            </a:r>
            <a:r>
              <a:rPr kumimoji="1" lang="en-US" altLang="zh-CN" sz="2000" dirty="0" err="1">
                <a:solidFill>
                  <a:srgbClr val="000000"/>
                </a:solidFill>
                <a:latin typeface="+mn-lt"/>
              </a:rPr>
              <a:t>i</a:t>
            </a:r>
            <a:r>
              <a:rPr kumimoji="1" lang="zh-CN" altLang="en-US" sz="2000" dirty="0">
                <a:solidFill>
                  <a:srgbClr val="000000"/>
                </a:solidFill>
                <a:latin typeface="+mn-lt"/>
              </a:rPr>
              <a:t>全部装入</a:t>
            </a:r>
          </a:p>
          <a:p>
            <a:pPr>
              <a:lnSpc>
                <a:spcPct val="80000"/>
              </a:lnSpc>
              <a:buFontTx/>
              <a:buNone/>
            </a:pPr>
            <a:r>
              <a:rPr kumimoji="1" lang="en-US" altLang="zh-CN" sz="2000" dirty="0">
                <a:solidFill>
                  <a:srgbClr val="000000"/>
                </a:solidFill>
                <a:latin typeface="+mn-lt"/>
              </a:rPr>
              <a:t>          c-=w[</a:t>
            </a:r>
            <a:r>
              <a:rPr kumimoji="1" lang="en-US" altLang="zh-CN" sz="2000" dirty="0" err="1">
                <a:solidFill>
                  <a:srgbClr val="000000"/>
                </a:solidFill>
                <a:latin typeface="+mn-lt"/>
              </a:rPr>
              <a:t>i</a:t>
            </a:r>
            <a:r>
              <a:rPr kumimoji="1" lang="en-US" altLang="zh-CN" sz="2000" dirty="0">
                <a:solidFill>
                  <a:srgbClr val="000000"/>
                </a:solidFill>
                <a:latin typeface="+mn-lt"/>
              </a:rPr>
              <a:t>];            // </a:t>
            </a:r>
            <a:r>
              <a:rPr kumimoji="1" lang="zh-CN" altLang="en-US" sz="2000" dirty="0">
                <a:solidFill>
                  <a:srgbClr val="000000"/>
                </a:solidFill>
                <a:latin typeface="+mn-lt"/>
              </a:rPr>
              <a:t>调整当前可用背包容量，减少</a:t>
            </a:r>
          </a:p>
          <a:p>
            <a:pPr>
              <a:lnSpc>
                <a:spcPct val="80000"/>
              </a:lnSpc>
              <a:buFontTx/>
              <a:buNone/>
            </a:pPr>
            <a:r>
              <a:rPr kumimoji="1" lang="en-US" altLang="zh-CN" sz="2000" dirty="0">
                <a:solidFill>
                  <a:srgbClr val="000000"/>
                </a:solidFill>
                <a:latin typeface="+mn-lt"/>
              </a:rPr>
              <a:t>          }                        //</a:t>
            </a:r>
            <a:r>
              <a:rPr kumimoji="1" lang="zh-CN" altLang="en-US" sz="2000" dirty="0">
                <a:solidFill>
                  <a:srgbClr val="000000"/>
                </a:solidFill>
                <a:latin typeface="+mn-lt"/>
              </a:rPr>
              <a:t>通过</a:t>
            </a:r>
            <a:r>
              <a:rPr kumimoji="1" lang="en-US" altLang="zh-CN" sz="2000" dirty="0">
                <a:solidFill>
                  <a:srgbClr val="000000"/>
                </a:solidFill>
                <a:latin typeface="+mn-lt"/>
              </a:rPr>
              <a:t>for</a:t>
            </a:r>
            <a:r>
              <a:rPr kumimoji="1" lang="zh-CN" altLang="en-US" sz="2000" dirty="0">
                <a:solidFill>
                  <a:srgbClr val="000000"/>
                </a:solidFill>
                <a:latin typeface="+mn-lt"/>
              </a:rPr>
              <a:t>循环中各步骤装入的物品都是整体装入</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a:t>
            </a:r>
          </a:p>
          <a:p>
            <a:pPr>
              <a:lnSpc>
                <a:spcPct val="80000"/>
              </a:lnSpc>
              <a:buFontTx/>
              <a:buNone/>
            </a:pPr>
            <a:r>
              <a:rPr kumimoji="1" lang="en-US" altLang="zh-CN" sz="2000" dirty="0">
                <a:solidFill>
                  <a:srgbClr val="000000"/>
                </a:solidFill>
                <a:latin typeface="+mn-lt"/>
              </a:rPr>
              <a:t>        if (</a:t>
            </a:r>
            <a:r>
              <a:rPr kumimoji="1" lang="en-US" altLang="zh-CN" sz="2000" dirty="0" err="1">
                <a:solidFill>
                  <a:srgbClr val="000000"/>
                </a:solidFill>
                <a:latin typeface="+mn-lt"/>
              </a:rPr>
              <a:t>i</a:t>
            </a:r>
            <a:r>
              <a:rPr kumimoji="1" lang="en-US" altLang="zh-CN" sz="2000" dirty="0">
                <a:solidFill>
                  <a:srgbClr val="000000"/>
                </a:solidFill>
                <a:latin typeface="+mn-lt"/>
              </a:rPr>
              <a:t>&lt;=</a:t>
            </a:r>
            <a:r>
              <a:rPr kumimoji="1" lang="en-US" altLang="zh-CN" sz="2000" i="1" dirty="0">
                <a:solidFill>
                  <a:srgbClr val="000000"/>
                </a:solidFill>
                <a:latin typeface="+mn-lt"/>
              </a:rPr>
              <a:t>n</a:t>
            </a:r>
            <a:r>
              <a:rPr kumimoji="1" lang="en-US" altLang="zh-CN" sz="2000" dirty="0">
                <a:solidFill>
                  <a:srgbClr val="000000"/>
                </a:solidFill>
                <a:latin typeface="+mn-lt"/>
              </a:rPr>
              <a:t>) and </a:t>
            </a:r>
            <a:r>
              <a:rPr kumimoji="1" lang="en-US" altLang="zh-CN" sz="2000" b="1" u="sng" dirty="0">
                <a:solidFill>
                  <a:srgbClr val="FF0000"/>
                </a:solidFill>
                <a:latin typeface="+mn-lt"/>
              </a:rPr>
              <a:t>(C &gt;0)</a:t>
            </a:r>
            <a:r>
              <a:rPr kumimoji="1" lang="en-US" altLang="zh-CN" sz="2000" dirty="0">
                <a:solidFill>
                  <a:srgbClr val="000000"/>
                </a:solidFill>
                <a:latin typeface="+mn-lt"/>
              </a:rPr>
              <a:t>  x[</a:t>
            </a:r>
            <a:r>
              <a:rPr kumimoji="1" lang="en-US" altLang="zh-CN" sz="2000" dirty="0" err="1">
                <a:solidFill>
                  <a:srgbClr val="000000"/>
                </a:solidFill>
                <a:latin typeface="+mn-lt"/>
              </a:rPr>
              <a:t>i</a:t>
            </a:r>
            <a:r>
              <a:rPr kumimoji="1" lang="en-US" altLang="zh-CN" sz="2000" dirty="0">
                <a:solidFill>
                  <a:srgbClr val="000000"/>
                </a:solidFill>
                <a:latin typeface="+mn-lt"/>
              </a:rPr>
              <a:t>]=c/w[</a:t>
            </a:r>
            <a:r>
              <a:rPr kumimoji="1" lang="en-US" altLang="zh-CN" sz="2000" dirty="0" err="1">
                <a:solidFill>
                  <a:srgbClr val="000000"/>
                </a:solidFill>
                <a:latin typeface="+mn-lt"/>
              </a:rPr>
              <a:t>i</a:t>
            </a:r>
            <a:r>
              <a:rPr kumimoji="1" lang="en-US" altLang="zh-CN" sz="2000" dirty="0">
                <a:solidFill>
                  <a:srgbClr val="000000"/>
                </a:solidFill>
                <a:latin typeface="+mn-lt"/>
              </a:rPr>
              <a:t>];  /*</a:t>
            </a:r>
            <a:r>
              <a:rPr kumimoji="1" lang="zh-CN" altLang="en-US" sz="2000" dirty="0">
                <a:solidFill>
                  <a:srgbClr val="000000"/>
                </a:solidFill>
                <a:latin typeface="+mn-lt"/>
              </a:rPr>
              <a:t>如果还有物品没有考虑且背包还有剩余</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a:t>
            </a:r>
            <a:r>
              <a:rPr kumimoji="1" lang="zh-CN" altLang="en-US" sz="2000" dirty="0">
                <a:solidFill>
                  <a:srgbClr val="000000"/>
                </a:solidFill>
                <a:latin typeface="+mn-lt"/>
              </a:rPr>
              <a:t>容量</a:t>
            </a:r>
            <a:r>
              <a:rPr kumimoji="1" lang="en-US" altLang="zh-CN" sz="2000" dirty="0">
                <a:solidFill>
                  <a:srgbClr val="000000"/>
                </a:solidFill>
                <a:latin typeface="+mn-lt"/>
              </a:rPr>
              <a:t>(C&gt;0)</a:t>
            </a:r>
            <a:r>
              <a:rPr kumimoji="1" lang="zh-CN" altLang="en-US" sz="2000" dirty="0">
                <a:solidFill>
                  <a:srgbClr val="000000"/>
                </a:solidFill>
                <a:latin typeface="+mn-lt"/>
              </a:rPr>
              <a:t>，将剩余容量分配给物品</a:t>
            </a:r>
            <a:r>
              <a:rPr kumimoji="1" lang="en-US" altLang="zh-CN" sz="2000" dirty="0" err="1">
                <a:solidFill>
                  <a:srgbClr val="000000"/>
                </a:solidFill>
                <a:latin typeface="+mn-lt"/>
              </a:rPr>
              <a:t>i</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a:t>
            </a:r>
          </a:p>
        </p:txBody>
      </p:sp>
      <p:sp>
        <p:nvSpPr>
          <p:cNvPr id="7" name="AutoShape 9">
            <a:extLst>
              <a:ext uri="{FF2B5EF4-FFF2-40B4-BE49-F238E27FC236}">
                <a16:creationId xmlns:a16="http://schemas.microsoft.com/office/drawing/2014/main" id="{E289D604-95CF-439E-8F77-A4B1057FE798}"/>
              </a:ext>
            </a:extLst>
          </p:cNvPr>
          <p:cNvSpPr>
            <a:spLocks noChangeArrowheads="1"/>
          </p:cNvSpPr>
          <p:nvPr/>
        </p:nvSpPr>
        <p:spPr bwMode="auto">
          <a:xfrm>
            <a:off x="828675" y="188913"/>
            <a:ext cx="1296988" cy="387350"/>
          </a:xfrm>
          <a:prstGeom prst="wedgeRectCallout">
            <a:avLst>
              <a:gd name="adj1" fmla="val 54113"/>
              <a:gd name="adj2" fmla="val 130739"/>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dirty="0">
                <a:ea typeface="微软雅黑 Light" panose="020B0502040204020203" pitchFamily="34" charset="-122"/>
              </a:rPr>
              <a:t>物品总数</a:t>
            </a:r>
            <a:endParaRPr lang="en-US" altLang="zh-CN" dirty="0">
              <a:ea typeface="微软雅黑 Light" panose="020B0502040204020203" pitchFamily="34" charset="-122"/>
            </a:endParaRPr>
          </a:p>
        </p:txBody>
      </p:sp>
      <p:sp>
        <p:nvSpPr>
          <p:cNvPr id="8" name="AutoShape 10">
            <a:extLst>
              <a:ext uri="{FF2B5EF4-FFF2-40B4-BE49-F238E27FC236}">
                <a16:creationId xmlns:a16="http://schemas.microsoft.com/office/drawing/2014/main" id="{7FC2FB42-027F-492B-AC97-DBB938C61219}"/>
              </a:ext>
            </a:extLst>
          </p:cNvPr>
          <p:cNvSpPr>
            <a:spLocks noChangeArrowheads="1"/>
          </p:cNvSpPr>
          <p:nvPr/>
        </p:nvSpPr>
        <p:spPr bwMode="auto">
          <a:xfrm>
            <a:off x="3708400" y="188913"/>
            <a:ext cx="1296988" cy="387350"/>
          </a:xfrm>
          <a:prstGeom prst="wedgeRectCallout">
            <a:avLst>
              <a:gd name="adj1" fmla="val -14625"/>
              <a:gd name="adj2" fmla="val 11434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物品价值</a:t>
            </a:r>
          </a:p>
        </p:txBody>
      </p:sp>
      <p:sp>
        <p:nvSpPr>
          <p:cNvPr id="9" name="AutoShape 11">
            <a:extLst>
              <a:ext uri="{FF2B5EF4-FFF2-40B4-BE49-F238E27FC236}">
                <a16:creationId xmlns:a16="http://schemas.microsoft.com/office/drawing/2014/main" id="{3AFA32C0-BD2F-4C52-8C7C-A1E1EEB089C6}"/>
              </a:ext>
            </a:extLst>
          </p:cNvPr>
          <p:cNvSpPr>
            <a:spLocks noChangeArrowheads="1"/>
          </p:cNvSpPr>
          <p:nvPr/>
        </p:nvSpPr>
        <p:spPr bwMode="auto">
          <a:xfrm>
            <a:off x="5076825" y="188913"/>
            <a:ext cx="1296988" cy="387350"/>
          </a:xfrm>
          <a:prstGeom prst="wedgeRectCallout">
            <a:avLst>
              <a:gd name="adj1" fmla="val -49755"/>
              <a:gd name="adj2" fmla="val 108606"/>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物品重量</a:t>
            </a:r>
          </a:p>
        </p:txBody>
      </p:sp>
      <p:sp>
        <p:nvSpPr>
          <p:cNvPr id="10" name="AutoShape 12">
            <a:extLst>
              <a:ext uri="{FF2B5EF4-FFF2-40B4-BE49-F238E27FC236}">
                <a16:creationId xmlns:a16="http://schemas.microsoft.com/office/drawing/2014/main" id="{36AEC59C-FD7E-4605-AB95-D82A3AA77DC6}"/>
              </a:ext>
            </a:extLst>
          </p:cNvPr>
          <p:cNvSpPr>
            <a:spLocks noChangeArrowheads="1"/>
          </p:cNvSpPr>
          <p:nvPr/>
        </p:nvSpPr>
        <p:spPr bwMode="auto">
          <a:xfrm>
            <a:off x="6948488" y="260350"/>
            <a:ext cx="1296987" cy="387350"/>
          </a:xfrm>
          <a:prstGeom prst="wedgeRectCallout">
            <a:avLst>
              <a:gd name="adj1" fmla="val -111079"/>
              <a:gd name="adj2" fmla="val 9590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解向量</a:t>
            </a:r>
          </a:p>
        </p:txBody>
      </p:sp>
      <p:sp>
        <p:nvSpPr>
          <p:cNvPr id="11" name="AutoShape 13">
            <a:extLst>
              <a:ext uri="{FF2B5EF4-FFF2-40B4-BE49-F238E27FC236}">
                <a16:creationId xmlns:a16="http://schemas.microsoft.com/office/drawing/2014/main" id="{3A5A22A5-EEC7-46AF-887A-96AF673F9959}"/>
              </a:ext>
            </a:extLst>
          </p:cNvPr>
          <p:cNvSpPr>
            <a:spLocks noChangeArrowheads="1"/>
          </p:cNvSpPr>
          <p:nvPr/>
        </p:nvSpPr>
        <p:spPr bwMode="auto">
          <a:xfrm>
            <a:off x="2339975" y="188913"/>
            <a:ext cx="1152525" cy="387350"/>
          </a:xfrm>
          <a:prstGeom prst="wedgeRectCallout">
            <a:avLst>
              <a:gd name="adj1" fmla="val 21351"/>
              <a:gd name="adj2" fmla="val 13688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背包容量</a:t>
            </a:r>
            <a:endParaRPr lang="en-US" altLang="zh-CN">
              <a:ea typeface="微软雅黑 Light" panose="020B0502040204020203" pitchFamily="34" charset="-122"/>
            </a:endParaRPr>
          </a:p>
        </p:txBody>
      </p:sp>
      <p:sp>
        <p:nvSpPr>
          <p:cNvPr id="12" name="AutoShape 14">
            <a:extLst>
              <a:ext uri="{FF2B5EF4-FFF2-40B4-BE49-F238E27FC236}">
                <a16:creationId xmlns:a16="http://schemas.microsoft.com/office/drawing/2014/main" id="{6AB2369C-B50E-4125-AFCF-875099AB59D6}"/>
              </a:ext>
            </a:extLst>
          </p:cNvPr>
          <p:cNvSpPr>
            <a:spLocks noChangeArrowheads="1"/>
          </p:cNvSpPr>
          <p:nvPr/>
        </p:nvSpPr>
        <p:spPr bwMode="auto">
          <a:xfrm>
            <a:off x="7164388" y="908050"/>
            <a:ext cx="1657350" cy="649288"/>
          </a:xfrm>
          <a:prstGeom prst="wedgeRectCallout">
            <a:avLst>
              <a:gd name="adj1" fmla="val -85921"/>
              <a:gd name="adj2" fmla="val -3777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物品集合</a:t>
            </a:r>
            <a:r>
              <a:rPr lang="en-US" altLang="zh-CN">
                <a:ea typeface="微软雅黑 Light" panose="020B0502040204020203" pitchFamily="34" charset="-122"/>
              </a:rPr>
              <a:t>N={a1,a2,..an}</a:t>
            </a:r>
          </a:p>
        </p:txBody>
      </p:sp>
      <p:sp>
        <p:nvSpPr>
          <p:cNvPr id="13" name="Text Box 15">
            <a:extLst>
              <a:ext uri="{FF2B5EF4-FFF2-40B4-BE49-F238E27FC236}">
                <a16:creationId xmlns:a16="http://schemas.microsoft.com/office/drawing/2014/main" id="{AB9B401F-43EF-4952-8B77-3331728050AA}"/>
              </a:ext>
            </a:extLst>
          </p:cNvPr>
          <p:cNvSpPr txBox="1">
            <a:spLocks noChangeArrowheads="1"/>
          </p:cNvSpPr>
          <p:nvPr/>
        </p:nvSpPr>
        <p:spPr bwMode="auto">
          <a:xfrm>
            <a:off x="708660" y="5997057"/>
            <a:ext cx="7527608" cy="701675"/>
          </a:xfrm>
          <a:prstGeom prst="rect">
            <a:avLst/>
          </a:prstGeom>
          <a:solidFill>
            <a:schemeClr val="accent6">
              <a:lumMod val="20000"/>
              <a:lumOff val="80000"/>
            </a:schemeClr>
          </a:solidFill>
          <a:ln w="6350">
            <a:solidFill>
              <a:srgbClr val="000000"/>
            </a:solidFill>
            <a:miter lim="800000"/>
            <a:headEnd/>
            <a:tailEnd/>
          </a:ln>
        </p:spPr>
        <p:txBody>
          <a:bodyPr wrap="square">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Tx/>
              <a:buAutoNum type="arabicPeriod"/>
            </a:pPr>
            <a:r>
              <a:rPr lang="zh-CN" altLang="en-US" sz="2000" dirty="0">
                <a:latin typeface="+mn-lt"/>
                <a:ea typeface="微软雅黑 Light" panose="020B0502040204020203" pitchFamily="34" charset="-122"/>
              </a:rPr>
              <a:t>对当前考虑的单位价值最大物品</a:t>
            </a:r>
            <a:r>
              <a:rPr lang="en-US" altLang="zh-CN" sz="2000" dirty="0" err="1">
                <a:latin typeface="+mn-lt"/>
                <a:ea typeface="微软雅黑 Light" panose="020B0502040204020203" pitchFamily="34" charset="-122"/>
              </a:rPr>
              <a:t>i</a:t>
            </a:r>
            <a:r>
              <a:rPr lang="zh-CN" altLang="en-US" sz="2000" dirty="0">
                <a:latin typeface="+mn-lt"/>
                <a:ea typeface="微软雅黑 Light" panose="020B0502040204020203" pitchFamily="34" charset="-122"/>
              </a:rPr>
              <a:t>，尽可能全部放入</a:t>
            </a:r>
            <a:r>
              <a:rPr kumimoji="1" lang="en-US" altLang="zh-CN" dirty="0">
                <a:solidFill>
                  <a:srgbClr val="000000"/>
                </a:solidFill>
                <a:latin typeface="+mn-lt"/>
                <a:ea typeface="微软雅黑 Light" panose="020B0502040204020203" pitchFamily="34" charset="-122"/>
              </a:rPr>
              <a:t>x[</a:t>
            </a:r>
            <a:r>
              <a:rPr kumimoji="1" lang="en-US" altLang="zh-CN" dirty="0" err="1">
                <a:solidFill>
                  <a:srgbClr val="000000"/>
                </a:solidFill>
                <a:latin typeface="+mn-lt"/>
                <a:ea typeface="微软雅黑 Light" panose="020B0502040204020203" pitchFamily="34" charset="-122"/>
              </a:rPr>
              <a:t>i</a:t>
            </a:r>
            <a:r>
              <a:rPr kumimoji="1" lang="en-US" altLang="zh-CN" dirty="0">
                <a:solidFill>
                  <a:srgbClr val="000000"/>
                </a:solidFill>
                <a:latin typeface="+mn-lt"/>
                <a:ea typeface="微软雅黑 Light" panose="020B0502040204020203" pitchFamily="34" charset="-122"/>
              </a:rPr>
              <a:t>]=1</a:t>
            </a:r>
            <a:endParaRPr lang="zh-CN" altLang="en-US" sz="2000" dirty="0">
              <a:latin typeface="+mn-lt"/>
              <a:ea typeface="微软雅黑 Light" panose="020B0502040204020203" pitchFamily="34" charset="-122"/>
            </a:endParaRPr>
          </a:p>
          <a:p>
            <a:pPr eaLnBrk="1" hangingPunct="1">
              <a:buFontTx/>
              <a:buAutoNum type="arabicPeriod"/>
            </a:pPr>
            <a:r>
              <a:rPr lang="zh-CN" altLang="en-US" sz="2000" dirty="0">
                <a:latin typeface="+mn-lt"/>
                <a:ea typeface="微软雅黑 Light" panose="020B0502040204020203" pitchFamily="34" charset="-122"/>
              </a:rPr>
              <a:t>最后有剩余容量，放入某一类物品的一部分</a:t>
            </a:r>
            <a:r>
              <a:rPr lang="en-US" altLang="zh-CN" sz="2000" dirty="0">
                <a:latin typeface="+mn-lt"/>
                <a:ea typeface="微软雅黑 Light" panose="020B0502040204020203" pitchFamily="34" charset="-122"/>
              </a:rPr>
              <a:t>c/w[</a:t>
            </a:r>
            <a:r>
              <a:rPr lang="en-US" altLang="zh-CN" sz="2000" dirty="0" err="1">
                <a:latin typeface="+mn-lt"/>
                <a:ea typeface="微软雅黑 Light" panose="020B0502040204020203" pitchFamily="34" charset="-122"/>
              </a:rPr>
              <a:t>i</a:t>
            </a:r>
            <a:r>
              <a:rPr lang="en-US" altLang="zh-CN" sz="2000" dirty="0">
                <a:latin typeface="+mn-lt"/>
                <a:ea typeface="微软雅黑 Light" panose="020B0502040204020203" pitchFamily="34" charset="-122"/>
              </a:rPr>
              <a:t>]</a:t>
            </a:r>
            <a:endParaRPr lang="zh-CN" altLang="en-US" sz="2000" dirty="0">
              <a:latin typeface="+mn-lt"/>
              <a:ea typeface="微软雅黑 Light" panose="020B0502040204020203" pitchFamily="34" charset="-122"/>
            </a:endParaRPr>
          </a:p>
        </p:txBody>
      </p:sp>
      <p:cxnSp>
        <p:nvCxnSpPr>
          <p:cNvPr id="14" name="直接箭头连接符 13">
            <a:extLst>
              <a:ext uri="{FF2B5EF4-FFF2-40B4-BE49-F238E27FC236}">
                <a16:creationId xmlns:a16="http://schemas.microsoft.com/office/drawing/2014/main" id="{CD72F606-2AA0-49DF-B097-1862467C8D34}"/>
              </a:ext>
            </a:extLst>
          </p:cNvPr>
          <p:cNvCxnSpPr/>
          <p:nvPr/>
        </p:nvCxnSpPr>
        <p:spPr bwMode="auto">
          <a:xfrm flipH="1">
            <a:off x="3563888" y="3645024"/>
            <a:ext cx="4429176" cy="1584176"/>
          </a:xfrm>
          <a:prstGeom prst="straightConnector1">
            <a:avLst/>
          </a:prstGeom>
          <a:solidFill>
            <a:schemeClr val="accent1"/>
          </a:solidFill>
          <a:ln w="63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Tree>
    <p:extLst>
      <p:ext uri="{BB962C8B-B14F-4D97-AF65-F5344CB8AC3E}">
        <p14:creationId xmlns:p14="http://schemas.microsoft.com/office/powerpoint/2010/main" val="2596899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142FE-1854-4411-B2F6-D1FB5CB38F17}"/>
              </a:ext>
            </a:extLst>
          </p:cNvPr>
          <p:cNvSpPr>
            <a:spLocks noGrp="1"/>
          </p:cNvSpPr>
          <p:nvPr>
            <p:ph type="title"/>
          </p:nvPr>
        </p:nvSpPr>
        <p:spPr/>
        <p:txBody>
          <a:bodyPr/>
          <a:lstStyle/>
          <a:p>
            <a:r>
              <a:rPr lang="zh-CN" altLang="en-US" dirty="0"/>
              <a:t>背包问题的贪心求解算法</a:t>
            </a:r>
          </a:p>
        </p:txBody>
      </p:sp>
      <p:sp>
        <p:nvSpPr>
          <p:cNvPr id="3" name="内容占位符 2">
            <a:extLst>
              <a:ext uri="{FF2B5EF4-FFF2-40B4-BE49-F238E27FC236}">
                <a16:creationId xmlns:a16="http://schemas.microsoft.com/office/drawing/2014/main" id="{C276A178-B498-4CBD-8B3F-B6E1850B0F8B}"/>
              </a:ext>
            </a:extLst>
          </p:cNvPr>
          <p:cNvSpPr>
            <a:spLocks noGrp="1"/>
          </p:cNvSpPr>
          <p:nvPr>
            <p:ph idx="1"/>
          </p:nvPr>
        </p:nvSpPr>
        <p:spPr/>
        <p:txBody>
          <a:bodyPr/>
          <a:lstStyle/>
          <a:p>
            <a:pPr eaLnBrk="1" hangingPunct="1">
              <a:lnSpc>
                <a:spcPct val="120000"/>
              </a:lnSpc>
            </a:pPr>
            <a:r>
              <a:rPr lang="zh-CN" altLang="en-US" sz="2400" dirty="0">
                <a:solidFill>
                  <a:srgbClr val="000000"/>
                </a:solidFill>
              </a:rPr>
              <a:t>算法</a:t>
            </a:r>
            <a:r>
              <a:rPr lang="en-US" altLang="zh-CN" sz="2400" dirty="0">
                <a:solidFill>
                  <a:srgbClr val="000000"/>
                </a:solidFill>
              </a:rPr>
              <a:t>knapsack</a:t>
            </a:r>
            <a:r>
              <a:rPr lang="zh-CN" altLang="en-US" sz="2400" dirty="0">
                <a:solidFill>
                  <a:srgbClr val="000000"/>
                </a:solidFill>
              </a:rPr>
              <a:t>的主要计算时间在于将各种物品依其单位重量的价值从大到小排序</a:t>
            </a:r>
            <a:r>
              <a:rPr lang="en-US" altLang="zh-CN" sz="2400" dirty="0">
                <a:solidFill>
                  <a:srgbClr val="000000"/>
                </a:solidFill>
              </a:rPr>
              <a:t>,  </a:t>
            </a:r>
            <a:r>
              <a:rPr lang="zh-CN" altLang="en-US" sz="2400" dirty="0">
                <a:solidFill>
                  <a:srgbClr val="000000"/>
                </a:solidFill>
              </a:rPr>
              <a:t>因此算法的计算时间上界为</a:t>
            </a:r>
            <a:endParaRPr lang="en-US" altLang="zh-CN" sz="2400" dirty="0">
              <a:solidFill>
                <a:srgbClr val="000000"/>
              </a:solidFill>
            </a:endParaRPr>
          </a:p>
          <a:p>
            <a:pPr marL="0" indent="0" eaLnBrk="1" hangingPunct="1">
              <a:lnSpc>
                <a:spcPct val="120000"/>
              </a:lnSpc>
              <a:buNone/>
            </a:pPr>
            <a:r>
              <a:rPr lang="en-US" altLang="zh-CN" i="1" dirty="0">
                <a:solidFill>
                  <a:srgbClr val="000000"/>
                </a:solidFill>
              </a:rPr>
              <a:t>        </a:t>
            </a:r>
            <a:r>
              <a:rPr lang="en-US" altLang="zh-CN" sz="2400" i="1" dirty="0">
                <a:solidFill>
                  <a:srgbClr val="000000"/>
                </a:solidFill>
              </a:rPr>
              <a:t>O</a:t>
            </a:r>
            <a:r>
              <a:rPr lang="en-US" altLang="zh-CN" sz="2400" dirty="0">
                <a:solidFill>
                  <a:srgbClr val="000000"/>
                </a:solidFill>
              </a:rPr>
              <a:t>(</a:t>
            </a:r>
            <a:r>
              <a:rPr lang="en-US" altLang="zh-CN" sz="2400" dirty="0" err="1">
                <a:solidFill>
                  <a:srgbClr val="000000"/>
                </a:solidFill>
              </a:rPr>
              <a:t>nlogn</a:t>
            </a:r>
            <a:r>
              <a:rPr lang="en-US" altLang="zh-CN" sz="2400" dirty="0">
                <a:solidFill>
                  <a:srgbClr val="000000"/>
                </a:solidFill>
              </a:rPr>
              <a:t>)</a:t>
            </a:r>
          </a:p>
          <a:p>
            <a:pPr eaLnBrk="1" hangingPunct="1">
              <a:lnSpc>
                <a:spcPct val="120000"/>
              </a:lnSpc>
              <a:buFontTx/>
              <a:buNone/>
            </a:pPr>
            <a:endParaRPr lang="zh-CN" altLang="en-US" sz="2400" dirty="0">
              <a:solidFill>
                <a:srgbClr val="000000"/>
              </a:solidFill>
            </a:endParaRPr>
          </a:p>
          <a:p>
            <a:pPr eaLnBrk="1" hangingPunct="1">
              <a:lnSpc>
                <a:spcPct val="120000"/>
              </a:lnSpc>
            </a:pPr>
            <a:r>
              <a:rPr lang="zh-CN" altLang="en-US" sz="2400" dirty="0">
                <a:solidFill>
                  <a:srgbClr val="000000"/>
                </a:solidFill>
              </a:rPr>
              <a:t>为证明算法的正确性，还需要证明背包问题具有贪心选择性质</a:t>
            </a:r>
            <a:endParaRPr lang="en-US" altLang="zh-CN" sz="2400" dirty="0">
              <a:solidFill>
                <a:srgbClr val="000000"/>
              </a:solidFill>
            </a:endParaRPr>
          </a:p>
          <a:p>
            <a:pPr lvl="1"/>
            <a:r>
              <a:rPr lang="zh-CN" altLang="en-US" dirty="0">
                <a:solidFill>
                  <a:srgbClr val="000000"/>
                </a:solidFill>
              </a:rPr>
              <a:t>证明方法参见下一节最优装载问题</a:t>
            </a:r>
          </a:p>
          <a:p>
            <a:endParaRPr lang="zh-CN" altLang="en-US" dirty="0"/>
          </a:p>
        </p:txBody>
      </p:sp>
      <p:sp>
        <p:nvSpPr>
          <p:cNvPr id="4" name="日期占位符 3">
            <a:extLst>
              <a:ext uri="{FF2B5EF4-FFF2-40B4-BE49-F238E27FC236}">
                <a16:creationId xmlns:a16="http://schemas.microsoft.com/office/drawing/2014/main" id="{1284A9C0-EBB6-4A51-A165-2F3801721308}"/>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C3C56956-9CDD-48B8-B2AE-236A85AF9F70}"/>
              </a:ext>
            </a:extLst>
          </p:cNvPr>
          <p:cNvSpPr>
            <a:spLocks noGrp="1"/>
          </p:cNvSpPr>
          <p:nvPr>
            <p:ph type="sldNum" sz="quarter" idx="12"/>
          </p:nvPr>
        </p:nvSpPr>
        <p:spPr/>
        <p:txBody>
          <a:bodyPr/>
          <a:lstStyle/>
          <a:p>
            <a:fld id="{EEA58A3B-43CE-4AA0-90B5-EB47AFAFEB34}" type="slidenum">
              <a:rPr lang="zh-CN" altLang="en-US" smtClean="0"/>
              <a:pPr/>
              <a:t>38</a:t>
            </a:fld>
            <a:endParaRPr lang="zh-CN" altLang="en-US" dirty="0"/>
          </a:p>
        </p:txBody>
      </p:sp>
    </p:spTree>
    <p:extLst>
      <p:ext uri="{BB962C8B-B14F-4D97-AF65-F5344CB8AC3E}">
        <p14:creationId xmlns:p14="http://schemas.microsoft.com/office/powerpoint/2010/main" val="606280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B4C89-F1FB-4F50-87BA-003D4B5A8C9C}"/>
              </a:ext>
            </a:extLst>
          </p:cNvPr>
          <p:cNvSpPr>
            <a:spLocks noGrp="1"/>
          </p:cNvSpPr>
          <p:nvPr>
            <p:ph type="title"/>
          </p:nvPr>
        </p:nvSpPr>
        <p:spPr/>
        <p:txBody>
          <a:bodyPr/>
          <a:lstStyle/>
          <a:p>
            <a:r>
              <a:rPr lang="en-US" altLang="zh-CN" dirty="0"/>
              <a:t>0-1</a:t>
            </a:r>
            <a:r>
              <a:rPr lang="zh-CN" altLang="en-US" dirty="0"/>
              <a:t>背包问题的贪心求解</a:t>
            </a:r>
          </a:p>
        </p:txBody>
      </p:sp>
      <p:sp>
        <p:nvSpPr>
          <p:cNvPr id="3" name="内容占位符 2">
            <a:extLst>
              <a:ext uri="{FF2B5EF4-FFF2-40B4-BE49-F238E27FC236}">
                <a16:creationId xmlns:a16="http://schemas.microsoft.com/office/drawing/2014/main" id="{DBB23458-ABFA-4F86-9958-ABF6BC3DF274}"/>
              </a:ext>
            </a:extLst>
          </p:cNvPr>
          <p:cNvSpPr>
            <a:spLocks noGrp="1"/>
          </p:cNvSpPr>
          <p:nvPr>
            <p:ph idx="1"/>
          </p:nvPr>
        </p:nvSpPr>
        <p:spPr/>
        <p:txBody>
          <a:bodyPr>
            <a:normAutofit/>
          </a:bodyPr>
          <a:lstStyle/>
          <a:p>
            <a:r>
              <a:rPr lang="zh-CN" altLang="en-US" sz="2400" dirty="0">
                <a:solidFill>
                  <a:srgbClr val="000000"/>
                </a:solidFill>
              </a:rPr>
              <a:t>对于</a:t>
            </a:r>
            <a:r>
              <a:rPr lang="en-US" altLang="zh-CN" sz="2400" b="1" dirty="0">
                <a:solidFill>
                  <a:srgbClr val="000000"/>
                </a:solidFill>
              </a:rPr>
              <a:t>0-1</a:t>
            </a:r>
            <a:r>
              <a:rPr lang="zh-CN" altLang="en-US" sz="2400" b="1" dirty="0">
                <a:solidFill>
                  <a:srgbClr val="000000"/>
                </a:solidFill>
              </a:rPr>
              <a:t>背包问题</a:t>
            </a:r>
            <a:r>
              <a:rPr lang="zh-CN" altLang="en-US" sz="2400" dirty="0">
                <a:solidFill>
                  <a:srgbClr val="000000"/>
                </a:solidFill>
              </a:rPr>
              <a:t>，</a:t>
            </a:r>
            <a:r>
              <a:rPr lang="zh-CN" altLang="en-US" dirty="0">
                <a:solidFill>
                  <a:srgbClr val="FF0000"/>
                </a:solidFill>
              </a:rPr>
              <a:t>贪心选择策略无法得到最优解</a:t>
            </a:r>
            <a:endParaRPr lang="en-US" altLang="zh-CN" dirty="0">
              <a:solidFill>
                <a:srgbClr val="FF0000"/>
              </a:solidFill>
            </a:endParaRPr>
          </a:p>
          <a:p>
            <a:pPr lvl="1"/>
            <a:r>
              <a:rPr lang="zh-CN" altLang="en-US" dirty="0">
                <a:solidFill>
                  <a:srgbClr val="FF0000"/>
                </a:solidFill>
              </a:rPr>
              <a:t>原因：</a:t>
            </a:r>
            <a:r>
              <a:rPr lang="zh-CN" altLang="en-US" dirty="0">
                <a:solidFill>
                  <a:srgbClr val="000000"/>
                </a:solidFill>
              </a:rPr>
              <a:t>贪心选择无法保证最终能将背包装满，部分闲置的背包空间使单位重量的背包容量（背包空间</a:t>
            </a:r>
            <a:r>
              <a:rPr lang="en-US" altLang="zh-CN" dirty="0">
                <a:solidFill>
                  <a:srgbClr val="000000"/>
                </a:solidFill>
              </a:rPr>
              <a:t>/</a:t>
            </a:r>
            <a:r>
              <a:rPr lang="zh-CN" altLang="en-US" dirty="0">
                <a:solidFill>
                  <a:srgbClr val="000000"/>
                </a:solidFill>
              </a:rPr>
              <a:t>每公斤）每公斤背包空间的价值降低了</a:t>
            </a:r>
            <a:endParaRPr lang="en-US" altLang="zh-CN" dirty="0">
              <a:solidFill>
                <a:srgbClr val="000000"/>
              </a:solidFill>
            </a:endParaRPr>
          </a:p>
          <a:p>
            <a:pPr lvl="2"/>
            <a:r>
              <a:rPr lang="en-US" altLang="zh-CN" dirty="0">
                <a:solidFill>
                  <a:srgbClr val="000000"/>
                </a:solidFill>
              </a:rPr>
              <a:t>e.g. </a:t>
            </a:r>
            <a:r>
              <a:rPr lang="zh-CN" altLang="en-US" dirty="0">
                <a:solidFill>
                  <a:srgbClr val="000000"/>
                </a:solidFill>
              </a:rPr>
              <a:t>见</a:t>
            </a:r>
            <a:r>
              <a:rPr lang="en-US" altLang="zh-CN" dirty="0">
                <a:solidFill>
                  <a:srgbClr val="000000"/>
                </a:solidFill>
              </a:rPr>
              <a:t>P95</a:t>
            </a:r>
            <a:r>
              <a:rPr lang="zh-CN" altLang="en-US" dirty="0">
                <a:solidFill>
                  <a:srgbClr val="000000"/>
                </a:solidFill>
              </a:rPr>
              <a:t>图</a:t>
            </a:r>
            <a:r>
              <a:rPr lang="en-US" altLang="zh-CN" dirty="0">
                <a:solidFill>
                  <a:srgbClr val="000000"/>
                </a:solidFill>
              </a:rPr>
              <a:t>4-2</a:t>
            </a:r>
            <a:endParaRPr lang="zh-CN" altLang="en-US" dirty="0">
              <a:solidFill>
                <a:srgbClr val="000000"/>
              </a:solidFill>
            </a:endParaRPr>
          </a:p>
          <a:p>
            <a:pPr>
              <a:lnSpc>
                <a:spcPct val="130000"/>
              </a:lnSpc>
            </a:pPr>
            <a:r>
              <a:rPr lang="zh-CN" altLang="en-US" dirty="0">
                <a:solidFill>
                  <a:srgbClr val="000000"/>
                </a:solidFill>
              </a:rPr>
              <a:t> 针对</a:t>
            </a:r>
            <a:r>
              <a:rPr lang="en-US" altLang="zh-CN" dirty="0">
                <a:solidFill>
                  <a:srgbClr val="000000"/>
                </a:solidFill>
              </a:rPr>
              <a:t>0-1</a:t>
            </a:r>
            <a:r>
              <a:rPr lang="zh-CN" altLang="en-US" dirty="0">
                <a:solidFill>
                  <a:srgbClr val="000000"/>
                </a:solidFill>
              </a:rPr>
              <a:t>背包问题，需要采用动态规划，获取全局最优解</a:t>
            </a:r>
            <a:endParaRPr lang="en-US" altLang="zh-CN" dirty="0">
              <a:solidFill>
                <a:srgbClr val="FF0000"/>
              </a:solidFill>
            </a:endParaRPr>
          </a:p>
          <a:p>
            <a:pPr lvl="1">
              <a:lnSpc>
                <a:spcPct val="130000"/>
              </a:lnSpc>
            </a:pPr>
            <a:r>
              <a:rPr lang="zh-CN" altLang="en-US" dirty="0">
                <a:solidFill>
                  <a:srgbClr val="000000"/>
                </a:solidFill>
              </a:rPr>
              <a:t>根据状态方程，比较选择一件物品和不选择该物品所导致的装载方案，在此基础上作出最优选择</a:t>
            </a:r>
            <a:endParaRPr lang="en-US" altLang="zh-CN" dirty="0">
              <a:solidFill>
                <a:srgbClr val="000000"/>
              </a:solidFill>
            </a:endParaRPr>
          </a:p>
          <a:p>
            <a:pPr>
              <a:lnSpc>
                <a:spcPct val="130000"/>
              </a:lnSpc>
            </a:pPr>
            <a:r>
              <a:rPr lang="zh-CN" altLang="en-US" dirty="0">
                <a:solidFill>
                  <a:srgbClr val="000000"/>
                </a:solidFill>
              </a:rPr>
              <a:t>对一件物品的选择、不选择，</a:t>
            </a:r>
            <a:r>
              <a:rPr lang="zh-CN" altLang="en-US" sz="2400" dirty="0">
                <a:solidFill>
                  <a:srgbClr val="000000"/>
                </a:solidFill>
              </a:rPr>
              <a:t>导出</a:t>
            </a:r>
            <a:r>
              <a:rPr lang="en-US" altLang="zh-CN" sz="2400" dirty="0">
                <a:solidFill>
                  <a:srgbClr val="000000"/>
                </a:solidFill>
              </a:rPr>
              <a:t>0-1</a:t>
            </a:r>
            <a:r>
              <a:rPr lang="zh-CN" altLang="en-US" sz="2400" dirty="0">
                <a:solidFill>
                  <a:srgbClr val="000000"/>
                </a:solidFill>
              </a:rPr>
              <a:t>背包问题的许多互相重叠的子问题，这正是该问题可用</a:t>
            </a:r>
            <a:r>
              <a:rPr lang="zh-CN" altLang="en-US" sz="2400" b="1" dirty="0">
                <a:solidFill>
                  <a:srgbClr val="000000"/>
                </a:solidFill>
              </a:rPr>
              <a:t>动态规划算法</a:t>
            </a:r>
            <a:r>
              <a:rPr lang="zh-CN" altLang="en-US" sz="2400" dirty="0">
                <a:solidFill>
                  <a:srgbClr val="000000"/>
                </a:solidFill>
              </a:rPr>
              <a:t>求解的另一重要特征</a:t>
            </a:r>
          </a:p>
          <a:p>
            <a:endParaRPr lang="zh-CN" altLang="en-US" dirty="0"/>
          </a:p>
        </p:txBody>
      </p:sp>
      <p:sp>
        <p:nvSpPr>
          <p:cNvPr id="4" name="日期占位符 3">
            <a:extLst>
              <a:ext uri="{FF2B5EF4-FFF2-40B4-BE49-F238E27FC236}">
                <a16:creationId xmlns:a16="http://schemas.microsoft.com/office/drawing/2014/main" id="{FF13A307-8445-41E2-A3C4-4D135C56D497}"/>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7D09433A-F17B-4B79-9631-04F2738E99A5}"/>
              </a:ext>
            </a:extLst>
          </p:cNvPr>
          <p:cNvSpPr>
            <a:spLocks noGrp="1"/>
          </p:cNvSpPr>
          <p:nvPr>
            <p:ph type="sldNum" sz="quarter" idx="12"/>
          </p:nvPr>
        </p:nvSpPr>
        <p:spPr/>
        <p:txBody>
          <a:bodyPr/>
          <a:lstStyle/>
          <a:p>
            <a:fld id="{EEA58A3B-43CE-4AA0-90B5-EB47AFAFEB34}" type="slidenum">
              <a:rPr lang="zh-CN" altLang="en-US" smtClean="0"/>
              <a:pPr/>
              <a:t>39</a:t>
            </a:fld>
            <a:endParaRPr lang="zh-CN" altLang="en-US" dirty="0"/>
          </a:p>
        </p:txBody>
      </p:sp>
    </p:spTree>
    <p:extLst>
      <p:ext uri="{BB962C8B-B14F-4D97-AF65-F5344CB8AC3E}">
        <p14:creationId xmlns:p14="http://schemas.microsoft.com/office/powerpoint/2010/main" val="4165254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BA071-E8F6-4011-BBA7-F71A82A4BFBA}"/>
              </a:ext>
            </a:extLst>
          </p:cNvPr>
          <p:cNvSpPr>
            <a:spLocks noGrp="1"/>
          </p:cNvSpPr>
          <p:nvPr>
            <p:ph type="title"/>
          </p:nvPr>
        </p:nvSpPr>
        <p:spPr/>
        <p:txBody>
          <a:bodyPr/>
          <a:lstStyle/>
          <a:p>
            <a:r>
              <a:rPr lang="zh-CN" altLang="en-US" dirty="0"/>
              <a:t>建模：问题形式化表示</a:t>
            </a:r>
          </a:p>
        </p:txBody>
      </p:sp>
      <p:sp>
        <p:nvSpPr>
          <p:cNvPr id="3" name="内容占位符 2">
            <a:extLst>
              <a:ext uri="{FF2B5EF4-FFF2-40B4-BE49-F238E27FC236}">
                <a16:creationId xmlns:a16="http://schemas.microsoft.com/office/drawing/2014/main" id="{570A526C-47C6-47DA-B9CD-538B98569D72}"/>
              </a:ext>
            </a:extLst>
          </p:cNvPr>
          <p:cNvSpPr>
            <a:spLocks noGrp="1"/>
          </p:cNvSpPr>
          <p:nvPr>
            <p:ph idx="1"/>
          </p:nvPr>
        </p:nvSpPr>
        <p:spPr>
          <a:xfrm>
            <a:off x="123432" y="764364"/>
            <a:ext cx="8897136" cy="5907369"/>
          </a:xfrm>
        </p:spPr>
        <p:txBody>
          <a:bodyPr>
            <a:normAutofit/>
          </a:bodyPr>
          <a:lstStyle/>
          <a:p>
            <a:r>
              <a:rPr lang="zh-CN" altLang="en-US" dirty="0"/>
              <a:t>输入</a:t>
            </a:r>
            <a:endParaRPr lang="en-US" altLang="zh-CN" dirty="0"/>
          </a:p>
          <a:p>
            <a:pPr lvl="1"/>
            <a:r>
              <a:rPr lang="zh-CN" altLang="en-US" dirty="0"/>
              <a:t>各种面值</a:t>
            </a:r>
            <a:r>
              <a:rPr lang="en-US" altLang="zh-CN" dirty="0"/>
              <a:t>/</a:t>
            </a:r>
            <a:r>
              <a:rPr lang="zh-CN" altLang="en-US" dirty="0"/>
              <a:t>币值的可用货币及其张数</a:t>
            </a:r>
          </a:p>
          <a:p>
            <a:pPr eaLnBrk="1" hangingPunct="1">
              <a:buFontTx/>
              <a:buNone/>
            </a:pPr>
            <a:r>
              <a:rPr lang="zh-CN" altLang="en-US" dirty="0"/>
              <a:t>      </a:t>
            </a:r>
            <a:r>
              <a:rPr lang="en-US" altLang="zh-CN" dirty="0"/>
              <a:t>2</a:t>
            </a:r>
            <a:r>
              <a:rPr lang="zh-CN" altLang="en-US" dirty="0"/>
              <a:t>张</a:t>
            </a:r>
            <a:r>
              <a:rPr lang="en-US" altLang="zh-CN" dirty="0"/>
              <a:t>5</a:t>
            </a:r>
            <a:r>
              <a:rPr lang="zh-CN" altLang="en-US" dirty="0"/>
              <a:t>元、 </a:t>
            </a:r>
            <a:r>
              <a:rPr lang="en-US" altLang="zh-CN" dirty="0"/>
              <a:t>2</a:t>
            </a:r>
            <a:r>
              <a:rPr lang="zh-CN" altLang="en-US" dirty="0"/>
              <a:t>张</a:t>
            </a:r>
            <a:r>
              <a:rPr lang="en-US" altLang="zh-CN" dirty="0"/>
              <a:t>2</a:t>
            </a:r>
            <a:r>
              <a:rPr lang="zh-CN" altLang="en-US" dirty="0"/>
              <a:t>元、 </a:t>
            </a:r>
            <a:r>
              <a:rPr lang="en-US" altLang="zh-CN" dirty="0"/>
              <a:t>4</a:t>
            </a:r>
            <a:r>
              <a:rPr lang="zh-CN" altLang="en-US" dirty="0"/>
              <a:t>张</a:t>
            </a:r>
            <a:r>
              <a:rPr lang="en-US" altLang="zh-CN" dirty="0"/>
              <a:t>1</a:t>
            </a:r>
            <a:r>
              <a:rPr lang="zh-CN" altLang="en-US" dirty="0"/>
              <a:t>元、 </a:t>
            </a:r>
            <a:r>
              <a:rPr lang="en-US" altLang="zh-CN" dirty="0"/>
              <a:t>4</a:t>
            </a:r>
            <a:r>
              <a:rPr lang="zh-CN" altLang="en-US" dirty="0"/>
              <a:t>张</a:t>
            </a:r>
            <a:r>
              <a:rPr lang="en-US" altLang="zh-CN" dirty="0"/>
              <a:t>5</a:t>
            </a:r>
            <a:r>
              <a:rPr lang="zh-CN" altLang="en-US" dirty="0"/>
              <a:t>角、 </a:t>
            </a:r>
            <a:r>
              <a:rPr lang="en-US" altLang="zh-CN" dirty="0"/>
              <a:t>4</a:t>
            </a:r>
            <a:r>
              <a:rPr lang="zh-CN" altLang="en-US" dirty="0"/>
              <a:t>张</a:t>
            </a:r>
            <a:r>
              <a:rPr lang="en-US" altLang="zh-CN" dirty="0"/>
              <a:t>2</a:t>
            </a:r>
            <a:r>
              <a:rPr lang="zh-CN" altLang="en-US" dirty="0"/>
              <a:t>角、 </a:t>
            </a:r>
            <a:r>
              <a:rPr lang="en-US" altLang="zh-CN" dirty="0"/>
              <a:t>4</a:t>
            </a:r>
            <a:r>
              <a:rPr lang="zh-CN" altLang="en-US" dirty="0"/>
              <a:t>张</a:t>
            </a:r>
            <a:r>
              <a:rPr lang="en-US" altLang="zh-CN" dirty="0"/>
              <a:t>1</a:t>
            </a:r>
            <a:r>
              <a:rPr lang="zh-CN" altLang="en-US" dirty="0"/>
              <a:t>角</a:t>
            </a:r>
          </a:p>
          <a:p>
            <a:pPr eaLnBrk="1" hangingPunct="1">
              <a:buFontTx/>
              <a:buNone/>
            </a:pPr>
            <a:r>
              <a:rPr lang="en-US" altLang="zh-CN" dirty="0"/>
              <a:t>       Currency=(5,       2,    1,        0.5,   0.2,   0.1)  </a:t>
            </a:r>
          </a:p>
          <a:p>
            <a:pPr eaLnBrk="1" hangingPunct="1">
              <a:buFontTx/>
              <a:buNone/>
            </a:pPr>
            <a:r>
              <a:rPr lang="en-US" altLang="zh-CN" dirty="0"/>
              <a:t>       Available=(n</a:t>
            </a:r>
            <a:r>
              <a:rPr lang="en-US" altLang="zh-CN" baseline="-25000" dirty="0"/>
              <a:t>5</a:t>
            </a:r>
            <a:r>
              <a:rPr lang="zh-CN" altLang="en-US" baseline="-25000" dirty="0"/>
              <a:t>元</a:t>
            </a:r>
            <a:r>
              <a:rPr lang="en-US" altLang="zh-CN" dirty="0"/>
              <a:t>, n</a:t>
            </a:r>
            <a:r>
              <a:rPr lang="en-US" altLang="zh-CN" baseline="-25000" dirty="0"/>
              <a:t>2</a:t>
            </a:r>
            <a:r>
              <a:rPr lang="zh-CN" altLang="en-US" baseline="-25000" dirty="0"/>
              <a:t>元</a:t>
            </a:r>
            <a:r>
              <a:rPr lang="en-US" altLang="zh-CN" dirty="0"/>
              <a:t>, n</a:t>
            </a:r>
            <a:r>
              <a:rPr lang="en-US" altLang="zh-CN" baseline="-25000" dirty="0"/>
              <a:t>1</a:t>
            </a:r>
            <a:r>
              <a:rPr lang="zh-CN" altLang="en-US" baseline="-25000" dirty="0"/>
              <a:t>元</a:t>
            </a:r>
            <a:r>
              <a:rPr lang="en-US" altLang="zh-CN" dirty="0"/>
              <a:t>,    n</a:t>
            </a:r>
            <a:r>
              <a:rPr lang="en-US" altLang="zh-CN" baseline="-25000" dirty="0"/>
              <a:t>5</a:t>
            </a:r>
            <a:r>
              <a:rPr lang="zh-CN" altLang="en-US" baseline="-25000" dirty="0"/>
              <a:t>角</a:t>
            </a:r>
            <a:r>
              <a:rPr lang="en-US" altLang="zh-CN" dirty="0"/>
              <a:t>, n</a:t>
            </a:r>
            <a:r>
              <a:rPr lang="en-US" altLang="zh-CN" baseline="-25000" dirty="0"/>
              <a:t>2</a:t>
            </a:r>
            <a:r>
              <a:rPr lang="zh-CN" altLang="en-US" baseline="-25000" dirty="0"/>
              <a:t>角</a:t>
            </a:r>
            <a:r>
              <a:rPr lang="en-US" altLang="zh-CN" dirty="0"/>
              <a:t>,  n</a:t>
            </a:r>
            <a:r>
              <a:rPr lang="en-US" altLang="zh-CN" baseline="-25000" dirty="0"/>
              <a:t>1</a:t>
            </a:r>
            <a:r>
              <a:rPr lang="zh-CN" altLang="en-US" baseline="-25000" dirty="0"/>
              <a:t>角</a:t>
            </a:r>
            <a:r>
              <a:rPr lang="en-US" altLang="zh-CN" dirty="0"/>
              <a:t>) </a:t>
            </a:r>
          </a:p>
          <a:p>
            <a:pPr eaLnBrk="1" hangingPunct="1">
              <a:buFontTx/>
              <a:buNone/>
            </a:pPr>
            <a:r>
              <a:rPr lang="en-US" altLang="zh-CN" dirty="0"/>
              <a:t>                       =(2,      2,      4,     4,      4,      4)</a:t>
            </a:r>
            <a:endParaRPr lang="zh-CN" altLang="en-US" dirty="0"/>
          </a:p>
          <a:p>
            <a:pPr lvl="1"/>
            <a:r>
              <a:rPr lang="zh-CN" altLang="en-US" dirty="0"/>
              <a:t>应付款总数：</a:t>
            </a:r>
            <a:r>
              <a:rPr lang="en-US" altLang="zh-CN" dirty="0"/>
              <a:t>X = 4</a:t>
            </a:r>
            <a:r>
              <a:rPr lang="zh-CN" altLang="en-US" dirty="0"/>
              <a:t>元</a:t>
            </a:r>
            <a:r>
              <a:rPr lang="en-US" altLang="zh-CN" dirty="0"/>
              <a:t>6</a:t>
            </a:r>
            <a:r>
              <a:rPr lang="zh-CN" altLang="en-US" dirty="0"/>
              <a:t>角</a:t>
            </a:r>
          </a:p>
          <a:p>
            <a:r>
              <a:rPr lang="zh-CN" altLang="en-US" dirty="0"/>
              <a:t>输出</a:t>
            </a:r>
            <a:r>
              <a:rPr lang="en-US" altLang="zh-CN" dirty="0"/>
              <a:t>/</a:t>
            </a:r>
            <a:r>
              <a:rPr lang="zh-CN" altLang="en-US" dirty="0"/>
              <a:t>解向量</a:t>
            </a:r>
            <a:endParaRPr lang="en-US" altLang="zh-CN" dirty="0"/>
          </a:p>
          <a:p>
            <a:pPr marL="0" indent="0">
              <a:buNone/>
            </a:pPr>
            <a:r>
              <a:rPr lang="zh-CN" altLang="en-US" dirty="0"/>
              <a:t>         支付的各种面值</a:t>
            </a:r>
            <a:r>
              <a:rPr lang="en-US" altLang="zh-CN" dirty="0"/>
              <a:t>/</a:t>
            </a:r>
            <a:r>
              <a:rPr lang="zh-CN" altLang="en-US" dirty="0"/>
              <a:t>币值的货币及其张数</a:t>
            </a:r>
            <a:endParaRPr lang="en-US" altLang="zh-CN" dirty="0"/>
          </a:p>
          <a:p>
            <a:pPr lvl="1"/>
            <a:r>
              <a:rPr lang="zh-CN" altLang="en-US" dirty="0">
                <a:solidFill>
                  <a:srgbClr val="FF0000"/>
                </a:solidFill>
              </a:rPr>
              <a:t>解向量</a:t>
            </a:r>
            <a:r>
              <a:rPr lang="en-US" altLang="zh-CN" dirty="0">
                <a:solidFill>
                  <a:srgbClr val="FF0000"/>
                </a:solidFill>
              </a:rPr>
              <a:t>X=(</a:t>
            </a:r>
            <a:r>
              <a:rPr lang="en-US" altLang="zh-CN" dirty="0"/>
              <a:t>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endParaRPr lang="zh-CN" altLang="en-US"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0BD8313D-35DB-4489-A133-A61C7B075681}"/>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5" name="页脚占位符 4">
            <a:extLst>
              <a:ext uri="{FF2B5EF4-FFF2-40B4-BE49-F238E27FC236}">
                <a16:creationId xmlns:a16="http://schemas.microsoft.com/office/drawing/2014/main" id="{11FC59FE-4C9F-4F25-81F5-EE7CBEA3323E}"/>
              </a:ext>
            </a:extLst>
          </p:cNvPr>
          <p:cNvSpPr>
            <a:spLocks noGrp="1"/>
          </p:cNvSpPr>
          <p:nvPr>
            <p:ph type="ftr" sz="quarter" idx="4294967295"/>
          </p:nvPr>
        </p:nvSpPr>
        <p:spPr>
          <a:xfrm>
            <a:off x="3028950" y="6356351"/>
            <a:ext cx="3086100" cy="365125"/>
          </a:xfrm>
        </p:spPr>
        <p:txBody>
          <a:bodyPr/>
          <a:lstStyle/>
          <a:p>
            <a:endParaRPr lang="zh-CN" altLang="en-US"/>
          </a:p>
        </p:txBody>
      </p:sp>
      <p:sp>
        <p:nvSpPr>
          <p:cNvPr id="6" name="灯片编号占位符 5">
            <a:extLst>
              <a:ext uri="{FF2B5EF4-FFF2-40B4-BE49-F238E27FC236}">
                <a16:creationId xmlns:a16="http://schemas.microsoft.com/office/drawing/2014/main" id="{115B8CA8-81A1-447C-A27D-FD0EE6B2C126}"/>
              </a:ext>
            </a:extLst>
          </p:cNvPr>
          <p:cNvSpPr>
            <a:spLocks noGrp="1"/>
          </p:cNvSpPr>
          <p:nvPr>
            <p:ph type="sldNum" sz="quarter" idx="12"/>
          </p:nvPr>
        </p:nvSpPr>
        <p:spPr/>
        <p:txBody>
          <a:bodyPr/>
          <a:lstStyle/>
          <a:p>
            <a:fld id="{EEA58A3B-43CE-4AA0-90B5-EB47AFAFEB34}" type="slidenum">
              <a:rPr lang="zh-CN" altLang="en-US" smtClean="0"/>
              <a:pPr/>
              <a:t>4</a:t>
            </a:fld>
            <a:endParaRPr lang="zh-CN" altLang="en-US" dirty="0"/>
          </a:p>
        </p:txBody>
      </p:sp>
      <p:sp>
        <p:nvSpPr>
          <p:cNvPr id="7" name="TextBox 1">
            <a:extLst>
              <a:ext uri="{FF2B5EF4-FFF2-40B4-BE49-F238E27FC236}">
                <a16:creationId xmlns:a16="http://schemas.microsoft.com/office/drawing/2014/main" id="{F5A6E3DC-28C1-4D70-B7BD-4F484BB036CD}"/>
              </a:ext>
            </a:extLst>
          </p:cNvPr>
          <p:cNvSpPr txBox="1">
            <a:spLocks noChangeArrowheads="1"/>
          </p:cNvSpPr>
          <p:nvPr/>
        </p:nvSpPr>
        <p:spPr bwMode="auto">
          <a:xfrm>
            <a:off x="6266997" y="2320623"/>
            <a:ext cx="774700" cy="369888"/>
          </a:xfrm>
          <a:prstGeom prst="rect">
            <a:avLst/>
          </a:prstGeom>
          <a:solidFill>
            <a:srgbClr val="FFFF00"/>
          </a:solidFill>
          <a:ln w="9525">
            <a:solidFill>
              <a:srgbClr val="000066"/>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a:t>
            </a:r>
            <a:r>
              <a:rPr lang="zh-CN" altLang="en-US"/>
              <a:t>面值</a:t>
            </a:r>
            <a:endParaRPr lang="en-US" altLang="zh-CN"/>
          </a:p>
        </p:txBody>
      </p:sp>
      <p:sp>
        <p:nvSpPr>
          <p:cNvPr id="8" name="TextBox 3">
            <a:extLst>
              <a:ext uri="{FF2B5EF4-FFF2-40B4-BE49-F238E27FC236}">
                <a16:creationId xmlns:a16="http://schemas.microsoft.com/office/drawing/2014/main" id="{8E15D4CD-89EE-4FCD-AEF1-4301F16B8B20}"/>
              </a:ext>
            </a:extLst>
          </p:cNvPr>
          <p:cNvSpPr txBox="1">
            <a:spLocks noChangeArrowheads="1"/>
          </p:cNvSpPr>
          <p:nvPr/>
        </p:nvSpPr>
        <p:spPr bwMode="auto">
          <a:xfrm>
            <a:off x="6266997" y="2835914"/>
            <a:ext cx="774700" cy="369888"/>
          </a:xfrm>
          <a:prstGeom prst="rect">
            <a:avLst/>
          </a:prstGeom>
          <a:solidFill>
            <a:srgbClr val="FFFF00"/>
          </a:solidFill>
          <a:ln w="9525">
            <a:solidFill>
              <a:srgbClr val="000066"/>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a:t>
            </a:r>
            <a:r>
              <a:rPr lang="zh-CN" altLang="en-US"/>
              <a:t>张数</a:t>
            </a:r>
            <a:endParaRPr lang="en-US" altLang="zh-CN"/>
          </a:p>
        </p:txBody>
      </p:sp>
      <p:sp>
        <p:nvSpPr>
          <p:cNvPr id="9" name="矩形: 圆角 8">
            <a:extLst>
              <a:ext uri="{FF2B5EF4-FFF2-40B4-BE49-F238E27FC236}">
                <a16:creationId xmlns:a16="http://schemas.microsoft.com/office/drawing/2014/main" id="{CA868DED-116A-4458-948F-7508518BA3CE}"/>
              </a:ext>
            </a:extLst>
          </p:cNvPr>
          <p:cNvSpPr/>
          <p:nvPr/>
        </p:nvSpPr>
        <p:spPr>
          <a:xfrm>
            <a:off x="498324" y="5636436"/>
            <a:ext cx="4296228" cy="914400"/>
          </a:xfrm>
          <a:prstGeom prst="roundRect">
            <a:avLst>
              <a:gd name="adj" fmla="val 145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buFontTx/>
              <a:buNone/>
            </a:pPr>
            <a:r>
              <a:rPr lang="zh-CN" altLang="en-US" dirty="0">
                <a:solidFill>
                  <a:schemeClr val="tx1"/>
                </a:solidFill>
              </a:rPr>
              <a:t> </a:t>
            </a:r>
            <a:r>
              <a:rPr lang="en-US" altLang="zh-CN" sz="2400" dirty="0">
                <a:solidFill>
                  <a:schemeClr val="tx1"/>
                </a:solidFill>
              </a:rPr>
              <a:t>X1=(x</a:t>
            </a:r>
            <a:r>
              <a:rPr lang="en-US" altLang="zh-CN" sz="2400" baseline="-25000" dirty="0">
                <a:solidFill>
                  <a:schemeClr val="tx1"/>
                </a:solidFill>
              </a:rPr>
              <a:t>5</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5</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角</a:t>
            </a:r>
            <a:r>
              <a:rPr lang="en-US" altLang="zh-CN" sz="2400" dirty="0">
                <a:solidFill>
                  <a:schemeClr val="tx1"/>
                </a:solidFill>
              </a:rPr>
              <a:t>)</a:t>
            </a:r>
          </a:p>
          <a:p>
            <a:pPr eaLnBrk="1" hangingPunct="1">
              <a:buFontTx/>
              <a:buNone/>
            </a:pPr>
            <a:r>
              <a:rPr lang="en-US" altLang="zh-CN" sz="2400" dirty="0">
                <a:solidFill>
                  <a:schemeClr val="tx1"/>
                </a:solidFill>
              </a:rPr>
              <a:t>     = (0,      2,     0,     1,     0,      1   ) </a:t>
            </a:r>
            <a:endParaRPr lang="zh-CN" altLang="en-US" sz="2400" dirty="0">
              <a:solidFill>
                <a:schemeClr val="tx1"/>
              </a:solidFill>
            </a:endParaRPr>
          </a:p>
        </p:txBody>
      </p:sp>
      <p:sp>
        <p:nvSpPr>
          <p:cNvPr id="10" name="矩形: 圆角 9">
            <a:extLst>
              <a:ext uri="{FF2B5EF4-FFF2-40B4-BE49-F238E27FC236}">
                <a16:creationId xmlns:a16="http://schemas.microsoft.com/office/drawing/2014/main" id="{ABBB7DDE-1DBF-40C2-AC30-F9FF121877AC}"/>
              </a:ext>
            </a:extLst>
          </p:cNvPr>
          <p:cNvSpPr/>
          <p:nvPr/>
        </p:nvSpPr>
        <p:spPr>
          <a:xfrm>
            <a:off x="4786781" y="5647239"/>
            <a:ext cx="4233787" cy="903597"/>
          </a:xfrm>
          <a:prstGeom prst="roundRect">
            <a:avLst>
              <a:gd name="adj" fmla="val 691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buFontTx/>
              <a:buNone/>
            </a:pPr>
            <a:r>
              <a:rPr lang="zh-CN" altLang="en-US" dirty="0">
                <a:solidFill>
                  <a:schemeClr val="tx1"/>
                </a:solidFill>
              </a:rPr>
              <a:t> </a:t>
            </a:r>
            <a:r>
              <a:rPr lang="en-US" altLang="zh-CN" sz="2400" dirty="0">
                <a:solidFill>
                  <a:schemeClr val="tx1"/>
                </a:solidFill>
              </a:rPr>
              <a:t>X2=(x</a:t>
            </a:r>
            <a:r>
              <a:rPr lang="en-US" altLang="zh-CN" sz="2400" baseline="-25000" dirty="0">
                <a:solidFill>
                  <a:schemeClr val="tx1"/>
                </a:solidFill>
              </a:rPr>
              <a:t>5</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5</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角</a:t>
            </a:r>
            <a:r>
              <a:rPr lang="en-US" altLang="zh-CN" sz="2400" dirty="0">
                <a:solidFill>
                  <a:schemeClr val="tx1"/>
                </a:solidFill>
              </a:rPr>
              <a:t>)</a:t>
            </a:r>
          </a:p>
          <a:p>
            <a:pPr eaLnBrk="1" hangingPunct="1">
              <a:buFontTx/>
              <a:buNone/>
            </a:pPr>
            <a:r>
              <a:rPr lang="en-US" altLang="zh-CN" sz="2400" dirty="0">
                <a:solidFill>
                  <a:schemeClr val="tx1"/>
                </a:solidFill>
              </a:rPr>
              <a:t>     =(0,       0,   4,      0,      2,     2)   </a:t>
            </a:r>
          </a:p>
        </p:txBody>
      </p:sp>
    </p:spTree>
    <p:extLst>
      <p:ext uri="{BB962C8B-B14F-4D97-AF65-F5344CB8AC3E}">
        <p14:creationId xmlns:p14="http://schemas.microsoft.com/office/powerpoint/2010/main" val="3859873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6577A-6311-4D58-8283-8C804197A95B}"/>
              </a:ext>
            </a:extLst>
          </p:cNvPr>
          <p:cNvSpPr>
            <a:spLocks noGrp="1"/>
          </p:cNvSpPr>
          <p:nvPr>
            <p:ph type="title"/>
          </p:nvPr>
        </p:nvSpPr>
        <p:spPr/>
        <p:txBody>
          <a:bodyPr/>
          <a:lstStyle/>
          <a:p>
            <a:r>
              <a:rPr lang="en-US" altLang="zh-CN" dirty="0"/>
              <a:t>4.2 </a:t>
            </a:r>
            <a:r>
              <a:rPr lang="zh-CN" altLang="en-US" dirty="0"/>
              <a:t>最优装载问题</a:t>
            </a:r>
          </a:p>
        </p:txBody>
      </p:sp>
      <p:sp>
        <p:nvSpPr>
          <p:cNvPr id="3" name="内容占位符 2">
            <a:extLst>
              <a:ext uri="{FF2B5EF4-FFF2-40B4-BE49-F238E27FC236}">
                <a16:creationId xmlns:a16="http://schemas.microsoft.com/office/drawing/2014/main" id="{9D3CD4DC-9995-4AB2-832D-3BBDF76D4C89}"/>
              </a:ext>
            </a:extLst>
          </p:cNvPr>
          <p:cNvSpPr>
            <a:spLocks noGrp="1"/>
          </p:cNvSpPr>
          <p:nvPr>
            <p:ph idx="1"/>
          </p:nvPr>
        </p:nvSpPr>
        <p:spPr/>
        <p:txBody>
          <a:bodyPr/>
          <a:lstStyle/>
          <a:p>
            <a:r>
              <a:rPr lang="zh-CN" altLang="en-US" dirty="0"/>
              <a:t>问题描述</a:t>
            </a:r>
            <a:endParaRPr lang="en-US" altLang="zh-CN" dirty="0"/>
          </a:p>
          <a:p>
            <a:pPr lvl="1"/>
            <a:r>
              <a:rPr lang="zh-CN" altLang="en-US" sz="2400" dirty="0">
                <a:solidFill>
                  <a:srgbClr val="000000"/>
                </a:solidFill>
              </a:rPr>
              <a:t>有</a:t>
            </a:r>
            <a:r>
              <a:rPr lang="en-US" altLang="zh-CN" sz="2400" dirty="0">
                <a:solidFill>
                  <a:srgbClr val="000000"/>
                </a:solidFill>
              </a:rPr>
              <a:t>n</a:t>
            </a:r>
            <a:r>
              <a:rPr lang="zh-CN" altLang="en-US" sz="2400" dirty="0">
                <a:solidFill>
                  <a:srgbClr val="000000"/>
                </a:solidFill>
              </a:rPr>
              <a:t>个集装箱要装上一艘</a:t>
            </a:r>
            <a:r>
              <a:rPr lang="zh-CN" altLang="en-US" sz="2400" dirty="0">
                <a:solidFill>
                  <a:srgbClr val="FF0000"/>
                </a:solidFill>
              </a:rPr>
              <a:t>载重量为</a:t>
            </a:r>
            <a:r>
              <a:rPr lang="en-US" altLang="zh-CN" sz="2400" dirty="0">
                <a:solidFill>
                  <a:srgbClr val="FF0000"/>
                </a:solidFill>
              </a:rPr>
              <a:t>c</a:t>
            </a:r>
            <a:r>
              <a:rPr lang="zh-CN" altLang="en-US" sz="2400" dirty="0">
                <a:solidFill>
                  <a:srgbClr val="000000"/>
                </a:solidFill>
              </a:rPr>
              <a:t>的轮船，其中集装箱</a:t>
            </a:r>
            <a:r>
              <a:rPr lang="en-US" altLang="zh-CN" sz="2400" dirty="0" err="1">
                <a:solidFill>
                  <a:srgbClr val="000000"/>
                </a:solidFill>
              </a:rPr>
              <a:t>i</a:t>
            </a:r>
            <a:r>
              <a:rPr lang="zh-CN" altLang="en-US" sz="2400" dirty="0">
                <a:solidFill>
                  <a:srgbClr val="000000"/>
                </a:solidFill>
              </a:rPr>
              <a:t>的重量为</a:t>
            </a:r>
            <a:r>
              <a:rPr lang="en-US" altLang="zh-CN" sz="2400" dirty="0" err="1">
                <a:solidFill>
                  <a:srgbClr val="FF0000"/>
                </a:solidFill>
              </a:rPr>
              <a:t>w</a:t>
            </a:r>
            <a:r>
              <a:rPr lang="en-US" altLang="zh-CN" sz="2400" baseline="-25000" dirty="0" err="1">
                <a:solidFill>
                  <a:srgbClr val="FF0000"/>
                </a:solidFill>
              </a:rPr>
              <a:t>i</a:t>
            </a:r>
            <a:endParaRPr lang="en-US" altLang="zh-CN" baseline="-25000" dirty="0">
              <a:solidFill>
                <a:srgbClr val="000000"/>
              </a:solidFill>
            </a:endParaRPr>
          </a:p>
          <a:p>
            <a:pPr lvl="1"/>
            <a:r>
              <a:rPr lang="zh-CN" altLang="en-US" sz="2400" dirty="0">
                <a:solidFill>
                  <a:srgbClr val="000000"/>
                </a:solidFill>
              </a:rPr>
              <a:t>要求</a:t>
            </a:r>
            <a:r>
              <a:rPr lang="zh-CN" altLang="en-US" dirty="0">
                <a:solidFill>
                  <a:srgbClr val="000000"/>
                </a:solidFill>
              </a:rPr>
              <a:t>：</a:t>
            </a:r>
            <a:r>
              <a:rPr lang="zh-CN" altLang="en-US" sz="2400" dirty="0">
                <a:solidFill>
                  <a:srgbClr val="000000"/>
                </a:solidFill>
              </a:rPr>
              <a:t>在</a:t>
            </a:r>
            <a:r>
              <a:rPr lang="zh-CN" altLang="en-US" sz="2400" dirty="0">
                <a:solidFill>
                  <a:srgbClr val="0000FF"/>
                </a:solidFill>
              </a:rPr>
              <a:t>装载体积不受限制</a:t>
            </a:r>
            <a:r>
              <a:rPr lang="zh-CN" altLang="en-US" sz="2400" dirty="0">
                <a:solidFill>
                  <a:srgbClr val="000000"/>
                </a:solidFill>
              </a:rPr>
              <a:t>的情况下，将</a:t>
            </a:r>
            <a:r>
              <a:rPr lang="zh-CN" altLang="en-US" sz="2400" dirty="0">
                <a:solidFill>
                  <a:srgbClr val="FF0000"/>
                </a:solidFill>
              </a:rPr>
              <a:t>尽可能多的</a:t>
            </a:r>
            <a:r>
              <a:rPr lang="zh-CN" altLang="en-US" sz="2400" dirty="0">
                <a:solidFill>
                  <a:srgbClr val="000000"/>
                </a:solidFill>
              </a:rPr>
              <a:t>集装箱装上</a:t>
            </a:r>
            <a:r>
              <a:rPr lang="zh-CN" altLang="en-US" dirty="0">
                <a:solidFill>
                  <a:srgbClr val="000000"/>
                </a:solidFill>
              </a:rPr>
              <a:t>轮船，且装载的集装箱总重量不超过</a:t>
            </a:r>
            <a:r>
              <a:rPr lang="en-US" altLang="zh-CN" dirty="0">
                <a:solidFill>
                  <a:srgbClr val="000000"/>
                </a:solidFill>
              </a:rPr>
              <a:t>c</a:t>
            </a:r>
            <a:endParaRPr lang="en-US" altLang="zh-CN" sz="2400" dirty="0">
              <a:solidFill>
                <a:srgbClr val="000000"/>
              </a:solidFill>
            </a:endParaRPr>
          </a:p>
          <a:p>
            <a:pPr lvl="2"/>
            <a:r>
              <a:rPr lang="zh-CN" altLang="en-US" dirty="0"/>
              <a:t>优化目标：装载的集装箱数目最大化</a:t>
            </a:r>
            <a:endParaRPr lang="en-US" altLang="zh-CN" dirty="0"/>
          </a:p>
          <a:p>
            <a:pPr lvl="2"/>
            <a:r>
              <a:rPr lang="zh-CN" altLang="en-US" dirty="0">
                <a:solidFill>
                  <a:srgbClr val="000000"/>
                </a:solidFill>
              </a:rPr>
              <a:t>约束条件：装载重量受限</a:t>
            </a:r>
            <a:endParaRPr lang="en-US" altLang="zh-CN" dirty="0">
              <a:solidFill>
                <a:srgbClr val="000000"/>
              </a:solidFill>
            </a:endParaRPr>
          </a:p>
          <a:p>
            <a:r>
              <a:rPr lang="zh-CN" altLang="en-US" dirty="0"/>
              <a:t>形式化描述：</a:t>
            </a:r>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B6EEB6E0-94B1-4DEA-86BA-68A26E9F3300}"/>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92AB4C81-7352-4F9C-9BD4-C77379C780F2}"/>
              </a:ext>
            </a:extLst>
          </p:cNvPr>
          <p:cNvSpPr>
            <a:spLocks noGrp="1"/>
          </p:cNvSpPr>
          <p:nvPr>
            <p:ph type="sldNum" sz="quarter" idx="12"/>
          </p:nvPr>
        </p:nvSpPr>
        <p:spPr/>
        <p:txBody>
          <a:bodyPr/>
          <a:lstStyle/>
          <a:p>
            <a:fld id="{EEA58A3B-43CE-4AA0-90B5-EB47AFAFEB34}" type="slidenum">
              <a:rPr lang="zh-CN" altLang="en-US" smtClean="0"/>
              <a:pPr/>
              <a:t>40</a:t>
            </a:fld>
            <a:endParaRPr lang="zh-CN" altLang="en-US" dirty="0"/>
          </a:p>
        </p:txBody>
      </p:sp>
      <p:graphicFrame>
        <p:nvGraphicFramePr>
          <p:cNvPr id="7" name="Object 4">
            <a:extLst>
              <a:ext uri="{FF2B5EF4-FFF2-40B4-BE49-F238E27FC236}">
                <a16:creationId xmlns:a16="http://schemas.microsoft.com/office/drawing/2014/main" id="{76A4D810-D02F-495A-993D-B98C17A4D325}"/>
              </a:ext>
            </a:extLst>
          </p:cNvPr>
          <p:cNvGraphicFramePr>
            <a:graphicFrameLocks noChangeAspect="1"/>
          </p:cNvGraphicFramePr>
          <p:nvPr>
            <p:extLst>
              <p:ext uri="{D42A27DB-BD31-4B8C-83A1-F6EECF244321}">
                <p14:modId xmlns:p14="http://schemas.microsoft.com/office/powerpoint/2010/main" val="3431937756"/>
              </p:ext>
            </p:extLst>
          </p:nvPr>
        </p:nvGraphicFramePr>
        <p:xfrm>
          <a:off x="2266950" y="3943350"/>
          <a:ext cx="6265863" cy="2684463"/>
        </p:xfrm>
        <a:graphic>
          <a:graphicData uri="http://schemas.openxmlformats.org/presentationml/2006/ole">
            <mc:AlternateContent xmlns:mc="http://schemas.openxmlformats.org/markup-compatibility/2006">
              <mc:Choice xmlns:v="urn:schemas-microsoft-com:vml" Requires="v">
                <p:oleObj spid="_x0000_s1040" name="Equation" r:id="rId3" imgW="3136900" imgH="1346200" progId="Equation.DSMT4">
                  <p:embed/>
                </p:oleObj>
              </mc:Choice>
              <mc:Fallback>
                <p:oleObj name="Equation" r:id="rId3" imgW="3136900" imgH="1346200" progId="Equation.DSMT4">
                  <p:embed/>
                  <p:pic>
                    <p:nvPicPr>
                      <p:cNvPr id="389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950" y="3943350"/>
                        <a:ext cx="6265863" cy="2684463"/>
                      </a:xfrm>
                      <a:prstGeom prst="rect">
                        <a:avLst/>
                      </a:prstGeom>
                      <a:noFill/>
                      <a:ln>
                        <a:noFill/>
                      </a:ln>
                      <a:effectLst/>
                    </p:spPr>
                  </p:pic>
                </p:oleObj>
              </mc:Fallback>
            </mc:AlternateContent>
          </a:graphicData>
        </a:graphic>
      </p:graphicFrame>
      <p:sp>
        <p:nvSpPr>
          <p:cNvPr id="8" name="Text Box 6">
            <a:extLst>
              <a:ext uri="{FF2B5EF4-FFF2-40B4-BE49-F238E27FC236}">
                <a16:creationId xmlns:a16="http://schemas.microsoft.com/office/drawing/2014/main" id="{1148EEBE-8FBA-4EC5-930E-F1F5F6B8DB25}"/>
              </a:ext>
            </a:extLst>
          </p:cNvPr>
          <p:cNvSpPr txBox="1">
            <a:spLocks noChangeArrowheads="1"/>
          </p:cNvSpPr>
          <p:nvPr/>
        </p:nvSpPr>
        <p:spPr bwMode="auto">
          <a:xfrm>
            <a:off x="5757530" y="3849364"/>
            <a:ext cx="3386470" cy="1569660"/>
          </a:xfrm>
          <a:prstGeom prst="rect">
            <a:avLst/>
          </a:prstGeom>
          <a:solidFill>
            <a:schemeClr val="bg1">
              <a:lumMod val="95000"/>
            </a:schemeClr>
          </a:solidFill>
          <a:ln>
            <a:noFill/>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最优装载问题是</a:t>
            </a:r>
            <a:r>
              <a:rPr lang="en-US" altLang="zh-CN" sz="2400" dirty="0">
                <a:latin typeface="+mn-lt"/>
                <a:ea typeface="微软雅黑 Light" panose="020B0502040204020203" pitchFamily="34" charset="-122"/>
              </a:rPr>
              <a:t>0-1</a:t>
            </a:r>
            <a:r>
              <a:rPr lang="zh-CN" altLang="en-US" sz="2400" dirty="0">
                <a:latin typeface="+mn-lt"/>
                <a:ea typeface="微软雅黑 Light" panose="020B0502040204020203" pitchFamily="34" charset="-122"/>
              </a:rPr>
              <a:t>背包问题的</a:t>
            </a:r>
            <a:r>
              <a:rPr lang="en-US" altLang="zh-CN" sz="2400" dirty="0">
                <a:latin typeface="+mn-lt"/>
                <a:ea typeface="微软雅黑 Light" panose="020B0502040204020203" pitchFamily="34" charset="-122"/>
              </a:rPr>
              <a:t>1</a:t>
            </a:r>
            <a:r>
              <a:rPr lang="zh-CN" altLang="en-US" sz="2400" dirty="0">
                <a:latin typeface="+mn-lt"/>
                <a:ea typeface="微软雅黑 Light" panose="020B0502040204020203" pitchFamily="34" charset="-122"/>
              </a:rPr>
              <a:t>个特例：</a:t>
            </a:r>
            <a:endParaRPr lang="en-US" altLang="zh-CN" sz="2400" dirty="0">
              <a:latin typeface="+mn-lt"/>
              <a:ea typeface="微软雅黑 Light" panose="020B0502040204020203" pitchFamily="34" charset="-122"/>
            </a:endParaRPr>
          </a:p>
          <a:p>
            <a:pPr eaLnBrk="1" hangingPunct="1"/>
            <a:r>
              <a:rPr lang="zh-CN" altLang="en-US" sz="2400" dirty="0">
                <a:latin typeface="+mn-lt"/>
                <a:ea typeface="微软雅黑 Light" panose="020B0502040204020203" pitchFamily="34" charset="-122"/>
              </a:rPr>
              <a:t>集装箱</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物品</a:t>
            </a:r>
            <a:endParaRPr lang="en-US" altLang="zh-CN" sz="2400" dirty="0">
              <a:latin typeface="+mn-lt"/>
              <a:ea typeface="微软雅黑 Light" panose="020B0502040204020203" pitchFamily="34" charset="-122"/>
            </a:endParaRPr>
          </a:p>
          <a:p>
            <a:pPr eaLnBrk="1" hangingPunct="1"/>
            <a:r>
              <a:rPr lang="zh-CN" altLang="en-US" sz="2400" dirty="0">
                <a:latin typeface="+mn-lt"/>
                <a:ea typeface="微软雅黑 Light" panose="020B0502040204020203" pitchFamily="34" charset="-122"/>
              </a:rPr>
              <a:t>每种物品价值函数</a:t>
            </a:r>
            <a:r>
              <a:rPr lang="en-US" altLang="zh-CN" sz="2400" dirty="0">
                <a:latin typeface="+mn-lt"/>
                <a:ea typeface="微软雅黑 Light" panose="020B0502040204020203" pitchFamily="34" charset="-122"/>
              </a:rPr>
              <a:t>v[</a:t>
            </a:r>
            <a:r>
              <a:rPr lang="en-US" altLang="zh-CN" sz="2400" dirty="0" err="1">
                <a:latin typeface="+mn-lt"/>
                <a:ea typeface="微软雅黑 Light" panose="020B0502040204020203" pitchFamily="34" charset="-122"/>
              </a:rPr>
              <a:t>i</a:t>
            </a:r>
            <a:r>
              <a:rPr lang="en-US" altLang="zh-CN" sz="2400" dirty="0">
                <a:latin typeface="+mn-lt"/>
                <a:ea typeface="微软雅黑 Light" panose="020B0502040204020203" pitchFamily="34" charset="-122"/>
              </a:rPr>
              <a:t>]=1</a:t>
            </a:r>
          </a:p>
        </p:txBody>
      </p:sp>
    </p:spTree>
    <p:extLst>
      <p:ext uri="{BB962C8B-B14F-4D97-AF65-F5344CB8AC3E}">
        <p14:creationId xmlns:p14="http://schemas.microsoft.com/office/powerpoint/2010/main" val="2380170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9466D5-0FF0-4C36-98FE-F5F4D213D949}"/>
              </a:ext>
            </a:extLst>
          </p:cNvPr>
          <p:cNvSpPr>
            <a:spLocks noGrp="1"/>
          </p:cNvSpPr>
          <p:nvPr>
            <p:ph idx="1"/>
          </p:nvPr>
        </p:nvSpPr>
        <p:spPr/>
        <p:txBody>
          <a:bodyPr/>
          <a:lstStyle/>
          <a:p>
            <a:r>
              <a:rPr lang="zh-CN" altLang="en-US" dirty="0">
                <a:solidFill>
                  <a:srgbClr val="000000"/>
                </a:solidFill>
                <a:latin typeface="Times New Roman" pitchFamily="18" charset="0"/>
              </a:rPr>
              <a:t>算法描述</a:t>
            </a:r>
            <a:endParaRPr lang="en-US" altLang="zh-CN" dirty="0">
              <a:solidFill>
                <a:srgbClr val="000000"/>
              </a:solidFill>
              <a:latin typeface="Times New Roman" pitchFamily="18" charset="0"/>
            </a:endParaRPr>
          </a:p>
          <a:p>
            <a:pPr lvl="1"/>
            <a:r>
              <a:rPr lang="zh-CN" altLang="en-US" dirty="0">
                <a:solidFill>
                  <a:srgbClr val="000000"/>
                </a:solidFill>
                <a:latin typeface="Times New Roman" pitchFamily="18" charset="0"/>
              </a:rPr>
              <a:t>贪心选择策略：</a:t>
            </a:r>
            <a:r>
              <a:rPr lang="zh-CN" altLang="en-US" dirty="0">
                <a:solidFill>
                  <a:srgbClr val="FF0000"/>
                </a:solidFill>
                <a:latin typeface="Times New Roman" pitchFamily="18" charset="0"/>
              </a:rPr>
              <a:t>先装重量最轻者，船的剩余可装载（重量）容量最大化，以容纳更多的其它集装箱</a:t>
            </a:r>
            <a:r>
              <a:rPr lang="zh-CN" altLang="en-US" dirty="0">
                <a:solidFill>
                  <a:srgbClr val="000000"/>
                </a:solidFill>
                <a:latin typeface="Times New Roman" pitchFamily="18" charset="0"/>
              </a:rPr>
              <a:t>，产生最优解</a:t>
            </a:r>
          </a:p>
          <a:p>
            <a:endParaRPr lang="zh-CN" altLang="en-US" dirty="0"/>
          </a:p>
        </p:txBody>
      </p:sp>
      <p:sp>
        <p:nvSpPr>
          <p:cNvPr id="3" name="日期占位符 2">
            <a:extLst>
              <a:ext uri="{FF2B5EF4-FFF2-40B4-BE49-F238E27FC236}">
                <a16:creationId xmlns:a16="http://schemas.microsoft.com/office/drawing/2014/main" id="{88CBA9A7-D9D3-4D22-8219-0D4CEB76398B}"/>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FDD89D81-4060-45F4-B865-A1A79C103801}"/>
              </a:ext>
            </a:extLst>
          </p:cNvPr>
          <p:cNvSpPr>
            <a:spLocks noGrp="1"/>
          </p:cNvSpPr>
          <p:nvPr>
            <p:ph type="sldNum" sz="quarter" idx="12"/>
          </p:nvPr>
        </p:nvSpPr>
        <p:spPr/>
        <p:txBody>
          <a:bodyPr/>
          <a:lstStyle/>
          <a:p>
            <a:fld id="{EEA58A3B-43CE-4AA0-90B5-EB47AFAFEB34}" type="slidenum">
              <a:rPr lang="zh-CN" altLang="en-US" smtClean="0"/>
              <a:pPr/>
              <a:t>41</a:t>
            </a:fld>
            <a:endParaRPr lang="zh-CN" altLang="en-US" dirty="0"/>
          </a:p>
        </p:txBody>
      </p:sp>
      <p:sp>
        <p:nvSpPr>
          <p:cNvPr id="6" name="Rectangle 5">
            <a:extLst>
              <a:ext uri="{FF2B5EF4-FFF2-40B4-BE49-F238E27FC236}">
                <a16:creationId xmlns:a16="http://schemas.microsoft.com/office/drawing/2014/main" id="{83312437-0F87-4A3B-8460-5133BE3181E0}"/>
              </a:ext>
            </a:extLst>
          </p:cNvPr>
          <p:cNvSpPr>
            <a:spLocks noChangeArrowheads="1"/>
          </p:cNvSpPr>
          <p:nvPr/>
        </p:nvSpPr>
        <p:spPr bwMode="auto">
          <a:xfrm>
            <a:off x="276592" y="1962273"/>
            <a:ext cx="8964612"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void Loading(</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x[],  Type w[], Type c,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n)</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*t = new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[n+1];</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Sort(w, </a:t>
            </a:r>
            <a:r>
              <a:rPr kumimoji="1" lang="en-US" altLang="zh-CN" sz="2000" dirty="0">
                <a:solidFill>
                  <a:srgbClr val="FF0000"/>
                </a:solidFill>
                <a:ea typeface="微软雅黑 Light" panose="020B0502040204020203" pitchFamily="34" charset="-122"/>
              </a:rPr>
              <a:t>t</a:t>
            </a:r>
            <a:r>
              <a:rPr kumimoji="1" lang="en-US" altLang="zh-CN" sz="2000" dirty="0">
                <a:solidFill>
                  <a:srgbClr val="000000"/>
                </a:solidFill>
                <a:ea typeface="微软雅黑 Light" panose="020B0502040204020203" pitchFamily="34" charset="-122"/>
              </a:rPr>
              <a:t>, n);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for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1;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&lt;= n;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x[</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0;     //</a:t>
            </a:r>
            <a:r>
              <a:rPr kumimoji="1" lang="zh-CN" altLang="en-US" sz="2000" dirty="0">
                <a:solidFill>
                  <a:srgbClr val="000000"/>
                </a:solidFill>
                <a:ea typeface="微软雅黑 Light" panose="020B0502040204020203" pitchFamily="34" charset="-122"/>
              </a:rPr>
              <a:t>解向量赋初值</a:t>
            </a:r>
            <a:endParaRPr kumimoji="1" lang="en-US" altLang="zh-CN" sz="2000" dirty="0">
              <a:solidFill>
                <a:srgbClr val="000000"/>
              </a:solidFill>
              <a:ea typeface="微软雅黑 Light" panose="020B0502040204020203" pitchFamily="34" charset="-122"/>
            </a:endParaRP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for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1;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&lt;= n &amp;&amp; </a:t>
            </a:r>
            <a:r>
              <a:rPr kumimoji="1" lang="en-US" altLang="zh-CN" sz="2400" dirty="0">
                <a:solidFill>
                  <a:srgbClr val="000000"/>
                </a:solidFill>
                <a:ea typeface="微软雅黑 Light" panose="020B0502040204020203" pitchFamily="34" charset="-122"/>
              </a:rPr>
              <a:t>w[</a:t>
            </a:r>
            <a:r>
              <a:rPr kumimoji="1" lang="en-US" altLang="zh-CN" sz="2400" dirty="0">
                <a:solidFill>
                  <a:srgbClr val="FF0000"/>
                </a:solidFill>
                <a:ea typeface="微软雅黑 Light" panose="020B0502040204020203" pitchFamily="34" charset="-122"/>
              </a:rPr>
              <a:t>t[</a:t>
            </a:r>
            <a:r>
              <a:rPr kumimoji="1" lang="en-US" altLang="zh-CN" sz="2400" dirty="0" err="1">
                <a:solidFill>
                  <a:srgbClr val="FF0000"/>
                </a:solidFill>
                <a:ea typeface="微软雅黑 Light" panose="020B0502040204020203" pitchFamily="34" charset="-122"/>
              </a:rPr>
              <a:t>i</a:t>
            </a:r>
            <a:r>
              <a:rPr kumimoji="1" lang="en-US" altLang="zh-CN" sz="2400" dirty="0">
                <a:solidFill>
                  <a:srgbClr val="FF0000"/>
                </a:solidFill>
                <a:ea typeface="微软雅黑 Light" panose="020B0502040204020203" pitchFamily="34" charset="-122"/>
              </a:rPr>
              <a:t>]</a:t>
            </a:r>
            <a:r>
              <a:rPr kumimoji="1" lang="en-US" altLang="zh-CN" sz="2400" dirty="0">
                <a:solidFill>
                  <a:srgbClr val="000000"/>
                </a:solidFill>
                <a:ea typeface="微软雅黑 Light" panose="020B0502040204020203" pitchFamily="34" charset="-122"/>
              </a:rPr>
              <a:t>] &lt;= c;</a:t>
            </a: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a:t>
            </a:r>
            <a:r>
              <a:rPr kumimoji="1" lang="zh-CN" altLang="en-US" sz="2000" dirty="0">
                <a:solidFill>
                  <a:srgbClr val="000000"/>
                </a:solidFill>
                <a:ea typeface="微软雅黑 Light" panose="020B0502040204020203" pitchFamily="34" charset="-122"/>
              </a:rPr>
              <a:t>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{x[t[</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1;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c -= w[ </a:t>
            </a:r>
            <a:r>
              <a:rPr kumimoji="1" lang="en-US" altLang="zh-CN" sz="2000" dirty="0">
                <a:solidFill>
                  <a:srgbClr val="FF0000"/>
                </a:solidFill>
                <a:ea typeface="微软雅黑 Light" panose="020B0502040204020203" pitchFamily="34" charset="-122"/>
              </a:rPr>
              <a:t>t[</a:t>
            </a:r>
            <a:r>
              <a:rPr kumimoji="1" lang="en-US" altLang="zh-CN" sz="2000" dirty="0" err="1">
                <a:solidFill>
                  <a:srgbClr val="FF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a:t>
            </a:r>
          </a:p>
        </p:txBody>
      </p:sp>
      <p:sp>
        <p:nvSpPr>
          <p:cNvPr id="7" name="AutoShape 6">
            <a:extLst>
              <a:ext uri="{FF2B5EF4-FFF2-40B4-BE49-F238E27FC236}">
                <a16:creationId xmlns:a16="http://schemas.microsoft.com/office/drawing/2014/main" id="{15442B21-6284-465C-91F0-216EF4A388BE}"/>
              </a:ext>
            </a:extLst>
          </p:cNvPr>
          <p:cNvSpPr>
            <a:spLocks noChangeArrowheads="1"/>
          </p:cNvSpPr>
          <p:nvPr/>
        </p:nvSpPr>
        <p:spPr bwMode="auto">
          <a:xfrm>
            <a:off x="5322003" y="1870876"/>
            <a:ext cx="1584325" cy="387350"/>
          </a:xfrm>
          <a:prstGeom prst="wedgeRectCallout">
            <a:avLst>
              <a:gd name="adj1" fmla="val -86171"/>
              <a:gd name="adj2" fmla="val 48361"/>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集装箱总数</a:t>
            </a:r>
            <a:endParaRPr lang="en-US" altLang="zh-CN">
              <a:ea typeface="微软雅黑 Light" panose="020B0502040204020203" pitchFamily="34" charset="-122"/>
            </a:endParaRPr>
          </a:p>
        </p:txBody>
      </p:sp>
      <p:sp>
        <p:nvSpPr>
          <p:cNvPr id="8" name="AutoShape 8">
            <a:extLst>
              <a:ext uri="{FF2B5EF4-FFF2-40B4-BE49-F238E27FC236}">
                <a16:creationId xmlns:a16="http://schemas.microsoft.com/office/drawing/2014/main" id="{6272C65D-E6D3-41D9-A0ED-C23AEC60B7CB}"/>
              </a:ext>
            </a:extLst>
          </p:cNvPr>
          <p:cNvSpPr>
            <a:spLocks noChangeArrowheads="1"/>
          </p:cNvSpPr>
          <p:nvPr/>
        </p:nvSpPr>
        <p:spPr bwMode="auto">
          <a:xfrm>
            <a:off x="2129515" y="1668231"/>
            <a:ext cx="1584325" cy="384530"/>
          </a:xfrm>
          <a:prstGeom prst="wedgeRectCallout">
            <a:avLst>
              <a:gd name="adj1" fmla="val 10213"/>
              <a:gd name="adj2" fmla="val 88366"/>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各集装箱重量</a:t>
            </a:r>
          </a:p>
        </p:txBody>
      </p:sp>
      <p:sp>
        <p:nvSpPr>
          <p:cNvPr id="9" name="AutoShape 9">
            <a:extLst>
              <a:ext uri="{FF2B5EF4-FFF2-40B4-BE49-F238E27FC236}">
                <a16:creationId xmlns:a16="http://schemas.microsoft.com/office/drawing/2014/main" id="{BD69B66B-0131-4508-9D69-44B016F16A28}"/>
              </a:ext>
            </a:extLst>
          </p:cNvPr>
          <p:cNvSpPr>
            <a:spLocks noChangeArrowheads="1"/>
          </p:cNvSpPr>
          <p:nvPr/>
        </p:nvSpPr>
        <p:spPr bwMode="auto">
          <a:xfrm>
            <a:off x="709980" y="1665411"/>
            <a:ext cx="1296987" cy="387350"/>
          </a:xfrm>
          <a:prstGeom prst="wedgeRectCallout">
            <a:avLst>
              <a:gd name="adj1" fmla="val 56037"/>
              <a:gd name="adj2" fmla="val 96153"/>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解向量</a:t>
            </a:r>
          </a:p>
        </p:txBody>
      </p:sp>
      <p:sp>
        <p:nvSpPr>
          <p:cNvPr id="10" name="AutoShape 10">
            <a:extLst>
              <a:ext uri="{FF2B5EF4-FFF2-40B4-BE49-F238E27FC236}">
                <a16:creationId xmlns:a16="http://schemas.microsoft.com/office/drawing/2014/main" id="{7039CDB4-43E0-4A92-B9CB-DDAA9986705D}"/>
              </a:ext>
            </a:extLst>
          </p:cNvPr>
          <p:cNvSpPr>
            <a:spLocks noChangeArrowheads="1"/>
          </p:cNvSpPr>
          <p:nvPr/>
        </p:nvSpPr>
        <p:spPr bwMode="auto">
          <a:xfrm>
            <a:off x="3954035" y="1665411"/>
            <a:ext cx="1152525" cy="387350"/>
          </a:xfrm>
          <a:prstGeom prst="wedgeRectCallout">
            <a:avLst>
              <a:gd name="adj1" fmla="val -35676"/>
              <a:gd name="adj2" fmla="val 83165"/>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总装载量</a:t>
            </a:r>
            <a:endParaRPr lang="en-US" altLang="zh-CN">
              <a:ea typeface="微软雅黑 Light" panose="020B0502040204020203" pitchFamily="34" charset="-122"/>
            </a:endParaRPr>
          </a:p>
        </p:txBody>
      </p:sp>
      <p:sp>
        <p:nvSpPr>
          <p:cNvPr id="11" name="TextBox 1">
            <a:extLst>
              <a:ext uri="{FF2B5EF4-FFF2-40B4-BE49-F238E27FC236}">
                <a16:creationId xmlns:a16="http://schemas.microsoft.com/office/drawing/2014/main" id="{22294254-EF7E-4F11-8029-F64AE7E9A24A}"/>
              </a:ext>
            </a:extLst>
          </p:cNvPr>
          <p:cNvSpPr txBox="1">
            <a:spLocks noChangeArrowheads="1"/>
          </p:cNvSpPr>
          <p:nvPr/>
        </p:nvSpPr>
        <p:spPr bwMode="auto">
          <a:xfrm>
            <a:off x="2921677" y="2954394"/>
            <a:ext cx="5760080" cy="67710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dirty="0">
                <a:solidFill>
                  <a:srgbClr val="000000"/>
                </a:solidFill>
                <a:latin typeface="+mn-lt"/>
                <a:ea typeface="微软雅黑 Light" panose="020B0502040204020203" pitchFamily="34" charset="-122"/>
              </a:rPr>
              <a:t>//</a:t>
            </a:r>
            <a:r>
              <a:rPr kumimoji="1" lang="zh-CN" altLang="en-US" dirty="0">
                <a:latin typeface="+mn-lt"/>
                <a:ea typeface="微软雅黑 Light" panose="020B0502040204020203" pitchFamily="34" charset="-122"/>
              </a:rPr>
              <a:t>对</a:t>
            </a:r>
            <a:r>
              <a:rPr kumimoji="1" lang="en-US" altLang="zh-CN" dirty="0">
                <a:latin typeface="+mn-lt"/>
                <a:ea typeface="微软雅黑 Light" panose="020B0502040204020203" pitchFamily="34" charset="-122"/>
              </a:rPr>
              <a:t>n</a:t>
            </a:r>
            <a:r>
              <a:rPr kumimoji="1" lang="zh-CN" altLang="en-US" dirty="0">
                <a:latin typeface="+mn-lt"/>
                <a:ea typeface="微软雅黑 Light" panose="020B0502040204020203" pitchFamily="34" charset="-122"/>
              </a:rPr>
              <a:t>个集装箱，按照重量</a:t>
            </a:r>
            <a:r>
              <a:rPr kumimoji="1" lang="en-US" altLang="zh-CN" dirty="0">
                <a:latin typeface="+mn-lt"/>
                <a:ea typeface="微软雅黑 Light" panose="020B0502040204020203" pitchFamily="34" charset="-122"/>
              </a:rPr>
              <a:t>w[</a:t>
            </a:r>
            <a:r>
              <a:rPr kumimoji="1" lang="en-US" altLang="zh-CN" dirty="0" err="1">
                <a:latin typeface="+mn-lt"/>
                <a:ea typeface="微软雅黑 Light" panose="020B0502040204020203" pitchFamily="34" charset="-122"/>
              </a:rPr>
              <a:t>i</a:t>
            </a:r>
            <a:r>
              <a:rPr kumimoji="1" lang="en-US" altLang="zh-CN" dirty="0">
                <a:latin typeface="+mn-lt"/>
                <a:ea typeface="微软雅黑 Light" panose="020B0502040204020203" pitchFamily="34" charset="-122"/>
              </a:rPr>
              <a:t>]</a:t>
            </a:r>
            <a:r>
              <a:rPr kumimoji="1" lang="zh-CN" altLang="en-US" sz="2000" u="sng" dirty="0">
                <a:solidFill>
                  <a:srgbClr val="CC0000"/>
                </a:solidFill>
                <a:latin typeface="+mn-lt"/>
                <a:ea typeface="微软雅黑 Light" panose="020B0502040204020203" pitchFamily="34" charset="-122"/>
              </a:rPr>
              <a:t>从小到大</a:t>
            </a:r>
            <a:r>
              <a:rPr kumimoji="1" lang="zh-CN" altLang="en-US" dirty="0">
                <a:latin typeface="+mn-lt"/>
                <a:ea typeface="微软雅黑 Light" panose="020B0502040204020203" pitchFamily="34" charset="-122"/>
              </a:rPr>
              <a:t>重新排序并排列</a:t>
            </a:r>
            <a:r>
              <a:rPr kumimoji="1" lang="zh-CN" altLang="en-US" dirty="0">
                <a:solidFill>
                  <a:srgbClr val="FF0000"/>
                </a:solidFill>
                <a:latin typeface="+mn-lt"/>
                <a:ea typeface="微软雅黑 Light" panose="020B0502040204020203" pitchFamily="34" charset="-122"/>
              </a:rPr>
              <a:t>编号，结果放在</a:t>
            </a:r>
            <a:r>
              <a:rPr kumimoji="1" lang="en-US" altLang="zh-CN" dirty="0">
                <a:solidFill>
                  <a:srgbClr val="FF0000"/>
                </a:solidFill>
                <a:latin typeface="+mn-lt"/>
                <a:ea typeface="微软雅黑 Light" panose="020B0502040204020203" pitchFamily="34" charset="-122"/>
              </a:rPr>
              <a:t>t</a:t>
            </a:r>
            <a:r>
              <a:rPr kumimoji="1" lang="zh-CN" altLang="en-US" dirty="0">
                <a:solidFill>
                  <a:srgbClr val="FF0000"/>
                </a:solidFill>
                <a:latin typeface="+mn-lt"/>
                <a:ea typeface="微软雅黑 Light" panose="020B0502040204020203" pitchFamily="34" charset="-122"/>
              </a:rPr>
              <a:t>中</a:t>
            </a:r>
            <a:endParaRPr lang="zh-CN" altLang="en-US" dirty="0">
              <a:latin typeface="+mn-lt"/>
              <a:ea typeface="微软雅黑 Light" panose="020B0502040204020203" pitchFamily="34" charset="-122"/>
            </a:endParaRPr>
          </a:p>
        </p:txBody>
      </p:sp>
      <p:sp>
        <p:nvSpPr>
          <p:cNvPr id="12" name="TextBox 2">
            <a:extLst>
              <a:ext uri="{FF2B5EF4-FFF2-40B4-BE49-F238E27FC236}">
                <a16:creationId xmlns:a16="http://schemas.microsoft.com/office/drawing/2014/main" id="{004786E4-7BD1-4A88-97E2-78C3B47802DE}"/>
              </a:ext>
            </a:extLst>
          </p:cNvPr>
          <p:cNvSpPr txBox="1">
            <a:spLocks noChangeArrowheads="1"/>
          </p:cNvSpPr>
          <p:nvPr/>
        </p:nvSpPr>
        <p:spPr bwMode="auto">
          <a:xfrm>
            <a:off x="5376741" y="4267460"/>
            <a:ext cx="3305016" cy="87947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spcBef>
                <a:spcPct val="20000"/>
              </a:spcBef>
            </a:pPr>
            <a:r>
              <a:rPr kumimoji="1" lang="en-US" altLang="zh-CN" dirty="0">
                <a:solidFill>
                  <a:srgbClr val="000000"/>
                </a:solidFill>
                <a:latin typeface="+mn-lt"/>
                <a:ea typeface="微软雅黑 Light" panose="020B0502040204020203" pitchFamily="34" charset="-122"/>
              </a:rPr>
              <a:t>// </a:t>
            </a:r>
            <a:r>
              <a:rPr kumimoji="1" lang="zh-CN" altLang="en-US" dirty="0">
                <a:solidFill>
                  <a:srgbClr val="000000"/>
                </a:solidFill>
                <a:latin typeface="+mn-lt"/>
                <a:ea typeface="微软雅黑 Light" panose="020B0502040204020203" pitchFamily="34" charset="-122"/>
              </a:rPr>
              <a:t>在有剩余容量的前提下，从轻到重，装入各个集装箱</a:t>
            </a:r>
          </a:p>
        </p:txBody>
      </p:sp>
    </p:spTree>
    <p:extLst>
      <p:ext uri="{BB962C8B-B14F-4D97-AF65-F5344CB8AC3E}">
        <p14:creationId xmlns:p14="http://schemas.microsoft.com/office/powerpoint/2010/main" val="2242591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D2816-8817-42D1-9099-7C94425C223C}"/>
              </a:ext>
            </a:extLst>
          </p:cNvPr>
          <p:cNvSpPr>
            <a:spLocks noGrp="1"/>
          </p:cNvSpPr>
          <p:nvPr>
            <p:ph type="title"/>
          </p:nvPr>
        </p:nvSpPr>
        <p:spPr/>
        <p:txBody>
          <a:bodyPr>
            <a:normAutofit/>
          </a:bodyPr>
          <a:lstStyle/>
          <a:p>
            <a:r>
              <a:rPr lang="zh-CN" altLang="en-US" dirty="0"/>
              <a:t>最优装载问题的贪心选择性质</a:t>
            </a:r>
          </a:p>
        </p:txBody>
      </p:sp>
      <p:sp>
        <p:nvSpPr>
          <p:cNvPr id="3" name="内容占位符 2">
            <a:extLst>
              <a:ext uri="{FF2B5EF4-FFF2-40B4-BE49-F238E27FC236}">
                <a16:creationId xmlns:a16="http://schemas.microsoft.com/office/drawing/2014/main" id="{AB7E7387-0111-45B6-9EE5-040DC2C5A2A5}"/>
              </a:ext>
            </a:extLst>
          </p:cNvPr>
          <p:cNvSpPr>
            <a:spLocks noGrp="1"/>
          </p:cNvSpPr>
          <p:nvPr>
            <p:ph idx="1"/>
          </p:nvPr>
        </p:nvSpPr>
        <p:spPr/>
        <p:txBody>
          <a:bodyPr>
            <a:normAutofit/>
          </a:bodyPr>
          <a:lstStyle/>
          <a:p>
            <a:pPr marL="0" indent="0">
              <a:buNone/>
            </a:pPr>
            <a:r>
              <a:rPr lang="zh-CN" altLang="en-US" sz="2400" dirty="0">
                <a:solidFill>
                  <a:srgbClr val="000000"/>
                </a:solidFill>
              </a:rPr>
              <a:t>最优装载问题具有贪心选择性质，证明如下。</a:t>
            </a:r>
          </a:p>
          <a:p>
            <a:r>
              <a:rPr lang="zh-CN" altLang="en-US" sz="2400" dirty="0">
                <a:solidFill>
                  <a:srgbClr val="000000"/>
                </a:solidFill>
              </a:rPr>
              <a:t>设集装箱已按重量</a:t>
            </a:r>
            <a:r>
              <a:rPr lang="zh-CN" altLang="en-US" sz="2400" b="1" u="sng" dirty="0">
                <a:solidFill>
                  <a:srgbClr val="000000"/>
                </a:solidFill>
                <a:highlight>
                  <a:srgbClr val="FFFF00"/>
                </a:highlight>
              </a:rPr>
              <a:t>从小到大</a:t>
            </a:r>
            <a:r>
              <a:rPr lang="zh-CN" altLang="en-US" sz="2400" dirty="0">
                <a:solidFill>
                  <a:srgbClr val="000000"/>
                </a:solidFill>
              </a:rPr>
              <a:t>排序，</a:t>
            </a:r>
            <a:r>
              <a:rPr lang="en-US" altLang="zh-CN" sz="2400" dirty="0">
                <a:solidFill>
                  <a:srgbClr val="000000"/>
                </a:solidFill>
              </a:rPr>
              <a:t>X={x</a:t>
            </a:r>
            <a:r>
              <a:rPr lang="en-US" altLang="zh-CN" sz="2400" baseline="-25000" dirty="0">
                <a:solidFill>
                  <a:srgbClr val="000000"/>
                </a:solidFill>
              </a:rPr>
              <a:t>1</a:t>
            </a:r>
            <a:r>
              <a:rPr lang="en-US" altLang="zh-CN" sz="2400" dirty="0">
                <a:solidFill>
                  <a:srgbClr val="000000"/>
                </a:solidFill>
              </a:rPr>
              <a:t>, x</a:t>
            </a:r>
            <a:r>
              <a:rPr lang="en-US" altLang="zh-CN" sz="2400" baseline="-25000" dirty="0">
                <a:solidFill>
                  <a:srgbClr val="000000"/>
                </a:solidFill>
              </a:rPr>
              <a:t>2</a:t>
            </a:r>
            <a:r>
              <a:rPr lang="en-US" altLang="zh-CN" sz="2400" dirty="0">
                <a:solidFill>
                  <a:srgbClr val="000000"/>
                </a:solidFill>
              </a:rPr>
              <a:t>, .., </a:t>
            </a:r>
            <a:r>
              <a:rPr lang="en-US" altLang="zh-CN" sz="2400" dirty="0" err="1">
                <a:solidFill>
                  <a:srgbClr val="000000"/>
                </a:solidFill>
              </a:rPr>
              <a:t>x</a:t>
            </a:r>
            <a:r>
              <a:rPr lang="en-US" altLang="zh-CN" sz="2400" baseline="-25000" dirty="0" err="1">
                <a:solidFill>
                  <a:srgbClr val="000000"/>
                </a:solidFill>
              </a:rPr>
              <a:t>n</a:t>
            </a:r>
            <a:r>
              <a:rPr lang="en-US" altLang="zh-CN" sz="2400" dirty="0">
                <a:solidFill>
                  <a:srgbClr val="000000"/>
                </a:solidFill>
              </a:rPr>
              <a:t>} </a:t>
            </a:r>
            <a:r>
              <a:rPr lang="zh-CN" altLang="en-US" sz="2400" dirty="0">
                <a:solidFill>
                  <a:srgbClr val="000000"/>
                </a:solidFill>
              </a:rPr>
              <a:t>是最优装载问题的一个最优解</a:t>
            </a:r>
            <a:endParaRPr lang="en-US" altLang="zh-CN" sz="2400" dirty="0">
              <a:solidFill>
                <a:srgbClr val="000000"/>
              </a:solidFill>
            </a:endParaRPr>
          </a:p>
          <a:p>
            <a:r>
              <a:rPr lang="zh-CN" altLang="en-US" sz="2400" dirty="0">
                <a:solidFill>
                  <a:srgbClr val="000000"/>
                </a:solidFill>
              </a:rPr>
              <a:t>设</a:t>
            </a:r>
            <a:r>
              <a:rPr lang="zh-CN" altLang="en-US" dirty="0">
                <a:solidFill>
                  <a:srgbClr val="000000"/>
                </a:solidFill>
              </a:rPr>
              <a:t>最优解</a:t>
            </a:r>
            <a:r>
              <a:rPr lang="en-US" altLang="zh-CN" dirty="0">
                <a:solidFill>
                  <a:srgbClr val="000000"/>
                </a:solidFill>
              </a:rPr>
              <a:t>X</a:t>
            </a:r>
            <a:r>
              <a:rPr lang="zh-CN" altLang="en-US" dirty="0">
                <a:solidFill>
                  <a:srgbClr val="000000"/>
                </a:solidFill>
              </a:rPr>
              <a:t>中，</a:t>
            </a:r>
            <a:r>
              <a:rPr lang="en-US" altLang="zh-CN" sz="2400" i="1" dirty="0">
                <a:solidFill>
                  <a:srgbClr val="000000"/>
                </a:solidFill>
              </a:rPr>
              <a:t>k</a:t>
            </a:r>
            <a:r>
              <a:rPr lang="zh-CN" altLang="en-US" sz="2400" dirty="0">
                <a:solidFill>
                  <a:srgbClr val="000000"/>
                </a:solidFill>
              </a:rPr>
              <a:t>为最先装入箱中的最轻货物，即</a:t>
            </a:r>
          </a:p>
          <a:p>
            <a:endParaRPr lang="en-US" altLang="zh-CN" dirty="0"/>
          </a:p>
          <a:p>
            <a:pPr lvl="1">
              <a:defRPr/>
            </a:pPr>
            <a:r>
              <a:rPr lang="en-US" altLang="zh-CN" dirty="0"/>
              <a:t>E.g. </a:t>
            </a:r>
            <a:r>
              <a:rPr lang="zh-CN" altLang="en-US" dirty="0">
                <a:solidFill>
                  <a:srgbClr val="1C1C1C"/>
                </a:solidFill>
              </a:rPr>
              <a:t>最优解为</a:t>
            </a:r>
            <a:r>
              <a:rPr lang="en-US" altLang="zh-CN" dirty="0">
                <a:solidFill>
                  <a:srgbClr val="1C1C1C"/>
                </a:solidFill>
              </a:rPr>
              <a:t>{</a:t>
            </a:r>
            <a:r>
              <a:rPr lang="en-US" altLang="zh-CN" dirty="0">
                <a:solidFill>
                  <a:srgbClr val="FF0000"/>
                </a:solidFill>
              </a:rPr>
              <a:t>1</a:t>
            </a:r>
            <a:r>
              <a:rPr lang="en-US" altLang="zh-CN" dirty="0">
                <a:solidFill>
                  <a:srgbClr val="1C1C1C"/>
                </a:solidFill>
              </a:rPr>
              <a:t>, 1, 0, 1, 1}</a:t>
            </a:r>
            <a:r>
              <a:rPr lang="zh-CN" altLang="en-US" dirty="0">
                <a:solidFill>
                  <a:srgbClr val="1C1C1C"/>
                </a:solidFill>
              </a:rPr>
              <a:t>，则</a:t>
            </a:r>
            <a:r>
              <a:rPr lang="en-US" altLang="zh-CN" i="1" dirty="0">
                <a:solidFill>
                  <a:srgbClr val="1C1C1C"/>
                </a:solidFill>
              </a:rPr>
              <a:t>k</a:t>
            </a:r>
            <a:r>
              <a:rPr lang="en-US" altLang="zh-CN" dirty="0">
                <a:solidFill>
                  <a:srgbClr val="1C1C1C"/>
                </a:solidFill>
              </a:rPr>
              <a:t>=1</a:t>
            </a:r>
            <a:endParaRPr lang="zh-CN" altLang="en-US" dirty="0">
              <a:solidFill>
                <a:srgbClr val="1C1C1C"/>
              </a:solidFill>
            </a:endParaRPr>
          </a:p>
          <a:p>
            <a:pPr marL="0" indent="0">
              <a:buNone/>
              <a:defRPr/>
            </a:pPr>
            <a:r>
              <a:rPr lang="zh-CN" altLang="en-US" sz="2400" dirty="0">
                <a:solidFill>
                  <a:srgbClr val="1C1C1C"/>
                </a:solidFill>
              </a:rPr>
              <a:t>               最优解为</a:t>
            </a:r>
            <a:r>
              <a:rPr lang="en-US" altLang="zh-CN" sz="2400" dirty="0">
                <a:solidFill>
                  <a:srgbClr val="1C1C1C"/>
                </a:solidFill>
              </a:rPr>
              <a:t>{0, </a:t>
            </a:r>
            <a:r>
              <a:rPr lang="en-US" altLang="zh-CN" sz="2400" dirty="0">
                <a:solidFill>
                  <a:srgbClr val="FF0000"/>
                </a:solidFill>
              </a:rPr>
              <a:t>1</a:t>
            </a:r>
            <a:r>
              <a:rPr lang="en-US" altLang="zh-CN" sz="2400" dirty="0">
                <a:solidFill>
                  <a:srgbClr val="1C1C1C"/>
                </a:solidFill>
              </a:rPr>
              <a:t>, 1, 1, 1}</a:t>
            </a:r>
            <a:r>
              <a:rPr lang="zh-CN" altLang="en-US" sz="2400" dirty="0">
                <a:solidFill>
                  <a:srgbClr val="1C1C1C"/>
                </a:solidFill>
              </a:rPr>
              <a:t>，则</a:t>
            </a:r>
            <a:r>
              <a:rPr lang="en-US" altLang="zh-CN" sz="2400" i="1" dirty="0">
                <a:solidFill>
                  <a:srgbClr val="1C1C1C"/>
                </a:solidFill>
              </a:rPr>
              <a:t>k</a:t>
            </a:r>
            <a:r>
              <a:rPr lang="en-US" altLang="zh-CN" sz="2400" dirty="0">
                <a:solidFill>
                  <a:srgbClr val="1C1C1C"/>
                </a:solidFill>
              </a:rPr>
              <a:t>=2</a:t>
            </a:r>
            <a:endParaRPr lang="zh-CN" altLang="en-US" sz="2400" dirty="0">
              <a:solidFill>
                <a:srgbClr val="1C1C1C"/>
              </a:solidFill>
            </a:endParaRPr>
          </a:p>
          <a:p>
            <a:pPr lvl="1"/>
            <a:endParaRPr lang="en-US" altLang="zh-CN" dirty="0"/>
          </a:p>
          <a:p>
            <a:pPr>
              <a:defRPr/>
            </a:pPr>
            <a:r>
              <a:rPr lang="zh-CN" altLang="en-US" sz="2400" dirty="0">
                <a:solidFill>
                  <a:srgbClr val="1C1C1C"/>
                </a:solidFill>
              </a:rPr>
              <a:t>当问题有最优解（有可能是非贪心策略解）时，</a:t>
            </a:r>
            <a:r>
              <a:rPr lang="zh-CN" altLang="en-US" dirty="0">
                <a:solidFill>
                  <a:srgbClr val="1C1C1C"/>
                </a:solidFill>
              </a:rPr>
              <a:t>分两种情况</a:t>
            </a:r>
            <a:endParaRPr lang="en-US" altLang="zh-CN" sz="2400" dirty="0">
              <a:solidFill>
                <a:srgbClr val="1C1C1C"/>
              </a:solidFill>
            </a:endParaRPr>
          </a:p>
          <a:p>
            <a:pPr>
              <a:defRPr/>
            </a:pPr>
            <a:r>
              <a:rPr lang="zh-CN" altLang="en-US" sz="2400" dirty="0">
                <a:solidFill>
                  <a:srgbClr val="1C1C1C"/>
                </a:solidFill>
              </a:rPr>
              <a:t>情况</a:t>
            </a:r>
            <a:r>
              <a:rPr lang="en-US" altLang="zh-CN" sz="2400" dirty="0">
                <a:solidFill>
                  <a:srgbClr val="1C1C1C"/>
                </a:solidFill>
              </a:rPr>
              <a:t>1</a:t>
            </a:r>
            <a:r>
              <a:rPr lang="zh-CN" altLang="en-US" sz="2400" dirty="0">
                <a:solidFill>
                  <a:srgbClr val="1C1C1C"/>
                </a:solidFill>
              </a:rPr>
              <a:t>：</a:t>
            </a:r>
            <a:r>
              <a:rPr lang="zh-CN" altLang="en-US" dirty="0">
                <a:solidFill>
                  <a:srgbClr val="1C1C1C"/>
                </a:solidFill>
              </a:rPr>
              <a:t>当</a:t>
            </a:r>
            <a:r>
              <a:rPr lang="en-US" altLang="zh-CN" i="1" dirty="0">
                <a:solidFill>
                  <a:srgbClr val="1C1C1C"/>
                </a:solidFill>
              </a:rPr>
              <a:t>k</a:t>
            </a:r>
            <a:r>
              <a:rPr lang="en-US" altLang="zh-CN" dirty="0">
                <a:solidFill>
                  <a:srgbClr val="1C1C1C"/>
                </a:solidFill>
              </a:rPr>
              <a:t>=1</a:t>
            </a:r>
            <a:r>
              <a:rPr lang="zh-CN" altLang="en-US" dirty="0">
                <a:solidFill>
                  <a:srgbClr val="1C1C1C"/>
                </a:solidFill>
              </a:rPr>
              <a:t>，</a:t>
            </a:r>
            <a:r>
              <a:rPr lang="zh-CN" altLang="en-US" dirty="0">
                <a:solidFill>
                  <a:srgbClr val="FF0000"/>
                </a:solidFill>
              </a:rPr>
              <a:t>即最轻的第</a:t>
            </a:r>
            <a:r>
              <a:rPr lang="en-US" altLang="zh-CN" dirty="0">
                <a:solidFill>
                  <a:srgbClr val="FF0000"/>
                </a:solidFill>
              </a:rPr>
              <a:t>1</a:t>
            </a:r>
            <a:r>
              <a:rPr lang="zh-CN" altLang="en-US" dirty="0">
                <a:solidFill>
                  <a:srgbClr val="FF0000"/>
                </a:solidFill>
              </a:rPr>
              <a:t>个货物被装入，货物选择的放入顺序符合贪心策略，</a:t>
            </a:r>
            <a:r>
              <a:rPr lang="zh-CN" altLang="en-US" dirty="0">
                <a:solidFill>
                  <a:srgbClr val="1C1C1C"/>
                </a:solidFill>
              </a:rPr>
              <a:t> </a:t>
            </a:r>
            <a:r>
              <a:rPr lang="en-US" altLang="zh-CN" dirty="0">
                <a:solidFill>
                  <a:srgbClr val="000000"/>
                </a:solidFill>
              </a:rPr>
              <a:t>{x</a:t>
            </a:r>
            <a:r>
              <a:rPr lang="en-US" altLang="zh-CN" baseline="-25000" dirty="0">
                <a:solidFill>
                  <a:srgbClr val="000000"/>
                </a:solidFill>
              </a:rPr>
              <a:t>1</a:t>
            </a:r>
            <a:r>
              <a:rPr lang="en-US" altLang="zh-CN" dirty="0">
                <a:solidFill>
                  <a:srgbClr val="000000"/>
                </a:solidFill>
              </a:rPr>
              <a:t>, x</a:t>
            </a:r>
            <a:r>
              <a:rPr lang="en-US" altLang="zh-CN" baseline="-25000" dirty="0">
                <a:solidFill>
                  <a:srgbClr val="000000"/>
                </a:solidFill>
              </a:rPr>
              <a:t>2</a:t>
            </a:r>
            <a:r>
              <a:rPr lang="en-US" altLang="zh-CN" dirty="0">
                <a:solidFill>
                  <a:srgbClr val="000000"/>
                </a:solidFill>
              </a:rPr>
              <a:t>, .., </a:t>
            </a:r>
            <a:r>
              <a:rPr lang="en-US" altLang="zh-CN" dirty="0" err="1">
                <a:solidFill>
                  <a:srgbClr val="000000"/>
                </a:solidFill>
              </a:rPr>
              <a:t>x</a:t>
            </a:r>
            <a:r>
              <a:rPr lang="en-US" altLang="zh-CN" baseline="-25000" dirty="0" err="1">
                <a:solidFill>
                  <a:srgbClr val="000000"/>
                </a:solidFill>
              </a:rPr>
              <a:t>n</a:t>
            </a:r>
            <a:r>
              <a:rPr lang="en-US" altLang="zh-CN" dirty="0">
                <a:solidFill>
                  <a:srgbClr val="000000"/>
                </a:solidFill>
              </a:rPr>
              <a:t>} </a:t>
            </a:r>
            <a:r>
              <a:rPr lang="zh-CN" altLang="en-US" dirty="0">
                <a:solidFill>
                  <a:srgbClr val="000000"/>
                </a:solidFill>
              </a:rPr>
              <a:t>是满足贪心选择性质的一个最优解</a:t>
            </a:r>
            <a:endParaRPr lang="en-US" altLang="zh-CN" dirty="0"/>
          </a:p>
        </p:txBody>
      </p:sp>
      <p:sp>
        <p:nvSpPr>
          <p:cNvPr id="4" name="日期占位符 3">
            <a:extLst>
              <a:ext uri="{FF2B5EF4-FFF2-40B4-BE49-F238E27FC236}">
                <a16:creationId xmlns:a16="http://schemas.microsoft.com/office/drawing/2014/main" id="{2D5D2C1D-7769-41A0-B9FB-79C76A78B7D4}"/>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68E3EBAB-8023-42D9-A6B5-F11E6690A9C1}"/>
              </a:ext>
            </a:extLst>
          </p:cNvPr>
          <p:cNvSpPr>
            <a:spLocks noGrp="1"/>
          </p:cNvSpPr>
          <p:nvPr>
            <p:ph type="sldNum" sz="quarter" idx="12"/>
          </p:nvPr>
        </p:nvSpPr>
        <p:spPr/>
        <p:txBody>
          <a:bodyPr/>
          <a:lstStyle/>
          <a:p>
            <a:fld id="{EEA58A3B-43CE-4AA0-90B5-EB47AFAFEB34}" type="slidenum">
              <a:rPr lang="zh-CN" altLang="en-US" smtClean="0"/>
              <a:pPr/>
              <a:t>42</a:t>
            </a:fld>
            <a:endParaRPr lang="zh-CN" altLang="en-US" dirty="0"/>
          </a:p>
        </p:txBody>
      </p:sp>
      <p:graphicFrame>
        <p:nvGraphicFramePr>
          <p:cNvPr id="8" name="Object 5">
            <a:extLst>
              <a:ext uri="{FF2B5EF4-FFF2-40B4-BE49-F238E27FC236}">
                <a16:creationId xmlns:a16="http://schemas.microsoft.com/office/drawing/2014/main" id="{8A7CD189-C96A-459F-B88B-68784C117E2D}"/>
              </a:ext>
            </a:extLst>
          </p:cNvPr>
          <p:cNvGraphicFramePr>
            <a:graphicFrameLocks noChangeAspect="1"/>
          </p:cNvGraphicFramePr>
          <p:nvPr>
            <p:extLst>
              <p:ext uri="{D42A27DB-BD31-4B8C-83A1-F6EECF244321}">
                <p14:modId xmlns:p14="http://schemas.microsoft.com/office/powerpoint/2010/main" val="4062027023"/>
              </p:ext>
            </p:extLst>
          </p:nvPr>
        </p:nvGraphicFramePr>
        <p:xfrm>
          <a:off x="5307013" y="2655482"/>
          <a:ext cx="2808287" cy="746125"/>
        </p:xfrm>
        <a:graphic>
          <a:graphicData uri="http://schemas.openxmlformats.org/presentationml/2006/ole">
            <mc:AlternateContent xmlns:mc="http://schemas.openxmlformats.org/markup-compatibility/2006">
              <mc:Choice xmlns:v="urn:schemas-microsoft-com:vml" Requires="v">
                <p:oleObj spid="_x0000_s2064" name="Equation" r:id="rId3" imgW="1193282" imgH="317362" progId="Equation.DSMT4">
                  <p:embed/>
                </p:oleObj>
              </mc:Choice>
              <mc:Fallback>
                <p:oleObj name="Equation" r:id="rId3" imgW="1193282" imgH="317362" progId="Equation.DSMT4">
                  <p:embed/>
                  <p:pic>
                    <p:nvPicPr>
                      <p:cNvPr id="4096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7013" y="2655482"/>
                        <a:ext cx="2808287"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6673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DE21B-59A7-4A82-BB2E-2EE0C5FC70CA}"/>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CF39E1E8-943F-4543-A869-F066EEC9E1E1}"/>
              </a:ext>
            </a:extLst>
          </p:cNvPr>
          <p:cNvSpPr>
            <a:spLocks noGrp="1"/>
          </p:cNvSpPr>
          <p:nvPr>
            <p:ph idx="1"/>
          </p:nvPr>
        </p:nvSpPr>
        <p:spPr>
          <a:xfrm>
            <a:off x="123432" y="764364"/>
            <a:ext cx="8897136" cy="6004078"/>
          </a:xfrm>
        </p:spPr>
        <p:txBody>
          <a:bodyPr>
            <a:normAutofit/>
          </a:bodyPr>
          <a:lstStyle/>
          <a:p>
            <a:pPr marL="228600" lvl="1" indent="-228600">
              <a:spcBef>
                <a:spcPts val="500"/>
              </a:spcBef>
              <a:buClr>
                <a:srgbClr val="0000FF"/>
              </a:buClr>
              <a:buSzPct val="60000"/>
              <a:buFont typeface="Wingdings" panose="05000000000000000000" pitchFamily="2" charset="2"/>
              <a:buChar char="n"/>
              <a:defRPr/>
            </a:pPr>
            <a:r>
              <a:rPr lang="zh-CN" altLang="en-US" dirty="0">
                <a:solidFill>
                  <a:srgbClr val="1C1C1C"/>
                </a:solidFill>
              </a:rPr>
              <a:t>情况</a:t>
            </a:r>
            <a:r>
              <a:rPr lang="en-US" altLang="zh-CN" dirty="0">
                <a:solidFill>
                  <a:srgbClr val="1C1C1C"/>
                </a:solidFill>
              </a:rPr>
              <a:t>2</a:t>
            </a:r>
            <a:r>
              <a:rPr lang="zh-CN" altLang="en-US" dirty="0">
                <a:solidFill>
                  <a:srgbClr val="1C1C1C"/>
                </a:solidFill>
              </a:rPr>
              <a:t>：当</a:t>
            </a:r>
            <a:r>
              <a:rPr lang="en-US" altLang="zh-CN" dirty="0">
                <a:solidFill>
                  <a:srgbClr val="1C1C1C"/>
                </a:solidFill>
              </a:rPr>
              <a:t>k&gt;1</a:t>
            </a:r>
            <a:r>
              <a:rPr lang="zh-CN" altLang="en-US" dirty="0">
                <a:solidFill>
                  <a:srgbClr val="1C1C1C"/>
                </a:solidFill>
              </a:rPr>
              <a:t>时，即最轻的集装箱</a:t>
            </a:r>
            <a:r>
              <a:rPr lang="en-US" altLang="zh-CN" dirty="0">
                <a:solidFill>
                  <a:srgbClr val="1C1C1C"/>
                </a:solidFill>
              </a:rPr>
              <a:t>1</a:t>
            </a:r>
            <a:r>
              <a:rPr lang="zh-CN" altLang="en-US" dirty="0">
                <a:solidFill>
                  <a:srgbClr val="1C1C1C"/>
                </a:solidFill>
              </a:rPr>
              <a:t>没有被装入</a:t>
            </a:r>
            <a:endParaRPr lang="en-US" altLang="zh-CN" dirty="0">
              <a:solidFill>
                <a:srgbClr val="1C1C1C"/>
              </a:solidFill>
            </a:endParaRPr>
          </a:p>
          <a:p>
            <a:pPr marL="268287" lvl="1" indent="0">
              <a:buNone/>
              <a:defRPr/>
            </a:pPr>
            <a:r>
              <a:rPr lang="en-US" altLang="zh-CN" dirty="0">
                <a:solidFill>
                  <a:srgbClr val="1C1C1C"/>
                </a:solidFill>
              </a:rPr>
              <a:t>    e.g. </a:t>
            </a:r>
            <a:r>
              <a:rPr lang="zh-CN" altLang="en-US" dirty="0">
                <a:solidFill>
                  <a:srgbClr val="1C1C1C"/>
                </a:solidFill>
              </a:rPr>
              <a:t>最优解为</a:t>
            </a:r>
            <a:r>
              <a:rPr lang="en-US" altLang="zh-CN" dirty="0">
                <a:solidFill>
                  <a:srgbClr val="1C1C1C"/>
                </a:solidFill>
              </a:rPr>
              <a:t>{0, </a:t>
            </a:r>
            <a:r>
              <a:rPr lang="en-US" altLang="zh-CN" dirty="0">
                <a:solidFill>
                  <a:srgbClr val="FF0000"/>
                </a:solidFill>
              </a:rPr>
              <a:t>1</a:t>
            </a:r>
            <a:r>
              <a:rPr lang="en-US" altLang="zh-CN" dirty="0">
                <a:solidFill>
                  <a:srgbClr val="1C1C1C"/>
                </a:solidFill>
              </a:rPr>
              <a:t>, 1, 1, 1}</a:t>
            </a:r>
            <a:r>
              <a:rPr lang="zh-CN" altLang="en-US" dirty="0">
                <a:solidFill>
                  <a:srgbClr val="1C1C1C"/>
                </a:solidFill>
              </a:rPr>
              <a:t>，</a:t>
            </a:r>
            <a:r>
              <a:rPr lang="en-US" altLang="zh-CN" i="1" dirty="0">
                <a:solidFill>
                  <a:srgbClr val="1C1C1C"/>
                </a:solidFill>
              </a:rPr>
              <a:t>k</a:t>
            </a:r>
            <a:r>
              <a:rPr lang="en-US" altLang="zh-CN" dirty="0">
                <a:solidFill>
                  <a:srgbClr val="1C1C1C"/>
                </a:solidFill>
              </a:rPr>
              <a:t>=2</a:t>
            </a:r>
          </a:p>
          <a:p>
            <a:pPr lvl="1">
              <a:defRPr/>
            </a:pPr>
            <a:r>
              <a:rPr lang="zh-CN" altLang="en-US" sz="2400" dirty="0">
                <a:solidFill>
                  <a:srgbClr val="1C1C1C"/>
                </a:solidFill>
              </a:rPr>
              <a:t>按如下方式</a:t>
            </a:r>
            <a:r>
              <a:rPr lang="zh-CN" altLang="en-US" dirty="0">
                <a:solidFill>
                  <a:srgbClr val="1C1C1C"/>
                </a:solidFill>
              </a:rPr>
              <a:t>，通过替换，</a:t>
            </a:r>
            <a:r>
              <a:rPr lang="zh-CN" altLang="en-US" sz="2400" dirty="0">
                <a:solidFill>
                  <a:srgbClr val="1C1C1C"/>
                </a:solidFill>
              </a:rPr>
              <a:t>从</a:t>
            </a:r>
            <a:r>
              <a:rPr lang="en-US" altLang="zh-CN" sz="2400" dirty="0">
                <a:solidFill>
                  <a:srgbClr val="1C1C1C"/>
                </a:solidFill>
              </a:rPr>
              <a:t>{x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构造出一个满足贪心策略的最优解</a:t>
            </a:r>
            <a:r>
              <a:rPr lang="en-US" altLang="zh-CN" sz="2400" dirty="0">
                <a:solidFill>
                  <a:srgbClr val="1C1C1C"/>
                </a:solidFill>
              </a:rPr>
              <a:t>Y={y</a:t>
            </a:r>
            <a:r>
              <a:rPr lang="en-US" altLang="zh-CN" sz="2400" baseline="-25000" dirty="0">
                <a:solidFill>
                  <a:srgbClr val="1C1C1C"/>
                </a:solidFill>
              </a:rPr>
              <a:t>1</a:t>
            </a:r>
            <a:r>
              <a:rPr lang="en-US" altLang="zh-CN" sz="2400" dirty="0">
                <a:solidFill>
                  <a:srgbClr val="1C1C1C"/>
                </a:solidFill>
              </a:rPr>
              <a:t>, y</a:t>
            </a:r>
            <a:r>
              <a:rPr lang="en-US" altLang="zh-CN" sz="2400" baseline="-25000" dirty="0">
                <a:solidFill>
                  <a:srgbClr val="1C1C1C"/>
                </a:solidFill>
              </a:rPr>
              <a:t>2</a:t>
            </a:r>
            <a:r>
              <a:rPr lang="en-US" altLang="zh-CN" sz="2400" dirty="0">
                <a:solidFill>
                  <a:srgbClr val="1C1C1C"/>
                </a:solidFill>
              </a:rPr>
              <a:t>, ..,</a:t>
            </a:r>
            <a:r>
              <a:rPr lang="en-US" altLang="zh-CN" sz="2400" dirty="0" err="1">
                <a:solidFill>
                  <a:srgbClr val="1C1C1C"/>
                </a:solidFill>
              </a:rPr>
              <a:t>y</a:t>
            </a:r>
            <a:r>
              <a:rPr lang="en-US" altLang="zh-CN" sz="2400" baseline="-25000" dirty="0" err="1">
                <a:solidFill>
                  <a:srgbClr val="1C1C1C"/>
                </a:solidFill>
              </a:rPr>
              <a:t>k</a:t>
            </a:r>
            <a:r>
              <a:rPr lang="en-US" altLang="zh-CN" sz="2400" dirty="0">
                <a:solidFill>
                  <a:srgbClr val="1C1C1C"/>
                </a:solidFill>
              </a:rPr>
              <a:t>, …, </a:t>
            </a:r>
            <a:r>
              <a:rPr lang="en-US" altLang="zh-CN" sz="2400" dirty="0" err="1">
                <a:solidFill>
                  <a:srgbClr val="1C1C1C"/>
                </a:solidFill>
              </a:rPr>
              <a:t>y</a:t>
            </a:r>
            <a:r>
              <a:rPr lang="en-US" altLang="zh-CN" sz="2400" baseline="-25000" dirty="0" err="1">
                <a:solidFill>
                  <a:srgbClr val="1C1C1C"/>
                </a:solidFill>
              </a:rPr>
              <a:t>n</a:t>
            </a:r>
            <a:r>
              <a:rPr lang="en-US" altLang="zh-CN" sz="2400" dirty="0">
                <a:solidFill>
                  <a:srgbClr val="1C1C1C"/>
                </a:solidFill>
              </a:rPr>
              <a:t>}, y</a:t>
            </a:r>
            <a:r>
              <a:rPr lang="en-US" altLang="zh-CN" sz="2400" baseline="-25000" dirty="0">
                <a:solidFill>
                  <a:srgbClr val="1C1C1C"/>
                </a:solidFill>
              </a:rPr>
              <a:t>1</a:t>
            </a:r>
            <a:r>
              <a:rPr lang="en-US" altLang="zh-CN" sz="2400" dirty="0">
                <a:solidFill>
                  <a:srgbClr val="1C1C1C"/>
                </a:solidFill>
              </a:rPr>
              <a:t>=1</a:t>
            </a:r>
            <a:r>
              <a:rPr lang="zh-CN" altLang="en-US" sz="2400" dirty="0">
                <a:solidFill>
                  <a:srgbClr val="1C1C1C"/>
                </a:solidFill>
              </a:rPr>
              <a:t> </a:t>
            </a:r>
            <a:endParaRPr lang="en-US" altLang="zh-CN" sz="2400" dirty="0">
              <a:solidFill>
                <a:srgbClr val="1C1C1C"/>
              </a:solidFill>
            </a:endParaRPr>
          </a:p>
          <a:p>
            <a:pPr lvl="2">
              <a:defRPr/>
            </a:pPr>
            <a:r>
              <a:rPr lang="en-US" altLang="zh-CN" dirty="0" err="1">
                <a:solidFill>
                  <a:srgbClr val="1C1C1C"/>
                </a:solidFill>
              </a:rPr>
              <a:t>i</a:t>
            </a:r>
            <a:r>
              <a:rPr lang="en-US" altLang="zh-CN" dirty="0">
                <a:solidFill>
                  <a:srgbClr val="1C1C1C"/>
                </a:solidFill>
              </a:rPr>
              <a:t>) </a:t>
            </a:r>
            <a:r>
              <a:rPr lang="zh-CN" altLang="en-US" dirty="0">
                <a:solidFill>
                  <a:srgbClr val="1C1C1C"/>
                </a:solidFill>
              </a:rPr>
              <a:t>对</a:t>
            </a:r>
            <a:r>
              <a:rPr lang="en-US" altLang="zh-CN" i="1" dirty="0">
                <a:solidFill>
                  <a:srgbClr val="1C1C1C"/>
                </a:solidFill>
              </a:rPr>
              <a:t>k</a:t>
            </a:r>
            <a:r>
              <a:rPr lang="en-US" altLang="zh-CN" dirty="0">
                <a:solidFill>
                  <a:srgbClr val="1C1C1C"/>
                </a:solidFill>
              </a:rPr>
              <a:t>, </a:t>
            </a:r>
            <a:r>
              <a:rPr lang="zh-CN" altLang="en-US" dirty="0">
                <a:solidFill>
                  <a:srgbClr val="1C1C1C"/>
                </a:solidFill>
              </a:rPr>
              <a:t>其中</a:t>
            </a:r>
            <a:r>
              <a:rPr lang="en-US" altLang="zh-CN" dirty="0">
                <a:solidFill>
                  <a:srgbClr val="1C1C1C"/>
                </a:solidFill>
              </a:rPr>
              <a:t>1&lt;k&lt;n, </a:t>
            </a:r>
            <a:r>
              <a:rPr lang="en-US" altLang="zh-CN" dirty="0" err="1">
                <a:solidFill>
                  <a:srgbClr val="1C1C1C"/>
                </a:solidFill>
              </a:rPr>
              <a:t>y</a:t>
            </a:r>
            <a:r>
              <a:rPr lang="en-US" altLang="zh-CN" baseline="-25000" dirty="0" err="1">
                <a:solidFill>
                  <a:srgbClr val="1C1C1C"/>
                </a:solidFill>
              </a:rPr>
              <a:t>k</a:t>
            </a:r>
            <a:r>
              <a:rPr lang="en-US" altLang="zh-CN" dirty="0">
                <a:solidFill>
                  <a:srgbClr val="1C1C1C"/>
                </a:solidFill>
              </a:rPr>
              <a:t>=1, </a:t>
            </a:r>
            <a:r>
              <a:rPr lang="zh-CN" altLang="en-US" dirty="0">
                <a:solidFill>
                  <a:srgbClr val="1C1C1C"/>
                </a:solidFill>
              </a:rPr>
              <a:t>取</a:t>
            </a:r>
            <a:r>
              <a:rPr lang="en-US" altLang="zh-CN" dirty="0">
                <a:solidFill>
                  <a:srgbClr val="1C1C1C"/>
                </a:solidFill>
              </a:rPr>
              <a:t>y</a:t>
            </a:r>
            <a:r>
              <a:rPr lang="en-US" altLang="zh-CN" baseline="-25000" dirty="0">
                <a:solidFill>
                  <a:srgbClr val="1C1C1C"/>
                </a:solidFill>
              </a:rPr>
              <a:t>1</a:t>
            </a:r>
            <a:r>
              <a:rPr lang="en-US" altLang="zh-CN" dirty="0">
                <a:solidFill>
                  <a:srgbClr val="1C1C1C"/>
                </a:solidFill>
              </a:rPr>
              <a:t>=1, </a:t>
            </a:r>
            <a:r>
              <a:rPr lang="en-US" altLang="zh-CN" dirty="0" err="1">
                <a:solidFill>
                  <a:srgbClr val="1C1C1C"/>
                </a:solidFill>
              </a:rPr>
              <a:t>y</a:t>
            </a:r>
            <a:r>
              <a:rPr lang="en-US" altLang="zh-CN" baseline="-25000" dirty="0" err="1">
                <a:solidFill>
                  <a:srgbClr val="1C1C1C"/>
                </a:solidFill>
              </a:rPr>
              <a:t>k</a:t>
            </a:r>
            <a:r>
              <a:rPr lang="en-US" altLang="zh-CN" dirty="0">
                <a:solidFill>
                  <a:srgbClr val="1C1C1C"/>
                </a:solidFill>
              </a:rPr>
              <a:t>=0</a:t>
            </a:r>
            <a:r>
              <a:rPr lang="zh-CN" altLang="en-US" dirty="0">
                <a:solidFill>
                  <a:srgbClr val="1C1C1C"/>
                </a:solidFill>
              </a:rPr>
              <a:t>，</a:t>
            </a:r>
            <a:r>
              <a:rPr lang="zh-CN" altLang="en-US" dirty="0">
                <a:solidFill>
                  <a:srgbClr val="FF0000"/>
                </a:solidFill>
              </a:rPr>
              <a:t>将第</a:t>
            </a:r>
            <a:r>
              <a:rPr lang="en-US" altLang="zh-CN" dirty="0">
                <a:solidFill>
                  <a:srgbClr val="FF0000"/>
                </a:solidFill>
              </a:rPr>
              <a:t>1</a:t>
            </a:r>
            <a:r>
              <a:rPr lang="zh-CN" altLang="en-US" dirty="0">
                <a:solidFill>
                  <a:srgbClr val="FF0000"/>
                </a:solidFill>
              </a:rPr>
              <a:t>个集装箱放入，第</a:t>
            </a:r>
            <a:r>
              <a:rPr lang="en-US" altLang="zh-CN" i="1" dirty="0">
                <a:solidFill>
                  <a:srgbClr val="FF0000"/>
                </a:solidFill>
              </a:rPr>
              <a:t>k</a:t>
            </a:r>
            <a:r>
              <a:rPr lang="zh-CN" altLang="en-US" dirty="0">
                <a:solidFill>
                  <a:srgbClr val="FF0000"/>
                </a:solidFill>
              </a:rPr>
              <a:t>个集装箱拿出，即用第</a:t>
            </a:r>
            <a:r>
              <a:rPr lang="en-US" altLang="zh-CN" dirty="0">
                <a:solidFill>
                  <a:srgbClr val="FF0000"/>
                </a:solidFill>
              </a:rPr>
              <a:t>1</a:t>
            </a:r>
            <a:r>
              <a:rPr lang="zh-CN" altLang="en-US" dirty="0">
                <a:solidFill>
                  <a:srgbClr val="FF0000"/>
                </a:solidFill>
              </a:rPr>
              <a:t>个集装箱替换原方案中最轻的集装箱，</a:t>
            </a:r>
            <a:r>
              <a:rPr lang="zh-CN" altLang="en-US" dirty="0">
                <a:solidFill>
                  <a:srgbClr val="1C1C1C"/>
                </a:solidFill>
              </a:rPr>
              <a:t>而第</a:t>
            </a:r>
            <a:r>
              <a:rPr lang="en-US" altLang="zh-CN" dirty="0">
                <a:solidFill>
                  <a:srgbClr val="1C1C1C"/>
                </a:solidFill>
              </a:rPr>
              <a:t>1</a:t>
            </a:r>
            <a:r>
              <a:rPr lang="zh-CN" altLang="en-US" dirty="0">
                <a:solidFill>
                  <a:srgbClr val="1C1C1C"/>
                </a:solidFill>
              </a:rPr>
              <a:t>个集装箱比第</a:t>
            </a:r>
            <a:r>
              <a:rPr lang="en-US" altLang="zh-CN" dirty="0">
                <a:solidFill>
                  <a:srgbClr val="1C1C1C"/>
                </a:solidFill>
              </a:rPr>
              <a:t>k</a:t>
            </a:r>
            <a:r>
              <a:rPr lang="zh-CN" altLang="en-US" dirty="0">
                <a:solidFill>
                  <a:srgbClr val="1C1C1C"/>
                </a:solidFill>
              </a:rPr>
              <a:t>个集装箱更轻，即</a:t>
            </a:r>
            <a:r>
              <a:rPr lang="en-US" altLang="zh-CN" dirty="0">
                <a:solidFill>
                  <a:srgbClr val="1C1C1C"/>
                </a:solidFill>
              </a:rPr>
              <a:t>w</a:t>
            </a:r>
            <a:r>
              <a:rPr lang="en-US" altLang="zh-CN" baseline="-25000" dirty="0">
                <a:solidFill>
                  <a:srgbClr val="1C1C1C"/>
                </a:solidFill>
              </a:rPr>
              <a:t>1</a:t>
            </a:r>
            <a:r>
              <a:rPr lang="en-US" altLang="en-US" dirty="0">
                <a:solidFill>
                  <a:srgbClr val="1C1C1C"/>
                </a:solidFill>
              </a:rPr>
              <a:t>≤</a:t>
            </a:r>
            <a:r>
              <a:rPr lang="en-US" altLang="zh-CN" dirty="0">
                <a:solidFill>
                  <a:srgbClr val="1C1C1C"/>
                </a:solidFill>
              </a:rPr>
              <a:t>w</a:t>
            </a:r>
            <a:r>
              <a:rPr lang="en-US" altLang="zh-CN" baseline="-25000" dirty="0">
                <a:solidFill>
                  <a:srgbClr val="1C1C1C"/>
                </a:solidFill>
              </a:rPr>
              <a:t>k</a:t>
            </a:r>
          </a:p>
          <a:p>
            <a:pPr lvl="2">
              <a:defRPr/>
            </a:pPr>
            <a:r>
              <a:rPr lang="en-US" altLang="zh-CN" dirty="0">
                <a:solidFill>
                  <a:srgbClr val="1C1C1C"/>
                </a:solidFill>
              </a:rPr>
              <a:t>ii) </a:t>
            </a:r>
            <a:r>
              <a:rPr lang="en-US" altLang="zh-CN" dirty="0" err="1">
                <a:solidFill>
                  <a:srgbClr val="1C1C1C"/>
                </a:solidFill>
              </a:rPr>
              <a:t>y</a:t>
            </a:r>
            <a:r>
              <a:rPr lang="en-US" altLang="zh-CN" baseline="-25000" dirty="0" err="1">
                <a:solidFill>
                  <a:srgbClr val="1C1C1C"/>
                </a:solidFill>
              </a:rPr>
              <a:t>i</a:t>
            </a:r>
            <a:r>
              <a:rPr lang="en-US" altLang="zh-CN" dirty="0">
                <a:solidFill>
                  <a:srgbClr val="1C1C1C"/>
                </a:solidFill>
              </a:rPr>
              <a:t>=x</a:t>
            </a:r>
            <a:r>
              <a:rPr lang="en-US" altLang="zh-CN" baseline="-25000" dirty="0">
                <a:solidFill>
                  <a:srgbClr val="1C1C1C"/>
                </a:solidFill>
              </a:rPr>
              <a:t>i</a:t>
            </a:r>
            <a:r>
              <a:rPr lang="en-US" altLang="zh-CN" dirty="0">
                <a:solidFill>
                  <a:srgbClr val="1C1C1C"/>
                </a:solidFill>
              </a:rPr>
              <a:t>, 1</a:t>
            </a:r>
            <a:r>
              <a:rPr lang="en-US" altLang="en-US" dirty="0">
                <a:solidFill>
                  <a:srgbClr val="1C1C1C"/>
                </a:solidFill>
              </a:rPr>
              <a:t>≤</a:t>
            </a:r>
            <a:r>
              <a:rPr lang="en-US" altLang="zh-CN" dirty="0">
                <a:solidFill>
                  <a:srgbClr val="1C1C1C"/>
                </a:solidFill>
              </a:rPr>
              <a:t>i</a:t>
            </a:r>
            <a:r>
              <a:rPr lang="en-US" altLang="en-US" dirty="0">
                <a:solidFill>
                  <a:srgbClr val="1C1C1C"/>
                </a:solidFill>
              </a:rPr>
              <a:t>≤</a:t>
            </a:r>
            <a:r>
              <a:rPr lang="en-US" altLang="zh-CN" dirty="0">
                <a:solidFill>
                  <a:srgbClr val="1C1C1C"/>
                </a:solidFill>
              </a:rPr>
              <a:t>n, </a:t>
            </a:r>
            <a:r>
              <a:rPr lang="en-US" altLang="zh-CN" dirty="0" err="1">
                <a:solidFill>
                  <a:srgbClr val="1C1C1C"/>
                </a:solidFill>
              </a:rPr>
              <a:t>i</a:t>
            </a:r>
            <a:r>
              <a:rPr lang="en-US" altLang="en-US" dirty="0" err="1"/>
              <a:t>≠</a:t>
            </a:r>
            <a:r>
              <a:rPr lang="en-US" altLang="zh-CN" dirty="0" err="1">
                <a:solidFill>
                  <a:srgbClr val="1C1C1C"/>
                </a:solidFill>
              </a:rPr>
              <a:t>k</a:t>
            </a:r>
            <a:r>
              <a:rPr lang="en-US" altLang="zh-CN" dirty="0">
                <a:solidFill>
                  <a:srgbClr val="1C1C1C"/>
                </a:solidFill>
              </a:rPr>
              <a:t>, </a:t>
            </a:r>
            <a:r>
              <a:rPr lang="zh-CN" altLang="en-US" dirty="0">
                <a:solidFill>
                  <a:srgbClr val="1C1C1C"/>
                </a:solidFill>
              </a:rPr>
              <a:t>其它集装箱是否被放入仍保持不变</a:t>
            </a:r>
          </a:p>
          <a:p>
            <a:pPr marL="0" indent="0">
              <a:buNone/>
              <a:defRPr/>
            </a:pPr>
            <a:r>
              <a:rPr lang="zh-CN" altLang="en-US" dirty="0">
                <a:solidFill>
                  <a:srgbClr val="1C1C1C"/>
                </a:solidFill>
              </a:rPr>
              <a:t>            </a:t>
            </a:r>
            <a:r>
              <a:rPr lang="en-US" altLang="zh-CN" sz="2400" dirty="0">
                <a:solidFill>
                  <a:srgbClr val="1C1C1C"/>
                </a:solidFill>
              </a:rPr>
              <a:t>e.g.  </a:t>
            </a:r>
            <a:r>
              <a:rPr lang="zh-CN" altLang="en-US" sz="2400" dirty="0">
                <a:solidFill>
                  <a:srgbClr val="1C1C1C"/>
                </a:solidFill>
              </a:rPr>
              <a:t>原最优解 </a:t>
            </a:r>
            <a:r>
              <a:rPr lang="en-US" altLang="zh-CN" sz="2400" dirty="0">
                <a:solidFill>
                  <a:srgbClr val="1C1C1C"/>
                </a:solidFill>
              </a:rPr>
              <a:t>{x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en-US" altLang="zh-CN" sz="2400" dirty="0">
                <a:solidFill>
                  <a:srgbClr val="FF0000"/>
                </a:solidFill>
              </a:rPr>
              <a:t>0</a:t>
            </a:r>
            <a:r>
              <a:rPr lang="en-US" altLang="zh-CN" sz="2400" dirty="0">
                <a:solidFill>
                  <a:srgbClr val="1C1C1C"/>
                </a:solidFill>
              </a:rPr>
              <a:t>, </a:t>
            </a:r>
            <a:r>
              <a:rPr lang="en-US" altLang="zh-CN" sz="2400" dirty="0">
                <a:solidFill>
                  <a:srgbClr val="000066"/>
                </a:solidFill>
              </a:rPr>
              <a:t>1</a:t>
            </a:r>
            <a:r>
              <a:rPr lang="en-US" altLang="zh-CN" sz="2400" dirty="0">
                <a:solidFill>
                  <a:srgbClr val="1C1C1C"/>
                </a:solidFill>
              </a:rPr>
              <a:t>, 1, 1, 1}</a:t>
            </a:r>
            <a:r>
              <a:rPr lang="zh-CN" altLang="en-US" sz="2400" dirty="0">
                <a:solidFill>
                  <a:srgbClr val="1C1C1C"/>
                </a:solidFill>
              </a:rPr>
              <a:t>，</a:t>
            </a:r>
            <a:r>
              <a:rPr lang="en-US" altLang="zh-CN" sz="2400" i="1" dirty="0">
                <a:solidFill>
                  <a:srgbClr val="1C1C1C"/>
                </a:solidFill>
              </a:rPr>
              <a:t>k</a:t>
            </a:r>
            <a:r>
              <a:rPr lang="en-US" altLang="zh-CN" sz="2400" dirty="0">
                <a:solidFill>
                  <a:srgbClr val="1C1C1C"/>
                </a:solidFill>
              </a:rPr>
              <a:t>=2</a:t>
            </a:r>
            <a:r>
              <a:rPr lang="zh-CN" altLang="en-US" dirty="0">
                <a:solidFill>
                  <a:srgbClr val="1C1C1C"/>
                </a:solidFill>
              </a:rPr>
              <a:t>，改为：</a:t>
            </a:r>
            <a:endParaRPr lang="zh-CN" altLang="en-US" sz="2400" dirty="0">
              <a:solidFill>
                <a:srgbClr val="1C1C1C"/>
              </a:solidFill>
            </a:endParaRPr>
          </a:p>
          <a:p>
            <a:pPr marL="0" indent="0">
              <a:buNone/>
              <a:defRPr/>
            </a:pPr>
            <a:r>
              <a:rPr lang="zh-CN" altLang="en-US" dirty="0">
                <a:solidFill>
                  <a:srgbClr val="1C1C1C"/>
                </a:solidFill>
              </a:rPr>
              <a:t>      </a:t>
            </a:r>
            <a:r>
              <a:rPr lang="zh-CN" altLang="en-US" sz="2400" dirty="0">
                <a:solidFill>
                  <a:srgbClr val="1C1C1C"/>
                </a:solidFill>
              </a:rPr>
              <a:t>                                </a:t>
            </a:r>
            <a:r>
              <a:rPr lang="en-US" altLang="zh-CN" sz="2400" dirty="0">
                <a:solidFill>
                  <a:srgbClr val="1C1C1C"/>
                </a:solidFill>
              </a:rPr>
              <a:t>{y</a:t>
            </a:r>
            <a:r>
              <a:rPr lang="en-US" altLang="zh-CN" sz="2400" baseline="-25000" dirty="0">
                <a:solidFill>
                  <a:srgbClr val="1C1C1C"/>
                </a:solidFill>
              </a:rPr>
              <a:t>1</a:t>
            </a:r>
            <a:r>
              <a:rPr lang="en-US" altLang="zh-CN" sz="2400" dirty="0">
                <a:solidFill>
                  <a:srgbClr val="1C1C1C"/>
                </a:solidFill>
              </a:rPr>
              <a:t>, y</a:t>
            </a:r>
            <a:r>
              <a:rPr lang="en-US" altLang="zh-CN" sz="2400" baseline="-25000" dirty="0">
                <a:solidFill>
                  <a:srgbClr val="1C1C1C"/>
                </a:solidFill>
              </a:rPr>
              <a:t>2</a:t>
            </a:r>
            <a:r>
              <a:rPr lang="en-US" altLang="zh-CN" sz="2400" dirty="0">
                <a:solidFill>
                  <a:srgbClr val="1C1C1C"/>
                </a:solidFill>
              </a:rPr>
              <a:t>, .., </a:t>
            </a:r>
            <a:r>
              <a:rPr lang="en-US" altLang="zh-CN" sz="2400" dirty="0" err="1">
                <a:solidFill>
                  <a:srgbClr val="1C1C1C"/>
                </a:solidFill>
              </a:rPr>
              <a:t>y</a:t>
            </a:r>
            <a:r>
              <a:rPr lang="en-US" altLang="zh-CN" sz="2400" baseline="-25000" dirty="0" err="1">
                <a:solidFill>
                  <a:srgbClr val="1C1C1C"/>
                </a:solidFill>
              </a:rPr>
              <a:t>n</a:t>
            </a:r>
            <a:r>
              <a:rPr lang="en-US" altLang="zh-CN" sz="2400" dirty="0">
                <a:solidFill>
                  <a:srgbClr val="1C1C1C"/>
                </a:solidFill>
              </a:rPr>
              <a:t>}={</a:t>
            </a:r>
            <a:r>
              <a:rPr lang="en-US" altLang="zh-CN" sz="2400" dirty="0">
                <a:solidFill>
                  <a:srgbClr val="000066"/>
                </a:solidFill>
              </a:rPr>
              <a:t>1</a:t>
            </a:r>
            <a:r>
              <a:rPr lang="en-US" altLang="zh-CN" sz="2400" dirty="0">
                <a:solidFill>
                  <a:srgbClr val="1C1C1C"/>
                </a:solidFill>
              </a:rPr>
              <a:t>, </a:t>
            </a:r>
            <a:r>
              <a:rPr lang="en-US" altLang="zh-CN" sz="2400" dirty="0">
                <a:solidFill>
                  <a:srgbClr val="FF0000"/>
                </a:solidFill>
              </a:rPr>
              <a:t>0</a:t>
            </a:r>
            <a:r>
              <a:rPr lang="en-US" altLang="zh-CN" sz="2400" dirty="0">
                <a:solidFill>
                  <a:srgbClr val="1C1C1C"/>
                </a:solidFill>
              </a:rPr>
              <a:t>, 1, 1, 1}</a:t>
            </a:r>
            <a:r>
              <a:rPr lang="zh-CN" altLang="en-US" sz="2400" dirty="0">
                <a:solidFill>
                  <a:srgbClr val="1C1C1C"/>
                </a:solidFill>
              </a:rPr>
              <a:t>，</a:t>
            </a:r>
            <a:r>
              <a:rPr lang="en-US" altLang="zh-CN" sz="2400" i="1" dirty="0">
                <a:solidFill>
                  <a:srgbClr val="1C1C1C"/>
                </a:solidFill>
              </a:rPr>
              <a:t>k</a:t>
            </a:r>
            <a:r>
              <a:rPr lang="en-US" altLang="zh-CN" sz="2400" dirty="0">
                <a:solidFill>
                  <a:srgbClr val="1C1C1C"/>
                </a:solidFill>
              </a:rPr>
              <a:t>=1</a:t>
            </a:r>
            <a:endParaRPr lang="zh-CN" altLang="en-US" sz="2400" dirty="0">
              <a:solidFill>
                <a:srgbClr val="1C1C1C"/>
              </a:solidFill>
            </a:endParaRPr>
          </a:p>
        </p:txBody>
      </p:sp>
      <p:sp>
        <p:nvSpPr>
          <p:cNvPr id="4" name="日期占位符 3">
            <a:extLst>
              <a:ext uri="{FF2B5EF4-FFF2-40B4-BE49-F238E27FC236}">
                <a16:creationId xmlns:a16="http://schemas.microsoft.com/office/drawing/2014/main" id="{A35C3E33-AE54-4CE9-806F-CB558BB93D2E}"/>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AFD8540D-019E-4BD9-92F2-A0D3B1D3190E}"/>
              </a:ext>
            </a:extLst>
          </p:cNvPr>
          <p:cNvSpPr>
            <a:spLocks noGrp="1"/>
          </p:cNvSpPr>
          <p:nvPr>
            <p:ph type="sldNum" sz="quarter" idx="12"/>
          </p:nvPr>
        </p:nvSpPr>
        <p:spPr/>
        <p:txBody>
          <a:bodyPr/>
          <a:lstStyle/>
          <a:p>
            <a:fld id="{EEA58A3B-43CE-4AA0-90B5-EB47AFAFEB34}" type="slidenum">
              <a:rPr lang="zh-CN" altLang="en-US" smtClean="0"/>
              <a:pPr/>
              <a:t>43</a:t>
            </a:fld>
            <a:endParaRPr lang="zh-CN" altLang="en-US" dirty="0"/>
          </a:p>
        </p:txBody>
      </p:sp>
    </p:spTree>
    <p:extLst>
      <p:ext uri="{BB962C8B-B14F-4D97-AF65-F5344CB8AC3E}">
        <p14:creationId xmlns:p14="http://schemas.microsoft.com/office/powerpoint/2010/main" val="1394890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FCF60-347D-4F94-BBDE-76E1CDD40AD6}"/>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38AD926F-EDCB-4899-94BA-023C4C73A78A}"/>
              </a:ext>
            </a:extLst>
          </p:cNvPr>
          <p:cNvSpPr>
            <a:spLocks noGrp="1"/>
          </p:cNvSpPr>
          <p:nvPr>
            <p:ph idx="1"/>
          </p:nvPr>
        </p:nvSpPr>
        <p:spPr/>
        <p:txBody>
          <a:bodyPr>
            <a:normAutofit/>
          </a:bodyPr>
          <a:lstStyle/>
          <a:p>
            <a:pPr lvl="1">
              <a:lnSpc>
                <a:spcPct val="140000"/>
              </a:lnSpc>
              <a:defRPr/>
            </a:pPr>
            <a:r>
              <a:rPr lang="zh-CN" altLang="en-US" sz="2600" dirty="0">
                <a:solidFill>
                  <a:srgbClr val="1C1C1C"/>
                </a:solidFill>
              </a:rPr>
              <a:t>新方案仍然满足容量约束条件：</a:t>
            </a:r>
          </a:p>
          <a:p>
            <a:pPr lvl="1"/>
            <a:endParaRPr lang="en-US" altLang="zh-CN" dirty="0"/>
          </a:p>
          <a:p>
            <a:endParaRPr lang="en-US" altLang="zh-CN" dirty="0"/>
          </a:p>
          <a:p>
            <a:pPr lvl="1">
              <a:defRPr/>
            </a:pPr>
            <a:r>
              <a:rPr lang="zh-CN" altLang="en-US" dirty="0">
                <a:solidFill>
                  <a:srgbClr val="1C1C1C"/>
                </a:solidFill>
              </a:rPr>
              <a:t>因此，新方案</a:t>
            </a:r>
            <a:r>
              <a:rPr lang="en-US" altLang="zh-CN" dirty="0">
                <a:solidFill>
                  <a:srgbClr val="1C1C1C"/>
                </a:solidFill>
              </a:rPr>
              <a:t>Y</a:t>
            </a:r>
            <a:r>
              <a:rPr lang="zh-CN" altLang="en-US" dirty="0">
                <a:solidFill>
                  <a:srgbClr val="1C1C1C"/>
                </a:solidFill>
              </a:rPr>
              <a:t>是一个满足贪心策略的</a:t>
            </a:r>
            <a:r>
              <a:rPr lang="zh-CN" altLang="en-US" dirty="0">
                <a:solidFill>
                  <a:srgbClr val="FF0000"/>
                </a:solidFill>
              </a:rPr>
              <a:t>可行解。</a:t>
            </a:r>
            <a:endParaRPr lang="en-US" altLang="zh-CN" dirty="0">
              <a:solidFill>
                <a:srgbClr val="FF0000"/>
              </a:solidFill>
            </a:endParaRPr>
          </a:p>
          <a:p>
            <a:pPr lvl="1">
              <a:defRPr/>
            </a:pPr>
            <a:r>
              <a:rPr lang="zh-CN" altLang="en-US" sz="2400" dirty="0">
                <a:solidFill>
                  <a:srgbClr val="FF0000"/>
                </a:solidFill>
              </a:rPr>
              <a:t>需进一步判断装入的集装箱数是否最多？</a:t>
            </a:r>
            <a:endParaRPr lang="en-US" altLang="zh-CN" sz="2400" dirty="0">
              <a:solidFill>
                <a:srgbClr val="FF0000"/>
              </a:solidFill>
            </a:endParaRPr>
          </a:p>
          <a:p>
            <a:pPr lvl="1">
              <a:defRPr/>
            </a:pPr>
            <a:r>
              <a:rPr lang="zh-CN" altLang="en-US" sz="2400" dirty="0">
                <a:solidFill>
                  <a:srgbClr val="1C1C1C"/>
                </a:solidFill>
              </a:rPr>
              <a:t>由于</a:t>
            </a:r>
            <a:endParaRPr lang="en-US" altLang="zh-CN" sz="2400" dirty="0">
              <a:solidFill>
                <a:srgbClr val="1C1C1C"/>
              </a:solidFill>
            </a:endParaRPr>
          </a:p>
          <a:p>
            <a:pPr lvl="1">
              <a:defRPr/>
            </a:pPr>
            <a:endParaRPr lang="en-US" altLang="zh-CN" dirty="0">
              <a:solidFill>
                <a:srgbClr val="1C1C1C"/>
              </a:solidFill>
            </a:endParaRPr>
          </a:p>
          <a:p>
            <a:pPr marL="268287" lvl="1" indent="0">
              <a:buNone/>
              <a:defRPr/>
            </a:pPr>
            <a:r>
              <a:rPr lang="zh-CN" altLang="en-US" sz="2400" dirty="0">
                <a:solidFill>
                  <a:srgbClr val="1C1C1C"/>
                </a:solidFill>
              </a:rPr>
              <a:t>，说明第</a:t>
            </a:r>
            <a:r>
              <a:rPr lang="en-US" altLang="zh-CN" sz="2400" dirty="0">
                <a:solidFill>
                  <a:srgbClr val="1C1C1C"/>
                </a:solidFill>
              </a:rPr>
              <a:t>2</a:t>
            </a:r>
            <a:r>
              <a:rPr lang="zh-CN" altLang="en-US" sz="2400" dirty="0">
                <a:solidFill>
                  <a:srgbClr val="1C1C1C"/>
                </a:solidFill>
              </a:rPr>
              <a:t>个方案</a:t>
            </a:r>
            <a:r>
              <a:rPr lang="en-US" altLang="zh-CN" sz="2400" dirty="0">
                <a:solidFill>
                  <a:srgbClr val="1C1C1C"/>
                </a:solidFill>
              </a:rPr>
              <a:t>Y={y</a:t>
            </a:r>
            <a:r>
              <a:rPr lang="en-US" altLang="zh-CN" sz="2400" baseline="-25000" dirty="0">
                <a:solidFill>
                  <a:srgbClr val="1C1C1C"/>
                </a:solidFill>
              </a:rPr>
              <a:t>1</a:t>
            </a:r>
            <a:r>
              <a:rPr lang="en-US" altLang="zh-CN" sz="2400" dirty="0">
                <a:solidFill>
                  <a:srgbClr val="1C1C1C"/>
                </a:solidFill>
              </a:rPr>
              <a:t>, y</a:t>
            </a:r>
            <a:r>
              <a:rPr lang="en-US" altLang="zh-CN" sz="2400" baseline="-25000" dirty="0">
                <a:solidFill>
                  <a:srgbClr val="1C1C1C"/>
                </a:solidFill>
              </a:rPr>
              <a:t>2</a:t>
            </a:r>
            <a:r>
              <a:rPr lang="en-US" altLang="zh-CN" sz="2400" dirty="0">
                <a:solidFill>
                  <a:srgbClr val="1C1C1C"/>
                </a:solidFill>
              </a:rPr>
              <a:t>, ..,</a:t>
            </a:r>
            <a:r>
              <a:rPr lang="en-US" altLang="zh-CN" sz="2400" dirty="0" err="1">
                <a:solidFill>
                  <a:srgbClr val="1C1C1C"/>
                </a:solidFill>
              </a:rPr>
              <a:t>y</a:t>
            </a:r>
            <a:r>
              <a:rPr lang="en-US" altLang="zh-CN" sz="2400" baseline="-25000" dirty="0" err="1">
                <a:solidFill>
                  <a:srgbClr val="1C1C1C"/>
                </a:solidFill>
              </a:rPr>
              <a:t>k</a:t>
            </a:r>
            <a:r>
              <a:rPr lang="en-US" altLang="zh-CN" sz="2400" dirty="0">
                <a:solidFill>
                  <a:srgbClr val="1C1C1C"/>
                </a:solidFill>
              </a:rPr>
              <a:t>, …, </a:t>
            </a:r>
            <a:r>
              <a:rPr lang="en-US" altLang="zh-CN" sz="2400" dirty="0" err="1">
                <a:solidFill>
                  <a:srgbClr val="1C1C1C"/>
                </a:solidFill>
              </a:rPr>
              <a:t>y</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具有与最优方案</a:t>
            </a:r>
            <a:r>
              <a:rPr lang="en-US" altLang="zh-CN" sz="2400" dirty="0">
                <a:solidFill>
                  <a:srgbClr val="1C1C1C"/>
                </a:solidFill>
              </a:rPr>
              <a:t>X</a:t>
            </a:r>
            <a:r>
              <a:rPr lang="zh-CN" altLang="en-US" sz="2400" dirty="0">
                <a:solidFill>
                  <a:srgbClr val="1C1C1C"/>
                </a:solidFill>
              </a:rPr>
              <a:t>一样的装箱数</a:t>
            </a:r>
            <a:endParaRPr lang="en-US" altLang="zh-CN" sz="2400" dirty="0">
              <a:solidFill>
                <a:srgbClr val="1C1C1C"/>
              </a:solidFill>
            </a:endParaRPr>
          </a:p>
          <a:p>
            <a:pPr lvl="1">
              <a:defRPr/>
            </a:pPr>
            <a:r>
              <a:rPr lang="zh-CN" altLang="en-US" dirty="0">
                <a:solidFill>
                  <a:srgbClr val="FF0000"/>
                </a:solidFill>
              </a:rPr>
              <a:t>因此，</a:t>
            </a:r>
            <a:r>
              <a:rPr lang="zh-CN" altLang="en-US" sz="2400" dirty="0">
                <a:solidFill>
                  <a:srgbClr val="FF0000"/>
                </a:solidFill>
              </a:rPr>
              <a:t>优先将最轻的第</a:t>
            </a:r>
            <a:r>
              <a:rPr lang="en-US" altLang="zh-CN" sz="2400" dirty="0">
                <a:solidFill>
                  <a:srgbClr val="FF0000"/>
                </a:solidFill>
              </a:rPr>
              <a:t>1</a:t>
            </a:r>
            <a:r>
              <a:rPr lang="zh-CN" altLang="en-US" sz="2400" dirty="0">
                <a:solidFill>
                  <a:srgbClr val="FF0000"/>
                </a:solidFill>
              </a:rPr>
              <a:t>个集装箱装入可以使得装载的总箱数最大化！</a:t>
            </a:r>
            <a:r>
              <a:rPr lang="en-US" altLang="zh-CN" sz="2400" dirty="0">
                <a:solidFill>
                  <a:srgbClr val="1C1C1C"/>
                </a:solidFill>
              </a:rPr>
              <a:t>Y</a:t>
            </a:r>
            <a:r>
              <a:rPr lang="zh-CN" altLang="en-US" sz="2400" dirty="0">
                <a:solidFill>
                  <a:srgbClr val="1C1C1C"/>
                </a:solidFill>
              </a:rPr>
              <a:t>是一个满足贪心策略的最优解</a:t>
            </a:r>
            <a:endParaRPr lang="zh-CN" altLang="en-US" sz="2400" dirty="0">
              <a:solidFill>
                <a:srgbClr val="1C1C1C"/>
              </a:solidFill>
              <a:effectLst>
                <a:outerShdw blurRad="38100" dist="38100" dir="2700000" algn="tl">
                  <a:srgbClr val="C0C0C0"/>
                </a:outerShdw>
              </a:effectLst>
            </a:endParaRPr>
          </a:p>
          <a:p>
            <a:endParaRPr lang="zh-CN" altLang="en-US" dirty="0"/>
          </a:p>
        </p:txBody>
      </p:sp>
      <p:sp>
        <p:nvSpPr>
          <p:cNvPr id="4" name="日期占位符 3">
            <a:extLst>
              <a:ext uri="{FF2B5EF4-FFF2-40B4-BE49-F238E27FC236}">
                <a16:creationId xmlns:a16="http://schemas.microsoft.com/office/drawing/2014/main" id="{BA30EA94-934C-48CD-BE7A-33864D3FF1C9}"/>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ABFB07B3-FF03-4DB9-880D-F7D0AAFC0C9F}"/>
              </a:ext>
            </a:extLst>
          </p:cNvPr>
          <p:cNvSpPr>
            <a:spLocks noGrp="1"/>
          </p:cNvSpPr>
          <p:nvPr>
            <p:ph type="sldNum" sz="quarter" idx="12"/>
          </p:nvPr>
        </p:nvSpPr>
        <p:spPr/>
        <p:txBody>
          <a:bodyPr/>
          <a:lstStyle/>
          <a:p>
            <a:fld id="{EEA58A3B-43CE-4AA0-90B5-EB47AFAFEB34}" type="slidenum">
              <a:rPr lang="zh-CN" altLang="en-US" smtClean="0"/>
              <a:pPr/>
              <a:t>44</a:t>
            </a:fld>
            <a:endParaRPr lang="zh-CN" altLang="en-US" dirty="0"/>
          </a:p>
        </p:txBody>
      </p:sp>
      <p:graphicFrame>
        <p:nvGraphicFramePr>
          <p:cNvPr id="7" name="Object 7">
            <a:extLst>
              <a:ext uri="{FF2B5EF4-FFF2-40B4-BE49-F238E27FC236}">
                <a16:creationId xmlns:a16="http://schemas.microsoft.com/office/drawing/2014/main" id="{C0E798B2-8E15-474E-A7F5-118B9E52530A}"/>
              </a:ext>
            </a:extLst>
          </p:cNvPr>
          <p:cNvGraphicFramePr>
            <a:graphicFrameLocks noChangeAspect="1"/>
          </p:cNvGraphicFramePr>
          <p:nvPr>
            <p:extLst>
              <p:ext uri="{D42A27DB-BD31-4B8C-83A1-F6EECF244321}">
                <p14:modId xmlns:p14="http://schemas.microsoft.com/office/powerpoint/2010/main" val="283879808"/>
              </p:ext>
            </p:extLst>
          </p:nvPr>
        </p:nvGraphicFramePr>
        <p:xfrm>
          <a:off x="1592848" y="1285943"/>
          <a:ext cx="4618480" cy="822152"/>
        </p:xfrm>
        <a:graphic>
          <a:graphicData uri="http://schemas.openxmlformats.org/presentationml/2006/ole">
            <mc:AlternateContent xmlns:mc="http://schemas.openxmlformats.org/markup-compatibility/2006">
              <mc:Choice xmlns:v="urn:schemas-microsoft-com:vml" Requires="v">
                <p:oleObj spid="_x0000_s3102" name="Equation" r:id="rId3" imgW="2425700" imgH="431800" progId="Equation.DSMT4">
                  <p:embed/>
                </p:oleObj>
              </mc:Choice>
              <mc:Fallback>
                <p:oleObj name="Equation" r:id="rId3" imgW="2425700" imgH="431800" progId="Equation.DSMT4">
                  <p:embed/>
                  <p:pic>
                    <p:nvPicPr>
                      <p:cNvPr id="7" name="Object 7">
                        <a:extLst>
                          <a:ext uri="{FF2B5EF4-FFF2-40B4-BE49-F238E27FC236}">
                            <a16:creationId xmlns:a16="http://schemas.microsoft.com/office/drawing/2014/main" id="{5057B148-4AC0-4758-9860-BAD85E3F4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848" y="1285943"/>
                        <a:ext cx="4618480" cy="822152"/>
                      </a:xfrm>
                      <a:prstGeom prst="rect">
                        <a:avLst/>
                      </a:prstGeom>
                      <a:no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BAEA8BCA-F01B-47DC-B470-78E8D8DA8C50}"/>
              </a:ext>
            </a:extLst>
          </p:cNvPr>
          <p:cNvGraphicFramePr>
            <a:graphicFrameLocks noChangeAspect="1"/>
          </p:cNvGraphicFramePr>
          <p:nvPr>
            <p:extLst>
              <p:ext uri="{D42A27DB-BD31-4B8C-83A1-F6EECF244321}">
                <p14:modId xmlns:p14="http://schemas.microsoft.com/office/powerpoint/2010/main" val="1958247215"/>
              </p:ext>
            </p:extLst>
          </p:nvPr>
        </p:nvGraphicFramePr>
        <p:xfrm>
          <a:off x="1466850" y="3035618"/>
          <a:ext cx="1871663" cy="1008062"/>
        </p:xfrm>
        <a:graphic>
          <a:graphicData uri="http://schemas.openxmlformats.org/presentationml/2006/ole">
            <mc:AlternateContent xmlns:mc="http://schemas.openxmlformats.org/markup-compatibility/2006">
              <mc:Choice xmlns:v="urn:schemas-microsoft-com:vml" Requires="v">
                <p:oleObj spid="_x0000_s3103" name="Equation" r:id="rId5" imgW="799753" imgH="431613" progId="Equation.DSMT4">
                  <p:embed/>
                </p:oleObj>
              </mc:Choice>
              <mc:Fallback>
                <p:oleObj name="Equation" r:id="rId5" imgW="799753" imgH="431613" progId="Equation.DSMT4">
                  <p:embed/>
                  <p:pic>
                    <p:nvPicPr>
                      <p:cNvPr id="4301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850" y="3035618"/>
                        <a:ext cx="1871663"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09032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D8839-EF30-4FC4-AED7-F8571E5E0C11}"/>
              </a:ext>
            </a:extLst>
          </p:cNvPr>
          <p:cNvSpPr>
            <a:spLocks noGrp="1"/>
          </p:cNvSpPr>
          <p:nvPr>
            <p:ph type="title"/>
          </p:nvPr>
        </p:nvSpPr>
        <p:spPr/>
        <p:txBody>
          <a:bodyPr>
            <a:normAutofit/>
          </a:bodyPr>
          <a:lstStyle/>
          <a:p>
            <a:r>
              <a:rPr lang="zh-CN" altLang="en-US" dirty="0"/>
              <a:t>最优装载问题的最优子结构性质</a:t>
            </a:r>
          </a:p>
        </p:txBody>
      </p:sp>
      <p:sp>
        <p:nvSpPr>
          <p:cNvPr id="3" name="内容占位符 2">
            <a:extLst>
              <a:ext uri="{FF2B5EF4-FFF2-40B4-BE49-F238E27FC236}">
                <a16:creationId xmlns:a16="http://schemas.microsoft.com/office/drawing/2014/main" id="{A34432F4-CCD8-42C0-B590-CDC19BC50D74}"/>
              </a:ext>
            </a:extLst>
          </p:cNvPr>
          <p:cNvSpPr>
            <a:spLocks noGrp="1"/>
          </p:cNvSpPr>
          <p:nvPr>
            <p:ph idx="1"/>
          </p:nvPr>
        </p:nvSpPr>
        <p:spPr/>
        <p:txBody>
          <a:bodyPr/>
          <a:lstStyle/>
          <a:p>
            <a:pPr marL="0" indent="0">
              <a:buNone/>
            </a:pPr>
            <a:r>
              <a:rPr lang="zh-CN" altLang="en-US" sz="2400" dirty="0">
                <a:solidFill>
                  <a:srgbClr val="000000"/>
                </a:solidFill>
              </a:rPr>
              <a:t>最优装载问题具有最优子结构性质，证明如下</a:t>
            </a:r>
          </a:p>
          <a:p>
            <a:r>
              <a:rPr lang="zh-CN" altLang="en-US" sz="2400" dirty="0">
                <a:solidFill>
                  <a:srgbClr val="000000"/>
                </a:solidFill>
              </a:rPr>
              <a:t>假设集装箱</a:t>
            </a:r>
            <a:r>
              <a:rPr lang="en-US" altLang="zh-CN" sz="2400" dirty="0">
                <a:solidFill>
                  <a:srgbClr val="000000"/>
                </a:solidFill>
              </a:rPr>
              <a:t>{1,2,…,n}</a:t>
            </a:r>
            <a:r>
              <a:rPr lang="zh-CN" altLang="en-US" sz="2400" dirty="0">
                <a:solidFill>
                  <a:srgbClr val="000000"/>
                </a:solidFill>
              </a:rPr>
              <a:t>已按重量从小到大排序</a:t>
            </a:r>
            <a:endParaRPr lang="en-US" altLang="zh-CN" sz="2400" dirty="0">
              <a:solidFill>
                <a:srgbClr val="000000"/>
              </a:solidFill>
            </a:endParaRPr>
          </a:p>
          <a:p>
            <a:r>
              <a:rPr lang="en-US" altLang="zh-CN" sz="2400" dirty="0">
                <a:solidFill>
                  <a:srgbClr val="1C1C1C"/>
                </a:solidFill>
              </a:rPr>
              <a:t>1. </a:t>
            </a:r>
            <a:r>
              <a:rPr lang="zh-CN" altLang="en-US" sz="2400" dirty="0">
                <a:solidFill>
                  <a:srgbClr val="1C1C1C"/>
                </a:solidFill>
              </a:rPr>
              <a:t>原问题：待装集装箱为</a:t>
            </a:r>
            <a:r>
              <a:rPr lang="en-US" altLang="zh-CN" sz="2400" dirty="0">
                <a:solidFill>
                  <a:srgbClr val="000000"/>
                </a:solidFill>
              </a:rPr>
              <a:t>{1,2,…, n}</a:t>
            </a:r>
            <a:r>
              <a:rPr lang="zh-CN" altLang="en-US" sz="2400" dirty="0">
                <a:solidFill>
                  <a:srgbClr val="000000"/>
                </a:solidFill>
              </a:rPr>
              <a:t>、容量为</a:t>
            </a:r>
            <a:r>
              <a:rPr lang="en-US" altLang="zh-CN" dirty="0">
                <a:solidFill>
                  <a:srgbClr val="000000"/>
                </a:solidFill>
              </a:rPr>
              <a:t>c</a:t>
            </a:r>
            <a:r>
              <a:rPr lang="zh-CN" altLang="en-US" sz="2400" dirty="0">
                <a:solidFill>
                  <a:srgbClr val="000000"/>
                </a:solidFill>
              </a:rPr>
              <a:t>，</a:t>
            </a:r>
            <a:endParaRPr lang="en-US" altLang="zh-CN" sz="2400" dirty="0">
              <a:solidFill>
                <a:srgbClr val="000000"/>
              </a:solidFill>
            </a:endParaRPr>
          </a:p>
          <a:p>
            <a:pPr marL="0" indent="0">
              <a:buNone/>
            </a:pPr>
            <a:r>
              <a:rPr lang="en-US" altLang="zh-CN" dirty="0">
                <a:solidFill>
                  <a:srgbClr val="000000"/>
                </a:solidFill>
              </a:rPr>
              <a:t>       </a:t>
            </a:r>
            <a:r>
              <a:rPr lang="en-US" altLang="zh-CN" sz="2400" dirty="0">
                <a:solidFill>
                  <a:srgbClr val="1C1C1C"/>
                </a:solidFill>
              </a:rPr>
              <a:t>{x</a:t>
            </a:r>
            <a:r>
              <a:rPr lang="en-US" altLang="zh-CN" sz="2400" baseline="-25000" dirty="0">
                <a:solidFill>
                  <a:srgbClr val="000000"/>
                </a:solidFill>
              </a:rPr>
              <a:t>1</a:t>
            </a:r>
            <a:r>
              <a:rPr lang="en-US" altLang="zh-CN" sz="2400" dirty="0">
                <a:solidFill>
                  <a:srgbClr val="1C1C1C"/>
                </a:solidFill>
              </a:rPr>
              <a:t>, x</a:t>
            </a:r>
            <a:r>
              <a:rPr lang="en-US" altLang="zh-CN" sz="2400" baseline="-25000" dirty="0">
                <a:solidFill>
                  <a:srgbClr val="000000"/>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000000"/>
                </a:solidFill>
              </a:rPr>
              <a:t>n</a:t>
            </a:r>
            <a:r>
              <a:rPr lang="en-US" altLang="zh-CN" sz="2400" dirty="0">
                <a:solidFill>
                  <a:srgbClr val="1C1C1C"/>
                </a:solidFill>
              </a:rPr>
              <a:t>}</a:t>
            </a:r>
            <a:r>
              <a:rPr lang="zh-CN" altLang="en-US" sz="2400" dirty="0">
                <a:solidFill>
                  <a:srgbClr val="1C1C1C"/>
                </a:solidFill>
              </a:rPr>
              <a:t>是其</a:t>
            </a:r>
            <a:r>
              <a:rPr lang="zh-CN" altLang="en-US" sz="2400" dirty="0">
                <a:solidFill>
                  <a:srgbClr val="000000"/>
                </a:solidFill>
              </a:rPr>
              <a:t>满足贪心策略的</a:t>
            </a:r>
            <a:r>
              <a:rPr lang="en-US" altLang="zh-CN" sz="2400" dirty="0">
                <a:solidFill>
                  <a:srgbClr val="000000"/>
                </a:solidFill>
              </a:rPr>
              <a:t>1</a:t>
            </a:r>
            <a:r>
              <a:rPr lang="zh-CN" altLang="en-US" sz="2400" dirty="0">
                <a:solidFill>
                  <a:srgbClr val="000000"/>
                </a:solidFill>
              </a:rPr>
              <a:t>个最优解</a:t>
            </a:r>
            <a:r>
              <a:rPr lang="en-US" altLang="zh-CN" sz="2400" dirty="0">
                <a:solidFill>
                  <a:srgbClr val="000000"/>
                </a:solidFill>
              </a:rPr>
              <a:t>, </a:t>
            </a:r>
            <a:r>
              <a:rPr lang="zh-CN" altLang="en-US" sz="2400" dirty="0">
                <a:solidFill>
                  <a:srgbClr val="000000"/>
                </a:solidFill>
              </a:rPr>
              <a:t>且</a:t>
            </a:r>
            <a:r>
              <a:rPr lang="en-US" altLang="zh-CN" sz="2400" dirty="0">
                <a:solidFill>
                  <a:srgbClr val="000000"/>
                </a:solidFill>
              </a:rPr>
              <a:t>x</a:t>
            </a:r>
            <a:r>
              <a:rPr lang="en-US" altLang="zh-CN" sz="2400" baseline="-25000" dirty="0">
                <a:solidFill>
                  <a:srgbClr val="000000"/>
                </a:solidFill>
              </a:rPr>
              <a:t>1</a:t>
            </a:r>
            <a:r>
              <a:rPr lang="en-US" altLang="zh-CN" sz="2400" dirty="0">
                <a:solidFill>
                  <a:srgbClr val="000000"/>
                </a:solidFill>
              </a:rPr>
              <a:t>=1</a:t>
            </a:r>
            <a:r>
              <a:rPr lang="zh-CN" altLang="en-US" sz="2400" dirty="0">
                <a:solidFill>
                  <a:srgbClr val="000000"/>
                </a:solidFill>
              </a:rPr>
              <a:t> </a:t>
            </a:r>
            <a:endParaRPr lang="en-US" altLang="zh-CN" dirty="0">
              <a:solidFill>
                <a:srgbClr val="000000"/>
              </a:solidFill>
            </a:endParaRPr>
          </a:p>
          <a:p>
            <a:pPr lvl="1"/>
            <a:r>
              <a:rPr lang="en-US" altLang="zh-CN" dirty="0">
                <a:solidFill>
                  <a:srgbClr val="000000"/>
                </a:solidFill>
              </a:rPr>
              <a:t>e.g. </a:t>
            </a:r>
            <a:r>
              <a:rPr lang="en-US" altLang="zh-CN" dirty="0">
                <a:solidFill>
                  <a:srgbClr val="1C1C1C"/>
                </a:solidFill>
              </a:rPr>
              <a:t>{x</a:t>
            </a:r>
            <a:r>
              <a:rPr lang="en-US" altLang="zh-CN" baseline="-25000" dirty="0">
                <a:solidFill>
                  <a:srgbClr val="000000"/>
                </a:solidFill>
              </a:rPr>
              <a:t>1</a:t>
            </a:r>
            <a:r>
              <a:rPr lang="en-US" altLang="zh-CN" dirty="0">
                <a:solidFill>
                  <a:srgbClr val="1C1C1C"/>
                </a:solidFill>
              </a:rPr>
              <a:t>, x</a:t>
            </a:r>
            <a:r>
              <a:rPr lang="en-US" altLang="zh-CN" baseline="-25000" dirty="0">
                <a:solidFill>
                  <a:srgbClr val="000000"/>
                </a:solidFill>
              </a:rPr>
              <a:t>2</a:t>
            </a:r>
            <a:r>
              <a:rPr lang="en-US" altLang="zh-CN" dirty="0">
                <a:solidFill>
                  <a:srgbClr val="1C1C1C"/>
                </a:solidFill>
              </a:rPr>
              <a:t>, .., </a:t>
            </a:r>
            <a:r>
              <a:rPr lang="en-US" altLang="zh-CN" dirty="0" err="1">
                <a:solidFill>
                  <a:srgbClr val="1C1C1C"/>
                </a:solidFill>
              </a:rPr>
              <a:t>x</a:t>
            </a:r>
            <a:r>
              <a:rPr lang="en-US" altLang="zh-CN" baseline="-25000" dirty="0" err="1">
                <a:solidFill>
                  <a:srgbClr val="000000"/>
                </a:solidFill>
              </a:rPr>
              <a:t>n</a:t>
            </a:r>
            <a:r>
              <a:rPr lang="en-US" altLang="zh-CN" dirty="0">
                <a:solidFill>
                  <a:srgbClr val="1C1C1C"/>
                </a:solidFill>
              </a:rPr>
              <a:t>}={</a:t>
            </a:r>
            <a:r>
              <a:rPr lang="en-US" altLang="zh-CN" dirty="0">
                <a:solidFill>
                  <a:srgbClr val="FF0000"/>
                </a:solidFill>
              </a:rPr>
              <a:t>1</a:t>
            </a:r>
            <a:r>
              <a:rPr lang="en-US" altLang="zh-CN" dirty="0">
                <a:solidFill>
                  <a:srgbClr val="1C1C1C"/>
                </a:solidFill>
              </a:rPr>
              <a:t>, </a:t>
            </a:r>
            <a:r>
              <a:rPr lang="en-US" altLang="zh-CN" dirty="0">
                <a:solidFill>
                  <a:srgbClr val="000066"/>
                </a:solidFill>
              </a:rPr>
              <a:t>0</a:t>
            </a:r>
            <a:r>
              <a:rPr lang="en-US" altLang="zh-CN" dirty="0">
                <a:solidFill>
                  <a:srgbClr val="1C1C1C"/>
                </a:solidFill>
              </a:rPr>
              <a:t>, 1, 1, 1}</a:t>
            </a:r>
            <a:r>
              <a:rPr lang="zh-CN" altLang="en-US" dirty="0">
                <a:solidFill>
                  <a:srgbClr val="1C1C1C"/>
                </a:solidFill>
              </a:rPr>
              <a:t>，</a:t>
            </a:r>
            <a:r>
              <a:rPr lang="en-US" altLang="zh-CN" i="1" dirty="0">
                <a:solidFill>
                  <a:srgbClr val="1C1C1C"/>
                </a:solidFill>
              </a:rPr>
              <a:t>k</a:t>
            </a:r>
            <a:r>
              <a:rPr lang="en-US" altLang="zh-CN" dirty="0">
                <a:solidFill>
                  <a:srgbClr val="1C1C1C"/>
                </a:solidFill>
              </a:rPr>
              <a:t>=1</a:t>
            </a:r>
            <a:endParaRPr lang="zh-CN" altLang="en-US" dirty="0">
              <a:solidFill>
                <a:srgbClr val="000000"/>
              </a:solidFill>
            </a:endParaRPr>
          </a:p>
          <a:p>
            <a:pPr>
              <a:defRPr/>
            </a:pPr>
            <a:r>
              <a:rPr lang="en-US" altLang="zh-CN" sz="2400" dirty="0">
                <a:solidFill>
                  <a:srgbClr val="000000"/>
                </a:solidFill>
              </a:rPr>
              <a:t>2. </a:t>
            </a:r>
            <a:r>
              <a:rPr lang="zh-CN" altLang="en-US" sz="2400" dirty="0">
                <a:solidFill>
                  <a:srgbClr val="000000"/>
                </a:solidFill>
              </a:rPr>
              <a:t>则对子问题：待装集装箱为</a:t>
            </a:r>
            <a:r>
              <a:rPr lang="en-US" altLang="zh-CN" sz="2400" dirty="0">
                <a:solidFill>
                  <a:srgbClr val="000000"/>
                </a:solidFill>
              </a:rPr>
              <a:t>{2,…,n}</a:t>
            </a:r>
            <a:r>
              <a:rPr lang="zh-CN" altLang="en-US" sz="2400" dirty="0">
                <a:solidFill>
                  <a:srgbClr val="000000"/>
                </a:solidFill>
              </a:rPr>
              <a:t>、容量为</a:t>
            </a:r>
            <a:r>
              <a:rPr lang="en-US" altLang="zh-CN" dirty="0">
                <a:solidFill>
                  <a:srgbClr val="000000"/>
                </a:solidFill>
              </a:rPr>
              <a:t>c</a:t>
            </a:r>
            <a:r>
              <a:rPr lang="en-US" altLang="zh-CN" sz="2400" dirty="0">
                <a:solidFill>
                  <a:srgbClr val="000000"/>
                </a:solidFill>
              </a:rPr>
              <a:t>-w</a:t>
            </a:r>
            <a:r>
              <a:rPr lang="en-US" altLang="zh-CN" sz="2400" baseline="-25000" dirty="0">
                <a:solidFill>
                  <a:srgbClr val="000000"/>
                </a:solidFill>
              </a:rPr>
              <a:t>1</a:t>
            </a:r>
            <a:r>
              <a:rPr lang="zh-CN" altLang="en-US" sz="2400" dirty="0">
                <a:solidFill>
                  <a:srgbClr val="000000"/>
                </a:solidFill>
              </a:rPr>
              <a:t>，</a:t>
            </a:r>
            <a:endParaRPr lang="en-US" altLang="zh-CN" sz="2400" dirty="0">
              <a:solidFill>
                <a:srgbClr val="000000"/>
              </a:solidFill>
            </a:endParaRPr>
          </a:p>
          <a:p>
            <a:pPr marL="0" indent="0">
              <a:buNone/>
              <a:defRPr/>
            </a:pPr>
            <a:r>
              <a:rPr lang="en-US" altLang="zh-CN" dirty="0">
                <a:solidFill>
                  <a:srgbClr val="000000"/>
                </a:solidFill>
              </a:rPr>
              <a:t>       </a:t>
            </a:r>
            <a:r>
              <a:rPr lang="en-US" altLang="zh-CN" sz="2400" dirty="0">
                <a:solidFill>
                  <a:srgbClr val="1C1C1C"/>
                </a:solidFill>
              </a:rPr>
              <a:t>{x</a:t>
            </a:r>
            <a:r>
              <a:rPr lang="en-US" altLang="zh-CN" sz="2400" baseline="-25000" dirty="0">
                <a:solidFill>
                  <a:srgbClr val="000000"/>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000000"/>
                </a:solidFill>
              </a:rPr>
              <a:t>n</a:t>
            </a:r>
            <a:r>
              <a:rPr lang="en-US" altLang="zh-CN" sz="2400" dirty="0">
                <a:solidFill>
                  <a:srgbClr val="1C1C1C"/>
                </a:solidFill>
              </a:rPr>
              <a:t>}</a:t>
            </a:r>
            <a:r>
              <a:rPr lang="zh-CN" altLang="en-US" sz="2400" dirty="0">
                <a:solidFill>
                  <a:srgbClr val="1C1C1C"/>
                </a:solidFill>
              </a:rPr>
              <a:t>是</a:t>
            </a:r>
            <a:r>
              <a:rPr lang="zh-CN" altLang="en-US" sz="2400" dirty="0">
                <a:solidFill>
                  <a:srgbClr val="000000"/>
                </a:solidFill>
              </a:rPr>
              <a:t>一个最优解</a:t>
            </a:r>
            <a:r>
              <a:rPr lang="en-US" altLang="zh-CN" sz="2400" dirty="0">
                <a:solidFill>
                  <a:srgbClr val="000000"/>
                </a:solidFill>
              </a:rPr>
              <a:t>,</a:t>
            </a:r>
          </a:p>
          <a:p>
            <a:pPr lvl="1">
              <a:defRPr/>
            </a:pPr>
            <a:r>
              <a:rPr lang="en-US" altLang="zh-CN" dirty="0">
                <a:solidFill>
                  <a:srgbClr val="000000"/>
                </a:solidFill>
              </a:rPr>
              <a:t>e.g. </a:t>
            </a:r>
            <a:r>
              <a:rPr lang="en-US" altLang="zh-CN" dirty="0">
                <a:solidFill>
                  <a:srgbClr val="1C1C1C"/>
                </a:solidFill>
              </a:rPr>
              <a:t>{x</a:t>
            </a:r>
            <a:r>
              <a:rPr lang="en-US" altLang="zh-CN" baseline="-25000" dirty="0">
                <a:solidFill>
                  <a:srgbClr val="000000"/>
                </a:solidFill>
              </a:rPr>
              <a:t>2</a:t>
            </a:r>
            <a:r>
              <a:rPr lang="en-US" altLang="zh-CN" dirty="0">
                <a:solidFill>
                  <a:srgbClr val="1C1C1C"/>
                </a:solidFill>
              </a:rPr>
              <a:t>, .., </a:t>
            </a:r>
            <a:r>
              <a:rPr lang="en-US" altLang="zh-CN" dirty="0" err="1">
                <a:solidFill>
                  <a:srgbClr val="1C1C1C"/>
                </a:solidFill>
              </a:rPr>
              <a:t>x</a:t>
            </a:r>
            <a:r>
              <a:rPr lang="en-US" altLang="zh-CN" baseline="-25000" dirty="0" err="1">
                <a:solidFill>
                  <a:srgbClr val="000000"/>
                </a:solidFill>
              </a:rPr>
              <a:t>n</a:t>
            </a:r>
            <a:r>
              <a:rPr lang="en-US" altLang="zh-CN" dirty="0">
                <a:solidFill>
                  <a:srgbClr val="1C1C1C"/>
                </a:solidFill>
              </a:rPr>
              <a:t>}={</a:t>
            </a:r>
            <a:r>
              <a:rPr lang="en-US" altLang="zh-CN" dirty="0">
                <a:solidFill>
                  <a:srgbClr val="000066"/>
                </a:solidFill>
              </a:rPr>
              <a:t>0</a:t>
            </a:r>
            <a:r>
              <a:rPr lang="en-US" altLang="zh-CN" dirty="0">
                <a:solidFill>
                  <a:srgbClr val="1C1C1C"/>
                </a:solidFill>
              </a:rPr>
              <a:t>, 1, 1, 1}</a:t>
            </a:r>
            <a:endParaRPr lang="en-US" altLang="zh-CN" dirty="0">
              <a:solidFill>
                <a:srgbClr val="000000"/>
              </a:solidFill>
            </a:endParaRPr>
          </a:p>
          <a:p>
            <a:pPr eaLnBrk="1" hangingPunct="1">
              <a:lnSpc>
                <a:spcPct val="90000"/>
              </a:lnSpc>
              <a:buFontTx/>
              <a:buNone/>
              <a:defRPr/>
            </a:pPr>
            <a:r>
              <a:rPr lang="zh-CN" altLang="en-US" sz="2400" dirty="0">
                <a:solidFill>
                  <a:srgbClr val="000000"/>
                </a:solidFill>
              </a:rPr>
              <a:t>		</a:t>
            </a:r>
            <a:endParaRPr lang="zh-CN" altLang="en-US" dirty="0"/>
          </a:p>
        </p:txBody>
      </p:sp>
      <p:sp>
        <p:nvSpPr>
          <p:cNvPr id="4" name="日期占位符 3">
            <a:extLst>
              <a:ext uri="{FF2B5EF4-FFF2-40B4-BE49-F238E27FC236}">
                <a16:creationId xmlns:a16="http://schemas.microsoft.com/office/drawing/2014/main" id="{4DEBC2E5-5919-421D-BA7C-80B26C625472}"/>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1A46F8ED-B568-4716-B55F-BC27858C7648}"/>
              </a:ext>
            </a:extLst>
          </p:cNvPr>
          <p:cNvSpPr>
            <a:spLocks noGrp="1"/>
          </p:cNvSpPr>
          <p:nvPr>
            <p:ph type="sldNum" sz="quarter" idx="12"/>
          </p:nvPr>
        </p:nvSpPr>
        <p:spPr/>
        <p:txBody>
          <a:bodyPr/>
          <a:lstStyle/>
          <a:p>
            <a:fld id="{EEA58A3B-43CE-4AA0-90B5-EB47AFAFEB34}" type="slidenum">
              <a:rPr lang="zh-CN" altLang="en-US" smtClean="0"/>
              <a:pPr/>
              <a:t>45</a:t>
            </a:fld>
            <a:endParaRPr lang="zh-CN" altLang="en-US" dirty="0"/>
          </a:p>
        </p:txBody>
      </p:sp>
      <p:sp>
        <p:nvSpPr>
          <p:cNvPr id="7" name="TextBox 1">
            <a:extLst>
              <a:ext uri="{FF2B5EF4-FFF2-40B4-BE49-F238E27FC236}">
                <a16:creationId xmlns:a16="http://schemas.microsoft.com/office/drawing/2014/main" id="{1A8C1BB6-39BE-43CB-90CF-8BDF7D775E8B}"/>
              </a:ext>
            </a:extLst>
          </p:cNvPr>
          <p:cNvSpPr txBox="1">
            <a:spLocks noChangeArrowheads="1"/>
          </p:cNvSpPr>
          <p:nvPr/>
        </p:nvSpPr>
        <p:spPr bwMode="auto">
          <a:xfrm>
            <a:off x="4374617" y="3778618"/>
            <a:ext cx="2659229" cy="646331"/>
          </a:xfrm>
          <a:prstGeom prst="rect">
            <a:avLst/>
          </a:prstGeom>
          <a:solidFill>
            <a:srgbClr val="FFFF00"/>
          </a:solidFill>
          <a:ln>
            <a:noFill/>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拿掉第</a:t>
            </a:r>
            <a:r>
              <a:rPr lang="en-US" altLang="zh-CN" dirty="0">
                <a:latin typeface="+mn-lt"/>
                <a:ea typeface="微软雅黑 Light" panose="020B0502040204020203" pitchFamily="34" charset="-122"/>
              </a:rPr>
              <a:t>1</a:t>
            </a:r>
            <a:r>
              <a:rPr lang="zh-CN" altLang="en-US" dirty="0">
                <a:latin typeface="+mn-lt"/>
                <a:ea typeface="微软雅黑 Light" panose="020B0502040204020203" pitchFamily="34" charset="-122"/>
              </a:rPr>
              <a:t>个集装箱，</a:t>
            </a:r>
            <a:endParaRPr lang="en-US" altLang="zh-CN" dirty="0">
              <a:latin typeface="+mn-lt"/>
              <a:ea typeface="微软雅黑 Light" panose="020B0502040204020203" pitchFamily="34" charset="-122"/>
            </a:endParaRPr>
          </a:p>
          <a:p>
            <a:pPr eaLnBrk="1" hangingPunct="1"/>
            <a:r>
              <a:rPr lang="zh-CN" altLang="en-US" dirty="0">
                <a:latin typeface="+mn-lt"/>
                <a:ea typeface="微软雅黑 Light" panose="020B0502040204020203" pitchFamily="34" charset="-122"/>
              </a:rPr>
              <a:t>从容量</a:t>
            </a:r>
            <a:r>
              <a:rPr lang="en-US" altLang="zh-CN" dirty="0">
                <a:latin typeface="+mn-lt"/>
                <a:ea typeface="微软雅黑 Light" panose="020B0502040204020203" pitchFamily="34" charset="-122"/>
              </a:rPr>
              <a:t>c</a:t>
            </a:r>
            <a:r>
              <a:rPr lang="zh-CN" altLang="en-US" dirty="0">
                <a:latin typeface="+mn-lt"/>
                <a:ea typeface="微软雅黑 Light" panose="020B0502040204020203" pitchFamily="34" charset="-122"/>
              </a:rPr>
              <a:t>中减去其重量</a:t>
            </a:r>
            <a:r>
              <a:rPr lang="en-US" altLang="zh-CN" dirty="0">
                <a:latin typeface="+mn-lt"/>
                <a:ea typeface="微软雅黑 Light" panose="020B0502040204020203" pitchFamily="34" charset="-122"/>
              </a:rPr>
              <a:t>w</a:t>
            </a:r>
            <a:r>
              <a:rPr lang="en-US" altLang="zh-CN" baseline="-25000" dirty="0">
                <a:latin typeface="+mn-lt"/>
                <a:ea typeface="微软雅黑 Light" panose="020B0502040204020203" pitchFamily="34" charset="-122"/>
              </a:rPr>
              <a:t>1</a:t>
            </a:r>
            <a:endParaRPr lang="zh-CN" altLang="en-US" dirty="0">
              <a:latin typeface="+mn-lt"/>
              <a:ea typeface="微软雅黑 Light" panose="020B0502040204020203" pitchFamily="34" charset="-122"/>
            </a:endParaRPr>
          </a:p>
        </p:txBody>
      </p:sp>
    </p:spTree>
    <p:extLst>
      <p:ext uri="{BB962C8B-B14F-4D97-AF65-F5344CB8AC3E}">
        <p14:creationId xmlns:p14="http://schemas.microsoft.com/office/powerpoint/2010/main" val="3877732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04221-DF1E-4D3C-8F7F-E43A0A7F7AE2}"/>
              </a:ext>
            </a:extLst>
          </p:cNvPr>
          <p:cNvSpPr>
            <a:spLocks noGrp="1"/>
          </p:cNvSpPr>
          <p:nvPr>
            <p:ph type="title"/>
          </p:nvPr>
        </p:nvSpPr>
        <p:spPr/>
        <p:txBody>
          <a:bodyPr/>
          <a:lstStyle/>
          <a:p>
            <a:r>
              <a:rPr lang="zh-CN" altLang="en-US" dirty="0"/>
              <a:t>最优子结构性质</a:t>
            </a:r>
          </a:p>
        </p:txBody>
      </p:sp>
      <p:sp>
        <p:nvSpPr>
          <p:cNvPr id="4" name="日期占位符 3">
            <a:extLst>
              <a:ext uri="{FF2B5EF4-FFF2-40B4-BE49-F238E27FC236}">
                <a16:creationId xmlns:a16="http://schemas.microsoft.com/office/drawing/2014/main" id="{CE9F9149-5A9A-4C33-8879-95A8C5847967}"/>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E71AD450-93DC-41BC-8DD2-42B8555A68A0}"/>
              </a:ext>
            </a:extLst>
          </p:cNvPr>
          <p:cNvSpPr>
            <a:spLocks noGrp="1"/>
          </p:cNvSpPr>
          <p:nvPr>
            <p:ph type="sldNum" sz="quarter" idx="12"/>
          </p:nvPr>
        </p:nvSpPr>
        <p:spPr/>
        <p:txBody>
          <a:bodyPr/>
          <a:lstStyle/>
          <a:p>
            <a:fld id="{EEA58A3B-43CE-4AA0-90B5-EB47AFAFEB34}" type="slidenum">
              <a:rPr lang="zh-CN" altLang="en-US" smtClean="0"/>
              <a:pPr/>
              <a:t>46</a:t>
            </a:fld>
            <a:endParaRPr lang="zh-CN" altLang="en-US" dirty="0"/>
          </a:p>
        </p:txBody>
      </p:sp>
      <p:sp>
        <p:nvSpPr>
          <p:cNvPr id="7" name="Text Box 2">
            <a:extLst>
              <a:ext uri="{FF2B5EF4-FFF2-40B4-BE49-F238E27FC236}">
                <a16:creationId xmlns:a16="http://schemas.microsoft.com/office/drawing/2014/main" id="{5CF42004-B629-44D8-8DB1-642CBDC36A25}"/>
              </a:ext>
            </a:extLst>
          </p:cNvPr>
          <p:cNvSpPr txBox="1">
            <a:spLocks noChangeArrowheads="1"/>
          </p:cNvSpPr>
          <p:nvPr/>
        </p:nvSpPr>
        <p:spPr bwMode="auto">
          <a:xfrm>
            <a:off x="1601055" y="1048397"/>
            <a:ext cx="4357283" cy="830997"/>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原问题：</a:t>
            </a:r>
            <a:r>
              <a:rPr lang="en-US" altLang="zh-CN" sz="2400" dirty="0">
                <a:latin typeface="+mn-lt"/>
                <a:ea typeface="微软雅黑 Light" panose="020B0502040204020203" pitchFamily="34" charset="-122"/>
              </a:rPr>
              <a:t>n</a:t>
            </a:r>
            <a:r>
              <a:rPr lang="zh-CN" altLang="en-US" sz="2400" dirty="0">
                <a:latin typeface="+mn-lt"/>
                <a:ea typeface="微软雅黑 Light" panose="020B0502040204020203" pitchFamily="34" charset="-122"/>
              </a:rPr>
              <a:t>个集装箱</a:t>
            </a:r>
            <a:r>
              <a:rPr lang="en-US" altLang="zh-CN" sz="2400" dirty="0">
                <a:latin typeface="+mn-lt"/>
                <a:ea typeface="微软雅黑 Light" panose="020B0502040204020203" pitchFamily="34" charset="-122"/>
              </a:rPr>
              <a:t>{1, 2, 3, …,n}</a:t>
            </a:r>
          </a:p>
          <a:p>
            <a:pPr eaLnBrk="1" hangingPunct="1"/>
            <a:r>
              <a:rPr lang="en-US" altLang="zh-CN" sz="2400" dirty="0">
                <a:latin typeface="+mn-lt"/>
                <a:ea typeface="微软雅黑 Light" panose="020B0502040204020203" pitchFamily="34" charset="-122"/>
              </a:rPr>
              <a:t>               </a:t>
            </a:r>
            <a:r>
              <a:rPr lang="zh-CN" altLang="en-US" sz="2400" dirty="0">
                <a:latin typeface="+mn-lt"/>
                <a:ea typeface="微软雅黑 Light" panose="020B0502040204020203" pitchFamily="34" charset="-122"/>
              </a:rPr>
              <a:t>容量</a:t>
            </a:r>
            <a:r>
              <a:rPr lang="en-US" altLang="zh-CN" sz="2400" dirty="0">
                <a:latin typeface="+mn-lt"/>
                <a:ea typeface="微软雅黑 Light" panose="020B0502040204020203" pitchFamily="34" charset="-122"/>
              </a:rPr>
              <a:t>c</a:t>
            </a:r>
          </a:p>
        </p:txBody>
      </p:sp>
      <p:sp>
        <p:nvSpPr>
          <p:cNvPr id="8" name="Line 3">
            <a:extLst>
              <a:ext uri="{FF2B5EF4-FFF2-40B4-BE49-F238E27FC236}">
                <a16:creationId xmlns:a16="http://schemas.microsoft.com/office/drawing/2014/main" id="{008A23DB-0B6B-420D-924F-F45BF6050B75}"/>
              </a:ext>
            </a:extLst>
          </p:cNvPr>
          <p:cNvSpPr>
            <a:spLocks noChangeShapeType="1"/>
          </p:cNvSpPr>
          <p:nvPr/>
        </p:nvSpPr>
        <p:spPr bwMode="auto">
          <a:xfrm flipH="1">
            <a:off x="1313717" y="1943747"/>
            <a:ext cx="1655763" cy="16557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9" name="Line 4">
            <a:extLst>
              <a:ext uri="{FF2B5EF4-FFF2-40B4-BE49-F238E27FC236}">
                <a16:creationId xmlns:a16="http://schemas.microsoft.com/office/drawing/2014/main" id="{059874DA-87F4-4A55-AC4B-BA814BCCDA3A}"/>
              </a:ext>
            </a:extLst>
          </p:cNvPr>
          <p:cNvSpPr>
            <a:spLocks noChangeShapeType="1"/>
          </p:cNvSpPr>
          <p:nvPr/>
        </p:nvSpPr>
        <p:spPr bwMode="auto">
          <a:xfrm>
            <a:off x="4747480" y="1878659"/>
            <a:ext cx="1465262" cy="17208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0" name="Text Box 5">
            <a:extLst>
              <a:ext uri="{FF2B5EF4-FFF2-40B4-BE49-F238E27FC236}">
                <a16:creationId xmlns:a16="http://schemas.microsoft.com/office/drawing/2014/main" id="{56531EF7-F976-4E82-AB80-EFFB9AD76526}"/>
              </a:ext>
            </a:extLst>
          </p:cNvPr>
          <p:cNvSpPr txBox="1">
            <a:spLocks noChangeArrowheads="1"/>
          </p:cNvSpPr>
          <p:nvPr/>
        </p:nvSpPr>
        <p:spPr bwMode="auto">
          <a:xfrm>
            <a:off x="3761642" y="3599509"/>
            <a:ext cx="4461478" cy="830997"/>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子问题</a:t>
            </a:r>
            <a:r>
              <a:rPr lang="en-US" altLang="zh-CN" sz="2400" dirty="0">
                <a:latin typeface="+mn-lt"/>
                <a:ea typeface="微软雅黑 Light" panose="020B0502040204020203" pitchFamily="34" charset="-122"/>
              </a:rPr>
              <a:t>2</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n-1</a:t>
            </a:r>
            <a:r>
              <a:rPr lang="zh-CN" altLang="en-US" sz="2400" dirty="0">
                <a:latin typeface="+mn-lt"/>
                <a:ea typeface="微软雅黑 Light" panose="020B0502040204020203" pitchFamily="34" charset="-122"/>
              </a:rPr>
              <a:t>个集装箱</a:t>
            </a:r>
            <a:r>
              <a:rPr lang="en-US" altLang="zh-CN" sz="2400" dirty="0">
                <a:latin typeface="+mn-lt"/>
                <a:ea typeface="微软雅黑 Light" panose="020B0502040204020203" pitchFamily="34" charset="-122"/>
              </a:rPr>
              <a:t>{2, 3, …,n}</a:t>
            </a:r>
          </a:p>
          <a:p>
            <a:pPr eaLnBrk="1" hangingPunct="1"/>
            <a:r>
              <a:rPr lang="en-US" altLang="zh-CN" sz="2400" dirty="0">
                <a:latin typeface="+mn-lt"/>
                <a:ea typeface="微软雅黑 Light" panose="020B0502040204020203" pitchFamily="34" charset="-122"/>
              </a:rPr>
              <a:t>                 </a:t>
            </a:r>
            <a:r>
              <a:rPr lang="zh-CN" altLang="en-US" sz="2400" dirty="0">
                <a:latin typeface="+mn-lt"/>
                <a:ea typeface="微软雅黑 Light" panose="020B0502040204020203" pitchFamily="34" charset="-122"/>
              </a:rPr>
              <a:t>容量 </a:t>
            </a:r>
            <a:r>
              <a:rPr lang="en-US" altLang="zh-CN" sz="2400" dirty="0">
                <a:latin typeface="+mn-lt"/>
                <a:ea typeface="微软雅黑 Light" panose="020B0502040204020203" pitchFamily="34" charset="-122"/>
              </a:rPr>
              <a:t>c-w</a:t>
            </a:r>
            <a:r>
              <a:rPr lang="en-US" altLang="zh-CN" sz="2400" baseline="-25000" dirty="0">
                <a:latin typeface="+mn-lt"/>
                <a:ea typeface="微软雅黑 Light" panose="020B0502040204020203" pitchFamily="34" charset="-122"/>
              </a:rPr>
              <a:t>1</a:t>
            </a:r>
            <a:endParaRPr lang="zh-CN" altLang="en-US" sz="2400" baseline="-25000" dirty="0">
              <a:latin typeface="+mn-lt"/>
              <a:ea typeface="微软雅黑 Light" panose="020B0502040204020203" pitchFamily="34" charset="-122"/>
            </a:endParaRPr>
          </a:p>
        </p:txBody>
      </p:sp>
      <p:sp>
        <p:nvSpPr>
          <p:cNvPr id="11" name="Text Box 6">
            <a:extLst>
              <a:ext uri="{FF2B5EF4-FFF2-40B4-BE49-F238E27FC236}">
                <a16:creationId xmlns:a16="http://schemas.microsoft.com/office/drawing/2014/main" id="{B534BD24-305B-4A87-B380-6745E20E9B4F}"/>
              </a:ext>
            </a:extLst>
          </p:cNvPr>
          <p:cNvSpPr txBox="1">
            <a:spLocks noChangeArrowheads="1"/>
          </p:cNvSpPr>
          <p:nvPr/>
        </p:nvSpPr>
        <p:spPr bwMode="auto">
          <a:xfrm>
            <a:off x="6565167" y="1088084"/>
            <a:ext cx="20185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解</a:t>
            </a:r>
            <a:r>
              <a:rPr lang="en-US" altLang="zh-CN" sz="2400">
                <a:latin typeface="+mn-lt"/>
                <a:ea typeface="微软雅黑 Light" panose="020B0502040204020203" pitchFamily="34" charset="-122"/>
              </a:rPr>
              <a:t>: (</a:t>
            </a:r>
            <a:r>
              <a:rPr lang="en-US" altLang="zh-CN" sz="2400">
                <a:solidFill>
                  <a:srgbClr val="FF3300"/>
                </a:solidFill>
                <a:latin typeface="+mn-lt"/>
                <a:ea typeface="微软雅黑 Light" panose="020B0502040204020203" pitchFamily="34" charset="-122"/>
              </a:rPr>
              <a:t>x</a:t>
            </a:r>
            <a:r>
              <a:rPr lang="en-US" altLang="zh-CN" sz="2400" baseline="-25000">
                <a:solidFill>
                  <a:srgbClr val="FF3300"/>
                </a:solidFill>
                <a:latin typeface="+mn-lt"/>
                <a:ea typeface="微软雅黑 Light" panose="020B0502040204020203" pitchFamily="34" charset="-122"/>
              </a:rPr>
              <a:t>1</a:t>
            </a:r>
            <a:r>
              <a:rPr lang="en-US" altLang="zh-CN" sz="2400">
                <a:latin typeface="+mn-lt"/>
                <a:ea typeface="微软雅黑 Light" panose="020B0502040204020203" pitchFamily="34" charset="-122"/>
              </a:rPr>
              <a:t>,x</a:t>
            </a:r>
            <a:r>
              <a:rPr lang="en-US" altLang="zh-CN" sz="2400" baseline="-25000">
                <a:latin typeface="+mn-lt"/>
                <a:ea typeface="微软雅黑 Light" panose="020B0502040204020203" pitchFamily="34" charset="-122"/>
              </a:rPr>
              <a:t>2</a:t>
            </a:r>
            <a:r>
              <a:rPr lang="en-US" altLang="zh-CN" sz="2400">
                <a:latin typeface="+mn-lt"/>
                <a:ea typeface="微软雅黑 Light" panose="020B0502040204020203" pitchFamily="34" charset="-122"/>
              </a:rPr>
              <a:t>,…,x</a:t>
            </a:r>
            <a:r>
              <a:rPr lang="en-US" altLang="zh-CN" sz="2400" baseline="-25000">
                <a:latin typeface="+mn-lt"/>
                <a:ea typeface="微软雅黑 Light" panose="020B0502040204020203" pitchFamily="34" charset="-122"/>
              </a:rPr>
              <a:t>n</a:t>
            </a:r>
            <a:r>
              <a:rPr lang="en-US" altLang="zh-CN" sz="2400">
                <a:latin typeface="+mn-lt"/>
                <a:ea typeface="微软雅黑 Light" panose="020B0502040204020203" pitchFamily="34" charset="-122"/>
              </a:rPr>
              <a:t>)</a:t>
            </a:r>
          </a:p>
          <a:p>
            <a:pPr eaLnBrk="1" hangingPunct="1"/>
            <a:r>
              <a:rPr lang="en-US" altLang="zh-CN" sz="2400">
                <a:latin typeface="+mn-lt"/>
                <a:ea typeface="微软雅黑 Light" panose="020B0502040204020203" pitchFamily="34" charset="-122"/>
              </a:rPr>
              <a:t>(</a:t>
            </a:r>
            <a:r>
              <a:rPr lang="zh-CN" altLang="en-US">
                <a:latin typeface="+mn-lt"/>
                <a:ea typeface="微软雅黑 Light" panose="020B0502040204020203" pitchFamily="34" charset="-122"/>
              </a:rPr>
              <a:t>最优</a:t>
            </a:r>
            <a:r>
              <a:rPr lang="en-US" altLang="zh-CN" sz="2400">
                <a:latin typeface="+mn-lt"/>
                <a:ea typeface="微软雅黑 Light" panose="020B0502040204020203" pitchFamily="34" charset="-122"/>
              </a:rPr>
              <a:t>)</a:t>
            </a:r>
          </a:p>
        </p:txBody>
      </p:sp>
      <p:sp>
        <p:nvSpPr>
          <p:cNvPr id="12" name="Text Box 7">
            <a:extLst>
              <a:ext uri="{FF2B5EF4-FFF2-40B4-BE49-F238E27FC236}">
                <a16:creationId xmlns:a16="http://schemas.microsoft.com/office/drawing/2014/main" id="{40751A65-EF65-4CB7-9987-1EB6DDADB8D5}"/>
              </a:ext>
            </a:extLst>
          </p:cNvPr>
          <p:cNvSpPr txBox="1">
            <a:spLocks noChangeArrowheads="1"/>
          </p:cNvSpPr>
          <p:nvPr/>
        </p:nvSpPr>
        <p:spPr bwMode="auto">
          <a:xfrm>
            <a:off x="5187217" y="4455172"/>
            <a:ext cx="172675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解</a:t>
            </a:r>
            <a:r>
              <a:rPr lang="en-US" altLang="zh-CN" sz="2400">
                <a:latin typeface="+mn-lt"/>
                <a:ea typeface="微软雅黑 Light" panose="020B0502040204020203" pitchFamily="34" charset="-122"/>
              </a:rPr>
              <a:t>: (x</a:t>
            </a:r>
            <a:r>
              <a:rPr lang="en-US" altLang="zh-CN" sz="2400" baseline="-25000">
                <a:latin typeface="+mn-lt"/>
                <a:ea typeface="微软雅黑 Light" panose="020B0502040204020203" pitchFamily="34" charset="-122"/>
              </a:rPr>
              <a:t>2</a:t>
            </a:r>
            <a:r>
              <a:rPr lang="en-US" altLang="zh-CN" sz="2400">
                <a:latin typeface="+mn-lt"/>
                <a:ea typeface="微软雅黑 Light" panose="020B0502040204020203" pitchFamily="34" charset="-122"/>
              </a:rPr>
              <a:t>,…,x</a:t>
            </a:r>
            <a:r>
              <a:rPr lang="en-US" altLang="zh-CN" sz="2400" baseline="-25000">
                <a:latin typeface="+mn-lt"/>
                <a:ea typeface="微软雅黑 Light" panose="020B0502040204020203" pitchFamily="34" charset="-122"/>
              </a:rPr>
              <a:t>n</a:t>
            </a:r>
            <a:r>
              <a:rPr lang="en-US" altLang="zh-CN" sz="2400">
                <a:latin typeface="+mn-lt"/>
                <a:ea typeface="微软雅黑 Light" panose="020B0502040204020203" pitchFamily="34" charset="-122"/>
              </a:rPr>
              <a:t>)</a:t>
            </a:r>
          </a:p>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最优</a:t>
            </a:r>
            <a:r>
              <a:rPr lang="en-US" altLang="zh-CN">
                <a:latin typeface="+mn-lt"/>
                <a:ea typeface="微软雅黑 Light" panose="020B0502040204020203" pitchFamily="34" charset="-122"/>
              </a:rPr>
              <a:t>)</a:t>
            </a:r>
            <a:endParaRPr lang="zh-CN" altLang="en-US">
              <a:latin typeface="+mn-lt"/>
              <a:ea typeface="微软雅黑 Light" panose="020B0502040204020203" pitchFamily="34" charset="-122"/>
            </a:endParaRPr>
          </a:p>
        </p:txBody>
      </p:sp>
      <p:sp>
        <p:nvSpPr>
          <p:cNvPr id="13" name="Text Box 8">
            <a:extLst>
              <a:ext uri="{FF2B5EF4-FFF2-40B4-BE49-F238E27FC236}">
                <a16:creationId xmlns:a16="http://schemas.microsoft.com/office/drawing/2014/main" id="{8FEFC463-DF24-4835-B689-311033A6FC89}"/>
              </a:ext>
            </a:extLst>
          </p:cNvPr>
          <p:cNvSpPr txBox="1">
            <a:spLocks noChangeArrowheads="1"/>
          </p:cNvSpPr>
          <p:nvPr/>
        </p:nvSpPr>
        <p:spPr bwMode="auto">
          <a:xfrm>
            <a:off x="88167" y="3599509"/>
            <a:ext cx="2808288" cy="8302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子问题</a:t>
            </a:r>
            <a:r>
              <a:rPr lang="en-US" altLang="zh-CN" sz="2400" dirty="0">
                <a:latin typeface="+mn-lt"/>
                <a:ea typeface="微软雅黑 Light" panose="020B0502040204020203" pitchFamily="34" charset="-122"/>
              </a:rPr>
              <a:t>1</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{1}</a:t>
            </a:r>
          </a:p>
          <a:p>
            <a:pPr eaLnBrk="1" hangingPunct="1"/>
            <a:r>
              <a:rPr lang="zh-CN" altLang="en-US" sz="2400" dirty="0">
                <a:latin typeface="+mn-lt"/>
                <a:ea typeface="微软雅黑 Light" panose="020B0502040204020203" pitchFamily="34" charset="-122"/>
              </a:rPr>
              <a:t>             容量</a:t>
            </a:r>
            <a:r>
              <a:rPr lang="en-US" altLang="zh-CN" sz="2400" dirty="0">
                <a:latin typeface="+mn-lt"/>
                <a:ea typeface="微软雅黑 Light" panose="020B0502040204020203" pitchFamily="34" charset="-122"/>
              </a:rPr>
              <a:t>c</a:t>
            </a:r>
          </a:p>
        </p:txBody>
      </p:sp>
      <p:sp>
        <p:nvSpPr>
          <p:cNvPr id="14" name="Text Box 9">
            <a:extLst>
              <a:ext uri="{FF2B5EF4-FFF2-40B4-BE49-F238E27FC236}">
                <a16:creationId xmlns:a16="http://schemas.microsoft.com/office/drawing/2014/main" id="{B1AF4C52-0F41-49F5-B86A-CD72B26AEFE9}"/>
              </a:ext>
            </a:extLst>
          </p:cNvPr>
          <p:cNvSpPr txBox="1">
            <a:spLocks noChangeArrowheads="1"/>
          </p:cNvSpPr>
          <p:nvPr/>
        </p:nvSpPr>
        <p:spPr bwMode="auto">
          <a:xfrm>
            <a:off x="858105" y="4426597"/>
            <a:ext cx="1399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解</a:t>
            </a:r>
            <a:r>
              <a:rPr lang="en-US" altLang="zh-CN" sz="2400">
                <a:latin typeface="+mn-lt"/>
                <a:ea typeface="微软雅黑 Light" panose="020B0502040204020203" pitchFamily="34" charset="-122"/>
              </a:rPr>
              <a:t>: (x</a:t>
            </a:r>
            <a:r>
              <a:rPr lang="en-US" altLang="zh-CN" sz="2400" baseline="-25000">
                <a:latin typeface="+mn-lt"/>
                <a:ea typeface="微软雅黑 Light" panose="020B0502040204020203" pitchFamily="34" charset="-122"/>
              </a:rPr>
              <a:t>1</a:t>
            </a:r>
            <a:r>
              <a:rPr lang="en-US" altLang="zh-CN" sz="2400">
                <a:latin typeface="+mn-lt"/>
                <a:ea typeface="微软雅黑 Light" panose="020B0502040204020203" pitchFamily="34" charset="-122"/>
              </a:rPr>
              <a:t>)=1</a:t>
            </a:r>
            <a:endParaRPr lang="zh-CN" altLang="en-US" sz="2400">
              <a:latin typeface="+mn-lt"/>
              <a:ea typeface="微软雅黑 Light" panose="020B0502040204020203" pitchFamily="34" charset="-122"/>
            </a:endParaRPr>
          </a:p>
        </p:txBody>
      </p:sp>
    </p:spTree>
    <p:extLst>
      <p:ext uri="{BB962C8B-B14F-4D97-AF65-F5344CB8AC3E}">
        <p14:creationId xmlns:p14="http://schemas.microsoft.com/office/powerpoint/2010/main" val="3185740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212E-DCB0-4A5F-9624-29E588133C1F}"/>
              </a:ext>
            </a:extLst>
          </p:cNvPr>
          <p:cNvSpPr>
            <a:spLocks noGrp="1"/>
          </p:cNvSpPr>
          <p:nvPr>
            <p:ph type="title"/>
          </p:nvPr>
        </p:nvSpPr>
        <p:spPr/>
        <p:txBody>
          <a:bodyPr/>
          <a:lstStyle/>
          <a:p>
            <a:r>
              <a:rPr lang="zh-CN" altLang="en-US" dirty="0"/>
              <a:t>最优装载问题的贪心算法</a:t>
            </a:r>
            <a:r>
              <a:rPr lang="en-US" altLang="zh-CN" dirty="0"/>
              <a:t>Loading</a:t>
            </a:r>
            <a:endParaRPr lang="zh-CN" altLang="en-US" dirty="0"/>
          </a:p>
        </p:txBody>
      </p:sp>
      <p:sp>
        <p:nvSpPr>
          <p:cNvPr id="3" name="内容占位符 2">
            <a:extLst>
              <a:ext uri="{FF2B5EF4-FFF2-40B4-BE49-F238E27FC236}">
                <a16:creationId xmlns:a16="http://schemas.microsoft.com/office/drawing/2014/main" id="{950C0917-39A6-4647-A817-F7427FA87136}"/>
              </a:ext>
            </a:extLst>
          </p:cNvPr>
          <p:cNvSpPr>
            <a:spLocks noGrp="1"/>
          </p:cNvSpPr>
          <p:nvPr>
            <p:ph idx="1"/>
          </p:nvPr>
        </p:nvSpPr>
        <p:spPr/>
        <p:txBody>
          <a:bodyPr/>
          <a:lstStyle/>
          <a:p>
            <a:r>
              <a:rPr lang="zh-CN" altLang="en-US" dirty="0"/>
              <a:t>算法参见教科书</a:t>
            </a:r>
            <a:endParaRPr lang="en-US" altLang="zh-CN" dirty="0"/>
          </a:p>
          <a:p>
            <a:endParaRPr lang="en-US" altLang="zh-CN" sz="2400" dirty="0">
              <a:solidFill>
                <a:srgbClr val="000000"/>
              </a:solidFill>
            </a:endParaRPr>
          </a:p>
          <a:p>
            <a:r>
              <a:rPr lang="zh-CN" altLang="en-US" sz="2400" dirty="0">
                <a:solidFill>
                  <a:srgbClr val="000000"/>
                </a:solidFill>
              </a:rPr>
              <a:t>由最优装载问题的贪心选择性质和最优子结构性质，容易证明算法</a:t>
            </a:r>
            <a:r>
              <a:rPr lang="en-US" altLang="zh-CN" b="1" dirty="0">
                <a:solidFill>
                  <a:srgbClr val="000000"/>
                </a:solidFill>
              </a:rPr>
              <a:t>L</a:t>
            </a:r>
            <a:r>
              <a:rPr lang="en-US" altLang="zh-CN" sz="2400" b="1" dirty="0">
                <a:solidFill>
                  <a:srgbClr val="000000"/>
                </a:solidFill>
              </a:rPr>
              <a:t>oading</a:t>
            </a:r>
            <a:r>
              <a:rPr lang="zh-CN" altLang="en-US" sz="2400" dirty="0">
                <a:solidFill>
                  <a:srgbClr val="000000"/>
                </a:solidFill>
              </a:rPr>
              <a:t>的正确性</a:t>
            </a:r>
            <a:endParaRPr lang="en-US" altLang="zh-CN" sz="2400" dirty="0">
              <a:solidFill>
                <a:srgbClr val="000000"/>
              </a:solidFill>
            </a:endParaRPr>
          </a:p>
          <a:p>
            <a:endParaRPr lang="en-US" altLang="zh-CN" sz="2400" dirty="0">
              <a:solidFill>
                <a:srgbClr val="000000"/>
              </a:solidFill>
            </a:endParaRPr>
          </a:p>
          <a:p>
            <a:r>
              <a:rPr lang="zh-CN" altLang="en-US" sz="2400" dirty="0">
                <a:solidFill>
                  <a:srgbClr val="000000"/>
                </a:solidFill>
              </a:rPr>
              <a:t>算法复杂性</a:t>
            </a:r>
            <a:endParaRPr lang="en-US" altLang="zh-CN" sz="2400" dirty="0">
              <a:solidFill>
                <a:srgbClr val="000000"/>
              </a:solidFill>
            </a:endParaRPr>
          </a:p>
          <a:p>
            <a:pPr lvl="1"/>
            <a:r>
              <a:rPr lang="zh-CN" altLang="en-US" dirty="0">
                <a:solidFill>
                  <a:srgbClr val="000000"/>
                </a:solidFill>
              </a:rPr>
              <a:t>算法</a:t>
            </a:r>
            <a:r>
              <a:rPr lang="en-US" altLang="zh-CN" b="1" dirty="0">
                <a:solidFill>
                  <a:srgbClr val="000000"/>
                </a:solidFill>
              </a:rPr>
              <a:t>Loading</a:t>
            </a:r>
            <a:r>
              <a:rPr lang="zh-CN" altLang="en-US" dirty="0">
                <a:solidFill>
                  <a:srgbClr val="000000"/>
                </a:solidFill>
              </a:rPr>
              <a:t>的主要计算量在于将集装箱依其重量从小到大排序，故算法的时间复杂性为 </a:t>
            </a:r>
            <a:r>
              <a:rPr lang="en-US" altLang="zh-CN" dirty="0">
                <a:solidFill>
                  <a:srgbClr val="000000"/>
                </a:solidFill>
              </a:rPr>
              <a:t>O(</a:t>
            </a:r>
            <a:r>
              <a:rPr lang="en-US" altLang="zh-CN" dirty="0" err="1">
                <a:solidFill>
                  <a:srgbClr val="000000"/>
                </a:solidFill>
              </a:rPr>
              <a:t>nlogn</a:t>
            </a:r>
            <a:r>
              <a:rPr lang="en-US" altLang="zh-CN" dirty="0">
                <a:solidFill>
                  <a:srgbClr val="000000"/>
                </a:solidFill>
              </a:rPr>
              <a:t>)</a:t>
            </a:r>
            <a:endParaRPr lang="zh-CN" altLang="en-US" dirty="0"/>
          </a:p>
        </p:txBody>
      </p:sp>
      <p:sp>
        <p:nvSpPr>
          <p:cNvPr id="4" name="日期占位符 3">
            <a:extLst>
              <a:ext uri="{FF2B5EF4-FFF2-40B4-BE49-F238E27FC236}">
                <a16:creationId xmlns:a16="http://schemas.microsoft.com/office/drawing/2014/main" id="{A78F6E23-E5C8-44F4-B19C-A600B884DE25}"/>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944FA525-3F79-4EF4-A1CB-FD0E9F11166B}"/>
              </a:ext>
            </a:extLst>
          </p:cNvPr>
          <p:cNvSpPr>
            <a:spLocks noGrp="1"/>
          </p:cNvSpPr>
          <p:nvPr>
            <p:ph type="sldNum" sz="quarter" idx="12"/>
          </p:nvPr>
        </p:nvSpPr>
        <p:spPr/>
        <p:txBody>
          <a:bodyPr/>
          <a:lstStyle/>
          <a:p>
            <a:fld id="{EEA58A3B-43CE-4AA0-90B5-EB47AFAFEB34}" type="slidenum">
              <a:rPr lang="zh-CN" altLang="en-US" smtClean="0"/>
              <a:pPr/>
              <a:t>47</a:t>
            </a:fld>
            <a:endParaRPr lang="zh-CN" altLang="en-US" dirty="0"/>
          </a:p>
        </p:txBody>
      </p:sp>
    </p:spTree>
    <p:extLst>
      <p:ext uri="{BB962C8B-B14F-4D97-AF65-F5344CB8AC3E}">
        <p14:creationId xmlns:p14="http://schemas.microsoft.com/office/powerpoint/2010/main" val="305564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68974-756E-44FB-9BE0-2645458C7D01}"/>
              </a:ext>
            </a:extLst>
          </p:cNvPr>
          <p:cNvSpPr>
            <a:spLocks noGrp="1"/>
          </p:cNvSpPr>
          <p:nvPr>
            <p:ph type="title"/>
          </p:nvPr>
        </p:nvSpPr>
        <p:spPr/>
        <p:txBody>
          <a:bodyPr/>
          <a:lstStyle/>
          <a:p>
            <a:r>
              <a:rPr lang="en-US" altLang="zh-CN" dirty="0"/>
              <a:t>4.3 </a:t>
            </a:r>
            <a:r>
              <a:rPr lang="zh-CN" altLang="en-US" dirty="0"/>
              <a:t>哈夫曼编码</a:t>
            </a:r>
          </a:p>
        </p:txBody>
      </p:sp>
      <p:sp>
        <p:nvSpPr>
          <p:cNvPr id="3" name="内容占位符 2">
            <a:extLst>
              <a:ext uri="{FF2B5EF4-FFF2-40B4-BE49-F238E27FC236}">
                <a16:creationId xmlns:a16="http://schemas.microsoft.com/office/drawing/2014/main" id="{E82F78EF-7839-4497-B34D-B7E45CF743C0}"/>
              </a:ext>
            </a:extLst>
          </p:cNvPr>
          <p:cNvSpPr>
            <a:spLocks noGrp="1"/>
          </p:cNvSpPr>
          <p:nvPr>
            <p:ph idx="1"/>
          </p:nvPr>
        </p:nvSpPr>
        <p:spPr/>
        <p:txBody>
          <a:bodyPr>
            <a:normAutofit lnSpcReduction="10000"/>
          </a:bodyPr>
          <a:lstStyle/>
          <a:p>
            <a:r>
              <a:rPr lang="zh-CN" altLang="en-US" sz="2400" dirty="0">
                <a:solidFill>
                  <a:srgbClr val="000000"/>
                </a:solidFill>
              </a:rPr>
              <a:t>哈夫曼编码</a:t>
            </a:r>
            <a:endParaRPr lang="en-US" altLang="zh-CN" dirty="0">
              <a:solidFill>
                <a:srgbClr val="000000"/>
              </a:solidFill>
            </a:endParaRPr>
          </a:p>
          <a:p>
            <a:pPr lvl="1"/>
            <a:r>
              <a:rPr lang="zh-CN" altLang="en-US" dirty="0">
                <a:solidFill>
                  <a:srgbClr val="000000"/>
                </a:solidFill>
              </a:rPr>
              <a:t>问题：给定文本，对组成文本的字符进行非等长</a:t>
            </a:r>
            <a:r>
              <a:rPr lang="en-US" altLang="zh-CN" dirty="0">
                <a:solidFill>
                  <a:srgbClr val="000000"/>
                </a:solidFill>
              </a:rPr>
              <a:t>0/1</a:t>
            </a:r>
            <a:r>
              <a:rPr lang="zh-CN" altLang="en-US" dirty="0">
                <a:solidFill>
                  <a:srgbClr val="000000"/>
                </a:solidFill>
              </a:rPr>
              <a:t>编码，使得文本的总编码长度最小化</a:t>
            </a:r>
            <a:endParaRPr lang="en-US" altLang="zh-CN" dirty="0">
              <a:solidFill>
                <a:srgbClr val="000000"/>
              </a:solidFill>
            </a:endParaRPr>
          </a:p>
          <a:p>
            <a:pPr lvl="1"/>
            <a:r>
              <a:rPr lang="zh-CN" altLang="en-US" dirty="0">
                <a:solidFill>
                  <a:srgbClr val="000000"/>
                </a:solidFill>
              </a:rPr>
              <a:t>字符集合</a:t>
            </a:r>
            <a:r>
              <a:rPr lang="en-US" altLang="zh-CN" dirty="0">
                <a:solidFill>
                  <a:srgbClr val="000000"/>
                </a:solidFill>
              </a:rPr>
              <a:t>C={c I f(c)}</a:t>
            </a:r>
            <a:r>
              <a:rPr lang="zh-CN" altLang="en-US" dirty="0">
                <a:solidFill>
                  <a:srgbClr val="000000"/>
                </a:solidFill>
              </a:rPr>
              <a:t>，</a:t>
            </a:r>
            <a:r>
              <a:rPr lang="en-US" altLang="zh-CN" dirty="0">
                <a:solidFill>
                  <a:srgbClr val="000000"/>
                </a:solidFill>
              </a:rPr>
              <a:t>f(c)</a:t>
            </a:r>
            <a:r>
              <a:rPr lang="zh-CN" altLang="en-US" dirty="0">
                <a:solidFill>
                  <a:srgbClr val="000000"/>
                </a:solidFill>
              </a:rPr>
              <a:t>为</a:t>
            </a:r>
            <a:r>
              <a:rPr lang="en-US" altLang="zh-CN" dirty="0">
                <a:solidFill>
                  <a:srgbClr val="000000"/>
                </a:solidFill>
              </a:rPr>
              <a:t>c</a:t>
            </a:r>
            <a:r>
              <a:rPr lang="zh-CN" altLang="en-US" dirty="0">
                <a:solidFill>
                  <a:srgbClr val="000000"/>
                </a:solidFill>
              </a:rPr>
              <a:t>在文本中出现的</a:t>
            </a:r>
            <a:r>
              <a:rPr lang="zh-CN" altLang="en-US" dirty="0">
                <a:solidFill>
                  <a:srgbClr val="FF0000"/>
                </a:solidFill>
              </a:rPr>
              <a:t>概率</a:t>
            </a:r>
            <a:r>
              <a:rPr lang="en-US" altLang="zh-CN" dirty="0">
                <a:solidFill>
                  <a:srgbClr val="000000"/>
                </a:solidFill>
              </a:rPr>
              <a:t>/</a:t>
            </a:r>
            <a:r>
              <a:rPr lang="zh-CN" altLang="en-US" dirty="0">
                <a:solidFill>
                  <a:srgbClr val="FF0000"/>
                </a:solidFill>
              </a:rPr>
              <a:t>频率</a:t>
            </a:r>
            <a:endParaRPr lang="en-US" altLang="zh-CN" dirty="0">
              <a:solidFill>
                <a:srgbClr val="FF0000"/>
              </a:solidFill>
            </a:endParaRPr>
          </a:p>
          <a:p>
            <a:pPr marL="228600" lvl="1" indent="-228600">
              <a:spcBef>
                <a:spcPts val="500"/>
              </a:spcBef>
              <a:buClr>
                <a:srgbClr val="0000FF"/>
              </a:buClr>
              <a:buSzPct val="60000"/>
              <a:buFont typeface="Wingdings" panose="05000000000000000000" pitchFamily="2" charset="2"/>
              <a:buChar char="n"/>
            </a:pPr>
            <a:r>
              <a:rPr lang="zh-CN" altLang="en-US" dirty="0">
                <a:solidFill>
                  <a:srgbClr val="000000"/>
                </a:solidFill>
              </a:rPr>
              <a:t>广泛用于数据文件压缩的编码方法，压缩率在</a:t>
            </a:r>
            <a:r>
              <a:rPr lang="en-US" altLang="zh-CN" dirty="0">
                <a:solidFill>
                  <a:srgbClr val="000000"/>
                </a:solidFill>
              </a:rPr>
              <a:t>20%</a:t>
            </a:r>
            <a:r>
              <a:rPr lang="zh-CN" altLang="en-US" dirty="0">
                <a:solidFill>
                  <a:srgbClr val="000000"/>
                </a:solidFill>
              </a:rPr>
              <a:t>～</a:t>
            </a:r>
            <a:r>
              <a:rPr lang="en-US" altLang="zh-CN" dirty="0">
                <a:solidFill>
                  <a:srgbClr val="000000"/>
                </a:solidFill>
              </a:rPr>
              <a:t>90%</a:t>
            </a:r>
            <a:r>
              <a:rPr lang="zh-CN" altLang="en-US" dirty="0">
                <a:solidFill>
                  <a:srgbClr val="000000"/>
                </a:solidFill>
              </a:rPr>
              <a:t>之间</a:t>
            </a:r>
          </a:p>
          <a:p>
            <a:endParaRPr lang="en-US" altLang="zh-CN" dirty="0">
              <a:solidFill>
                <a:srgbClr val="000000"/>
              </a:solidFill>
            </a:endParaRPr>
          </a:p>
          <a:p>
            <a:r>
              <a:rPr lang="zh-CN" altLang="en-US" dirty="0">
                <a:solidFill>
                  <a:srgbClr val="000000"/>
                </a:solidFill>
              </a:rPr>
              <a:t>原理</a:t>
            </a:r>
            <a:endParaRPr lang="en-US" altLang="zh-CN" dirty="0">
              <a:solidFill>
                <a:srgbClr val="000000"/>
              </a:solidFill>
            </a:endParaRPr>
          </a:p>
          <a:p>
            <a:pPr lvl="1"/>
            <a:r>
              <a:rPr lang="en-US" altLang="zh-CN" dirty="0">
                <a:solidFill>
                  <a:srgbClr val="000000"/>
                </a:solidFill>
              </a:rPr>
              <a:t>1. </a:t>
            </a:r>
            <a:r>
              <a:rPr lang="zh-CN" altLang="en-US" dirty="0">
                <a:solidFill>
                  <a:srgbClr val="000000"/>
                </a:solidFill>
              </a:rPr>
              <a:t>根据文件中字符（以及符号）出现的</a:t>
            </a:r>
            <a:r>
              <a:rPr lang="zh-CN" altLang="en-US" dirty="0">
                <a:solidFill>
                  <a:srgbClr val="000000"/>
                </a:solidFill>
                <a:highlight>
                  <a:srgbClr val="FFFF00"/>
                </a:highlight>
              </a:rPr>
              <a:t>频率</a:t>
            </a:r>
            <a:r>
              <a:rPr lang="en-US" altLang="zh-CN" dirty="0">
                <a:solidFill>
                  <a:srgbClr val="000000"/>
                </a:solidFill>
                <a:highlight>
                  <a:srgbClr val="FFFF00"/>
                </a:highlight>
              </a:rPr>
              <a:t>/</a:t>
            </a:r>
            <a:r>
              <a:rPr lang="zh-CN" altLang="en-US" dirty="0">
                <a:solidFill>
                  <a:srgbClr val="000000"/>
                </a:solidFill>
                <a:highlight>
                  <a:srgbClr val="FFFF00"/>
                </a:highlight>
              </a:rPr>
              <a:t>概率</a:t>
            </a:r>
            <a:r>
              <a:rPr lang="zh-CN" altLang="en-US" dirty="0">
                <a:solidFill>
                  <a:srgbClr val="000000"/>
                </a:solidFill>
              </a:rPr>
              <a:t>，用</a:t>
            </a:r>
            <a:r>
              <a:rPr lang="zh-CN" altLang="en-US" dirty="0">
                <a:solidFill>
                  <a:srgbClr val="FF0000"/>
                </a:solidFill>
              </a:rPr>
              <a:t>变长的</a:t>
            </a:r>
            <a:r>
              <a:rPr lang="en-US" altLang="zh-CN" dirty="0">
                <a:solidFill>
                  <a:srgbClr val="000000"/>
                </a:solidFill>
              </a:rPr>
              <a:t>0</a:t>
            </a:r>
            <a:r>
              <a:rPr lang="zh-CN" altLang="en-US" dirty="0">
                <a:solidFill>
                  <a:srgbClr val="000000"/>
                </a:solidFill>
              </a:rPr>
              <a:t>、</a:t>
            </a:r>
            <a:r>
              <a:rPr lang="en-US" altLang="zh-CN" dirty="0">
                <a:solidFill>
                  <a:srgbClr val="000000"/>
                </a:solidFill>
              </a:rPr>
              <a:t>1</a:t>
            </a:r>
            <a:r>
              <a:rPr lang="zh-CN" altLang="en-US" dirty="0">
                <a:solidFill>
                  <a:srgbClr val="000000"/>
                </a:solidFill>
              </a:rPr>
              <a:t>串（前缀码）表示各字符</a:t>
            </a:r>
            <a:endParaRPr lang="en-US" altLang="zh-CN" dirty="0">
              <a:solidFill>
                <a:srgbClr val="000000"/>
              </a:solidFill>
            </a:endParaRPr>
          </a:p>
          <a:p>
            <a:pPr lvl="2"/>
            <a:r>
              <a:rPr lang="zh-CN" altLang="en-US" dirty="0">
                <a:solidFill>
                  <a:srgbClr val="000000"/>
                </a:solidFill>
              </a:rPr>
              <a:t>出现频率高的字符用较短的编码，出现频率较低的字符用较长的编码</a:t>
            </a:r>
            <a:endParaRPr lang="en-US" altLang="zh-CN" dirty="0">
              <a:solidFill>
                <a:srgbClr val="000000"/>
              </a:solidFill>
            </a:endParaRPr>
          </a:p>
          <a:p>
            <a:pPr lvl="2"/>
            <a:r>
              <a:rPr lang="zh-CN" altLang="en-US" sz="2400" dirty="0">
                <a:solidFill>
                  <a:srgbClr val="000000"/>
                </a:solidFill>
              </a:rPr>
              <a:t>类似</a:t>
            </a:r>
            <a:r>
              <a:rPr lang="zh-CN" altLang="en-US" dirty="0">
                <a:solidFill>
                  <a:srgbClr val="000000"/>
                </a:solidFill>
              </a:rPr>
              <a:t>于“</a:t>
            </a:r>
            <a:r>
              <a:rPr lang="zh-CN" altLang="en-US" sz="2400" dirty="0">
                <a:solidFill>
                  <a:srgbClr val="000000"/>
                </a:solidFill>
              </a:rPr>
              <a:t>图像压缩”</a:t>
            </a:r>
          </a:p>
          <a:p>
            <a:pPr lvl="1"/>
            <a:r>
              <a:rPr lang="en-US" altLang="zh-CN" dirty="0">
                <a:solidFill>
                  <a:srgbClr val="000000"/>
                </a:solidFill>
              </a:rPr>
              <a:t>2. </a:t>
            </a:r>
            <a:r>
              <a:rPr lang="zh-CN" altLang="en-US" dirty="0">
                <a:solidFill>
                  <a:srgbClr val="000000"/>
                </a:solidFill>
              </a:rPr>
              <a:t>目标：缩短文件中全部字符编码的总码长</a:t>
            </a:r>
            <a:r>
              <a:rPr lang="en-US" altLang="zh-CN" dirty="0">
                <a:solidFill>
                  <a:srgbClr val="000000"/>
                </a:solidFill>
              </a:rPr>
              <a:t>/</a:t>
            </a:r>
            <a:r>
              <a:rPr lang="zh-CN" altLang="en-US" dirty="0">
                <a:solidFill>
                  <a:srgbClr val="000000"/>
                </a:solidFill>
              </a:rPr>
              <a:t>平均码长</a:t>
            </a:r>
          </a:p>
          <a:p>
            <a:endParaRPr lang="zh-CN" altLang="en-US" dirty="0"/>
          </a:p>
        </p:txBody>
      </p:sp>
      <p:sp>
        <p:nvSpPr>
          <p:cNvPr id="4" name="日期占位符 3">
            <a:extLst>
              <a:ext uri="{FF2B5EF4-FFF2-40B4-BE49-F238E27FC236}">
                <a16:creationId xmlns:a16="http://schemas.microsoft.com/office/drawing/2014/main" id="{7C241EB9-2A56-417C-AEFC-DB1A88C6EA78}"/>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DEA190E2-A7F0-40C3-9575-995CF778E6F9}"/>
              </a:ext>
            </a:extLst>
          </p:cNvPr>
          <p:cNvSpPr>
            <a:spLocks noGrp="1"/>
          </p:cNvSpPr>
          <p:nvPr>
            <p:ph type="sldNum" sz="quarter" idx="12"/>
          </p:nvPr>
        </p:nvSpPr>
        <p:spPr/>
        <p:txBody>
          <a:bodyPr/>
          <a:lstStyle/>
          <a:p>
            <a:fld id="{EEA58A3B-43CE-4AA0-90B5-EB47AFAFEB34}" type="slidenum">
              <a:rPr lang="zh-CN" altLang="en-US" smtClean="0"/>
              <a:pPr/>
              <a:t>48</a:t>
            </a:fld>
            <a:endParaRPr lang="zh-CN" altLang="en-US" dirty="0"/>
          </a:p>
        </p:txBody>
      </p:sp>
    </p:spTree>
    <p:extLst>
      <p:ext uri="{BB962C8B-B14F-4D97-AF65-F5344CB8AC3E}">
        <p14:creationId xmlns:p14="http://schemas.microsoft.com/office/powerpoint/2010/main" val="3097428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7F1A83-0116-422B-8E11-691596EA145C}"/>
              </a:ext>
            </a:extLst>
          </p:cNvPr>
          <p:cNvSpPr>
            <a:spLocks noGrp="1"/>
          </p:cNvSpPr>
          <p:nvPr>
            <p:ph idx="1"/>
          </p:nvPr>
        </p:nvSpPr>
        <p:spPr/>
        <p:txBody>
          <a:bodyPr>
            <a:noAutofit/>
          </a:bodyPr>
          <a:lstStyle/>
          <a:p>
            <a:r>
              <a:rPr lang="zh-CN" altLang="en-US" dirty="0">
                <a:latin typeface="+mn-lt"/>
              </a:rPr>
              <a:t>示例</a:t>
            </a:r>
            <a:endParaRPr lang="en-US" altLang="zh-CN" dirty="0">
              <a:latin typeface="+mn-lt"/>
            </a:endParaRPr>
          </a:p>
          <a:p>
            <a:endParaRPr lang="en-US" altLang="zh-CN" dirty="0">
              <a:latin typeface="+mn-lt"/>
            </a:endParaRPr>
          </a:p>
          <a:p>
            <a:endParaRPr lang="en-US" altLang="zh-CN" dirty="0">
              <a:latin typeface="+mn-lt"/>
            </a:endParaRPr>
          </a:p>
          <a:p>
            <a:pPr eaLnBrk="1" hangingPunct="1"/>
            <a:endParaRPr lang="en-US" altLang="zh-CN" dirty="0">
              <a:latin typeface="+mn-lt"/>
            </a:endParaRPr>
          </a:p>
          <a:p>
            <a:pPr eaLnBrk="1" hangingPunct="1"/>
            <a:endParaRPr lang="en-US" altLang="zh-CN" dirty="0">
              <a:latin typeface="+mn-lt"/>
            </a:endParaRPr>
          </a:p>
          <a:p>
            <a:pPr eaLnBrk="1" hangingPunct="1"/>
            <a:endParaRPr lang="en-US" altLang="zh-CN" dirty="0">
              <a:latin typeface="+mn-lt"/>
            </a:endParaRPr>
          </a:p>
          <a:p>
            <a:pPr eaLnBrk="1" hangingPunct="1"/>
            <a:r>
              <a:rPr lang="zh-CN" altLang="en-US" dirty="0">
                <a:latin typeface="+mn-lt"/>
              </a:rPr>
              <a:t>采用定长编码时，每个字符</a:t>
            </a:r>
            <a:r>
              <a:rPr lang="en-US" altLang="zh-CN" dirty="0">
                <a:latin typeface="+mn-lt"/>
              </a:rPr>
              <a:t>3 bits</a:t>
            </a:r>
            <a:r>
              <a:rPr lang="zh-CN" altLang="en-US" dirty="0">
                <a:latin typeface="+mn-lt"/>
              </a:rPr>
              <a:t>，文件需要总的存储位数：</a:t>
            </a:r>
          </a:p>
          <a:p>
            <a:pPr marL="0" indent="0" eaLnBrk="1" hangingPunct="1">
              <a:buNone/>
            </a:pPr>
            <a:r>
              <a:rPr lang="en-US" altLang="zh-CN" dirty="0">
                <a:latin typeface="+mn-lt"/>
              </a:rPr>
              <a:t>         3*(45+13+12+16+9+5)=300,000 bits</a:t>
            </a:r>
          </a:p>
          <a:p>
            <a:pPr eaLnBrk="1" hangingPunct="1"/>
            <a:r>
              <a:rPr lang="zh-CN" altLang="en-US" dirty="0">
                <a:latin typeface="+mn-lt"/>
              </a:rPr>
              <a:t>采用变长编码时，文件需要总的存储位数：</a:t>
            </a:r>
          </a:p>
          <a:p>
            <a:pPr marL="0" indent="0" eaLnBrk="1" hangingPunct="1">
              <a:buNone/>
            </a:pPr>
            <a:r>
              <a:rPr lang="en-US" altLang="zh-CN" dirty="0">
                <a:latin typeface="+mn-lt"/>
              </a:rPr>
              <a:t>         45*1 +13*3 +12*3 +16*3 + 9*4 + 5*4=224,000 bits</a:t>
            </a:r>
          </a:p>
          <a:p>
            <a:pPr marL="0" indent="0" eaLnBrk="1" hangingPunct="1">
              <a:buNone/>
            </a:pPr>
            <a:r>
              <a:rPr lang="zh-CN" altLang="en-US" dirty="0">
                <a:latin typeface="+mn-lt"/>
              </a:rPr>
              <a:t>，存储空间约节省</a:t>
            </a:r>
            <a:r>
              <a:rPr lang="en-US" altLang="zh-CN" dirty="0">
                <a:latin typeface="+mn-lt"/>
              </a:rPr>
              <a:t>25%</a:t>
            </a:r>
          </a:p>
          <a:p>
            <a:pPr eaLnBrk="1" hangingPunct="1"/>
            <a:r>
              <a:rPr lang="zh-CN" altLang="en-US" dirty="0">
                <a:solidFill>
                  <a:srgbClr val="000000"/>
                </a:solidFill>
                <a:latin typeface="+mn-lt"/>
              </a:rPr>
              <a:t>译码示例：对变长码字符串</a:t>
            </a:r>
            <a:r>
              <a:rPr lang="en-US" altLang="zh-CN" dirty="0">
                <a:solidFill>
                  <a:srgbClr val="000000"/>
                </a:solidFill>
                <a:latin typeface="+mn-lt"/>
              </a:rPr>
              <a:t>001011101</a:t>
            </a:r>
            <a:r>
              <a:rPr lang="zh-CN" altLang="en-US" dirty="0">
                <a:solidFill>
                  <a:srgbClr val="000000"/>
                </a:solidFill>
                <a:latin typeface="+mn-lt"/>
              </a:rPr>
              <a:t>， 划分为：</a:t>
            </a:r>
          </a:p>
          <a:p>
            <a:pPr marL="0" indent="0" eaLnBrk="1" hangingPunct="1">
              <a:buNone/>
            </a:pPr>
            <a:r>
              <a:rPr lang="en-US" altLang="zh-CN" dirty="0">
                <a:solidFill>
                  <a:srgbClr val="000000"/>
                </a:solidFill>
                <a:latin typeface="+mn-lt"/>
              </a:rPr>
              <a:t>                           0,0,101,1101</a:t>
            </a:r>
            <a:r>
              <a:rPr lang="zh-CN" altLang="en-US" dirty="0">
                <a:solidFill>
                  <a:srgbClr val="000000"/>
                </a:solidFill>
                <a:latin typeface="+mn-lt"/>
              </a:rPr>
              <a:t> </a:t>
            </a:r>
            <a:r>
              <a:rPr lang="en-US" altLang="zh-CN" dirty="0">
                <a:solidFill>
                  <a:srgbClr val="000000"/>
                </a:solidFill>
                <a:latin typeface="+mn-lt"/>
              </a:rPr>
              <a:t>, </a:t>
            </a:r>
            <a:r>
              <a:rPr lang="zh-CN" altLang="en-US" dirty="0">
                <a:solidFill>
                  <a:srgbClr val="000000"/>
                </a:solidFill>
                <a:latin typeface="+mn-lt"/>
              </a:rPr>
              <a:t>译为</a:t>
            </a:r>
            <a:r>
              <a:rPr lang="en-US" altLang="zh-CN" dirty="0" err="1">
                <a:solidFill>
                  <a:srgbClr val="000000"/>
                </a:solidFill>
                <a:latin typeface="+mn-lt"/>
              </a:rPr>
              <a:t>aabe</a:t>
            </a:r>
            <a:endParaRPr lang="en-US" altLang="zh-CN" dirty="0">
              <a:latin typeface="+mn-lt"/>
            </a:endParaRPr>
          </a:p>
        </p:txBody>
      </p:sp>
      <p:sp>
        <p:nvSpPr>
          <p:cNvPr id="3" name="日期占位符 2">
            <a:extLst>
              <a:ext uri="{FF2B5EF4-FFF2-40B4-BE49-F238E27FC236}">
                <a16:creationId xmlns:a16="http://schemas.microsoft.com/office/drawing/2014/main" id="{C9354C3E-9B67-4F63-9D1C-74371DFD872D}"/>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6C9972BB-F26F-48B7-AE86-F195BF5D3EA0}"/>
              </a:ext>
            </a:extLst>
          </p:cNvPr>
          <p:cNvSpPr>
            <a:spLocks noGrp="1"/>
          </p:cNvSpPr>
          <p:nvPr>
            <p:ph type="sldNum" sz="quarter" idx="12"/>
          </p:nvPr>
        </p:nvSpPr>
        <p:spPr/>
        <p:txBody>
          <a:bodyPr/>
          <a:lstStyle/>
          <a:p>
            <a:fld id="{EEA58A3B-43CE-4AA0-90B5-EB47AFAFEB34}" type="slidenum">
              <a:rPr lang="zh-CN" altLang="en-US" smtClean="0"/>
              <a:pPr/>
              <a:t>49</a:t>
            </a:fld>
            <a:endParaRPr lang="zh-CN" altLang="en-US" dirty="0"/>
          </a:p>
        </p:txBody>
      </p:sp>
      <p:sp>
        <p:nvSpPr>
          <p:cNvPr id="6" name="Text Box 4">
            <a:extLst>
              <a:ext uri="{FF2B5EF4-FFF2-40B4-BE49-F238E27FC236}">
                <a16:creationId xmlns:a16="http://schemas.microsoft.com/office/drawing/2014/main" id="{49D37F17-A5AE-4799-B4D9-E9F383721BA3}"/>
              </a:ext>
            </a:extLst>
          </p:cNvPr>
          <p:cNvSpPr txBox="1">
            <a:spLocks noChangeArrowheads="1"/>
          </p:cNvSpPr>
          <p:nvPr/>
        </p:nvSpPr>
        <p:spPr bwMode="auto">
          <a:xfrm>
            <a:off x="2866390" y="164237"/>
            <a:ext cx="318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1C1C1C"/>
                </a:solidFill>
              </a:rPr>
              <a:t>表</a:t>
            </a:r>
            <a:r>
              <a:rPr lang="en-US" altLang="zh-CN" sz="2400" dirty="0">
                <a:solidFill>
                  <a:srgbClr val="1C1C1C"/>
                </a:solidFill>
              </a:rPr>
              <a:t>1 </a:t>
            </a:r>
            <a:r>
              <a:rPr lang="zh-CN" altLang="en-US" sz="2400" dirty="0">
                <a:solidFill>
                  <a:srgbClr val="1C1C1C"/>
                </a:solidFill>
              </a:rPr>
              <a:t>字符出现的频率表</a:t>
            </a:r>
          </a:p>
        </p:txBody>
      </p:sp>
      <p:graphicFrame>
        <p:nvGraphicFramePr>
          <p:cNvPr id="7" name="Group 55">
            <a:extLst>
              <a:ext uri="{FF2B5EF4-FFF2-40B4-BE49-F238E27FC236}">
                <a16:creationId xmlns:a16="http://schemas.microsoft.com/office/drawing/2014/main" id="{7D7A81EB-979E-4AB9-88BE-4E53677C1A0B}"/>
              </a:ext>
            </a:extLst>
          </p:cNvPr>
          <p:cNvGraphicFramePr>
            <a:graphicFrameLocks noGrp="1"/>
          </p:cNvGraphicFramePr>
          <p:nvPr>
            <p:extLst>
              <p:ext uri="{D42A27DB-BD31-4B8C-83A1-F6EECF244321}">
                <p14:modId xmlns:p14="http://schemas.microsoft.com/office/powerpoint/2010/main" val="3039050224"/>
              </p:ext>
            </p:extLst>
          </p:nvPr>
        </p:nvGraphicFramePr>
        <p:xfrm>
          <a:off x="287337" y="603481"/>
          <a:ext cx="8569325" cy="2376506"/>
        </p:xfrm>
        <a:graphic>
          <a:graphicData uri="http://schemas.openxmlformats.org/drawingml/2006/table">
            <a:tbl>
              <a:tblPr/>
              <a:tblGrid>
                <a:gridCol w="1912303">
                  <a:extLst>
                    <a:ext uri="{9D8B030D-6E8A-4147-A177-3AD203B41FA5}">
                      <a16:colId xmlns:a16="http://schemas.microsoft.com/office/drawing/2014/main" val="20000"/>
                    </a:ext>
                  </a:extLst>
                </a:gridCol>
                <a:gridCol w="1087120">
                  <a:extLst>
                    <a:ext uri="{9D8B030D-6E8A-4147-A177-3AD203B41FA5}">
                      <a16:colId xmlns:a16="http://schemas.microsoft.com/office/drawing/2014/main" val="20001"/>
                    </a:ext>
                  </a:extLst>
                </a:gridCol>
                <a:gridCol w="1031240">
                  <a:extLst>
                    <a:ext uri="{9D8B030D-6E8A-4147-A177-3AD203B41FA5}">
                      <a16:colId xmlns:a16="http://schemas.microsoft.com/office/drawing/2014/main" val="20002"/>
                    </a:ext>
                  </a:extLst>
                </a:gridCol>
                <a:gridCol w="1117600">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gridCol w="1102360">
                  <a:extLst>
                    <a:ext uri="{9D8B030D-6E8A-4147-A177-3AD203B41FA5}">
                      <a16:colId xmlns:a16="http://schemas.microsoft.com/office/drawing/2014/main" val="20005"/>
                    </a:ext>
                  </a:extLst>
                </a:gridCol>
                <a:gridCol w="1069022">
                  <a:extLst>
                    <a:ext uri="{9D8B030D-6E8A-4147-A177-3AD203B41FA5}">
                      <a16:colId xmlns:a16="http://schemas.microsoft.com/office/drawing/2014/main" val="20006"/>
                    </a:ext>
                  </a:extLst>
                </a:gridCol>
              </a:tblGrid>
              <a:tr h="58718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2400" b="0" i="0" u="none" strike="noStrike" cap="none" normalizeH="0" baseline="0">
                        <a:ln>
                          <a:noFill/>
                        </a:ln>
                        <a:solidFill>
                          <a:srgbClr val="1C1C1C"/>
                        </a:solidFill>
                        <a:effectLst/>
                        <a:latin typeface="Arial" charset="0"/>
                        <a:ea typeface="宋体" pitchFamily="2" charset="-122"/>
                      </a:endParaRP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a</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b</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c</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d</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e</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f</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7494">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rgbClr val="1C1C1C"/>
                          </a:solidFill>
                          <a:effectLst/>
                          <a:latin typeface="Arial" charset="0"/>
                          <a:ea typeface="宋体" pitchFamily="2" charset="-122"/>
                        </a:rPr>
                        <a:t>频率（千次）</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45</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13</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12</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16</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9</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5</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5120">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rgbClr val="1C1C1C"/>
                          </a:solidFill>
                          <a:effectLst/>
                          <a:latin typeface="Arial" charset="0"/>
                          <a:ea typeface="宋体" pitchFamily="2" charset="-122"/>
                        </a:rPr>
                        <a:t>定长码</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000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001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010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011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100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101</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6707">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rgbClr val="1C1C1C"/>
                          </a:solidFill>
                          <a:effectLst/>
                          <a:latin typeface="Arial" charset="0"/>
                          <a:ea typeface="宋体" pitchFamily="2" charset="-122"/>
                        </a:rPr>
                        <a:t>变长码</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sng" strike="noStrike" cap="none" normalizeH="0" baseline="0">
                          <a:ln>
                            <a:noFill/>
                          </a:ln>
                          <a:solidFill>
                            <a:srgbClr val="1C1C1C"/>
                          </a:solidFill>
                          <a:effectLst/>
                          <a:latin typeface="Arial" charset="0"/>
                          <a:ea typeface="宋体" pitchFamily="2" charset="-122"/>
                        </a:rPr>
                        <a:t>101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sng" strike="noStrike" cap="none" normalizeH="0" baseline="0">
                          <a:ln>
                            <a:noFill/>
                          </a:ln>
                          <a:solidFill>
                            <a:srgbClr val="1C1C1C"/>
                          </a:solidFill>
                          <a:effectLst/>
                          <a:latin typeface="Arial" charset="0"/>
                          <a:ea typeface="宋体" pitchFamily="2" charset="-122"/>
                        </a:rPr>
                        <a:t>100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sng" strike="noStrike" cap="none" normalizeH="0" baseline="0">
                          <a:ln>
                            <a:noFill/>
                          </a:ln>
                          <a:solidFill>
                            <a:srgbClr val="1C1C1C"/>
                          </a:solidFill>
                          <a:effectLst/>
                          <a:latin typeface="Arial" charset="0"/>
                          <a:ea typeface="宋体" pitchFamily="2" charset="-122"/>
                        </a:rPr>
                        <a:t>111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FF0000"/>
                          </a:solidFill>
                          <a:effectLst/>
                          <a:latin typeface="Arial" charset="0"/>
                          <a:ea typeface="宋体" pitchFamily="2" charset="-122"/>
                        </a:rPr>
                        <a:t>110</a:t>
                      </a:r>
                      <a:r>
                        <a:rPr kumimoji="0" lang="en-US" altLang="zh-CN" sz="2400" b="0" i="0" u="none" strike="noStrike" cap="none" normalizeH="0" baseline="0">
                          <a:ln>
                            <a:noFill/>
                          </a:ln>
                          <a:solidFill>
                            <a:srgbClr val="1C1C1C"/>
                          </a:solidFill>
                          <a:effectLst/>
                          <a:latin typeface="Arial" charset="0"/>
                          <a:ea typeface="宋体" pitchFamily="2" charset="-122"/>
                        </a:rPr>
                        <a:t>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rial" charset="0"/>
                          <a:ea typeface="宋体" pitchFamily="2" charset="-122"/>
                        </a:rPr>
                        <a:t>110</a:t>
                      </a:r>
                      <a:r>
                        <a:rPr kumimoji="0" lang="en-US" altLang="zh-CN" sz="2400" b="0" i="0" u="none" strike="noStrike" cap="none" normalizeH="0" baseline="0" dirty="0">
                          <a:ln>
                            <a:noFill/>
                          </a:ln>
                          <a:solidFill>
                            <a:srgbClr val="1C1C1C"/>
                          </a:solidFill>
                          <a:effectLst/>
                          <a:latin typeface="Arial" charset="0"/>
                          <a:ea typeface="宋体" pitchFamily="2" charset="-122"/>
                        </a:rPr>
                        <a:t>0</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AutoShape 54">
            <a:hlinkClick r:id="" action="ppaction://hlinkshowjump?jump=lastslideviewed" highlightClick="1"/>
            <a:extLst>
              <a:ext uri="{FF2B5EF4-FFF2-40B4-BE49-F238E27FC236}">
                <a16:creationId xmlns:a16="http://schemas.microsoft.com/office/drawing/2014/main" id="{790EBC58-A337-48E6-80D8-5308955085E1}"/>
              </a:ext>
            </a:extLst>
          </p:cNvPr>
          <p:cNvSpPr>
            <a:spLocks noChangeArrowheads="1"/>
          </p:cNvSpPr>
          <p:nvPr/>
        </p:nvSpPr>
        <p:spPr bwMode="auto">
          <a:xfrm>
            <a:off x="8564389" y="5339079"/>
            <a:ext cx="455295" cy="192723"/>
          </a:xfrm>
          <a:prstGeom prst="actionButtonBackPrevious">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p>
        </p:txBody>
      </p:sp>
    </p:spTree>
    <p:extLst>
      <p:ext uri="{BB962C8B-B14F-4D97-AF65-F5344CB8AC3E}">
        <p14:creationId xmlns:p14="http://schemas.microsoft.com/office/powerpoint/2010/main" val="4114953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5CBFA-FA9E-4D89-8F4F-FEC5B352F126}"/>
              </a:ext>
            </a:extLst>
          </p:cNvPr>
          <p:cNvSpPr>
            <a:spLocks noGrp="1"/>
          </p:cNvSpPr>
          <p:nvPr>
            <p:ph type="title"/>
          </p:nvPr>
        </p:nvSpPr>
        <p:spPr/>
        <p:txBody>
          <a:bodyPr/>
          <a:lstStyle/>
          <a:p>
            <a:r>
              <a:rPr lang="zh-CN" altLang="en-US" dirty="0"/>
              <a:t>建模：问题形式化表示</a:t>
            </a:r>
          </a:p>
        </p:txBody>
      </p:sp>
      <p:sp>
        <p:nvSpPr>
          <p:cNvPr id="3" name="内容占位符 2">
            <a:extLst>
              <a:ext uri="{FF2B5EF4-FFF2-40B4-BE49-F238E27FC236}">
                <a16:creationId xmlns:a16="http://schemas.microsoft.com/office/drawing/2014/main" id="{F492D071-E009-42E7-B539-A74C5A474333}"/>
              </a:ext>
            </a:extLst>
          </p:cNvPr>
          <p:cNvSpPr>
            <a:spLocks noGrp="1"/>
          </p:cNvSpPr>
          <p:nvPr>
            <p:ph idx="1"/>
          </p:nvPr>
        </p:nvSpPr>
        <p:spPr>
          <a:xfrm>
            <a:off x="123432" y="764364"/>
            <a:ext cx="8897136" cy="6042836"/>
          </a:xfrm>
        </p:spPr>
        <p:txBody>
          <a:bodyPr>
            <a:normAutofit/>
          </a:bodyPr>
          <a:lstStyle/>
          <a:p>
            <a:pPr>
              <a:lnSpc>
                <a:spcPct val="110000"/>
              </a:lnSpc>
            </a:pPr>
            <a:r>
              <a:rPr lang="zh-CN" altLang="en-US" dirty="0"/>
              <a:t>约束</a:t>
            </a:r>
            <a:endParaRPr lang="en-US" altLang="zh-CN" dirty="0"/>
          </a:p>
          <a:p>
            <a:pPr lvl="1">
              <a:lnSpc>
                <a:spcPct val="110000"/>
              </a:lnSpc>
              <a:spcBef>
                <a:spcPts val="600"/>
              </a:spcBef>
            </a:pPr>
            <a:r>
              <a:rPr lang="zh-CN" altLang="en-US" dirty="0"/>
              <a:t>约束</a:t>
            </a:r>
            <a:r>
              <a:rPr lang="en-US" altLang="zh-CN" dirty="0"/>
              <a:t>1</a:t>
            </a:r>
            <a:r>
              <a:rPr lang="zh-CN" altLang="en-US" dirty="0"/>
              <a:t>：已支付钱数等于应支付数</a:t>
            </a:r>
          </a:p>
          <a:p>
            <a:pPr>
              <a:lnSpc>
                <a:spcPct val="110000"/>
              </a:lnSpc>
              <a:spcBef>
                <a:spcPts val="600"/>
              </a:spcBef>
              <a:buNone/>
            </a:pPr>
            <a:r>
              <a:rPr lang="en-US" altLang="zh-CN" dirty="0"/>
              <a:t>           X=4</a:t>
            </a:r>
            <a:r>
              <a:rPr lang="zh-CN" altLang="en-US" dirty="0"/>
              <a:t>元</a:t>
            </a:r>
            <a:r>
              <a:rPr lang="en-US" altLang="zh-CN" dirty="0"/>
              <a:t>6</a:t>
            </a:r>
            <a:r>
              <a:rPr lang="zh-CN" altLang="en-US" dirty="0"/>
              <a:t>角</a:t>
            </a:r>
            <a:endParaRPr lang="en-US" altLang="zh-CN" dirty="0"/>
          </a:p>
          <a:p>
            <a:pPr>
              <a:lnSpc>
                <a:spcPct val="110000"/>
              </a:lnSpc>
              <a:spcBef>
                <a:spcPts val="600"/>
              </a:spcBef>
              <a:buNone/>
            </a:pPr>
            <a:r>
              <a:rPr lang="en-US" altLang="zh-CN" dirty="0"/>
              <a:t>             = 5*x</a:t>
            </a:r>
            <a:r>
              <a:rPr lang="en-US" altLang="zh-CN" baseline="-25000" dirty="0"/>
              <a:t>5</a:t>
            </a:r>
            <a:r>
              <a:rPr lang="zh-CN" altLang="en-US" baseline="-25000" dirty="0"/>
              <a:t>元</a:t>
            </a:r>
            <a:r>
              <a:rPr lang="zh-CN" altLang="en-US" dirty="0"/>
              <a:t> </a:t>
            </a:r>
            <a:r>
              <a:rPr lang="en-US" altLang="zh-CN" dirty="0"/>
              <a:t>+ 2* x</a:t>
            </a:r>
            <a:r>
              <a:rPr lang="en-US" altLang="zh-CN" baseline="-25000" dirty="0"/>
              <a:t>2</a:t>
            </a:r>
            <a:r>
              <a:rPr lang="zh-CN" altLang="en-US" baseline="-25000" dirty="0"/>
              <a:t>元</a:t>
            </a:r>
            <a:r>
              <a:rPr lang="en-US" altLang="zh-CN" dirty="0"/>
              <a:t> + 1*x</a:t>
            </a:r>
            <a:r>
              <a:rPr lang="en-US" altLang="zh-CN" baseline="-25000" dirty="0"/>
              <a:t>1</a:t>
            </a:r>
            <a:r>
              <a:rPr lang="zh-CN" altLang="en-US" baseline="-25000" dirty="0"/>
              <a:t>元</a:t>
            </a:r>
            <a:r>
              <a:rPr lang="zh-CN" altLang="en-US" dirty="0"/>
              <a:t> </a:t>
            </a:r>
            <a:r>
              <a:rPr lang="en-US" altLang="zh-CN" dirty="0"/>
              <a:t>+ 0.5* x</a:t>
            </a:r>
            <a:r>
              <a:rPr lang="en-US" altLang="zh-CN" baseline="-25000" dirty="0"/>
              <a:t>5</a:t>
            </a:r>
            <a:r>
              <a:rPr lang="zh-CN" altLang="en-US" baseline="-25000" dirty="0"/>
              <a:t>角</a:t>
            </a:r>
            <a:r>
              <a:rPr lang="zh-CN" altLang="en-US" dirty="0"/>
              <a:t> </a:t>
            </a:r>
            <a:r>
              <a:rPr lang="en-US" altLang="zh-CN" dirty="0"/>
              <a:t>+ 0.2*x</a:t>
            </a:r>
            <a:r>
              <a:rPr lang="en-US" altLang="zh-CN" baseline="-25000" dirty="0"/>
              <a:t>2</a:t>
            </a:r>
            <a:r>
              <a:rPr lang="zh-CN" altLang="en-US" baseline="-25000" dirty="0"/>
              <a:t>角</a:t>
            </a:r>
            <a:r>
              <a:rPr lang="en-US" altLang="zh-CN" dirty="0"/>
              <a:t>+ 0.1* x</a:t>
            </a:r>
            <a:r>
              <a:rPr lang="en-US" altLang="zh-CN" baseline="-25000" dirty="0"/>
              <a:t>1</a:t>
            </a:r>
            <a:r>
              <a:rPr lang="zh-CN" altLang="en-US" baseline="-25000" dirty="0"/>
              <a:t>角</a:t>
            </a:r>
            <a:endParaRPr lang="en-US" altLang="zh-CN" dirty="0"/>
          </a:p>
          <a:p>
            <a:pPr lvl="1">
              <a:lnSpc>
                <a:spcPct val="110000"/>
              </a:lnSpc>
              <a:spcBef>
                <a:spcPts val="600"/>
              </a:spcBef>
            </a:pPr>
            <a:r>
              <a:rPr lang="zh-CN" altLang="en-US" dirty="0"/>
              <a:t>约束</a:t>
            </a:r>
            <a:r>
              <a:rPr lang="en-US" altLang="zh-CN" dirty="0"/>
              <a:t>2</a:t>
            </a:r>
            <a:r>
              <a:rPr lang="zh-CN" altLang="en-US" dirty="0"/>
              <a:t>：每种面值</a:t>
            </a:r>
            <a:r>
              <a:rPr lang="en-US" altLang="zh-CN" dirty="0"/>
              <a:t>/</a:t>
            </a:r>
            <a:r>
              <a:rPr lang="zh-CN" altLang="en-US" dirty="0"/>
              <a:t>币值的货币支付的张数不超过该种货币总张数：</a:t>
            </a:r>
          </a:p>
          <a:p>
            <a:pPr eaLnBrk="1" hangingPunct="1">
              <a:lnSpc>
                <a:spcPct val="110000"/>
              </a:lnSpc>
              <a:spcBef>
                <a:spcPts val="600"/>
              </a:spcBef>
              <a:buFontTx/>
              <a:buNone/>
            </a:pPr>
            <a:r>
              <a:rPr lang="en-US" altLang="zh-CN" dirty="0"/>
              <a:t>                      x</a:t>
            </a:r>
            <a:r>
              <a:rPr lang="en-US" altLang="zh-CN" baseline="-25000" dirty="0"/>
              <a:t>5</a:t>
            </a:r>
            <a:r>
              <a:rPr lang="zh-CN" altLang="en-US" baseline="-25000" dirty="0"/>
              <a:t>元</a:t>
            </a:r>
            <a:r>
              <a:rPr lang="en-US" altLang="zh-CN" dirty="0"/>
              <a:t>≤n</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≤n</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≤n</a:t>
            </a:r>
            <a:r>
              <a:rPr lang="en-US" altLang="zh-CN" baseline="-25000" dirty="0"/>
              <a:t>1</a:t>
            </a:r>
            <a:r>
              <a:rPr lang="zh-CN" altLang="en-US" baseline="-25000" dirty="0"/>
              <a:t>元</a:t>
            </a:r>
            <a:endParaRPr lang="zh-CN" altLang="en-US" dirty="0"/>
          </a:p>
          <a:p>
            <a:pPr eaLnBrk="1" hangingPunct="1">
              <a:lnSpc>
                <a:spcPct val="110000"/>
              </a:lnSpc>
              <a:spcBef>
                <a:spcPts val="600"/>
              </a:spcBef>
              <a:buFontTx/>
              <a:buNone/>
            </a:pPr>
            <a:r>
              <a:rPr lang="en-US" altLang="zh-CN" dirty="0"/>
              <a:t>                      x</a:t>
            </a:r>
            <a:r>
              <a:rPr lang="en-US" altLang="zh-CN" baseline="-25000" dirty="0"/>
              <a:t>5</a:t>
            </a:r>
            <a:r>
              <a:rPr lang="zh-CN" altLang="en-US" baseline="-25000" dirty="0"/>
              <a:t>角</a:t>
            </a:r>
            <a:r>
              <a:rPr lang="en-US" altLang="zh-CN" dirty="0"/>
              <a:t>≤ n</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n</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 n</a:t>
            </a:r>
            <a:r>
              <a:rPr lang="en-US" altLang="zh-CN" baseline="-25000" dirty="0"/>
              <a:t>1</a:t>
            </a:r>
            <a:r>
              <a:rPr lang="zh-CN" altLang="en-US" baseline="-25000" dirty="0"/>
              <a:t>角</a:t>
            </a:r>
          </a:p>
          <a:p>
            <a:pPr>
              <a:lnSpc>
                <a:spcPct val="110000"/>
              </a:lnSpc>
              <a:spcBef>
                <a:spcPts val="600"/>
              </a:spcBef>
            </a:pPr>
            <a:r>
              <a:rPr lang="zh-CN" altLang="en-US" dirty="0"/>
              <a:t>优化目标</a:t>
            </a:r>
          </a:p>
          <a:p>
            <a:pPr lvl="1">
              <a:lnSpc>
                <a:spcPct val="110000"/>
              </a:lnSpc>
              <a:spcBef>
                <a:spcPts val="600"/>
              </a:spcBef>
            </a:pPr>
            <a:r>
              <a:rPr lang="zh-CN" altLang="en-US" dirty="0"/>
              <a:t>支付的货币总张数最少</a:t>
            </a:r>
            <a:endParaRPr lang="en-US" altLang="zh-CN" dirty="0"/>
          </a:p>
          <a:p>
            <a:pPr lvl="2">
              <a:lnSpc>
                <a:spcPct val="110000"/>
              </a:lnSpc>
              <a:spcBef>
                <a:spcPts val="600"/>
              </a:spcBef>
            </a:pPr>
            <a:r>
              <a:rPr lang="zh-CN" altLang="en-US" dirty="0"/>
              <a:t>对</a:t>
            </a:r>
            <a:r>
              <a:rPr lang="zh-CN" altLang="en-US" dirty="0">
                <a:solidFill>
                  <a:srgbClr val="FF3300"/>
                </a:solidFill>
              </a:rPr>
              <a:t>可行解</a:t>
            </a:r>
            <a:r>
              <a:rPr lang="en-US" altLang="zh-CN" dirty="0">
                <a:solidFill>
                  <a:srgbClr val="FF3300"/>
                </a:solidFill>
              </a:rPr>
              <a:t>X</a:t>
            </a:r>
            <a:r>
              <a:rPr lang="en-US" altLang="zh-CN" dirty="0"/>
              <a:t>=(x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a:t>
            </a:r>
          </a:p>
          <a:p>
            <a:pPr eaLnBrk="1" hangingPunct="1">
              <a:lnSpc>
                <a:spcPct val="110000"/>
              </a:lnSpc>
              <a:spcBef>
                <a:spcPts val="600"/>
              </a:spcBef>
              <a:buFontTx/>
              <a:buNone/>
            </a:pPr>
            <a:r>
              <a:rPr lang="zh-CN" altLang="en-US" dirty="0"/>
              <a:t>            </a:t>
            </a:r>
            <a:r>
              <a:rPr lang="en-US" altLang="zh-CN" dirty="0"/>
              <a:t>min (x</a:t>
            </a:r>
            <a:r>
              <a:rPr lang="en-US" altLang="zh-CN" baseline="-25000" dirty="0"/>
              <a:t>5</a:t>
            </a:r>
            <a:r>
              <a:rPr lang="zh-CN" altLang="en-US" baseline="-25000" dirty="0"/>
              <a:t>元 </a:t>
            </a:r>
            <a:r>
              <a:rPr lang="en-US" altLang="zh-CN" dirty="0"/>
              <a:t>+ x</a:t>
            </a:r>
            <a:r>
              <a:rPr lang="en-US" altLang="zh-CN" baseline="-25000" dirty="0"/>
              <a:t>2</a:t>
            </a:r>
            <a:r>
              <a:rPr lang="zh-CN" altLang="en-US" baseline="-25000" dirty="0"/>
              <a:t>元 </a:t>
            </a:r>
            <a:r>
              <a:rPr lang="en-US" altLang="zh-CN" dirty="0"/>
              <a:t>+ x</a:t>
            </a:r>
            <a:r>
              <a:rPr lang="en-US" altLang="zh-CN" baseline="-25000" dirty="0"/>
              <a:t>1</a:t>
            </a:r>
            <a:r>
              <a:rPr lang="zh-CN" altLang="en-US" baseline="-25000" dirty="0"/>
              <a:t>元 </a:t>
            </a:r>
            <a:r>
              <a:rPr lang="en-US" altLang="zh-CN" dirty="0"/>
              <a:t>+ x</a:t>
            </a:r>
            <a:r>
              <a:rPr lang="en-US" altLang="zh-CN" baseline="-25000" dirty="0"/>
              <a:t>5</a:t>
            </a:r>
            <a:r>
              <a:rPr lang="zh-CN" altLang="en-US" baseline="-25000" dirty="0"/>
              <a:t>角 </a:t>
            </a:r>
            <a:r>
              <a:rPr lang="en-US" altLang="zh-CN" dirty="0"/>
              <a:t>+</a:t>
            </a:r>
            <a:r>
              <a:rPr lang="en-US" altLang="zh-CN" baseline="-25000" dirty="0"/>
              <a:t> </a:t>
            </a:r>
            <a:r>
              <a:rPr lang="en-US" altLang="zh-CN" dirty="0"/>
              <a:t> x</a:t>
            </a:r>
            <a:r>
              <a:rPr lang="en-US" altLang="zh-CN" baseline="-25000" dirty="0"/>
              <a:t>2</a:t>
            </a:r>
            <a:r>
              <a:rPr lang="zh-CN" altLang="en-US" baseline="-25000" dirty="0"/>
              <a:t>角 </a:t>
            </a:r>
            <a:r>
              <a:rPr lang="en-US" altLang="zh-CN" dirty="0"/>
              <a:t>+ x</a:t>
            </a:r>
            <a:r>
              <a:rPr lang="en-US" altLang="zh-CN" baseline="-25000" dirty="0"/>
              <a:t>1</a:t>
            </a:r>
            <a:r>
              <a:rPr lang="zh-CN" altLang="en-US" baseline="-25000" dirty="0"/>
              <a:t>角</a:t>
            </a:r>
            <a:r>
              <a:rPr lang="en-US" altLang="zh-CN" dirty="0"/>
              <a:t>)</a:t>
            </a:r>
          </a:p>
          <a:p>
            <a:endParaRPr lang="zh-CN" altLang="en-US" dirty="0"/>
          </a:p>
        </p:txBody>
      </p:sp>
      <p:sp>
        <p:nvSpPr>
          <p:cNvPr id="4" name="日期占位符 3">
            <a:extLst>
              <a:ext uri="{FF2B5EF4-FFF2-40B4-BE49-F238E27FC236}">
                <a16:creationId xmlns:a16="http://schemas.microsoft.com/office/drawing/2014/main" id="{FA70A184-2BBF-4EF4-9F9A-FDEF56A03F8C}"/>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772CB824-5F9B-45DB-B8CE-E7201B2D2E40}"/>
              </a:ext>
            </a:extLst>
          </p:cNvPr>
          <p:cNvSpPr>
            <a:spLocks noGrp="1"/>
          </p:cNvSpPr>
          <p:nvPr>
            <p:ph type="sldNum" sz="quarter" idx="12"/>
          </p:nvPr>
        </p:nvSpPr>
        <p:spPr/>
        <p:txBody>
          <a:bodyPr/>
          <a:lstStyle/>
          <a:p>
            <a:fld id="{EEA58A3B-43CE-4AA0-90B5-EB47AFAFEB34}" type="slidenum">
              <a:rPr lang="zh-CN" altLang="en-US" smtClean="0"/>
              <a:pPr/>
              <a:t>5</a:t>
            </a:fld>
            <a:endParaRPr lang="zh-CN" altLang="en-US" dirty="0"/>
          </a:p>
        </p:txBody>
      </p:sp>
    </p:spTree>
    <p:extLst>
      <p:ext uri="{BB962C8B-B14F-4D97-AF65-F5344CB8AC3E}">
        <p14:creationId xmlns:p14="http://schemas.microsoft.com/office/powerpoint/2010/main" val="2996340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45950-8F5E-4A46-80AA-3F9C1CAD2164}"/>
              </a:ext>
            </a:extLst>
          </p:cNvPr>
          <p:cNvSpPr>
            <a:spLocks noGrp="1"/>
          </p:cNvSpPr>
          <p:nvPr>
            <p:ph type="title"/>
          </p:nvPr>
        </p:nvSpPr>
        <p:spPr/>
        <p:txBody>
          <a:bodyPr/>
          <a:lstStyle/>
          <a:p>
            <a:r>
              <a:rPr lang="zh-CN" altLang="en-US" dirty="0"/>
              <a:t>哈夫曼编码</a:t>
            </a:r>
          </a:p>
        </p:txBody>
      </p:sp>
      <p:sp>
        <p:nvSpPr>
          <p:cNvPr id="3" name="内容占位符 2">
            <a:extLst>
              <a:ext uri="{FF2B5EF4-FFF2-40B4-BE49-F238E27FC236}">
                <a16:creationId xmlns:a16="http://schemas.microsoft.com/office/drawing/2014/main" id="{87E96184-D4D5-4AEC-8919-861E74640C1C}"/>
              </a:ext>
            </a:extLst>
          </p:cNvPr>
          <p:cNvSpPr>
            <a:spLocks noGrp="1"/>
          </p:cNvSpPr>
          <p:nvPr>
            <p:ph idx="1"/>
          </p:nvPr>
        </p:nvSpPr>
        <p:spPr/>
        <p:txBody>
          <a:bodyPr>
            <a:normAutofit/>
          </a:bodyPr>
          <a:lstStyle/>
          <a:p>
            <a:r>
              <a:rPr lang="zh-CN" altLang="en-US" dirty="0"/>
              <a:t>前缀码</a:t>
            </a:r>
            <a:endParaRPr lang="en-US" altLang="zh-CN" dirty="0"/>
          </a:p>
          <a:p>
            <a:pPr lvl="1"/>
            <a:r>
              <a:rPr lang="zh-CN" altLang="en-US" dirty="0">
                <a:solidFill>
                  <a:srgbClr val="000000"/>
                </a:solidFill>
              </a:rPr>
              <a:t>对字母表中的每个字符规定一个</a:t>
            </a:r>
            <a:r>
              <a:rPr lang="en-US" altLang="zh-CN" dirty="0">
                <a:solidFill>
                  <a:srgbClr val="000000"/>
                </a:solidFill>
              </a:rPr>
              <a:t>0</a:t>
            </a:r>
            <a:r>
              <a:rPr lang="zh-CN" altLang="en-US" dirty="0">
                <a:solidFill>
                  <a:srgbClr val="000000"/>
                </a:solidFill>
              </a:rPr>
              <a:t>、</a:t>
            </a:r>
            <a:r>
              <a:rPr lang="en-US" altLang="zh-CN" dirty="0">
                <a:solidFill>
                  <a:srgbClr val="000000"/>
                </a:solidFill>
              </a:rPr>
              <a:t>1</a:t>
            </a:r>
            <a:r>
              <a:rPr lang="zh-CN" altLang="en-US" dirty="0">
                <a:solidFill>
                  <a:srgbClr val="000000"/>
                </a:solidFill>
              </a:rPr>
              <a:t>串作为其代码，要求任一字符的代码都</a:t>
            </a:r>
            <a:r>
              <a:rPr lang="zh-CN" altLang="en-US" dirty="0">
                <a:solidFill>
                  <a:srgbClr val="FF0000"/>
                </a:solidFill>
              </a:rPr>
              <a:t>不是</a:t>
            </a:r>
            <a:r>
              <a:rPr lang="zh-CN" altLang="en-US" dirty="0">
                <a:solidFill>
                  <a:srgbClr val="000000"/>
                </a:solidFill>
              </a:rPr>
              <a:t>其它字符代码的前缀</a:t>
            </a:r>
            <a:endParaRPr lang="en-US" altLang="zh-CN" dirty="0">
              <a:solidFill>
                <a:srgbClr val="000000"/>
              </a:solidFill>
            </a:endParaRPr>
          </a:p>
          <a:p>
            <a:pPr lvl="1"/>
            <a:r>
              <a:rPr lang="en-US" altLang="zh-CN" sz="2400" dirty="0">
                <a:solidFill>
                  <a:srgbClr val="000000"/>
                </a:solidFill>
              </a:rPr>
              <a:t>E.g. </a:t>
            </a:r>
            <a:r>
              <a:rPr lang="zh-CN" altLang="en-US" sz="2400" dirty="0">
                <a:solidFill>
                  <a:srgbClr val="000000"/>
                </a:solidFill>
              </a:rPr>
              <a:t>表</a:t>
            </a:r>
            <a:r>
              <a:rPr lang="en-US" altLang="zh-CN" sz="2400" dirty="0">
                <a:solidFill>
                  <a:srgbClr val="000000"/>
                </a:solidFill>
              </a:rPr>
              <a:t>4-1</a:t>
            </a:r>
            <a:r>
              <a:rPr lang="zh-CN" altLang="en-US" sz="2400" dirty="0">
                <a:solidFill>
                  <a:srgbClr val="000000"/>
                </a:solidFill>
              </a:rPr>
              <a:t>中的变长码为前缀码</a:t>
            </a:r>
          </a:p>
          <a:p>
            <a:pPr eaLnBrk="1" hangingPunct="1">
              <a:buFontTx/>
              <a:buNone/>
            </a:pPr>
            <a:endParaRPr lang="zh-CN" altLang="en-US" sz="2400" dirty="0">
              <a:solidFill>
                <a:srgbClr val="000000"/>
              </a:solidFill>
            </a:endParaRPr>
          </a:p>
          <a:p>
            <a:r>
              <a:rPr lang="zh-CN" altLang="en-US" dirty="0"/>
              <a:t>前缀码优点</a:t>
            </a:r>
            <a:endParaRPr lang="en-US" altLang="zh-CN" dirty="0"/>
          </a:p>
          <a:p>
            <a:pPr lvl="1"/>
            <a:r>
              <a:rPr lang="zh-CN" altLang="en-US" dirty="0">
                <a:solidFill>
                  <a:srgbClr val="000000"/>
                </a:solidFill>
              </a:rPr>
              <a:t>编码唯一性，</a:t>
            </a:r>
            <a:r>
              <a:rPr lang="zh-CN" altLang="en-US" dirty="0"/>
              <a:t>译码简单快速</a:t>
            </a:r>
            <a:endParaRPr lang="en-US" altLang="zh-CN" dirty="0"/>
          </a:p>
          <a:p>
            <a:pPr lvl="2"/>
            <a:r>
              <a:rPr lang="zh-CN" altLang="en-US" dirty="0">
                <a:solidFill>
                  <a:srgbClr val="000000"/>
                </a:solidFill>
              </a:rPr>
              <a:t>从文件中不断取出代表某一字符的编码，唯一地将其转化</a:t>
            </a:r>
            <a:r>
              <a:rPr lang="en-US" altLang="zh-CN" dirty="0">
                <a:solidFill>
                  <a:srgbClr val="000000"/>
                </a:solidFill>
              </a:rPr>
              <a:t>/</a:t>
            </a:r>
            <a:r>
              <a:rPr lang="zh-CN" altLang="en-US" dirty="0">
                <a:solidFill>
                  <a:srgbClr val="000000"/>
                </a:solidFill>
              </a:rPr>
              <a:t>翻译为原字符</a:t>
            </a:r>
          </a:p>
          <a:p>
            <a:r>
              <a:rPr lang="zh-CN" altLang="en-US" dirty="0"/>
              <a:t>例</a:t>
            </a:r>
            <a:r>
              <a:rPr lang="en-US" altLang="zh-CN" dirty="0"/>
              <a:t>. </a:t>
            </a:r>
            <a:r>
              <a:rPr lang="zh-CN" altLang="en-US" dirty="0"/>
              <a:t>对变长码字符串</a:t>
            </a:r>
            <a:r>
              <a:rPr lang="en-US" altLang="zh-CN" dirty="0"/>
              <a:t>001011101</a:t>
            </a:r>
            <a:r>
              <a:rPr lang="zh-CN" altLang="en-US" dirty="0"/>
              <a:t>， 如下划分</a:t>
            </a:r>
          </a:p>
          <a:p>
            <a:pPr eaLnBrk="1" hangingPunct="1">
              <a:buFontTx/>
              <a:buNone/>
            </a:pPr>
            <a:r>
              <a:rPr lang="en-US" altLang="zh-CN" sz="2400" dirty="0">
                <a:solidFill>
                  <a:srgbClr val="000000"/>
                </a:solidFill>
              </a:rPr>
              <a:t>       0,0,101,1101</a:t>
            </a:r>
            <a:r>
              <a:rPr lang="zh-CN" altLang="en-US" sz="2400" dirty="0">
                <a:solidFill>
                  <a:srgbClr val="000000"/>
                </a:solidFill>
              </a:rPr>
              <a:t> </a:t>
            </a:r>
            <a:r>
              <a:rPr lang="en-US" altLang="zh-CN" sz="2400" dirty="0">
                <a:solidFill>
                  <a:srgbClr val="000000"/>
                </a:solidFill>
              </a:rPr>
              <a:t>, </a:t>
            </a:r>
            <a:r>
              <a:rPr lang="zh-CN" altLang="en-US" sz="2400" dirty="0">
                <a:solidFill>
                  <a:srgbClr val="000000"/>
                </a:solidFill>
              </a:rPr>
              <a:t>译为</a:t>
            </a:r>
            <a:r>
              <a:rPr lang="en-US" altLang="zh-CN" sz="2400" dirty="0" err="1">
                <a:solidFill>
                  <a:srgbClr val="000000"/>
                </a:solidFill>
              </a:rPr>
              <a:t>aabe</a:t>
            </a:r>
            <a:endParaRPr lang="en-US" altLang="zh-CN" sz="2400" dirty="0">
              <a:solidFill>
                <a:srgbClr val="000000"/>
              </a:solidFill>
            </a:endParaRPr>
          </a:p>
        </p:txBody>
      </p:sp>
      <p:sp>
        <p:nvSpPr>
          <p:cNvPr id="4" name="日期占位符 3">
            <a:extLst>
              <a:ext uri="{FF2B5EF4-FFF2-40B4-BE49-F238E27FC236}">
                <a16:creationId xmlns:a16="http://schemas.microsoft.com/office/drawing/2014/main" id="{5AC5C2F1-8946-43D9-8EDE-485238827F9A}"/>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05C4A9C0-15DA-456B-8132-2E847D1B80D2}"/>
              </a:ext>
            </a:extLst>
          </p:cNvPr>
          <p:cNvSpPr>
            <a:spLocks noGrp="1"/>
          </p:cNvSpPr>
          <p:nvPr>
            <p:ph type="sldNum" sz="quarter" idx="12"/>
          </p:nvPr>
        </p:nvSpPr>
        <p:spPr/>
        <p:txBody>
          <a:bodyPr/>
          <a:lstStyle/>
          <a:p>
            <a:fld id="{EEA58A3B-43CE-4AA0-90B5-EB47AFAFEB34}" type="slidenum">
              <a:rPr lang="zh-CN" altLang="en-US" smtClean="0"/>
              <a:pPr/>
              <a:t>50</a:t>
            </a:fld>
            <a:endParaRPr lang="zh-CN" altLang="en-US" dirty="0"/>
          </a:p>
        </p:txBody>
      </p:sp>
    </p:spTree>
    <p:extLst>
      <p:ext uri="{BB962C8B-B14F-4D97-AF65-F5344CB8AC3E}">
        <p14:creationId xmlns:p14="http://schemas.microsoft.com/office/powerpoint/2010/main" val="3794014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0352C-C5F1-47EA-AD12-B9791FC8CCAD}"/>
              </a:ext>
            </a:extLst>
          </p:cNvPr>
          <p:cNvSpPr>
            <a:spLocks noGrp="1"/>
          </p:cNvSpPr>
          <p:nvPr>
            <p:ph type="title"/>
          </p:nvPr>
        </p:nvSpPr>
        <p:spPr/>
        <p:txBody>
          <a:bodyPr/>
          <a:lstStyle/>
          <a:p>
            <a:r>
              <a:rPr lang="zh-CN" altLang="en-US" dirty="0"/>
              <a:t>构造哈夫曼编码</a:t>
            </a:r>
          </a:p>
        </p:txBody>
      </p:sp>
      <p:sp>
        <p:nvSpPr>
          <p:cNvPr id="3" name="内容占位符 2">
            <a:extLst>
              <a:ext uri="{FF2B5EF4-FFF2-40B4-BE49-F238E27FC236}">
                <a16:creationId xmlns:a16="http://schemas.microsoft.com/office/drawing/2014/main" id="{F83F2C4E-2F04-4453-ABE5-B63C7051C4BF}"/>
              </a:ext>
            </a:extLst>
          </p:cNvPr>
          <p:cNvSpPr>
            <a:spLocks noGrp="1"/>
          </p:cNvSpPr>
          <p:nvPr>
            <p:ph idx="1"/>
          </p:nvPr>
        </p:nvSpPr>
        <p:spPr/>
        <p:txBody>
          <a:bodyPr>
            <a:normAutofit/>
          </a:bodyPr>
          <a:lstStyle/>
          <a:p>
            <a:pPr>
              <a:spcBef>
                <a:spcPts val="600"/>
              </a:spcBef>
            </a:pPr>
            <a:r>
              <a:rPr lang="zh-CN" altLang="en-US" dirty="0"/>
              <a:t>原理</a:t>
            </a:r>
            <a:endParaRPr lang="en-US" altLang="zh-CN" dirty="0"/>
          </a:p>
          <a:p>
            <a:pPr lvl="1">
              <a:spcBef>
                <a:spcPts val="600"/>
              </a:spcBef>
            </a:pPr>
            <a:r>
              <a:rPr lang="en-US" altLang="zh-CN" dirty="0"/>
              <a:t>1. </a:t>
            </a:r>
            <a:r>
              <a:rPr lang="zh-CN" altLang="en-US" dirty="0"/>
              <a:t>以编码字符集中每个字符</a:t>
            </a:r>
            <a:r>
              <a:rPr lang="en-US" altLang="zh-CN" dirty="0"/>
              <a:t>c</a:t>
            </a:r>
            <a:r>
              <a:rPr lang="zh-CN" altLang="en-US" dirty="0"/>
              <a:t>的出现频率</a:t>
            </a:r>
            <a:r>
              <a:rPr lang="en-US" altLang="zh-CN" dirty="0"/>
              <a:t>f(c),</a:t>
            </a:r>
            <a:r>
              <a:rPr lang="zh-CN" altLang="en-US" dirty="0"/>
              <a:t>作为贪心选择依据，</a:t>
            </a:r>
            <a:r>
              <a:rPr lang="zh-CN" altLang="en-US" dirty="0">
                <a:solidFill>
                  <a:srgbClr val="FF0000"/>
                </a:solidFill>
              </a:rPr>
              <a:t>对字符集进行由小到大的排序</a:t>
            </a:r>
            <a:r>
              <a:rPr lang="zh-CN" altLang="en-US" dirty="0"/>
              <a:t>，每个字符对应于一个</a:t>
            </a:r>
            <a:r>
              <a:rPr lang="zh-CN" altLang="en-US" u="sng" dirty="0">
                <a:solidFill>
                  <a:srgbClr val="FF3300"/>
                </a:solidFill>
              </a:rPr>
              <a:t>只包含一个结点</a:t>
            </a:r>
            <a:r>
              <a:rPr lang="zh-CN" altLang="en-US" dirty="0"/>
              <a:t>的子树</a:t>
            </a:r>
            <a:endParaRPr lang="en-US" altLang="zh-CN" dirty="0"/>
          </a:p>
          <a:p>
            <a:pPr lvl="1">
              <a:spcBef>
                <a:spcPts val="600"/>
              </a:spcBef>
            </a:pPr>
            <a:r>
              <a:rPr lang="en-US" altLang="zh-CN" dirty="0"/>
              <a:t>2.</a:t>
            </a:r>
            <a:r>
              <a:rPr lang="zh-CN" altLang="en-US" dirty="0"/>
              <a:t> 先合并最小频率的</a:t>
            </a:r>
            <a:r>
              <a:rPr lang="en-US" altLang="zh-CN" dirty="0"/>
              <a:t>2</a:t>
            </a:r>
            <a:r>
              <a:rPr lang="zh-CN" altLang="en-US" dirty="0"/>
              <a:t>个字符对应的子树，计算合并后的子树中这个字符出现的频率总和</a:t>
            </a:r>
            <a:endParaRPr lang="en-US" altLang="zh-CN" dirty="0"/>
          </a:p>
          <a:p>
            <a:pPr lvl="1">
              <a:spcBef>
                <a:spcPts val="600"/>
              </a:spcBef>
            </a:pPr>
            <a:r>
              <a:rPr lang="en-US" altLang="zh-CN" dirty="0"/>
              <a:t>3.</a:t>
            </a:r>
            <a:r>
              <a:rPr lang="zh-CN" altLang="en-US" dirty="0"/>
              <a:t> 重新排序各个子树</a:t>
            </a:r>
            <a:endParaRPr lang="en-US" altLang="zh-CN" dirty="0"/>
          </a:p>
          <a:p>
            <a:pPr lvl="1">
              <a:spcBef>
                <a:spcPts val="600"/>
              </a:spcBef>
            </a:pPr>
            <a:r>
              <a:rPr lang="en-US" altLang="zh-CN" dirty="0"/>
              <a:t>4.</a:t>
            </a:r>
            <a:r>
              <a:rPr lang="zh-CN" altLang="en-US" dirty="0"/>
              <a:t> 对上述排序后的子树序列进行合并</a:t>
            </a:r>
            <a:endParaRPr lang="en-US" altLang="zh-CN" dirty="0"/>
          </a:p>
          <a:p>
            <a:pPr lvl="1">
              <a:spcBef>
                <a:spcPts val="600"/>
              </a:spcBef>
            </a:pPr>
            <a:r>
              <a:rPr lang="en-US" altLang="zh-CN" dirty="0"/>
              <a:t>5.</a:t>
            </a:r>
            <a:r>
              <a:rPr lang="zh-CN" altLang="en-US" dirty="0"/>
              <a:t> 重复上述过程，将全部结点合并成</a:t>
            </a:r>
            <a:r>
              <a:rPr lang="en-US" altLang="zh-CN" dirty="0"/>
              <a:t>1</a:t>
            </a:r>
            <a:r>
              <a:rPr lang="zh-CN" altLang="en-US" dirty="0"/>
              <a:t>棵完整的二叉树，</a:t>
            </a:r>
            <a:r>
              <a:rPr lang="zh-CN" altLang="en-US" dirty="0">
                <a:solidFill>
                  <a:srgbClr val="FF0000"/>
                </a:solidFill>
              </a:rPr>
              <a:t>称为编码树</a:t>
            </a:r>
            <a:r>
              <a:rPr lang="en-US" altLang="zh-CN" dirty="0">
                <a:solidFill>
                  <a:srgbClr val="FF0000"/>
                </a:solidFill>
              </a:rPr>
              <a:t>T</a:t>
            </a:r>
          </a:p>
          <a:p>
            <a:pPr lvl="1">
              <a:spcBef>
                <a:spcPts val="600"/>
              </a:spcBef>
            </a:pPr>
            <a:r>
              <a:rPr lang="en-US" altLang="zh-CN" dirty="0"/>
              <a:t>6.</a:t>
            </a:r>
            <a:r>
              <a:rPr lang="zh-CN" altLang="en-US" dirty="0"/>
              <a:t> 对二叉树中的边赋予</a:t>
            </a:r>
            <a:r>
              <a:rPr lang="en-US" altLang="zh-CN" dirty="0"/>
              <a:t>0</a:t>
            </a:r>
            <a:r>
              <a:rPr lang="zh-CN" altLang="en-US" dirty="0"/>
              <a:t>、</a:t>
            </a:r>
            <a:r>
              <a:rPr lang="en-US" altLang="zh-CN" dirty="0"/>
              <a:t>1</a:t>
            </a:r>
            <a:r>
              <a:rPr lang="zh-CN" altLang="en-US" dirty="0"/>
              <a:t>，得到各字符的变长编码</a:t>
            </a:r>
          </a:p>
        </p:txBody>
      </p:sp>
      <p:sp>
        <p:nvSpPr>
          <p:cNvPr id="4" name="日期占位符 3">
            <a:extLst>
              <a:ext uri="{FF2B5EF4-FFF2-40B4-BE49-F238E27FC236}">
                <a16:creationId xmlns:a16="http://schemas.microsoft.com/office/drawing/2014/main" id="{15C8980D-4421-4A15-9B66-DD0BD39BF3E7}"/>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6ABF724E-FA23-48CA-A615-964C96F8BCC7}"/>
              </a:ext>
            </a:extLst>
          </p:cNvPr>
          <p:cNvSpPr>
            <a:spLocks noGrp="1"/>
          </p:cNvSpPr>
          <p:nvPr>
            <p:ph type="sldNum" sz="quarter" idx="12"/>
          </p:nvPr>
        </p:nvSpPr>
        <p:spPr/>
        <p:txBody>
          <a:bodyPr/>
          <a:lstStyle/>
          <a:p>
            <a:fld id="{EEA58A3B-43CE-4AA0-90B5-EB47AFAFEB34}" type="slidenum">
              <a:rPr lang="zh-CN" altLang="en-US" smtClean="0"/>
              <a:pPr/>
              <a:t>51</a:t>
            </a:fld>
            <a:endParaRPr lang="zh-CN" altLang="en-US" dirty="0"/>
          </a:p>
        </p:txBody>
      </p:sp>
    </p:spTree>
    <p:extLst>
      <p:ext uri="{BB962C8B-B14F-4D97-AF65-F5344CB8AC3E}">
        <p14:creationId xmlns:p14="http://schemas.microsoft.com/office/powerpoint/2010/main" val="3332339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E3D2230-D707-47D0-BE95-DDC0E0B24733}"/>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4049EBA7-D562-41EA-BBF4-644250103E93}"/>
              </a:ext>
            </a:extLst>
          </p:cNvPr>
          <p:cNvSpPr>
            <a:spLocks noGrp="1"/>
          </p:cNvSpPr>
          <p:nvPr>
            <p:ph type="sldNum" sz="quarter" idx="12"/>
          </p:nvPr>
        </p:nvSpPr>
        <p:spPr/>
        <p:txBody>
          <a:bodyPr/>
          <a:lstStyle/>
          <a:p>
            <a:fld id="{EEA58A3B-43CE-4AA0-90B5-EB47AFAFEB34}" type="slidenum">
              <a:rPr lang="zh-CN" altLang="en-US" smtClean="0"/>
              <a:pPr/>
              <a:t>52</a:t>
            </a:fld>
            <a:endParaRPr lang="zh-CN" altLang="en-US" dirty="0"/>
          </a:p>
        </p:txBody>
      </p:sp>
      <p:graphicFrame>
        <p:nvGraphicFramePr>
          <p:cNvPr id="6" name="Group 40">
            <a:extLst>
              <a:ext uri="{FF2B5EF4-FFF2-40B4-BE49-F238E27FC236}">
                <a16:creationId xmlns:a16="http://schemas.microsoft.com/office/drawing/2014/main" id="{C03C5792-A36D-47BD-AEDE-1CB5519D0243}"/>
              </a:ext>
            </a:extLst>
          </p:cNvPr>
          <p:cNvGraphicFramePr>
            <a:graphicFrameLocks noGrp="1"/>
          </p:cNvGraphicFramePr>
          <p:nvPr>
            <p:extLst>
              <p:ext uri="{D42A27DB-BD31-4B8C-83A1-F6EECF244321}">
                <p14:modId xmlns:p14="http://schemas.microsoft.com/office/powerpoint/2010/main" val="2349585222"/>
              </p:ext>
            </p:extLst>
          </p:nvPr>
        </p:nvGraphicFramePr>
        <p:xfrm>
          <a:off x="323850" y="549275"/>
          <a:ext cx="7848600" cy="1023938"/>
        </p:xfrm>
        <a:graphic>
          <a:graphicData uri="http://schemas.openxmlformats.org/drawingml/2006/table">
            <a:tbl>
              <a:tblPr/>
              <a:tblGrid>
                <a:gridCol w="11525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gridCol w="1081088">
                  <a:extLst>
                    <a:ext uri="{9D8B030D-6E8A-4147-A177-3AD203B41FA5}">
                      <a16:colId xmlns:a16="http://schemas.microsoft.com/office/drawing/2014/main" val="20003"/>
                    </a:ext>
                  </a:extLst>
                </a:gridCol>
                <a:gridCol w="1079500">
                  <a:extLst>
                    <a:ext uri="{9D8B030D-6E8A-4147-A177-3AD203B41FA5}">
                      <a16:colId xmlns:a16="http://schemas.microsoft.com/office/drawing/2014/main" val="20004"/>
                    </a:ext>
                  </a:extLst>
                </a:gridCol>
                <a:gridCol w="1223962">
                  <a:extLst>
                    <a:ext uri="{9D8B030D-6E8A-4147-A177-3AD203B41FA5}">
                      <a16:colId xmlns:a16="http://schemas.microsoft.com/office/drawing/2014/main" val="20005"/>
                    </a:ext>
                  </a:extLst>
                </a:gridCol>
                <a:gridCol w="1152525">
                  <a:extLst>
                    <a:ext uri="{9D8B030D-6E8A-4147-A177-3AD203B41FA5}">
                      <a16:colId xmlns:a16="http://schemas.microsoft.com/office/drawing/2014/main" val="20006"/>
                    </a:ext>
                  </a:extLst>
                </a:gridCol>
              </a:tblGrid>
              <a:tr h="512763">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chemeClr val="tx1"/>
                          </a:solidFill>
                          <a:effectLst/>
                          <a:latin typeface="+mn-lt"/>
                          <a:ea typeface="微软雅黑 Light" panose="020B0502040204020203" pitchFamily="34" charset="-122"/>
                        </a:rPr>
                        <a:t>字符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117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频率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Text Box 41">
            <a:extLst>
              <a:ext uri="{FF2B5EF4-FFF2-40B4-BE49-F238E27FC236}">
                <a16:creationId xmlns:a16="http://schemas.microsoft.com/office/drawing/2014/main" id="{CDAE6B04-30E1-4941-82FD-1E95947477D7}"/>
              </a:ext>
            </a:extLst>
          </p:cNvPr>
          <p:cNvSpPr txBox="1">
            <a:spLocks noChangeArrowheads="1"/>
          </p:cNvSpPr>
          <p:nvPr/>
        </p:nvSpPr>
        <p:spPr bwMode="auto">
          <a:xfrm>
            <a:off x="250825" y="2349500"/>
            <a:ext cx="7796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Step1. </a:t>
            </a:r>
            <a:r>
              <a:rPr lang="zh-CN" altLang="en-US" dirty="0">
                <a:latin typeface="+mn-lt"/>
                <a:ea typeface="微软雅黑 Light" panose="020B0502040204020203" pitchFamily="34" charset="-122"/>
              </a:rPr>
              <a:t>生成单节点树，并对其进行排序</a:t>
            </a:r>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原问题</a:t>
            </a:r>
            <a:r>
              <a:rPr lang="en-US" altLang="zh-CN" dirty="0">
                <a:latin typeface="+mn-lt"/>
                <a:ea typeface="微软雅黑 Light" panose="020B0502040204020203" pitchFamily="34" charset="-122"/>
              </a:rPr>
              <a:t>】</a:t>
            </a:r>
            <a:endParaRPr lang="zh-CN" altLang="en-US" dirty="0">
              <a:latin typeface="+mn-lt"/>
              <a:ea typeface="微软雅黑 Light" panose="020B0502040204020203" pitchFamily="34" charset="-122"/>
            </a:endParaRPr>
          </a:p>
        </p:txBody>
      </p:sp>
      <p:sp>
        <p:nvSpPr>
          <p:cNvPr id="8" name="Rectangle 42">
            <a:extLst>
              <a:ext uri="{FF2B5EF4-FFF2-40B4-BE49-F238E27FC236}">
                <a16:creationId xmlns:a16="http://schemas.microsoft.com/office/drawing/2014/main" id="{36FA29C9-CE5E-4788-8978-6603581BE85C}"/>
              </a:ext>
            </a:extLst>
          </p:cNvPr>
          <p:cNvSpPr>
            <a:spLocks noChangeArrowheads="1"/>
          </p:cNvSpPr>
          <p:nvPr/>
        </p:nvSpPr>
        <p:spPr bwMode="auto">
          <a:xfrm>
            <a:off x="7235825" y="2924175"/>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9" name="Rectangle 44">
            <a:extLst>
              <a:ext uri="{FF2B5EF4-FFF2-40B4-BE49-F238E27FC236}">
                <a16:creationId xmlns:a16="http://schemas.microsoft.com/office/drawing/2014/main" id="{463FC057-D0C8-4514-B938-DFEC925BDAEE}"/>
              </a:ext>
            </a:extLst>
          </p:cNvPr>
          <p:cNvSpPr>
            <a:spLocks noChangeArrowheads="1"/>
          </p:cNvSpPr>
          <p:nvPr/>
        </p:nvSpPr>
        <p:spPr bwMode="auto">
          <a:xfrm>
            <a:off x="5795963" y="2924175"/>
            <a:ext cx="817562"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10" name="Rectangle 45">
            <a:extLst>
              <a:ext uri="{FF2B5EF4-FFF2-40B4-BE49-F238E27FC236}">
                <a16:creationId xmlns:a16="http://schemas.microsoft.com/office/drawing/2014/main" id="{F760A10F-61CB-4B4C-8DFA-B19C9EEE291F}"/>
              </a:ext>
            </a:extLst>
          </p:cNvPr>
          <p:cNvSpPr>
            <a:spLocks noChangeArrowheads="1"/>
          </p:cNvSpPr>
          <p:nvPr/>
        </p:nvSpPr>
        <p:spPr bwMode="auto">
          <a:xfrm>
            <a:off x="4356100" y="2924175"/>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1" name="Rectangle 46">
            <a:extLst>
              <a:ext uri="{FF2B5EF4-FFF2-40B4-BE49-F238E27FC236}">
                <a16:creationId xmlns:a16="http://schemas.microsoft.com/office/drawing/2014/main" id="{017F2835-FD7E-49C1-9727-99A6980F81CD}"/>
              </a:ext>
            </a:extLst>
          </p:cNvPr>
          <p:cNvSpPr>
            <a:spLocks noChangeArrowheads="1"/>
          </p:cNvSpPr>
          <p:nvPr/>
        </p:nvSpPr>
        <p:spPr bwMode="auto">
          <a:xfrm>
            <a:off x="2916238" y="2924175"/>
            <a:ext cx="817562"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2" name="Rectangle 47">
            <a:extLst>
              <a:ext uri="{FF2B5EF4-FFF2-40B4-BE49-F238E27FC236}">
                <a16:creationId xmlns:a16="http://schemas.microsoft.com/office/drawing/2014/main" id="{DC2BDD01-0FF1-460B-8725-172BDAA0955B}"/>
              </a:ext>
            </a:extLst>
          </p:cNvPr>
          <p:cNvSpPr>
            <a:spLocks noChangeArrowheads="1"/>
          </p:cNvSpPr>
          <p:nvPr/>
        </p:nvSpPr>
        <p:spPr bwMode="auto">
          <a:xfrm>
            <a:off x="1476375" y="2924175"/>
            <a:ext cx="817563" cy="373063"/>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3" name="Rectangle 48">
            <a:extLst>
              <a:ext uri="{FF2B5EF4-FFF2-40B4-BE49-F238E27FC236}">
                <a16:creationId xmlns:a16="http://schemas.microsoft.com/office/drawing/2014/main" id="{E2217626-4D10-449D-9D41-E14F6E4A03CD}"/>
              </a:ext>
            </a:extLst>
          </p:cNvPr>
          <p:cNvSpPr>
            <a:spLocks noChangeArrowheads="1"/>
          </p:cNvSpPr>
          <p:nvPr/>
        </p:nvSpPr>
        <p:spPr bwMode="auto">
          <a:xfrm>
            <a:off x="252413" y="2924175"/>
            <a:ext cx="817562" cy="373063"/>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4" name="Text Box 49">
            <a:extLst>
              <a:ext uri="{FF2B5EF4-FFF2-40B4-BE49-F238E27FC236}">
                <a16:creationId xmlns:a16="http://schemas.microsoft.com/office/drawing/2014/main" id="{01D46F67-E189-4E1E-8E11-A1C1E62B3D3D}"/>
              </a:ext>
            </a:extLst>
          </p:cNvPr>
          <p:cNvSpPr txBox="1">
            <a:spLocks noChangeArrowheads="1"/>
          </p:cNvSpPr>
          <p:nvPr/>
        </p:nvSpPr>
        <p:spPr bwMode="auto">
          <a:xfrm>
            <a:off x="250825" y="4149725"/>
            <a:ext cx="7796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Step2. </a:t>
            </a:r>
            <a:r>
              <a:rPr lang="zh-CN" altLang="en-US" dirty="0">
                <a:latin typeface="+mn-lt"/>
                <a:ea typeface="微软雅黑 Light" panose="020B0502040204020203" pitchFamily="34" charset="-122"/>
              </a:rPr>
              <a:t>合并具有最小、次最小频率的</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棵树，并重新进行排序</a:t>
            </a:r>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子问题</a:t>
            </a:r>
            <a:r>
              <a:rPr lang="en-US" altLang="zh-CN" dirty="0">
                <a:latin typeface="+mn-lt"/>
                <a:ea typeface="微软雅黑 Light" panose="020B0502040204020203" pitchFamily="34" charset="-122"/>
              </a:rPr>
              <a:t>1】</a:t>
            </a:r>
            <a:endParaRPr lang="zh-CN" altLang="en-US" dirty="0">
              <a:latin typeface="+mn-lt"/>
              <a:ea typeface="微软雅黑 Light" panose="020B0502040204020203" pitchFamily="34" charset="-122"/>
            </a:endParaRPr>
          </a:p>
        </p:txBody>
      </p:sp>
      <p:sp>
        <p:nvSpPr>
          <p:cNvPr id="15" name="Rectangle 50">
            <a:extLst>
              <a:ext uri="{FF2B5EF4-FFF2-40B4-BE49-F238E27FC236}">
                <a16:creationId xmlns:a16="http://schemas.microsoft.com/office/drawing/2014/main" id="{7E9C23B3-37E3-43E9-AA60-B86A219D05E0}"/>
              </a:ext>
            </a:extLst>
          </p:cNvPr>
          <p:cNvSpPr>
            <a:spLocks noChangeArrowheads="1"/>
          </p:cNvSpPr>
          <p:nvPr/>
        </p:nvSpPr>
        <p:spPr bwMode="auto">
          <a:xfrm>
            <a:off x="6732588" y="4868863"/>
            <a:ext cx="817562"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16" name="Rectangle 51">
            <a:extLst>
              <a:ext uri="{FF2B5EF4-FFF2-40B4-BE49-F238E27FC236}">
                <a16:creationId xmlns:a16="http://schemas.microsoft.com/office/drawing/2014/main" id="{BAE70EEA-725B-444B-ADAB-DFA3B4A0C55E}"/>
              </a:ext>
            </a:extLst>
          </p:cNvPr>
          <p:cNvSpPr>
            <a:spLocks noChangeArrowheads="1"/>
          </p:cNvSpPr>
          <p:nvPr/>
        </p:nvSpPr>
        <p:spPr bwMode="auto">
          <a:xfrm>
            <a:off x="5364163" y="4868863"/>
            <a:ext cx="817562"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17" name="Rectangle 52">
            <a:extLst>
              <a:ext uri="{FF2B5EF4-FFF2-40B4-BE49-F238E27FC236}">
                <a16:creationId xmlns:a16="http://schemas.microsoft.com/office/drawing/2014/main" id="{B21C9081-24F4-410A-BFD1-7E26E0F220F5}"/>
              </a:ext>
            </a:extLst>
          </p:cNvPr>
          <p:cNvSpPr>
            <a:spLocks noChangeArrowheads="1"/>
          </p:cNvSpPr>
          <p:nvPr/>
        </p:nvSpPr>
        <p:spPr bwMode="auto">
          <a:xfrm>
            <a:off x="1569311" y="4868863"/>
            <a:ext cx="817563" cy="373062"/>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8" name="Rectangle 53">
            <a:extLst>
              <a:ext uri="{FF2B5EF4-FFF2-40B4-BE49-F238E27FC236}">
                <a16:creationId xmlns:a16="http://schemas.microsoft.com/office/drawing/2014/main" id="{2EC23F81-F0BA-440F-9D89-42FBF41BB8F3}"/>
              </a:ext>
            </a:extLst>
          </p:cNvPr>
          <p:cNvSpPr>
            <a:spLocks noChangeArrowheads="1"/>
          </p:cNvSpPr>
          <p:nvPr/>
        </p:nvSpPr>
        <p:spPr bwMode="auto">
          <a:xfrm>
            <a:off x="250825" y="4868863"/>
            <a:ext cx="817563" cy="373062"/>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grpSp>
        <p:nvGrpSpPr>
          <p:cNvPr id="19" name="Group 61">
            <a:extLst>
              <a:ext uri="{FF2B5EF4-FFF2-40B4-BE49-F238E27FC236}">
                <a16:creationId xmlns:a16="http://schemas.microsoft.com/office/drawing/2014/main" id="{941DA60F-DBB4-43AE-A365-74558C702101}"/>
              </a:ext>
            </a:extLst>
          </p:cNvPr>
          <p:cNvGrpSpPr>
            <a:grpSpLocks/>
          </p:cNvGrpSpPr>
          <p:nvPr/>
        </p:nvGrpSpPr>
        <p:grpSpPr bwMode="auto">
          <a:xfrm>
            <a:off x="3059113" y="4781550"/>
            <a:ext cx="1897062" cy="1533525"/>
            <a:chOff x="3742" y="3017"/>
            <a:chExt cx="1195" cy="966"/>
          </a:xfrm>
        </p:grpSpPr>
        <p:sp>
          <p:nvSpPr>
            <p:cNvPr id="20" name="Rectangle 54">
              <a:extLst>
                <a:ext uri="{FF2B5EF4-FFF2-40B4-BE49-F238E27FC236}">
                  <a16:creationId xmlns:a16="http://schemas.microsoft.com/office/drawing/2014/main" id="{CDDA0A6D-B300-45D6-AF73-52CF356C5AF9}"/>
                </a:ext>
              </a:extLst>
            </p:cNvPr>
            <p:cNvSpPr>
              <a:spLocks noChangeArrowheads="1"/>
            </p:cNvSpPr>
            <p:nvPr/>
          </p:nvSpPr>
          <p:spPr bwMode="auto">
            <a:xfrm>
              <a:off x="374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21" name="Rectangle 55">
              <a:extLst>
                <a:ext uri="{FF2B5EF4-FFF2-40B4-BE49-F238E27FC236}">
                  <a16:creationId xmlns:a16="http://schemas.microsoft.com/office/drawing/2014/main" id="{AAC57D32-A2FD-4502-99BB-3024F696FB35}"/>
                </a:ext>
              </a:extLst>
            </p:cNvPr>
            <p:cNvSpPr>
              <a:spLocks noChangeArrowheads="1"/>
            </p:cNvSpPr>
            <p:nvPr/>
          </p:nvSpPr>
          <p:spPr bwMode="auto">
            <a:xfrm>
              <a:off x="442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22" name="Line 57">
              <a:extLst>
                <a:ext uri="{FF2B5EF4-FFF2-40B4-BE49-F238E27FC236}">
                  <a16:creationId xmlns:a16="http://schemas.microsoft.com/office/drawing/2014/main" id="{43FDE639-B97C-43C2-B33B-A4457877B39A}"/>
                </a:ext>
              </a:extLst>
            </p:cNvPr>
            <p:cNvSpPr>
              <a:spLocks noChangeShapeType="1"/>
            </p:cNvSpPr>
            <p:nvPr/>
          </p:nvSpPr>
          <p:spPr bwMode="auto">
            <a:xfrm flipH="1">
              <a:off x="4014" y="3339"/>
              <a:ext cx="272"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3" name="Line 58">
              <a:extLst>
                <a:ext uri="{FF2B5EF4-FFF2-40B4-BE49-F238E27FC236}">
                  <a16:creationId xmlns:a16="http://schemas.microsoft.com/office/drawing/2014/main" id="{F32CC573-A669-48E5-906E-AD12A901BD37}"/>
                </a:ext>
              </a:extLst>
            </p:cNvPr>
            <p:cNvSpPr>
              <a:spLocks noChangeShapeType="1"/>
            </p:cNvSpPr>
            <p:nvPr/>
          </p:nvSpPr>
          <p:spPr bwMode="auto">
            <a:xfrm>
              <a:off x="4377" y="3339"/>
              <a:ext cx="317"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4" name="Oval 59">
              <a:extLst>
                <a:ext uri="{FF2B5EF4-FFF2-40B4-BE49-F238E27FC236}">
                  <a16:creationId xmlns:a16="http://schemas.microsoft.com/office/drawing/2014/main" id="{16DFC7FE-672B-4688-B03F-957585E1461C}"/>
                </a:ext>
              </a:extLst>
            </p:cNvPr>
            <p:cNvSpPr>
              <a:spLocks noChangeArrowheads="1"/>
            </p:cNvSpPr>
            <p:nvPr/>
          </p:nvSpPr>
          <p:spPr bwMode="auto">
            <a:xfrm>
              <a:off x="4124" y="301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grpSp>
      <p:sp>
        <p:nvSpPr>
          <p:cNvPr id="25" name="TextBox 1">
            <a:extLst>
              <a:ext uri="{FF2B5EF4-FFF2-40B4-BE49-F238E27FC236}">
                <a16:creationId xmlns:a16="http://schemas.microsoft.com/office/drawing/2014/main" id="{326B898C-87D9-47CD-A596-3B17733E827A}"/>
              </a:ext>
            </a:extLst>
          </p:cNvPr>
          <p:cNvSpPr txBox="1"/>
          <p:nvPr/>
        </p:nvSpPr>
        <p:spPr>
          <a:xfrm>
            <a:off x="3371682" y="5432703"/>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26" name="TextBox 21">
            <a:extLst>
              <a:ext uri="{FF2B5EF4-FFF2-40B4-BE49-F238E27FC236}">
                <a16:creationId xmlns:a16="http://schemas.microsoft.com/office/drawing/2014/main" id="{B3B46E7E-DD0B-428C-942E-9382FC5990CF}"/>
              </a:ext>
            </a:extLst>
          </p:cNvPr>
          <p:cNvSpPr txBox="1"/>
          <p:nvPr/>
        </p:nvSpPr>
        <p:spPr>
          <a:xfrm>
            <a:off x="4318793" y="5405887"/>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Tree>
    <p:extLst>
      <p:ext uri="{BB962C8B-B14F-4D97-AF65-F5344CB8AC3E}">
        <p14:creationId xmlns:p14="http://schemas.microsoft.com/office/powerpoint/2010/main" val="3179709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2B87389-E4B9-4C15-A87E-38CC14C6D805}"/>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4BAA1BA3-1240-4E80-A7A0-18E2AC063F0E}"/>
              </a:ext>
            </a:extLst>
          </p:cNvPr>
          <p:cNvSpPr>
            <a:spLocks noGrp="1"/>
          </p:cNvSpPr>
          <p:nvPr>
            <p:ph type="sldNum" sz="quarter" idx="12"/>
          </p:nvPr>
        </p:nvSpPr>
        <p:spPr/>
        <p:txBody>
          <a:bodyPr/>
          <a:lstStyle/>
          <a:p>
            <a:fld id="{EEA58A3B-43CE-4AA0-90B5-EB47AFAFEB34}" type="slidenum">
              <a:rPr lang="zh-CN" altLang="en-US" smtClean="0"/>
              <a:pPr/>
              <a:t>53</a:t>
            </a:fld>
            <a:endParaRPr lang="zh-CN" altLang="en-US" dirty="0"/>
          </a:p>
        </p:txBody>
      </p:sp>
      <p:sp>
        <p:nvSpPr>
          <p:cNvPr id="6" name="Rectangle 36">
            <a:extLst>
              <a:ext uri="{FF2B5EF4-FFF2-40B4-BE49-F238E27FC236}">
                <a16:creationId xmlns:a16="http://schemas.microsoft.com/office/drawing/2014/main" id="{3D9D5D71-9F5B-41B6-B76F-F466EA1ADB5C}"/>
              </a:ext>
            </a:extLst>
          </p:cNvPr>
          <p:cNvSpPr>
            <a:spLocks noChangeArrowheads="1"/>
          </p:cNvSpPr>
          <p:nvPr/>
        </p:nvSpPr>
        <p:spPr bwMode="auto">
          <a:xfrm>
            <a:off x="6524625" y="840659"/>
            <a:ext cx="817563"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7" name="Rectangle 37">
            <a:extLst>
              <a:ext uri="{FF2B5EF4-FFF2-40B4-BE49-F238E27FC236}">
                <a16:creationId xmlns:a16="http://schemas.microsoft.com/office/drawing/2014/main" id="{B36F1C8E-B5C6-4D38-90F8-9713A524A386}"/>
              </a:ext>
            </a:extLst>
          </p:cNvPr>
          <p:cNvSpPr>
            <a:spLocks noChangeArrowheads="1"/>
          </p:cNvSpPr>
          <p:nvPr/>
        </p:nvSpPr>
        <p:spPr bwMode="auto">
          <a:xfrm>
            <a:off x="2492375" y="985121"/>
            <a:ext cx="817563" cy="373063"/>
          </a:xfrm>
          <a:prstGeom prst="rect">
            <a:avLst/>
          </a:prstGeom>
          <a:solidFill>
            <a:srgbClr val="FF00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grpSp>
        <p:nvGrpSpPr>
          <p:cNvPr id="8" name="Group 40">
            <a:extLst>
              <a:ext uri="{FF2B5EF4-FFF2-40B4-BE49-F238E27FC236}">
                <a16:creationId xmlns:a16="http://schemas.microsoft.com/office/drawing/2014/main" id="{96E08BFD-BD9A-4095-81AF-69B587E2EFE9}"/>
              </a:ext>
            </a:extLst>
          </p:cNvPr>
          <p:cNvGrpSpPr>
            <a:grpSpLocks/>
          </p:cNvGrpSpPr>
          <p:nvPr/>
        </p:nvGrpSpPr>
        <p:grpSpPr bwMode="auto">
          <a:xfrm>
            <a:off x="476250" y="896221"/>
            <a:ext cx="1897063" cy="1533525"/>
            <a:chOff x="3742" y="3017"/>
            <a:chExt cx="1195" cy="966"/>
          </a:xfrm>
        </p:grpSpPr>
        <p:sp>
          <p:nvSpPr>
            <p:cNvPr id="9" name="Rectangle 41">
              <a:extLst>
                <a:ext uri="{FF2B5EF4-FFF2-40B4-BE49-F238E27FC236}">
                  <a16:creationId xmlns:a16="http://schemas.microsoft.com/office/drawing/2014/main" id="{BB9E150A-8854-4AFF-8D54-EF52E91727F8}"/>
                </a:ext>
              </a:extLst>
            </p:cNvPr>
            <p:cNvSpPr>
              <a:spLocks noChangeArrowheads="1"/>
            </p:cNvSpPr>
            <p:nvPr/>
          </p:nvSpPr>
          <p:spPr bwMode="auto">
            <a:xfrm>
              <a:off x="374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0" name="Rectangle 42">
              <a:extLst>
                <a:ext uri="{FF2B5EF4-FFF2-40B4-BE49-F238E27FC236}">
                  <a16:creationId xmlns:a16="http://schemas.microsoft.com/office/drawing/2014/main" id="{CA2D2B64-DFF3-400A-AA10-31DD4E453DDF}"/>
                </a:ext>
              </a:extLst>
            </p:cNvPr>
            <p:cNvSpPr>
              <a:spLocks noChangeArrowheads="1"/>
            </p:cNvSpPr>
            <p:nvPr/>
          </p:nvSpPr>
          <p:spPr bwMode="auto">
            <a:xfrm>
              <a:off x="442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1" name="Line 43">
              <a:extLst>
                <a:ext uri="{FF2B5EF4-FFF2-40B4-BE49-F238E27FC236}">
                  <a16:creationId xmlns:a16="http://schemas.microsoft.com/office/drawing/2014/main" id="{C81866E3-3DB4-4571-A535-3C05A207211B}"/>
                </a:ext>
              </a:extLst>
            </p:cNvPr>
            <p:cNvSpPr>
              <a:spLocks noChangeShapeType="1"/>
            </p:cNvSpPr>
            <p:nvPr/>
          </p:nvSpPr>
          <p:spPr bwMode="auto">
            <a:xfrm flipH="1">
              <a:off x="4014" y="3339"/>
              <a:ext cx="272"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2" name="Line 44">
              <a:extLst>
                <a:ext uri="{FF2B5EF4-FFF2-40B4-BE49-F238E27FC236}">
                  <a16:creationId xmlns:a16="http://schemas.microsoft.com/office/drawing/2014/main" id="{3AB688D6-0B6B-4C3E-AA5A-BE5376EDF686}"/>
                </a:ext>
              </a:extLst>
            </p:cNvPr>
            <p:cNvSpPr>
              <a:spLocks noChangeShapeType="1"/>
            </p:cNvSpPr>
            <p:nvPr/>
          </p:nvSpPr>
          <p:spPr bwMode="auto">
            <a:xfrm>
              <a:off x="4377" y="3339"/>
              <a:ext cx="317"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Oval 45">
              <a:extLst>
                <a:ext uri="{FF2B5EF4-FFF2-40B4-BE49-F238E27FC236}">
                  <a16:creationId xmlns:a16="http://schemas.microsoft.com/office/drawing/2014/main" id="{6A0FA30B-838F-4406-8BB7-84E29F3CCB50}"/>
                </a:ext>
              </a:extLst>
            </p:cNvPr>
            <p:cNvSpPr>
              <a:spLocks noChangeArrowheads="1"/>
            </p:cNvSpPr>
            <p:nvPr/>
          </p:nvSpPr>
          <p:spPr bwMode="auto">
            <a:xfrm>
              <a:off x="4124" y="3017"/>
              <a:ext cx="371" cy="327"/>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14</a:t>
              </a:r>
            </a:p>
          </p:txBody>
        </p:sp>
      </p:grpSp>
      <p:sp>
        <p:nvSpPr>
          <p:cNvPr id="14" name="Text Box 46">
            <a:extLst>
              <a:ext uri="{FF2B5EF4-FFF2-40B4-BE49-F238E27FC236}">
                <a16:creationId xmlns:a16="http://schemas.microsoft.com/office/drawing/2014/main" id="{9AC7E507-B6B4-402B-B33F-D5C2449E1659}"/>
              </a:ext>
            </a:extLst>
          </p:cNvPr>
          <p:cNvSpPr txBox="1">
            <a:spLocks noChangeArrowheads="1"/>
          </p:cNvSpPr>
          <p:nvPr/>
        </p:nvSpPr>
        <p:spPr bwMode="auto">
          <a:xfrm>
            <a:off x="125238" y="392185"/>
            <a:ext cx="21538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Step3. 【</a:t>
            </a:r>
            <a:r>
              <a:rPr lang="zh-CN" altLang="en-US" dirty="0">
                <a:latin typeface="+mn-lt"/>
                <a:ea typeface="微软雅黑 Light" panose="020B0502040204020203" pitchFamily="34" charset="-122"/>
              </a:rPr>
              <a:t>子问题</a:t>
            </a:r>
            <a:r>
              <a:rPr lang="en-US" altLang="zh-CN" dirty="0">
                <a:latin typeface="+mn-lt"/>
                <a:ea typeface="微软雅黑 Light" panose="020B0502040204020203" pitchFamily="34" charset="-122"/>
              </a:rPr>
              <a:t>2】 </a:t>
            </a:r>
          </a:p>
        </p:txBody>
      </p:sp>
      <p:grpSp>
        <p:nvGrpSpPr>
          <p:cNvPr id="15" name="Group 51">
            <a:extLst>
              <a:ext uri="{FF2B5EF4-FFF2-40B4-BE49-F238E27FC236}">
                <a16:creationId xmlns:a16="http://schemas.microsoft.com/office/drawing/2014/main" id="{7F4CA4B2-D2EF-4F1D-A5B4-50D0D99ECE82}"/>
              </a:ext>
            </a:extLst>
          </p:cNvPr>
          <p:cNvGrpSpPr>
            <a:grpSpLocks/>
          </p:cNvGrpSpPr>
          <p:nvPr/>
        </p:nvGrpSpPr>
        <p:grpSpPr bwMode="auto">
          <a:xfrm>
            <a:off x="4003675" y="824784"/>
            <a:ext cx="2185988" cy="1641475"/>
            <a:chOff x="3470" y="227"/>
            <a:chExt cx="1377" cy="1034"/>
          </a:xfrm>
        </p:grpSpPr>
        <p:sp>
          <p:nvSpPr>
            <p:cNvPr id="16" name="Rectangle 38">
              <a:extLst>
                <a:ext uri="{FF2B5EF4-FFF2-40B4-BE49-F238E27FC236}">
                  <a16:creationId xmlns:a16="http://schemas.microsoft.com/office/drawing/2014/main" id="{33C34D17-212A-47CE-8C5A-CAD5D43928D2}"/>
                </a:ext>
              </a:extLst>
            </p:cNvPr>
            <p:cNvSpPr>
              <a:spLocks noChangeArrowheads="1"/>
            </p:cNvSpPr>
            <p:nvPr/>
          </p:nvSpPr>
          <p:spPr bwMode="auto">
            <a:xfrm>
              <a:off x="3470"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7" name="Rectangle 39">
              <a:extLst>
                <a:ext uri="{FF2B5EF4-FFF2-40B4-BE49-F238E27FC236}">
                  <a16:creationId xmlns:a16="http://schemas.microsoft.com/office/drawing/2014/main" id="{936214CB-869B-47A9-BD14-64E6E6CC996D}"/>
                </a:ext>
              </a:extLst>
            </p:cNvPr>
            <p:cNvSpPr>
              <a:spLocks noChangeArrowheads="1"/>
            </p:cNvSpPr>
            <p:nvPr/>
          </p:nvSpPr>
          <p:spPr bwMode="auto">
            <a:xfrm>
              <a:off x="4332"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8" name="Oval 47">
              <a:extLst>
                <a:ext uri="{FF2B5EF4-FFF2-40B4-BE49-F238E27FC236}">
                  <a16:creationId xmlns:a16="http://schemas.microsoft.com/office/drawing/2014/main" id="{68A268C1-E8B5-41C3-8A56-47CAA30B9818}"/>
                </a:ext>
              </a:extLst>
            </p:cNvPr>
            <p:cNvSpPr>
              <a:spLocks noChangeArrowheads="1"/>
            </p:cNvSpPr>
            <p:nvPr/>
          </p:nvSpPr>
          <p:spPr bwMode="auto">
            <a:xfrm>
              <a:off x="3920" y="22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25</a:t>
              </a:r>
            </a:p>
          </p:txBody>
        </p:sp>
        <p:sp>
          <p:nvSpPr>
            <p:cNvPr id="19" name="Line 49">
              <a:extLst>
                <a:ext uri="{FF2B5EF4-FFF2-40B4-BE49-F238E27FC236}">
                  <a16:creationId xmlns:a16="http://schemas.microsoft.com/office/drawing/2014/main" id="{0EF9FA8A-87C5-4D2F-A690-0A9112BC54AF}"/>
                </a:ext>
              </a:extLst>
            </p:cNvPr>
            <p:cNvSpPr>
              <a:spLocks noChangeShapeType="1"/>
            </p:cNvSpPr>
            <p:nvPr/>
          </p:nvSpPr>
          <p:spPr bwMode="auto">
            <a:xfrm flipH="1">
              <a:off x="3742" y="527"/>
              <a:ext cx="272"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20" name="Line 50">
              <a:extLst>
                <a:ext uri="{FF2B5EF4-FFF2-40B4-BE49-F238E27FC236}">
                  <a16:creationId xmlns:a16="http://schemas.microsoft.com/office/drawing/2014/main" id="{CE854870-E0CC-490C-87F2-A9E3AD9E0DE9}"/>
                </a:ext>
              </a:extLst>
            </p:cNvPr>
            <p:cNvSpPr>
              <a:spLocks noChangeShapeType="1"/>
            </p:cNvSpPr>
            <p:nvPr/>
          </p:nvSpPr>
          <p:spPr bwMode="auto">
            <a:xfrm>
              <a:off x="4195" y="527"/>
              <a:ext cx="409"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sp>
        <p:nvSpPr>
          <p:cNvPr id="21" name="Rectangle 52">
            <a:extLst>
              <a:ext uri="{FF2B5EF4-FFF2-40B4-BE49-F238E27FC236}">
                <a16:creationId xmlns:a16="http://schemas.microsoft.com/office/drawing/2014/main" id="{69EAD2FD-4564-4ADD-B1F6-D2746D40FBA8}"/>
              </a:ext>
            </a:extLst>
          </p:cNvPr>
          <p:cNvSpPr>
            <a:spLocks noChangeArrowheads="1"/>
          </p:cNvSpPr>
          <p:nvPr/>
        </p:nvSpPr>
        <p:spPr bwMode="auto">
          <a:xfrm>
            <a:off x="7388225" y="3433046"/>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22" name="Text Box 60">
            <a:extLst>
              <a:ext uri="{FF2B5EF4-FFF2-40B4-BE49-F238E27FC236}">
                <a16:creationId xmlns:a16="http://schemas.microsoft.com/office/drawing/2014/main" id="{62E5BEEB-4C74-47F1-90B7-F3BB7E78DE75}"/>
              </a:ext>
            </a:extLst>
          </p:cNvPr>
          <p:cNvSpPr txBox="1">
            <a:spLocks noChangeArrowheads="1"/>
          </p:cNvSpPr>
          <p:nvPr/>
        </p:nvSpPr>
        <p:spPr bwMode="auto">
          <a:xfrm>
            <a:off x="125238" y="2905997"/>
            <a:ext cx="2100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Step4. 【</a:t>
            </a:r>
            <a:r>
              <a:rPr lang="zh-CN" altLang="en-US" dirty="0">
                <a:latin typeface="+mn-lt"/>
                <a:ea typeface="微软雅黑 Light" panose="020B0502040204020203" pitchFamily="34" charset="-122"/>
              </a:rPr>
              <a:t>子问题</a:t>
            </a:r>
            <a:r>
              <a:rPr lang="en-US" altLang="zh-CN" dirty="0">
                <a:latin typeface="+mn-lt"/>
                <a:ea typeface="微软雅黑 Light" panose="020B0502040204020203" pitchFamily="34" charset="-122"/>
              </a:rPr>
              <a:t>3】</a:t>
            </a:r>
          </a:p>
        </p:txBody>
      </p:sp>
      <p:sp>
        <p:nvSpPr>
          <p:cNvPr id="23" name="Oval 67">
            <a:extLst>
              <a:ext uri="{FF2B5EF4-FFF2-40B4-BE49-F238E27FC236}">
                <a16:creationId xmlns:a16="http://schemas.microsoft.com/office/drawing/2014/main" id="{1874646C-CCF3-498F-BD1E-3D37EE88E012}"/>
              </a:ext>
            </a:extLst>
          </p:cNvPr>
          <p:cNvSpPr>
            <a:spLocks noChangeArrowheads="1"/>
          </p:cNvSpPr>
          <p:nvPr/>
        </p:nvSpPr>
        <p:spPr bwMode="auto">
          <a:xfrm>
            <a:off x="4633211" y="3344027"/>
            <a:ext cx="588778" cy="519351"/>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30</a:t>
            </a:r>
          </a:p>
        </p:txBody>
      </p:sp>
      <p:sp>
        <p:nvSpPr>
          <p:cNvPr id="24" name="Line 69">
            <a:extLst>
              <a:ext uri="{FF2B5EF4-FFF2-40B4-BE49-F238E27FC236}">
                <a16:creationId xmlns:a16="http://schemas.microsoft.com/office/drawing/2014/main" id="{7BE3DDBC-EBE9-4DC3-9985-10BD0226172F}"/>
              </a:ext>
            </a:extLst>
          </p:cNvPr>
          <p:cNvSpPr>
            <a:spLocks noChangeShapeType="1"/>
          </p:cNvSpPr>
          <p:nvPr/>
        </p:nvSpPr>
        <p:spPr bwMode="auto">
          <a:xfrm flipH="1">
            <a:off x="4364038" y="3791821"/>
            <a:ext cx="360362"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70">
            <a:extLst>
              <a:ext uri="{FF2B5EF4-FFF2-40B4-BE49-F238E27FC236}">
                <a16:creationId xmlns:a16="http://schemas.microsoft.com/office/drawing/2014/main" id="{968C1E2F-80EB-47EA-B844-562D6AB9DF4D}"/>
              </a:ext>
            </a:extLst>
          </p:cNvPr>
          <p:cNvSpPr>
            <a:spLocks noChangeShapeType="1"/>
          </p:cNvSpPr>
          <p:nvPr/>
        </p:nvSpPr>
        <p:spPr bwMode="auto">
          <a:xfrm>
            <a:off x="5084763" y="3791821"/>
            <a:ext cx="719137" cy="7937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nvGrpSpPr>
          <p:cNvPr id="26" name="Group 72">
            <a:extLst>
              <a:ext uri="{FF2B5EF4-FFF2-40B4-BE49-F238E27FC236}">
                <a16:creationId xmlns:a16="http://schemas.microsoft.com/office/drawing/2014/main" id="{F55988BF-3FF9-4B91-BA1F-173A52ECAAC6}"/>
              </a:ext>
            </a:extLst>
          </p:cNvPr>
          <p:cNvGrpSpPr>
            <a:grpSpLocks/>
          </p:cNvGrpSpPr>
          <p:nvPr/>
        </p:nvGrpSpPr>
        <p:grpSpPr bwMode="auto">
          <a:xfrm>
            <a:off x="1052513" y="3344146"/>
            <a:ext cx="2185987" cy="1641475"/>
            <a:chOff x="3470" y="227"/>
            <a:chExt cx="1377" cy="1034"/>
          </a:xfrm>
        </p:grpSpPr>
        <p:sp>
          <p:nvSpPr>
            <p:cNvPr id="27" name="Rectangle 73">
              <a:extLst>
                <a:ext uri="{FF2B5EF4-FFF2-40B4-BE49-F238E27FC236}">
                  <a16:creationId xmlns:a16="http://schemas.microsoft.com/office/drawing/2014/main" id="{D4723774-C834-4774-9040-54FB7229C94E}"/>
                </a:ext>
              </a:extLst>
            </p:cNvPr>
            <p:cNvSpPr>
              <a:spLocks noChangeArrowheads="1"/>
            </p:cNvSpPr>
            <p:nvPr/>
          </p:nvSpPr>
          <p:spPr bwMode="auto">
            <a:xfrm>
              <a:off x="3470"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28" name="Rectangle 74">
              <a:extLst>
                <a:ext uri="{FF2B5EF4-FFF2-40B4-BE49-F238E27FC236}">
                  <a16:creationId xmlns:a16="http://schemas.microsoft.com/office/drawing/2014/main" id="{42E83157-7A06-4D45-9272-E21F9E7CDF36}"/>
                </a:ext>
              </a:extLst>
            </p:cNvPr>
            <p:cNvSpPr>
              <a:spLocks noChangeArrowheads="1"/>
            </p:cNvSpPr>
            <p:nvPr/>
          </p:nvSpPr>
          <p:spPr bwMode="auto">
            <a:xfrm>
              <a:off x="4332"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29" name="Oval 75">
              <a:extLst>
                <a:ext uri="{FF2B5EF4-FFF2-40B4-BE49-F238E27FC236}">
                  <a16:creationId xmlns:a16="http://schemas.microsoft.com/office/drawing/2014/main" id="{4F2B9789-54C2-4BCC-8E29-F1E6ECBA5711}"/>
                </a:ext>
              </a:extLst>
            </p:cNvPr>
            <p:cNvSpPr>
              <a:spLocks noChangeArrowheads="1"/>
            </p:cNvSpPr>
            <p:nvPr/>
          </p:nvSpPr>
          <p:spPr bwMode="auto">
            <a:xfrm>
              <a:off x="3920" y="227"/>
              <a:ext cx="371" cy="327"/>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25</a:t>
              </a:r>
            </a:p>
          </p:txBody>
        </p:sp>
        <p:sp>
          <p:nvSpPr>
            <p:cNvPr id="30" name="Line 76">
              <a:extLst>
                <a:ext uri="{FF2B5EF4-FFF2-40B4-BE49-F238E27FC236}">
                  <a16:creationId xmlns:a16="http://schemas.microsoft.com/office/drawing/2014/main" id="{1E3243FD-E5A8-434A-BB4A-BC2C7F1F9664}"/>
                </a:ext>
              </a:extLst>
            </p:cNvPr>
            <p:cNvSpPr>
              <a:spLocks noChangeShapeType="1"/>
            </p:cNvSpPr>
            <p:nvPr/>
          </p:nvSpPr>
          <p:spPr bwMode="auto">
            <a:xfrm flipH="1">
              <a:off x="3742" y="527"/>
              <a:ext cx="272"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1" name="Line 77">
              <a:extLst>
                <a:ext uri="{FF2B5EF4-FFF2-40B4-BE49-F238E27FC236}">
                  <a16:creationId xmlns:a16="http://schemas.microsoft.com/office/drawing/2014/main" id="{D0452CC6-D360-4C57-B61B-E604985798BA}"/>
                </a:ext>
              </a:extLst>
            </p:cNvPr>
            <p:cNvSpPr>
              <a:spLocks noChangeShapeType="1"/>
            </p:cNvSpPr>
            <p:nvPr/>
          </p:nvSpPr>
          <p:spPr bwMode="auto">
            <a:xfrm>
              <a:off x="4195" y="527"/>
              <a:ext cx="409"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grpSp>
        <p:nvGrpSpPr>
          <p:cNvPr id="32" name="Group 78">
            <a:extLst>
              <a:ext uri="{FF2B5EF4-FFF2-40B4-BE49-F238E27FC236}">
                <a16:creationId xmlns:a16="http://schemas.microsoft.com/office/drawing/2014/main" id="{72EBB934-BB80-44A9-8735-59A148E9A531}"/>
              </a:ext>
            </a:extLst>
          </p:cNvPr>
          <p:cNvGrpSpPr>
            <a:grpSpLocks/>
          </p:cNvGrpSpPr>
          <p:nvPr/>
        </p:nvGrpSpPr>
        <p:grpSpPr bwMode="auto">
          <a:xfrm>
            <a:off x="3355975" y="4496671"/>
            <a:ext cx="1897063" cy="1533525"/>
            <a:chOff x="3742" y="3017"/>
            <a:chExt cx="1195" cy="966"/>
          </a:xfrm>
        </p:grpSpPr>
        <p:sp>
          <p:nvSpPr>
            <p:cNvPr id="33" name="Rectangle 79">
              <a:extLst>
                <a:ext uri="{FF2B5EF4-FFF2-40B4-BE49-F238E27FC236}">
                  <a16:creationId xmlns:a16="http://schemas.microsoft.com/office/drawing/2014/main" id="{E89DEC50-50F6-4928-A3A9-C64B713CFC9A}"/>
                </a:ext>
              </a:extLst>
            </p:cNvPr>
            <p:cNvSpPr>
              <a:spLocks noChangeArrowheads="1"/>
            </p:cNvSpPr>
            <p:nvPr/>
          </p:nvSpPr>
          <p:spPr bwMode="auto">
            <a:xfrm>
              <a:off x="374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34" name="Rectangle 80">
              <a:extLst>
                <a:ext uri="{FF2B5EF4-FFF2-40B4-BE49-F238E27FC236}">
                  <a16:creationId xmlns:a16="http://schemas.microsoft.com/office/drawing/2014/main" id="{DF89D84B-4BB4-40BA-B87E-DB15A21339F2}"/>
                </a:ext>
              </a:extLst>
            </p:cNvPr>
            <p:cNvSpPr>
              <a:spLocks noChangeArrowheads="1"/>
            </p:cNvSpPr>
            <p:nvPr/>
          </p:nvSpPr>
          <p:spPr bwMode="auto">
            <a:xfrm>
              <a:off x="442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35" name="Line 81">
              <a:extLst>
                <a:ext uri="{FF2B5EF4-FFF2-40B4-BE49-F238E27FC236}">
                  <a16:creationId xmlns:a16="http://schemas.microsoft.com/office/drawing/2014/main" id="{93CD3811-BED7-4097-8883-68EB83398A3B}"/>
                </a:ext>
              </a:extLst>
            </p:cNvPr>
            <p:cNvSpPr>
              <a:spLocks noChangeShapeType="1"/>
            </p:cNvSpPr>
            <p:nvPr/>
          </p:nvSpPr>
          <p:spPr bwMode="auto">
            <a:xfrm flipH="1">
              <a:off x="4014" y="3339"/>
              <a:ext cx="272"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Line 82">
              <a:extLst>
                <a:ext uri="{FF2B5EF4-FFF2-40B4-BE49-F238E27FC236}">
                  <a16:creationId xmlns:a16="http://schemas.microsoft.com/office/drawing/2014/main" id="{422B71CD-FCF1-4798-A788-B17388172DB8}"/>
                </a:ext>
              </a:extLst>
            </p:cNvPr>
            <p:cNvSpPr>
              <a:spLocks noChangeShapeType="1"/>
            </p:cNvSpPr>
            <p:nvPr/>
          </p:nvSpPr>
          <p:spPr bwMode="auto">
            <a:xfrm>
              <a:off x="4377" y="3339"/>
              <a:ext cx="317"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7" name="Oval 83">
              <a:extLst>
                <a:ext uri="{FF2B5EF4-FFF2-40B4-BE49-F238E27FC236}">
                  <a16:creationId xmlns:a16="http://schemas.microsoft.com/office/drawing/2014/main" id="{79A8F3DC-0BA4-49E6-B7B5-FF8BCF1840CF}"/>
                </a:ext>
              </a:extLst>
            </p:cNvPr>
            <p:cNvSpPr>
              <a:spLocks noChangeArrowheads="1"/>
            </p:cNvSpPr>
            <p:nvPr/>
          </p:nvSpPr>
          <p:spPr bwMode="auto">
            <a:xfrm>
              <a:off x="4124" y="301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grpSp>
      <p:sp>
        <p:nvSpPr>
          <p:cNvPr id="38" name="Rectangle 84">
            <a:extLst>
              <a:ext uri="{FF2B5EF4-FFF2-40B4-BE49-F238E27FC236}">
                <a16:creationId xmlns:a16="http://schemas.microsoft.com/office/drawing/2014/main" id="{5680B5EB-7375-40B5-BC72-7A596637AD2A}"/>
              </a:ext>
            </a:extLst>
          </p:cNvPr>
          <p:cNvSpPr>
            <a:spLocks noChangeArrowheads="1"/>
          </p:cNvSpPr>
          <p:nvPr/>
        </p:nvSpPr>
        <p:spPr bwMode="auto">
          <a:xfrm>
            <a:off x="5445125" y="4585571"/>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39" name="TextBox 34">
            <a:extLst>
              <a:ext uri="{FF2B5EF4-FFF2-40B4-BE49-F238E27FC236}">
                <a16:creationId xmlns:a16="http://schemas.microsoft.com/office/drawing/2014/main" id="{507102F3-E976-4A48-B2FB-FB539BF31660}"/>
              </a:ext>
            </a:extLst>
          </p:cNvPr>
          <p:cNvSpPr txBox="1"/>
          <p:nvPr/>
        </p:nvSpPr>
        <p:spPr>
          <a:xfrm>
            <a:off x="805509" y="1539265"/>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0" name="TextBox 35">
            <a:extLst>
              <a:ext uri="{FF2B5EF4-FFF2-40B4-BE49-F238E27FC236}">
                <a16:creationId xmlns:a16="http://schemas.microsoft.com/office/drawing/2014/main" id="{E614F94D-8DB7-4B26-AE26-6E5E18EB7FC9}"/>
              </a:ext>
            </a:extLst>
          </p:cNvPr>
          <p:cNvSpPr txBox="1"/>
          <p:nvPr/>
        </p:nvSpPr>
        <p:spPr>
          <a:xfrm>
            <a:off x="1752620" y="1512449"/>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1" name="TextBox 36">
            <a:extLst>
              <a:ext uri="{FF2B5EF4-FFF2-40B4-BE49-F238E27FC236}">
                <a16:creationId xmlns:a16="http://schemas.microsoft.com/office/drawing/2014/main" id="{7CA53163-D91A-4361-A709-04964646E2B0}"/>
              </a:ext>
            </a:extLst>
          </p:cNvPr>
          <p:cNvSpPr txBox="1"/>
          <p:nvPr/>
        </p:nvSpPr>
        <p:spPr>
          <a:xfrm>
            <a:off x="4339264" y="1512996"/>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2" name="TextBox 37">
            <a:extLst>
              <a:ext uri="{FF2B5EF4-FFF2-40B4-BE49-F238E27FC236}">
                <a16:creationId xmlns:a16="http://schemas.microsoft.com/office/drawing/2014/main" id="{2BAF96C5-0119-4A31-A15E-CE724DE7D52C}"/>
              </a:ext>
            </a:extLst>
          </p:cNvPr>
          <p:cNvSpPr txBox="1"/>
          <p:nvPr/>
        </p:nvSpPr>
        <p:spPr>
          <a:xfrm>
            <a:off x="5490994" y="1493400"/>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3" name="TextBox 38">
            <a:extLst>
              <a:ext uri="{FF2B5EF4-FFF2-40B4-BE49-F238E27FC236}">
                <a16:creationId xmlns:a16="http://schemas.microsoft.com/office/drawing/2014/main" id="{AB19BC9D-DA62-4559-8BBF-6E4B519B4419}"/>
              </a:ext>
            </a:extLst>
          </p:cNvPr>
          <p:cNvSpPr txBox="1"/>
          <p:nvPr/>
        </p:nvSpPr>
        <p:spPr>
          <a:xfrm>
            <a:off x="1451446" y="4023626"/>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4" name="TextBox 39">
            <a:extLst>
              <a:ext uri="{FF2B5EF4-FFF2-40B4-BE49-F238E27FC236}">
                <a16:creationId xmlns:a16="http://schemas.microsoft.com/office/drawing/2014/main" id="{9D281BB5-A1B1-4D2C-BE3B-8CB40D4E6803}"/>
              </a:ext>
            </a:extLst>
          </p:cNvPr>
          <p:cNvSpPr txBox="1"/>
          <p:nvPr/>
        </p:nvSpPr>
        <p:spPr>
          <a:xfrm>
            <a:off x="2603176" y="4004030"/>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5" name="TextBox 40">
            <a:extLst>
              <a:ext uri="{FF2B5EF4-FFF2-40B4-BE49-F238E27FC236}">
                <a16:creationId xmlns:a16="http://schemas.microsoft.com/office/drawing/2014/main" id="{22E1F32E-F193-47FC-AB91-DAF2B415991F}"/>
              </a:ext>
            </a:extLst>
          </p:cNvPr>
          <p:cNvSpPr txBox="1"/>
          <p:nvPr/>
        </p:nvSpPr>
        <p:spPr>
          <a:xfrm>
            <a:off x="3668546" y="5174640"/>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6" name="TextBox 41">
            <a:extLst>
              <a:ext uri="{FF2B5EF4-FFF2-40B4-BE49-F238E27FC236}">
                <a16:creationId xmlns:a16="http://schemas.microsoft.com/office/drawing/2014/main" id="{D2D924E6-C159-48D4-81A9-1AA966C90DB1}"/>
              </a:ext>
            </a:extLst>
          </p:cNvPr>
          <p:cNvSpPr txBox="1"/>
          <p:nvPr/>
        </p:nvSpPr>
        <p:spPr>
          <a:xfrm>
            <a:off x="4615657" y="5147824"/>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7" name="TextBox 42">
            <a:extLst>
              <a:ext uri="{FF2B5EF4-FFF2-40B4-BE49-F238E27FC236}">
                <a16:creationId xmlns:a16="http://schemas.microsoft.com/office/drawing/2014/main" id="{D133F8F3-6B2B-4283-9EE7-7D04FAB5C52D}"/>
              </a:ext>
            </a:extLst>
          </p:cNvPr>
          <p:cNvSpPr txBox="1"/>
          <p:nvPr/>
        </p:nvSpPr>
        <p:spPr>
          <a:xfrm>
            <a:off x="4182811" y="3994333"/>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8" name="TextBox 43">
            <a:extLst>
              <a:ext uri="{FF2B5EF4-FFF2-40B4-BE49-F238E27FC236}">
                <a16:creationId xmlns:a16="http://schemas.microsoft.com/office/drawing/2014/main" id="{3FEF831D-D1E0-4734-A8AE-35FA3CE964D6}"/>
              </a:ext>
            </a:extLst>
          </p:cNvPr>
          <p:cNvSpPr txBox="1"/>
          <p:nvPr/>
        </p:nvSpPr>
        <p:spPr>
          <a:xfrm>
            <a:off x="5522273" y="3967517"/>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2" name="文本框 1">
            <a:extLst>
              <a:ext uri="{FF2B5EF4-FFF2-40B4-BE49-F238E27FC236}">
                <a16:creationId xmlns:a16="http://schemas.microsoft.com/office/drawing/2014/main" id="{C3DF3E44-0EEF-4096-8B6C-5554E4CBFEA3}"/>
              </a:ext>
            </a:extLst>
          </p:cNvPr>
          <p:cNvSpPr txBox="1"/>
          <p:nvPr/>
        </p:nvSpPr>
        <p:spPr>
          <a:xfrm>
            <a:off x="7842142" y="189694"/>
            <a:ext cx="1120820" cy="369332"/>
          </a:xfrm>
          <a:prstGeom prst="rect">
            <a:avLst/>
          </a:prstGeom>
          <a:noFill/>
        </p:spPr>
        <p:txBody>
          <a:bodyPr wrap="none" rtlCol="0">
            <a:spAutoFit/>
          </a:bodyPr>
          <a:lstStyle/>
          <a:p>
            <a:r>
              <a:rPr lang="en-US" altLang="zh-CN" dirty="0"/>
              <a:t>20211123</a:t>
            </a:r>
            <a:endParaRPr lang="zh-CN" altLang="en-US" dirty="0"/>
          </a:p>
        </p:txBody>
      </p:sp>
    </p:spTree>
    <p:extLst>
      <p:ext uri="{BB962C8B-B14F-4D97-AF65-F5344CB8AC3E}">
        <p14:creationId xmlns:p14="http://schemas.microsoft.com/office/powerpoint/2010/main" val="3812887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890448F-27EA-4C6F-AB0B-E99C423F6B26}"/>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18C472AA-8C70-46E2-97BD-DF58143D71B4}"/>
              </a:ext>
            </a:extLst>
          </p:cNvPr>
          <p:cNvSpPr>
            <a:spLocks noGrp="1"/>
          </p:cNvSpPr>
          <p:nvPr>
            <p:ph type="sldNum" sz="quarter" idx="12"/>
          </p:nvPr>
        </p:nvSpPr>
        <p:spPr/>
        <p:txBody>
          <a:bodyPr/>
          <a:lstStyle/>
          <a:p>
            <a:fld id="{EEA58A3B-43CE-4AA0-90B5-EB47AFAFEB34}" type="slidenum">
              <a:rPr lang="zh-CN" altLang="en-US" smtClean="0"/>
              <a:pPr/>
              <a:t>54</a:t>
            </a:fld>
            <a:endParaRPr lang="zh-CN" altLang="en-US" dirty="0"/>
          </a:p>
        </p:txBody>
      </p:sp>
      <p:sp>
        <p:nvSpPr>
          <p:cNvPr id="6" name="Rectangle 17">
            <a:extLst>
              <a:ext uri="{FF2B5EF4-FFF2-40B4-BE49-F238E27FC236}">
                <a16:creationId xmlns:a16="http://schemas.microsoft.com/office/drawing/2014/main" id="{9703E407-C5B8-4A26-A02B-9E40ED79A83E}"/>
              </a:ext>
            </a:extLst>
          </p:cNvPr>
          <p:cNvSpPr>
            <a:spLocks noChangeArrowheads="1"/>
          </p:cNvSpPr>
          <p:nvPr/>
        </p:nvSpPr>
        <p:spPr bwMode="auto">
          <a:xfrm>
            <a:off x="1090930" y="285433"/>
            <a:ext cx="817563" cy="373062"/>
          </a:xfrm>
          <a:prstGeom prst="rect">
            <a:avLst/>
          </a:prstGeom>
          <a:solidFill>
            <a:srgbClr val="FF00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7" name="Text Box 18">
            <a:extLst>
              <a:ext uri="{FF2B5EF4-FFF2-40B4-BE49-F238E27FC236}">
                <a16:creationId xmlns:a16="http://schemas.microsoft.com/office/drawing/2014/main" id="{CD806817-6377-4024-8BF9-DF374D0E9356}"/>
              </a:ext>
            </a:extLst>
          </p:cNvPr>
          <p:cNvSpPr txBox="1">
            <a:spLocks noChangeArrowheads="1"/>
          </p:cNvSpPr>
          <p:nvPr/>
        </p:nvSpPr>
        <p:spPr bwMode="auto">
          <a:xfrm>
            <a:off x="159354" y="193233"/>
            <a:ext cx="772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Step5 </a:t>
            </a:r>
          </a:p>
        </p:txBody>
      </p:sp>
      <p:sp>
        <p:nvSpPr>
          <p:cNvPr id="8" name="Text Box 40">
            <a:extLst>
              <a:ext uri="{FF2B5EF4-FFF2-40B4-BE49-F238E27FC236}">
                <a16:creationId xmlns:a16="http://schemas.microsoft.com/office/drawing/2014/main" id="{D162F57D-10A1-4D4E-B6F3-1DD9AB824418}"/>
              </a:ext>
            </a:extLst>
          </p:cNvPr>
          <p:cNvSpPr txBox="1">
            <a:spLocks noChangeArrowheads="1"/>
          </p:cNvSpPr>
          <p:nvPr/>
        </p:nvSpPr>
        <p:spPr bwMode="auto">
          <a:xfrm>
            <a:off x="162560" y="3698002"/>
            <a:ext cx="829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Step6. </a:t>
            </a:r>
          </a:p>
        </p:txBody>
      </p:sp>
      <p:grpSp>
        <p:nvGrpSpPr>
          <p:cNvPr id="9" name="Group 111">
            <a:extLst>
              <a:ext uri="{FF2B5EF4-FFF2-40B4-BE49-F238E27FC236}">
                <a16:creationId xmlns:a16="http://schemas.microsoft.com/office/drawing/2014/main" id="{8CB7AD80-CFE7-44F7-9018-780C35EAA217}"/>
              </a:ext>
            </a:extLst>
          </p:cNvPr>
          <p:cNvGrpSpPr>
            <a:grpSpLocks/>
          </p:cNvGrpSpPr>
          <p:nvPr/>
        </p:nvGrpSpPr>
        <p:grpSpPr bwMode="auto">
          <a:xfrm>
            <a:off x="875030" y="269558"/>
            <a:ext cx="3925888" cy="2981325"/>
            <a:chOff x="559" y="109"/>
            <a:chExt cx="2473" cy="1878"/>
          </a:xfrm>
        </p:grpSpPr>
        <p:sp>
          <p:nvSpPr>
            <p:cNvPr id="10" name="Oval 69">
              <a:extLst>
                <a:ext uri="{FF2B5EF4-FFF2-40B4-BE49-F238E27FC236}">
                  <a16:creationId xmlns:a16="http://schemas.microsoft.com/office/drawing/2014/main" id="{DF094CD2-F01C-4015-B344-8988B326F5F5}"/>
                </a:ext>
              </a:extLst>
            </p:cNvPr>
            <p:cNvSpPr>
              <a:spLocks noChangeArrowheads="1"/>
            </p:cNvSpPr>
            <p:nvPr/>
          </p:nvSpPr>
          <p:spPr bwMode="auto">
            <a:xfrm>
              <a:off x="2188"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30</a:t>
              </a:r>
            </a:p>
          </p:txBody>
        </p:sp>
        <p:sp>
          <p:nvSpPr>
            <p:cNvPr id="11" name="Line 70">
              <a:extLst>
                <a:ext uri="{FF2B5EF4-FFF2-40B4-BE49-F238E27FC236}">
                  <a16:creationId xmlns:a16="http://schemas.microsoft.com/office/drawing/2014/main" id="{3658AF65-6177-4095-9B3C-0F1309B4F6C4}"/>
                </a:ext>
              </a:extLst>
            </p:cNvPr>
            <p:cNvSpPr>
              <a:spLocks noChangeShapeType="1"/>
            </p:cNvSpPr>
            <p:nvPr/>
          </p:nvSpPr>
          <p:spPr bwMode="auto">
            <a:xfrm flipH="1">
              <a:off x="2064" y="890"/>
              <a:ext cx="181"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2" name="Line 71">
              <a:extLst>
                <a:ext uri="{FF2B5EF4-FFF2-40B4-BE49-F238E27FC236}">
                  <a16:creationId xmlns:a16="http://schemas.microsoft.com/office/drawing/2014/main" id="{75EA8869-4089-458F-B13F-5CC8086C017D}"/>
                </a:ext>
              </a:extLst>
            </p:cNvPr>
            <p:cNvSpPr>
              <a:spLocks noChangeShapeType="1"/>
            </p:cNvSpPr>
            <p:nvPr/>
          </p:nvSpPr>
          <p:spPr bwMode="auto">
            <a:xfrm>
              <a:off x="2472" y="890"/>
              <a:ext cx="317"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Rectangle 73">
              <a:extLst>
                <a:ext uri="{FF2B5EF4-FFF2-40B4-BE49-F238E27FC236}">
                  <a16:creationId xmlns:a16="http://schemas.microsoft.com/office/drawing/2014/main" id="{1B2D80D5-5A8C-4E02-8F63-8D54113720E7}"/>
                </a:ext>
              </a:extLst>
            </p:cNvPr>
            <p:cNvSpPr>
              <a:spLocks noChangeArrowheads="1"/>
            </p:cNvSpPr>
            <p:nvPr/>
          </p:nvSpPr>
          <p:spPr bwMode="auto">
            <a:xfrm>
              <a:off x="55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4" name="Rectangle 74">
              <a:extLst>
                <a:ext uri="{FF2B5EF4-FFF2-40B4-BE49-F238E27FC236}">
                  <a16:creationId xmlns:a16="http://schemas.microsoft.com/office/drawing/2014/main" id="{C75912E5-DA9E-4EF2-9806-6550E38F28B9}"/>
                </a:ext>
              </a:extLst>
            </p:cNvPr>
            <p:cNvSpPr>
              <a:spLocks noChangeArrowheads="1"/>
            </p:cNvSpPr>
            <p:nvPr/>
          </p:nvSpPr>
          <p:spPr bwMode="auto">
            <a:xfrm>
              <a:off x="123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5" name="Oval 75">
              <a:extLst>
                <a:ext uri="{FF2B5EF4-FFF2-40B4-BE49-F238E27FC236}">
                  <a16:creationId xmlns:a16="http://schemas.microsoft.com/office/drawing/2014/main" id="{33682392-5EDC-4AFD-BBC7-3D4DD91989D8}"/>
                </a:ext>
              </a:extLst>
            </p:cNvPr>
            <p:cNvSpPr>
              <a:spLocks noChangeArrowheads="1"/>
            </p:cNvSpPr>
            <p:nvPr/>
          </p:nvSpPr>
          <p:spPr bwMode="auto">
            <a:xfrm>
              <a:off x="963"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25</a:t>
              </a:r>
            </a:p>
          </p:txBody>
        </p:sp>
        <p:sp>
          <p:nvSpPr>
            <p:cNvPr id="16" name="Line 76">
              <a:extLst>
                <a:ext uri="{FF2B5EF4-FFF2-40B4-BE49-F238E27FC236}">
                  <a16:creationId xmlns:a16="http://schemas.microsoft.com/office/drawing/2014/main" id="{EBDA4196-F01B-4799-9588-E4B28A4B7F58}"/>
                </a:ext>
              </a:extLst>
            </p:cNvPr>
            <p:cNvSpPr>
              <a:spLocks noChangeShapeType="1"/>
            </p:cNvSpPr>
            <p:nvPr/>
          </p:nvSpPr>
          <p:spPr bwMode="auto">
            <a:xfrm flipH="1">
              <a:off x="876" y="908"/>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77">
              <a:extLst>
                <a:ext uri="{FF2B5EF4-FFF2-40B4-BE49-F238E27FC236}">
                  <a16:creationId xmlns:a16="http://schemas.microsoft.com/office/drawing/2014/main" id="{BA42DA81-CCDA-42B4-9892-4CE911FABBBA}"/>
                </a:ext>
              </a:extLst>
            </p:cNvPr>
            <p:cNvSpPr>
              <a:spLocks noChangeShapeType="1"/>
            </p:cNvSpPr>
            <p:nvPr/>
          </p:nvSpPr>
          <p:spPr bwMode="auto">
            <a:xfrm>
              <a:off x="1238" y="908"/>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Rectangle 79">
              <a:extLst>
                <a:ext uri="{FF2B5EF4-FFF2-40B4-BE49-F238E27FC236}">
                  <a16:creationId xmlns:a16="http://schemas.microsoft.com/office/drawing/2014/main" id="{C656A1A6-A4F8-4C92-923D-722505C9F92F}"/>
                </a:ext>
              </a:extLst>
            </p:cNvPr>
            <p:cNvSpPr>
              <a:spLocks noChangeArrowheads="1"/>
            </p:cNvSpPr>
            <p:nvPr/>
          </p:nvSpPr>
          <p:spPr bwMode="auto">
            <a:xfrm>
              <a:off x="1519"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9" name="Rectangle 80">
              <a:extLst>
                <a:ext uri="{FF2B5EF4-FFF2-40B4-BE49-F238E27FC236}">
                  <a16:creationId xmlns:a16="http://schemas.microsoft.com/office/drawing/2014/main" id="{14C0E7B3-7277-4FA5-9E92-320A11D887E5}"/>
                </a:ext>
              </a:extLst>
            </p:cNvPr>
            <p:cNvSpPr>
              <a:spLocks noChangeArrowheads="1"/>
            </p:cNvSpPr>
            <p:nvPr/>
          </p:nvSpPr>
          <p:spPr bwMode="auto">
            <a:xfrm>
              <a:off x="2200"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20" name="Line 81">
              <a:extLst>
                <a:ext uri="{FF2B5EF4-FFF2-40B4-BE49-F238E27FC236}">
                  <a16:creationId xmlns:a16="http://schemas.microsoft.com/office/drawing/2014/main" id="{8E10E73B-1BF7-45A9-B7E6-095E08894D43}"/>
                </a:ext>
              </a:extLst>
            </p:cNvPr>
            <p:cNvSpPr>
              <a:spLocks noChangeShapeType="1"/>
            </p:cNvSpPr>
            <p:nvPr/>
          </p:nvSpPr>
          <p:spPr bwMode="auto">
            <a:xfrm flipH="1">
              <a:off x="1746" y="1480"/>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Line 82">
              <a:extLst>
                <a:ext uri="{FF2B5EF4-FFF2-40B4-BE49-F238E27FC236}">
                  <a16:creationId xmlns:a16="http://schemas.microsoft.com/office/drawing/2014/main" id="{3DEC57B0-52D6-481D-8B3C-7D2B185A6F65}"/>
                </a:ext>
              </a:extLst>
            </p:cNvPr>
            <p:cNvSpPr>
              <a:spLocks noChangeShapeType="1"/>
            </p:cNvSpPr>
            <p:nvPr/>
          </p:nvSpPr>
          <p:spPr bwMode="auto">
            <a:xfrm>
              <a:off x="2200" y="1480"/>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2" name="Oval 83">
              <a:extLst>
                <a:ext uri="{FF2B5EF4-FFF2-40B4-BE49-F238E27FC236}">
                  <a16:creationId xmlns:a16="http://schemas.microsoft.com/office/drawing/2014/main" id="{9C449FDB-C094-4569-8D41-4AE79A2F2196}"/>
                </a:ext>
              </a:extLst>
            </p:cNvPr>
            <p:cNvSpPr>
              <a:spLocks noChangeArrowheads="1"/>
            </p:cNvSpPr>
            <p:nvPr/>
          </p:nvSpPr>
          <p:spPr bwMode="auto">
            <a:xfrm>
              <a:off x="1901" y="119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3" name="Rectangle 84">
              <a:extLst>
                <a:ext uri="{FF2B5EF4-FFF2-40B4-BE49-F238E27FC236}">
                  <a16:creationId xmlns:a16="http://schemas.microsoft.com/office/drawing/2014/main" id="{CE19DF0D-5DE3-4710-B812-693D342CA0E6}"/>
                </a:ext>
              </a:extLst>
            </p:cNvPr>
            <p:cNvSpPr>
              <a:spLocks noChangeArrowheads="1"/>
            </p:cNvSpPr>
            <p:nvPr/>
          </p:nvSpPr>
          <p:spPr bwMode="auto">
            <a:xfrm>
              <a:off x="2517" y="120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24" name="Oval 85">
              <a:extLst>
                <a:ext uri="{FF2B5EF4-FFF2-40B4-BE49-F238E27FC236}">
                  <a16:creationId xmlns:a16="http://schemas.microsoft.com/office/drawing/2014/main" id="{18652B76-D403-4A2E-A5BB-600A77C41748}"/>
                </a:ext>
              </a:extLst>
            </p:cNvPr>
            <p:cNvSpPr>
              <a:spLocks noChangeArrowheads="1"/>
            </p:cNvSpPr>
            <p:nvPr/>
          </p:nvSpPr>
          <p:spPr bwMode="auto">
            <a:xfrm>
              <a:off x="1696" y="109"/>
              <a:ext cx="371" cy="327"/>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55</a:t>
              </a:r>
            </a:p>
          </p:txBody>
        </p:sp>
        <p:sp>
          <p:nvSpPr>
            <p:cNvPr id="25" name="Line 87">
              <a:extLst>
                <a:ext uri="{FF2B5EF4-FFF2-40B4-BE49-F238E27FC236}">
                  <a16:creationId xmlns:a16="http://schemas.microsoft.com/office/drawing/2014/main" id="{EB3F33B1-D397-4E1A-A3B2-30EA5888D918}"/>
                </a:ext>
              </a:extLst>
            </p:cNvPr>
            <p:cNvSpPr>
              <a:spLocks noChangeShapeType="1"/>
            </p:cNvSpPr>
            <p:nvPr/>
          </p:nvSpPr>
          <p:spPr bwMode="auto">
            <a:xfrm flipV="1">
              <a:off x="1202" y="332"/>
              <a:ext cx="498"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6" name="Line 88">
              <a:extLst>
                <a:ext uri="{FF2B5EF4-FFF2-40B4-BE49-F238E27FC236}">
                  <a16:creationId xmlns:a16="http://schemas.microsoft.com/office/drawing/2014/main" id="{FB0B53BD-C4FA-4A0A-BAFD-354150C02567}"/>
                </a:ext>
              </a:extLst>
            </p:cNvPr>
            <p:cNvSpPr>
              <a:spLocks noChangeShapeType="1"/>
            </p:cNvSpPr>
            <p:nvPr/>
          </p:nvSpPr>
          <p:spPr bwMode="auto">
            <a:xfrm>
              <a:off x="2017" y="332"/>
              <a:ext cx="273"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sp>
        <p:nvSpPr>
          <p:cNvPr id="27" name="Rectangle 112">
            <a:extLst>
              <a:ext uri="{FF2B5EF4-FFF2-40B4-BE49-F238E27FC236}">
                <a16:creationId xmlns:a16="http://schemas.microsoft.com/office/drawing/2014/main" id="{E54D9651-0E5E-4510-80E0-ED6EF1981A63}"/>
              </a:ext>
            </a:extLst>
          </p:cNvPr>
          <p:cNvSpPr>
            <a:spLocks noChangeArrowheads="1"/>
          </p:cNvSpPr>
          <p:nvPr/>
        </p:nvSpPr>
        <p:spPr bwMode="auto">
          <a:xfrm>
            <a:off x="4928586" y="3559453"/>
            <a:ext cx="817562"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grpSp>
        <p:nvGrpSpPr>
          <p:cNvPr id="28" name="Group 113">
            <a:extLst>
              <a:ext uri="{FF2B5EF4-FFF2-40B4-BE49-F238E27FC236}">
                <a16:creationId xmlns:a16="http://schemas.microsoft.com/office/drawing/2014/main" id="{3A6DFB76-0D98-47F1-9A9C-B17860CD9CC7}"/>
              </a:ext>
            </a:extLst>
          </p:cNvPr>
          <p:cNvGrpSpPr>
            <a:grpSpLocks/>
          </p:cNvGrpSpPr>
          <p:nvPr/>
        </p:nvGrpSpPr>
        <p:grpSpPr bwMode="auto">
          <a:xfrm>
            <a:off x="4998436" y="3575328"/>
            <a:ext cx="3925887" cy="2981325"/>
            <a:chOff x="559" y="109"/>
            <a:chExt cx="2473" cy="1878"/>
          </a:xfrm>
        </p:grpSpPr>
        <p:sp>
          <p:nvSpPr>
            <p:cNvPr id="29" name="Oval 114">
              <a:extLst>
                <a:ext uri="{FF2B5EF4-FFF2-40B4-BE49-F238E27FC236}">
                  <a16:creationId xmlns:a16="http://schemas.microsoft.com/office/drawing/2014/main" id="{D0BF7BF7-2A1A-43EA-8BAF-DC7B428673DC}"/>
                </a:ext>
              </a:extLst>
            </p:cNvPr>
            <p:cNvSpPr>
              <a:spLocks noChangeArrowheads="1"/>
            </p:cNvSpPr>
            <p:nvPr/>
          </p:nvSpPr>
          <p:spPr bwMode="auto">
            <a:xfrm>
              <a:off x="2188"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30</a:t>
              </a:r>
            </a:p>
          </p:txBody>
        </p:sp>
        <p:sp>
          <p:nvSpPr>
            <p:cNvPr id="30" name="Line 115">
              <a:extLst>
                <a:ext uri="{FF2B5EF4-FFF2-40B4-BE49-F238E27FC236}">
                  <a16:creationId xmlns:a16="http://schemas.microsoft.com/office/drawing/2014/main" id="{8948FA29-51FB-495F-A3D5-F1B410280A01}"/>
                </a:ext>
              </a:extLst>
            </p:cNvPr>
            <p:cNvSpPr>
              <a:spLocks noChangeShapeType="1"/>
            </p:cNvSpPr>
            <p:nvPr/>
          </p:nvSpPr>
          <p:spPr bwMode="auto">
            <a:xfrm flipH="1">
              <a:off x="2064" y="890"/>
              <a:ext cx="181"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Line 116">
              <a:extLst>
                <a:ext uri="{FF2B5EF4-FFF2-40B4-BE49-F238E27FC236}">
                  <a16:creationId xmlns:a16="http://schemas.microsoft.com/office/drawing/2014/main" id="{D111821D-0612-43F3-A6B9-A8AF4B149B2B}"/>
                </a:ext>
              </a:extLst>
            </p:cNvPr>
            <p:cNvSpPr>
              <a:spLocks noChangeShapeType="1"/>
            </p:cNvSpPr>
            <p:nvPr/>
          </p:nvSpPr>
          <p:spPr bwMode="auto">
            <a:xfrm>
              <a:off x="2472" y="890"/>
              <a:ext cx="317"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2" name="Rectangle 117">
              <a:extLst>
                <a:ext uri="{FF2B5EF4-FFF2-40B4-BE49-F238E27FC236}">
                  <a16:creationId xmlns:a16="http://schemas.microsoft.com/office/drawing/2014/main" id="{BA136AD8-3600-4B5E-A864-FC5A0C401297}"/>
                </a:ext>
              </a:extLst>
            </p:cNvPr>
            <p:cNvSpPr>
              <a:spLocks noChangeArrowheads="1"/>
            </p:cNvSpPr>
            <p:nvPr/>
          </p:nvSpPr>
          <p:spPr bwMode="auto">
            <a:xfrm>
              <a:off x="55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33" name="Rectangle 118">
              <a:extLst>
                <a:ext uri="{FF2B5EF4-FFF2-40B4-BE49-F238E27FC236}">
                  <a16:creationId xmlns:a16="http://schemas.microsoft.com/office/drawing/2014/main" id="{877FD3C9-0DEB-4CBE-A82B-FE75B296B515}"/>
                </a:ext>
              </a:extLst>
            </p:cNvPr>
            <p:cNvSpPr>
              <a:spLocks noChangeArrowheads="1"/>
            </p:cNvSpPr>
            <p:nvPr/>
          </p:nvSpPr>
          <p:spPr bwMode="auto">
            <a:xfrm>
              <a:off x="123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34" name="Oval 119">
              <a:extLst>
                <a:ext uri="{FF2B5EF4-FFF2-40B4-BE49-F238E27FC236}">
                  <a16:creationId xmlns:a16="http://schemas.microsoft.com/office/drawing/2014/main" id="{C102E59F-98D2-48B9-B8CB-5D4932C5C10E}"/>
                </a:ext>
              </a:extLst>
            </p:cNvPr>
            <p:cNvSpPr>
              <a:spLocks noChangeArrowheads="1"/>
            </p:cNvSpPr>
            <p:nvPr/>
          </p:nvSpPr>
          <p:spPr bwMode="auto">
            <a:xfrm>
              <a:off x="963"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25</a:t>
              </a:r>
            </a:p>
          </p:txBody>
        </p:sp>
        <p:sp>
          <p:nvSpPr>
            <p:cNvPr id="35" name="Line 120">
              <a:extLst>
                <a:ext uri="{FF2B5EF4-FFF2-40B4-BE49-F238E27FC236}">
                  <a16:creationId xmlns:a16="http://schemas.microsoft.com/office/drawing/2014/main" id="{8AF5A56B-E55B-4FC8-89E3-90D2111DB2BB}"/>
                </a:ext>
              </a:extLst>
            </p:cNvPr>
            <p:cNvSpPr>
              <a:spLocks noChangeShapeType="1"/>
            </p:cNvSpPr>
            <p:nvPr/>
          </p:nvSpPr>
          <p:spPr bwMode="auto">
            <a:xfrm flipH="1">
              <a:off x="876" y="908"/>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Line 121">
              <a:extLst>
                <a:ext uri="{FF2B5EF4-FFF2-40B4-BE49-F238E27FC236}">
                  <a16:creationId xmlns:a16="http://schemas.microsoft.com/office/drawing/2014/main" id="{CA0BAC07-B205-41A9-9C53-6F0D0AAADBC3}"/>
                </a:ext>
              </a:extLst>
            </p:cNvPr>
            <p:cNvSpPr>
              <a:spLocks noChangeShapeType="1"/>
            </p:cNvSpPr>
            <p:nvPr/>
          </p:nvSpPr>
          <p:spPr bwMode="auto">
            <a:xfrm>
              <a:off x="1238" y="908"/>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7" name="Rectangle 122">
              <a:extLst>
                <a:ext uri="{FF2B5EF4-FFF2-40B4-BE49-F238E27FC236}">
                  <a16:creationId xmlns:a16="http://schemas.microsoft.com/office/drawing/2014/main" id="{08998EC8-B19B-4387-B6EF-7C1FBC53DF12}"/>
                </a:ext>
              </a:extLst>
            </p:cNvPr>
            <p:cNvSpPr>
              <a:spLocks noChangeArrowheads="1"/>
            </p:cNvSpPr>
            <p:nvPr/>
          </p:nvSpPr>
          <p:spPr bwMode="auto">
            <a:xfrm>
              <a:off x="1519"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38" name="Rectangle 123">
              <a:extLst>
                <a:ext uri="{FF2B5EF4-FFF2-40B4-BE49-F238E27FC236}">
                  <a16:creationId xmlns:a16="http://schemas.microsoft.com/office/drawing/2014/main" id="{282754B8-9CE1-41D5-B2E3-9E1AA88DC1B0}"/>
                </a:ext>
              </a:extLst>
            </p:cNvPr>
            <p:cNvSpPr>
              <a:spLocks noChangeArrowheads="1"/>
            </p:cNvSpPr>
            <p:nvPr/>
          </p:nvSpPr>
          <p:spPr bwMode="auto">
            <a:xfrm>
              <a:off x="2200"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39" name="Line 124">
              <a:extLst>
                <a:ext uri="{FF2B5EF4-FFF2-40B4-BE49-F238E27FC236}">
                  <a16:creationId xmlns:a16="http://schemas.microsoft.com/office/drawing/2014/main" id="{923F990E-5C4A-4515-961B-CE05823327C1}"/>
                </a:ext>
              </a:extLst>
            </p:cNvPr>
            <p:cNvSpPr>
              <a:spLocks noChangeShapeType="1"/>
            </p:cNvSpPr>
            <p:nvPr/>
          </p:nvSpPr>
          <p:spPr bwMode="auto">
            <a:xfrm flipH="1">
              <a:off x="1746" y="1480"/>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Line 125">
              <a:extLst>
                <a:ext uri="{FF2B5EF4-FFF2-40B4-BE49-F238E27FC236}">
                  <a16:creationId xmlns:a16="http://schemas.microsoft.com/office/drawing/2014/main" id="{9B841062-8FDD-4237-8A12-2100333494C7}"/>
                </a:ext>
              </a:extLst>
            </p:cNvPr>
            <p:cNvSpPr>
              <a:spLocks noChangeShapeType="1"/>
            </p:cNvSpPr>
            <p:nvPr/>
          </p:nvSpPr>
          <p:spPr bwMode="auto">
            <a:xfrm>
              <a:off x="2200" y="1480"/>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1" name="Oval 126">
              <a:extLst>
                <a:ext uri="{FF2B5EF4-FFF2-40B4-BE49-F238E27FC236}">
                  <a16:creationId xmlns:a16="http://schemas.microsoft.com/office/drawing/2014/main" id="{AC1A910F-A264-4EF3-BC58-5102EB87AFAF}"/>
                </a:ext>
              </a:extLst>
            </p:cNvPr>
            <p:cNvSpPr>
              <a:spLocks noChangeArrowheads="1"/>
            </p:cNvSpPr>
            <p:nvPr/>
          </p:nvSpPr>
          <p:spPr bwMode="auto">
            <a:xfrm>
              <a:off x="1901" y="119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42" name="Rectangle 127">
              <a:extLst>
                <a:ext uri="{FF2B5EF4-FFF2-40B4-BE49-F238E27FC236}">
                  <a16:creationId xmlns:a16="http://schemas.microsoft.com/office/drawing/2014/main" id="{ECEBC183-4194-4F75-AD13-93A8FE8E72D9}"/>
                </a:ext>
              </a:extLst>
            </p:cNvPr>
            <p:cNvSpPr>
              <a:spLocks noChangeArrowheads="1"/>
            </p:cNvSpPr>
            <p:nvPr/>
          </p:nvSpPr>
          <p:spPr bwMode="auto">
            <a:xfrm>
              <a:off x="2517" y="120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43" name="Oval 128">
              <a:extLst>
                <a:ext uri="{FF2B5EF4-FFF2-40B4-BE49-F238E27FC236}">
                  <a16:creationId xmlns:a16="http://schemas.microsoft.com/office/drawing/2014/main" id="{DF8C2E02-D6B5-4C1E-92DF-95EBD73D939D}"/>
                </a:ext>
              </a:extLst>
            </p:cNvPr>
            <p:cNvSpPr>
              <a:spLocks noChangeArrowheads="1"/>
            </p:cNvSpPr>
            <p:nvPr/>
          </p:nvSpPr>
          <p:spPr bwMode="auto">
            <a:xfrm>
              <a:off x="1696" y="109"/>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55</a:t>
              </a:r>
            </a:p>
          </p:txBody>
        </p:sp>
        <p:sp>
          <p:nvSpPr>
            <p:cNvPr id="44" name="Line 129">
              <a:extLst>
                <a:ext uri="{FF2B5EF4-FFF2-40B4-BE49-F238E27FC236}">
                  <a16:creationId xmlns:a16="http://schemas.microsoft.com/office/drawing/2014/main" id="{F4EDAC6C-3F88-436B-A838-B53FEC8FE45B}"/>
                </a:ext>
              </a:extLst>
            </p:cNvPr>
            <p:cNvSpPr>
              <a:spLocks noChangeShapeType="1"/>
            </p:cNvSpPr>
            <p:nvPr/>
          </p:nvSpPr>
          <p:spPr bwMode="auto">
            <a:xfrm flipV="1">
              <a:off x="1202" y="332"/>
              <a:ext cx="498"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5" name="Line 130">
              <a:extLst>
                <a:ext uri="{FF2B5EF4-FFF2-40B4-BE49-F238E27FC236}">
                  <a16:creationId xmlns:a16="http://schemas.microsoft.com/office/drawing/2014/main" id="{F7375793-23C7-4033-ABE3-CE7A8FCA8D31}"/>
                </a:ext>
              </a:extLst>
            </p:cNvPr>
            <p:cNvSpPr>
              <a:spLocks noChangeShapeType="1"/>
            </p:cNvSpPr>
            <p:nvPr/>
          </p:nvSpPr>
          <p:spPr bwMode="auto">
            <a:xfrm>
              <a:off x="2017" y="332"/>
              <a:ext cx="273"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sp>
        <p:nvSpPr>
          <p:cNvPr id="46" name="Oval 131">
            <a:extLst>
              <a:ext uri="{FF2B5EF4-FFF2-40B4-BE49-F238E27FC236}">
                <a16:creationId xmlns:a16="http://schemas.microsoft.com/office/drawing/2014/main" id="{19B3B99C-DA05-4E64-A97E-300159E15488}"/>
              </a:ext>
            </a:extLst>
          </p:cNvPr>
          <p:cNvSpPr>
            <a:spLocks noChangeArrowheads="1"/>
          </p:cNvSpPr>
          <p:nvPr/>
        </p:nvSpPr>
        <p:spPr bwMode="auto">
          <a:xfrm>
            <a:off x="5779853" y="2463959"/>
            <a:ext cx="75333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47" name="Line 133">
            <a:extLst>
              <a:ext uri="{FF2B5EF4-FFF2-40B4-BE49-F238E27FC236}">
                <a16:creationId xmlns:a16="http://schemas.microsoft.com/office/drawing/2014/main" id="{9A8866CA-27F3-4A30-98A3-FB319E48D69D}"/>
              </a:ext>
            </a:extLst>
          </p:cNvPr>
          <p:cNvSpPr>
            <a:spLocks noChangeShapeType="1"/>
          </p:cNvSpPr>
          <p:nvPr/>
        </p:nvSpPr>
        <p:spPr bwMode="auto">
          <a:xfrm flipH="1">
            <a:off x="5360386" y="2911753"/>
            <a:ext cx="576262"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8" name="Line 134">
            <a:extLst>
              <a:ext uri="{FF2B5EF4-FFF2-40B4-BE49-F238E27FC236}">
                <a16:creationId xmlns:a16="http://schemas.microsoft.com/office/drawing/2014/main" id="{FB2E8A05-F3B4-4493-94FD-546C905DF28F}"/>
              </a:ext>
            </a:extLst>
          </p:cNvPr>
          <p:cNvSpPr>
            <a:spLocks noChangeShapeType="1"/>
          </p:cNvSpPr>
          <p:nvPr/>
        </p:nvSpPr>
        <p:spPr bwMode="auto">
          <a:xfrm>
            <a:off x="6368448" y="2911753"/>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9" name="Text Box 135">
            <a:extLst>
              <a:ext uri="{FF2B5EF4-FFF2-40B4-BE49-F238E27FC236}">
                <a16:creationId xmlns:a16="http://schemas.microsoft.com/office/drawing/2014/main" id="{E67BC3F9-3652-4F54-8F4F-D514B26FA8BB}"/>
              </a:ext>
            </a:extLst>
          </p:cNvPr>
          <p:cNvSpPr txBox="1">
            <a:spLocks noChangeArrowheads="1"/>
          </p:cNvSpPr>
          <p:nvPr/>
        </p:nvSpPr>
        <p:spPr bwMode="auto">
          <a:xfrm>
            <a:off x="5360386" y="298319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0" name="Text Box 136">
            <a:extLst>
              <a:ext uri="{FF2B5EF4-FFF2-40B4-BE49-F238E27FC236}">
                <a16:creationId xmlns:a16="http://schemas.microsoft.com/office/drawing/2014/main" id="{BD723E4C-B93E-48A9-AC0D-D2499D8EDF28}"/>
              </a:ext>
            </a:extLst>
          </p:cNvPr>
          <p:cNvSpPr txBox="1">
            <a:spLocks noChangeArrowheads="1"/>
          </p:cNvSpPr>
          <p:nvPr/>
        </p:nvSpPr>
        <p:spPr bwMode="auto">
          <a:xfrm>
            <a:off x="6708173" y="293080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1" name="Text Box 137">
            <a:extLst>
              <a:ext uri="{FF2B5EF4-FFF2-40B4-BE49-F238E27FC236}">
                <a16:creationId xmlns:a16="http://schemas.microsoft.com/office/drawing/2014/main" id="{FEC4D891-5C78-4320-A119-4182F20F2363}"/>
              </a:ext>
            </a:extLst>
          </p:cNvPr>
          <p:cNvSpPr txBox="1">
            <a:spLocks noChangeArrowheads="1"/>
          </p:cNvSpPr>
          <p:nvPr/>
        </p:nvSpPr>
        <p:spPr bwMode="auto">
          <a:xfrm>
            <a:off x="6347811" y="379599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2" name="Text Box 138">
            <a:extLst>
              <a:ext uri="{FF2B5EF4-FFF2-40B4-BE49-F238E27FC236}">
                <a16:creationId xmlns:a16="http://schemas.microsoft.com/office/drawing/2014/main" id="{F0942674-4EEF-4567-99D8-EF73A8B42EDA}"/>
              </a:ext>
            </a:extLst>
          </p:cNvPr>
          <p:cNvSpPr txBox="1">
            <a:spLocks noChangeArrowheads="1"/>
          </p:cNvSpPr>
          <p:nvPr/>
        </p:nvSpPr>
        <p:spPr bwMode="auto">
          <a:xfrm>
            <a:off x="7500336" y="3938866"/>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3" name="Text Box 139">
            <a:extLst>
              <a:ext uri="{FF2B5EF4-FFF2-40B4-BE49-F238E27FC236}">
                <a16:creationId xmlns:a16="http://schemas.microsoft.com/office/drawing/2014/main" id="{D46C1591-BC9E-41A5-A146-765EED3B1E11}"/>
              </a:ext>
            </a:extLst>
          </p:cNvPr>
          <p:cNvSpPr txBox="1">
            <a:spLocks noChangeArrowheads="1"/>
          </p:cNvSpPr>
          <p:nvPr/>
        </p:nvSpPr>
        <p:spPr bwMode="auto">
          <a:xfrm>
            <a:off x="5360386" y="485644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4" name="Text Box 140">
            <a:extLst>
              <a:ext uri="{FF2B5EF4-FFF2-40B4-BE49-F238E27FC236}">
                <a16:creationId xmlns:a16="http://schemas.microsoft.com/office/drawing/2014/main" id="{928B385D-6160-41CF-8885-5426F227EB27}"/>
              </a:ext>
            </a:extLst>
          </p:cNvPr>
          <p:cNvSpPr txBox="1">
            <a:spLocks noChangeArrowheads="1"/>
          </p:cNvSpPr>
          <p:nvPr/>
        </p:nvSpPr>
        <p:spPr bwMode="auto">
          <a:xfrm>
            <a:off x="6276373" y="480405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5" name="Text Box 141">
            <a:extLst>
              <a:ext uri="{FF2B5EF4-FFF2-40B4-BE49-F238E27FC236}">
                <a16:creationId xmlns:a16="http://schemas.microsoft.com/office/drawing/2014/main" id="{1807AEEC-7FF9-4B93-B3D3-07D4BA5AF632}"/>
              </a:ext>
            </a:extLst>
          </p:cNvPr>
          <p:cNvSpPr txBox="1">
            <a:spLocks noChangeArrowheads="1"/>
          </p:cNvSpPr>
          <p:nvPr/>
        </p:nvSpPr>
        <p:spPr bwMode="auto">
          <a:xfrm>
            <a:off x="7232048" y="485644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6" name="Text Box 142">
            <a:extLst>
              <a:ext uri="{FF2B5EF4-FFF2-40B4-BE49-F238E27FC236}">
                <a16:creationId xmlns:a16="http://schemas.microsoft.com/office/drawing/2014/main" id="{4253F770-0E99-4664-AB67-763091CA80FD}"/>
              </a:ext>
            </a:extLst>
          </p:cNvPr>
          <p:cNvSpPr txBox="1">
            <a:spLocks noChangeArrowheads="1"/>
          </p:cNvSpPr>
          <p:nvPr/>
        </p:nvSpPr>
        <p:spPr bwMode="auto">
          <a:xfrm>
            <a:off x="8221061" y="480405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7" name="Text Box 143">
            <a:extLst>
              <a:ext uri="{FF2B5EF4-FFF2-40B4-BE49-F238E27FC236}">
                <a16:creationId xmlns:a16="http://schemas.microsoft.com/office/drawing/2014/main" id="{670E46AF-3B9C-400D-BF06-BDE1BAB3C393}"/>
              </a:ext>
            </a:extLst>
          </p:cNvPr>
          <p:cNvSpPr txBox="1">
            <a:spLocks noChangeArrowheads="1"/>
          </p:cNvSpPr>
          <p:nvPr/>
        </p:nvSpPr>
        <p:spPr bwMode="auto">
          <a:xfrm>
            <a:off x="6781198" y="581211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8" name="Text Box 144">
            <a:extLst>
              <a:ext uri="{FF2B5EF4-FFF2-40B4-BE49-F238E27FC236}">
                <a16:creationId xmlns:a16="http://schemas.microsoft.com/office/drawing/2014/main" id="{52B4DE97-59D5-42C9-9B36-AC2A90C126B5}"/>
              </a:ext>
            </a:extLst>
          </p:cNvPr>
          <p:cNvSpPr txBox="1">
            <a:spLocks noChangeArrowheads="1"/>
          </p:cNvSpPr>
          <p:nvPr/>
        </p:nvSpPr>
        <p:spPr bwMode="auto">
          <a:xfrm>
            <a:off x="7716236" y="566765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9" name="AutoShape 145">
            <a:hlinkClick r:id="" action="ppaction://hlinkshowjump?jump=lastslideviewed" highlightClick="1"/>
            <a:extLst>
              <a:ext uri="{FF2B5EF4-FFF2-40B4-BE49-F238E27FC236}">
                <a16:creationId xmlns:a16="http://schemas.microsoft.com/office/drawing/2014/main" id="{CFBACA48-4873-4B60-ABFA-C96047CFC0D6}"/>
              </a:ext>
            </a:extLst>
          </p:cNvPr>
          <p:cNvSpPr>
            <a:spLocks noChangeArrowheads="1"/>
          </p:cNvSpPr>
          <p:nvPr/>
        </p:nvSpPr>
        <p:spPr bwMode="auto">
          <a:xfrm>
            <a:off x="8032306" y="3031133"/>
            <a:ext cx="676910" cy="369332"/>
          </a:xfrm>
          <a:prstGeom prst="actionButtonBackPrevious">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ea typeface="微软雅黑 Light" panose="020B0502040204020203" pitchFamily="34" charset="-122"/>
            </a:endParaRPr>
          </a:p>
        </p:txBody>
      </p:sp>
      <p:sp>
        <p:nvSpPr>
          <p:cNvPr id="60" name="TextBox 1">
            <a:extLst>
              <a:ext uri="{FF2B5EF4-FFF2-40B4-BE49-F238E27FC236}">
                <a16:creationId xmlns:a16="http://schemas.microsoft.com/office/drawing/2014/main" id="{3410CA1B-7D56-4FA4-9FD6-F860341F2352}"/>
              </a:ext>
            </a:extLst>
          </p:cNvPr>
          <p:cNvSpPr txBox="1">
            <a:spLocks noChangeArrowheads="1"/>
          </p:cNvSpPr>
          <p:nvPr/>
        </p:nvSpPr>
        <p:spPr bwMode="auto">
          <a:xfrm>
            <a:off x="3343548" y="4490729"/>
            <a:ext cx="15135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dirty="0">
                <a:solidFill>
                  <a:srgbClr val="FF0000"/>
                </a:solidFill>
                <a:latin typeface="+mn-lt"/>
                <a:ea typeface="微软雅黑 Light" panose="020B0502040204020203" pitchFamily="34" charset="-122"/>
              </a:rPr>
              <a:t>编码树</a:t>
            </a:r>
            <a:r>
              <a:rPr lang="en-US" altLang="zh-CN" b="1" dirty="0">
                <a:solidFill>
                  <a:srgbClr val="FF0000"/>
                </a:solidFill>
                <a:latin typeface="+mn-lt"/>
                <a:ea typeface="微软雅黑 Light" panose="020B0502040204020203" pitchFamily="34" charset="-122"/>
              </a:rPr>
              <a:t>T</a:t>
            </a:r>
          </a:p>
          <a:p>
            <a:pPr eaLnBrk="1" hangingPunct="1"/>
            <a:r>
              <a:rPr lang="zh-CN" altLang="en-US" b="1" dirty="0">
                <a:solidFill>
                  <a:srgbClr val="FF0000"/>
                </a:solidFill>
                <a:latin typeface="+mn-lt"/>
                <a:ea typeface="微软雅黑 Light" panose="020B0502040204020203" pitchFamily="34" charset="-122"/>
              </a:rPr>
              <a:t>平均码长</a:t>
            </a:r>
            <a:r>
              <a:rPr lang="en-US" altLang="zh-CN" b="1" dirty="0">
                <a:solidFill>
                  <a:srgbClr val="FF0000"/>
                </a:solidFill>
                <a:latin typeface="+mn-lt"/>
                <a:ea typeface="微软雅黑 Light" panose="020B0502040204020203" pitchFamily="34" charset="-122"/>
              </a:rPr>
              <a:t>B(T)</a:t>
            </a:r>
            <a:endParaRPr lang="zh-CN" altLang="en-US" dirty="0">
              <a:latin typeface="+mn-lt"/>
              <a:ea typeface="微软雅黑 Light" panose="020B0502040204020203" pitchFamily="34" charset="-122"/>
            </a:endParaRPr>
          </a:p>
        </p:txBody>
      </p:sp>
      <p:sp>
        <p:nvSpPr>
          <p:cNvPr id="61" name="文本框 60">
            <a:extLst>
              <a:ext uri="{FF2B5EF4-FFF2-40B4-BE49-F238E27FC236}">
                <a16:creationId xmlns:a16="http://schemas.microsoft.com/office/drawing/2014/main" id="{7D672E63-93F0-0508-1D8B-7CCC88B11BBE}"/>
              </a:ext>
            </a:extLst>
          </p:cNvPr>
          <p:cNvSpPr txBox="1"/>
          <p:nvPr/>
        </p:nvSpPr>
        <p:spPr>
          <a:xfrm>
            <a:off x="-95451" y="751078"/>
            <a:ext cx="1697355" cy="369332"/>
          </a:xfrm>
          <a:prstGeom prst="rect">
            <a:avLst/>
          </a:prstGeom>
          <a:noFill/>
        </p:spPr>
        <p:txBody>
          <a:bodyPr wrap="square">
            <a:spAutoFit/>
          </a:bodyPr>
          <a:lstStyle/>
          <a:p>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子问题</a:t>
            </a:r>
            <a:r>
              <a:rPr lang="en-US" altLang="zh-CN" dirty="0">
                <a:ea typeface="微软雅黑 Light" panose="020B0502040204020203" pitchFamily="34" charset="-122"/>
              </a:rPr>
              <a:t>5</a:t>
            </a:r>
            <a:r>
              <a:rPr lang="en-US" altLang="zh-CN" dirty="0">
                <a:latin typeface="+mn-lt"/>
                <a:ea typeface="微软雅黑 Light" panose="020B0502040204020203" pitchFamily="34" charset="-122"/>
              </a:rPr>
              <a:t>】</a:t>
            </a:r>
            <a:endParaRPr lang="zh-CN" altLang="en-US" dirty="0"/>
          </a:p>
        </p:txBody>
      </p:sp>
    </p:spTree>
    <p:extLst>
      <p:ext uri="{BB962C8B-B14F-4D97-AF65-F5344CB8AC3E}">
        <p14:creationId xmlns:p14="http://schemas.microsoft.com/office/powerpoint/2010/main" val="1292885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9F3556-1940-4938-BBC6-458069A6EA70}"/>
              </a:ext>
            </a:extLst>
          </p:cNvPr>
          <p:cNvSpPr>
            <a:spLocks noGrp="1"/>
          </p:cNvSpPr>
          <p:nvPr>
            <p:ph idx="1"/>
          </p:nvPr>
        </p:nvSpPr>
        <p:spPr/>
        <p:txBody>
          <a:bodyPr/>
          <a:lstStyle/>
          <a:p>
            <a:pPr eaLnBrk="1" hangingPunct="1"/>
            <a:endParaRPr lang="en-US" altLang="zh-CN" sz="2400" b="1" dirty="0"/>
          </a:p>
          <a:p>
            <a:pPr eaLnBrk="1" hangingPunct="1"/>
            <a:endParaRPr lang="en-US" altLang="zh-CN" b="1" dirty="0"/>
          </a:p>
          <a:p>
            <a:pPr eaLnBrk="1" hangingPunct="1"/>
            <a:endParaRPr lang="en-US" altLang="zh-CN" sz="2400" b="1" dirty="0"/>
          </a:p>
          <a:p>
            <a:pPr eaLnBrk="1" hangingPunct="1"/>
            <a:endParaRPr lang="en-US" altLang="zh-CN" b="1" dirty="0"/>
          </a:p>
          <a:p>
            <a:pPr eaLnBrk="1" hangingPunct="1"/>
            <a:endParaRPr lang="en-US" altLang="zh-CN" sz="2400" b="1" dirty="0"/>
          </a:p>
          <a:p>
            <a:pPr eaLnBrk="1" hangingPunct="1"/>
            <a:endParaRPr lang="en-US" altLang="zh-CN" b="1" dirty="0"/>
          </a:p>
          <a:p>
            <a:pPr eaLnBrk="1" hangingPunct="1">
              <a:lnSpc>
                <a:spcPct val="120000"/>
              </a:lnSpc>
            </a:pPr>
            <a:r>
              <a:rPr lang="zh-CN" altLang="en-US" sz="2400" dirty="0"/>
              <a:t>特点</a:t>
            </a:r>
            <a:endParaRPr lang="en-US" altLang="zh-CN" sz="2400" dirty="0"/>
          </a:p>
          <a:p>
            <a:pPr lvl="1">
              <a:lnSpc>
                <a:spcPct val="120000"/>
              </a:lnSpc>
              <a:spcBef>
                <a:spcPts val="600"/>
              </a:spcBef>
            </a:pPr>
            <a:r>
              <a:rPr lang="zh-CN" altLang="en-US" dirty="0">
                <a:latin typeface="+mn-lt"/>
              </a:rPr>
              <a:t>最先合并的具有最小频率的</a:t>
            </a:r>
            <a:r>
              <a:rPr lang="en-US" altLang="zh-CN" dirty="0">
                <a:latin typeface="+mn-lt"/>
              </a:rPr>
              <a:t>2</a:t>
            </a:r>
            <a:r>
              <a:rPr lang="zh-CN" altLang="en-US" dirty="0">
                <a:latin typeface="+mn-lt"/>
              </a:rPr>
              <a:t>个字符，如</a:t>
            </a:r>
            <a:r>
              <a:rPr lang="en-US" altLang="zh-CN" dirty="0">
                <a:solidFill>
                  <a:srgbClr val="FF3300"/>
                </a:solidFill>
                <a:latin typeface="+mn-lt"/>
              </a:rPr>
              <a:t>e</a:t>
            </a:r>
            <a:r>
              <a:rPr lang="zh-CN" altLang="en-US" dirty="0">
                <a:latin typeface="+mn-lt"/>
              </a:rPr>
              <a:t>、</a:t>
            </a:r>
            <a:r>
              <a:rPr lang="en-US" altLang="zh-CN" dirty="0">
                <a:solidFill>
                  <a:srgbClr val="FF3300"/>
                </a:solidFill>
                <a:latin typeface="+mn-lt"/>
              </a:rPr>
              <a:t>f</a:t>
            </a:r>
            <a:r>
              <a:rPr lang="zh-CN" altLang="en-US" dirty="0">
                <a:latin typeface="+mn-lt"/>
              </a:rPr>
              <a:t>，</a:t>
            </a:r>
            <a:r>
              <a:rPr lang="zh-CN" altLang="en-US" dirty="0">
                <a:solidFill>
                  <a:srgbClr val="000000"/>
                </a:solidFill>
                <a:latin typeface="+mn-lt"/>
              </a:rPr>
              <a:t>具有相同码长，且只有最后一位编码不相同</a:t>
            </a:r>
          </a:p>
          <a:p>
            <a:endParaRPr lang="zh-CN" altLang="en-US" dirty="0"/>
          </a:p>
        </p:txBody>
      </p:sp>
      <p:sp>
        <p:nvSpPr>
          <p:cNvPr id="3" name="日期占位符 2">
            <a:extLst>
              <a:ext uri="{FF2B5EF4-FFF2-40B4-BE49-F238E27FC236}">
                <a16:creationId xmlns:a16="http://schemas.microsoft.com/office/drawing/2014/main" id="{FEE6178F-6996-4625-824A-1965DDD677DF}"/>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BD18DD17-D6AC-414B-A45B-238297C264FB}"/>
              </a:ext>
            </a:extLst>
          </p:cNvPr>
          <p:cNvSpPr>
            <a:spLocks noGrp="1"/>
          </p:cNvSpPr>
          <p:nvPr>
            <p:ph type="sldNum" sz="quarter" idx="12"/>
          </p:nvPr>
        </p:nvSpPr>
        <p:spPr/>
        <p:txBody>
          <a:bodyPr/>
          <a:lstStyle/>
          <a:p>
            <a:fld id="{EEA58A3B-43CE-4AA0-90B5-EB47AFAFEB34}" type="slidenum">
              <a:rPr lang="zh-CN" altLang="en-US" smtClean="0"/>
              <a:pPr/>
              <a:t>55</a:t>
            </a:fld>
            <a:endParaRPr lang="zh-CN" altLang="en-US" dirty="0"/>
          </a:p>
        </p:txBody>
      </p:sp>
      <p:graphicFrame>
        <p:nvGraphicFramePr>
          <p:cNvPr id="6" name="Group 122">
            <a:extLst>
              <a:ext uri="{FF2B5EF4-FFF2-40B4-BE49-F238E27FC236}">
                <a16:creationId xmlns:a16="http://schemas.microsoft.com/office/drawing/2014/main" id="{BD945674-33B9-4B8C-B1EF-427A2DDDF08E}"/>
              </a:ext>
            </a:extLst>
          </p:cNvPr>
          <p:cNvGraphicFramePr>
            <a:graphicFrameLocks noGrp="1"/>
          </p:cNvGraphicFramePr>
          <p:nvPr>
            <p:extLst>
              <p:ext uri="{D42A27DB-BD31-4B8C-83A1-F6EECF244321}">
                <p14:modId xmlns:p14="http://schemas.microsoft.com/office/powerpoint/2010/main" val="934835837"/>
              </p:ext>
            </p:extLst>
          </p:nvPr>
        </p:nvGraphicFramePr>
        <p:xfrm>
          <a:off x="648182" y="479826"/>
          <a:ext cx="8004617" cy="2196948"/>
        </p:xfrm>
        <a:graphic>
          <a:graphicData uri="http://schemas.openxmlformats.org/drawingml/2006/table">
            <a:tbl>
              <a:tblPr/>
              <a:tblGrid>
                <a:gridCol w="1416818">
                  <a:extLst>
                    <a:ext uri="{9D8B030D-6E8A-4147-A177-3AD203B41FA5}">
                      <a16:colId xmlns:a16="http://schemas.microsoft.com/office/drawing/2014/main" val="20000"/>
                    </a:ext>
                  </a:extLst>
                </a:gridCol>
                <a:gridCol w="859576">
                  <a:extLst>
                    <a:ext uri="{9D8B030D-6E8A-4147-A177-3AD203B41FA5}">
                      <a16:colId xmlns:a16="http://schemas.microsoft.com/office/drawing/2014/main" val="20001"/>
                    </a:ext>
                  </a:extLst>
                </a:gridCol>
                <a:gridCol w="1100959">
                  <a:extLst>
                    <a:ext uri="{9D8B030D-6E8A-4147-A177-3AD203B41FA5}">
                      <a16:colId xmlns:a16="http://schemas.microsoft.com/office/drawing/2014/main" val="20002"/>
                    </a:ext>
                  </a:extLst>
                </a:gridCol>
                <a:gridCol w="1102578">
                  <a:extLst>
                    <a:ext uri="{9D8B030D-6E8A-4147-A177-3AD203B41FA5}">
                      <a16:colId xmlns:a16="http://schemas.microsoft.com/office/drawing/2014/main" val="20003"/>
                    </a:ext>
                  </a:extLst>
                </a:gridCol>
                <a:gridCol w="1100959">
                  <a:extLst>
                    <a:ext uri="{9D8B030D-6E8A-4147-A177-3AD203B41FA5}">
                      <a16:colId xmlns:a16="http://schemas.microsoft.com/office/drawing/2014/main" val="20004"/>
                    </a:ext>
                  </a:extLst>
                </a:gridCol>
                <a:gridCol w="1248292">
                  <a:extLst>
                    <a:ext uri="{9D8B030D-6E8A-4147-A177-3AD203B41FA5}">
                      <a16:colId xmlns:a16="http://schemas.microsoft.com/office/drawing/2014/main" val="20005"/>
                    </a:ext>
                  </a:extLst>
                </a:gridCol>
                <a:gridCol w="1175435">
                  <a:extLst>
                    <a:ext uri="{9D8B030D-6E8A-4147-A177-3AD203B41FA5}">
                      <a16:colId xmlns:a16="http://schemas.microsoft.com/office/drawing/2014/main" val="20006"/>
                    </a:ext>
                  </a:extLst>
                </a:gridCol>
              </a:tblGrid>
              <a:tr h="512574">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chemeClr val="tx1"/>
                          </a:solidFill>
                          <a:effectLst/>
                          <a:latin typeface="+mn-lt"/>
                          <a:ea typeface="微软雅黑 Light" panose="020B0502040204020203" pitchFamily="34" charset="-122"/>
                        </a:rPr>
                        <a:t>字符</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a</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b</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c</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d</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FF3300"/>
                          </a:solidFill>
                          <a:effectLst/>
                          <a:latin typeface="+mn-lt"/>
                          <a:ea typeface="微软雅黑 Light" panose="020B0502040204020203" pitchFamily="34" charset="-122"/>
                        </a:rPr>
                        <a:t>e</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FF3300"/>
                          </a:solidFill>
                          <a:effectLst/>
                          <a:latin typeface="+mn-lt"/>
                          <a:ea typeface="微软雅黑 Light" panose="020B0502040204020203" pitchFamily="34" charset="-122"/>
                        </a:rPr>
                        <a:t>f</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5969">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频率</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45</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12</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16</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9</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5</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7419">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路径长度</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4</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4</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0986">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变长码</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101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100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111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1101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1100</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2145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DE04C-EBB2-4F34-B54B-53ACFB00F30B}"/>
              </a:ext>
            </a:extLst>
          </p:cNvPr>
          <p:cNvSpPr>
            <a:spLocks noGrp="1"/>
          </p:cNvSpPr>
          <p:nvPr>
            <p:ph type="title"/>
          </p:nvPr>
        </p:nvSpPr>
        <p:spPr/>
        <p:txBody>
          <a:bodyPr/>
          <a:lstStyle/>
          <a:p>
            <a:r>
              <a:rPr lang="zh-CN" altLang="en-US" dirty="0"/>
              <a:t>最优前缀码</a:t>
            </a:r>
          </a:p>
        </p:txBody>
      </p:sp>
      <p:sp>
        <p:nvSpPr>
          <p:cNvPr id="3" name="内容占位符 2">
            <a:extLst>
              <a:ext uri="{FF2B5EF4-FFF2-40B4-BE49-F238E27FC236}">
                <a16:creationId xmlns:a16="http://schemas.microsoft.com/office/drawing/2014/main" id="{F58BE3BA-BDF0-4599-8365-158873600987}"/>
              </a:ext>
            </a:extLst>
          </p:cNvPr>
          <p:cNvSpPr>
            <a:spLocks noGrp="1"/>
          </p:cNvSpPr>
          <p:nvPr>
            <p:ph idx="1"/>
          </p:nvPr>
        </p:nvSpPr>
        <p:spPr>
          <a:xfrm>
            <a:off x="123432" y="756252"/>
            <a:ext cx="8897136" cy="5768409"/>
          </a:xfrm>
        </p:spPr>
        <p:txBody>
          <a:bodyPr/>
          <a:lstStyle/>
          <a:p>
            <a:r>
              <a:rPr lang="zh-CN" altLang="en-US" sz="2400" dirty="0">
                <a:solidFill>
                  <a:srgbClr val="000000"/>
                </a:solidFill>
              </a:rPr>
              <a:t>对已知出现频率</a:t>
            </a:r>
            <a:r>
              <a:rPr lang="en-US" altLang="zh-CN" sz="2400" dirty="0">
                <a:solidFill>
                  <a:srgbClr val="000000"/>
                </a:solidFill>
              </a:rPr>
              <a:t>f(c)</a:t>
            </a:r>
            <a:r>
              <a:rPr lang="zh-CN" altLang="en-US" sz="2400" dirty="0">
                <a:solidFill>
                  <a:srgbClr val="000000"/>
                </a:solidFill>
              </a:rPr>
              <a:t>的字符集</a:t>
            </a:r>
            <a:r>
              <a:rPr lang="en-US" altLang="zh-CN" sz="2400" dirty="0">
                <a:solidFill>
                  <a:srgbClr val="000000"/>
                </a:solidFill>
              </a:rPr>
              <a:t>C={c}</a:t>
            </a:r>
            <a:r>
              <a:rPr lang="zh-CN" altLang="en-US" sz="2400" dirty="0">
                <a:solidFill>
                  <a:srgbClr val="000000"/>
                </a:solidFill>
              </a:rPr>
              <a:t>，可以有多个不同的（等长、非等长）</a:t>
            </a:r>
            <a:r>
              <a:rPr lang="zh-CN" altLang="en-US" sz="2400" dirty="0">
                <a:solidFill>
                  <a:srgbClr val="FF0000"/>
                </a:solidFill>
              </a:rPr>
              <a:t>前缀码</a:t>
            </a:r>
            <a:endParaRPr lang="en-US" altLang="zh-CN" dirty="0">
              <a:solidFill>
                <a:srgbClr val="000000"/>
              </a:solidFill>
            </a:endParaRPr>
          </a:p>
          <a:p>
            <a:r>
              <a:rPr lang="en-US" altLang="zh-CN" sz="2400" dirty="0">
                <a:solidFill>
                  <a:srgbClr val="000000"/>
                </a:solidFill>
              </a:rPr>
              <a:t>E.g. </a:t>
            </a:r>
            <a:r>
              <a:rPr lang="zh-CN" altLang="en-US" sz="2400" dirty="0">
                <a:solidFill>
                  <a:srgbClr val="000000"/>
                </a:solidFill>
              </a:rPr>
              <a:t>定长码也是前缀码</a:t>
            </a:r>
            <a:endParaRPr lang="en-US" altLang="zh-CN" sz="2400" dirty="0">
              <a:solidFill>
                <a:srgbClr val="000000"/>
              </a:solidFill>
            </a:endParaRPr>
          </a:p>
          <a:p>
            <a:endParaRPr lang="zh-CN" altLang="en-US" dirty="0"/>
          </a:p>
        </p:txBody>
      </p:sp>
      <p:sp>
        <p:nvSpPr>
          <p:cNvPr id="4" name="日期占位符 3">
            <a:extLst>
              <a:ext uri="{FF2B5EF4-FFF2-40B4-BE49-F238E27FC236}">
                <a16:creationId xmlns:a16="http://schemas.microsoft.com/office/drawing/2014/main" id="{F81AF391-AD20-4CED-AB94-E904C0D9C598}"/>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D0CDA012-2F01-4516-8DEA-5C1BB14DFEAA}"/>
              </a:ext>
            </a:extLst>
          </p:cNvPr>
          <p:cNvSpPr>
            <a:spLocks noGrp="1"/>
          </p:cNvSpPr>
          <p:nvPr>
            <p:ph type="sldNum" sz="quarter" idx="12"/>
          </p:nvPr>
        </p:nvSpPr>
        <p:spPr/>
        <p:txBody>
          <a:bodyPr/>
          <a:lstStyle/>
          <a:p>
            <a:fld id="{EEA58A3B-43CE-4AA0-90B5-EB47AFAFEB34}" type="slidenum">
              <a:rPr lang="zh-CN" altLang="en-US" smtClean="0"/>
              <a:pPr/>
              <a:t>56</a:t>
            </a:fld>
            <a:endParaRPr lang="zh-CN" altLang="en-US" dirty="0"/>
          </a:p>
        </p:txBody>
      </p:sp>
      <p:sp>
        <p:nvSpPr>
          <p:cNvPr id="7" name="Rectangle 5">
            <a:extLst>
              <a:ext uri="{FF2B5EF4-FFF2-40B4-BE49-F238E27FC236}">
                <a16:creationId xmlns:a16="http://schemas.microsoft.com/office/drawing/2014/main" id="{63DC2AA7-1F6C-44AB-95E3-75FBC6B13884}"/>
              </a:ext>
            </a:extLst>
          </p:cNvPr>
          <p:cNvSpPr>
            <a:spLocks noChangeArrowheads="1"/>
          </p:cNvSpPr>
          <p:nvPr/>
        </p:nvSpPr>
        <p:spPr bwMode="auto">
          <a:xfrm>
            <a:off x="3777153" y="3557898"/>
            <a:ext cx="2247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r>
              <a:rPr kumimoji="1" lang="zh-CN" altLang="en-US" sz="1400">
                <a:solidFill>
                  <a:srgbClr val="000000"/>
                </a:solidFill>
                <a:ea typeface="微软雅黑 Light" panose="020B0502040204020203" pitchFamily="34" charset="-122"/>
              </a:rPr>
              <a:t> </a:t>
            </a:r>
            <a:endParaRPr kumimoji="1" lang="zh-CN" altLang="en-US" sz="2400">
              <a:solidFill>
                <a:srgbClr val="000000"/>
              </a:solidFill>
              <a:ea typeface="微软雅黑 Light" panose="020B0502040204020203" pitchFamily="34" charset="-122"/>
            </a:endParaRPr>
          </a:p>
        </p:txBody>
      </p:sp>
      <p:grpSp>
        <p:nvGrpSpPr>
          <p:cNvPr id="8" name="Group 6">
            <a:extLst>
              <a:ext uri="{FF2B5EF4-FFF2-40B4-BE49-F238E27FC236}">
                <a16:creationId xmlns:a16="http://schemas.microsoft.com/office/drawing/2014/main" id="{737C4487-4CF7-42E7-99D8-7F2566D52C0F}"/>
              </a:ext>
            </a:extLst>
          </p:cNvPr>
          <p:cNvGrpSpPr>
            <a:grpSpLocks/>
          </p:cNvGrpSpPr>
          <p:nvPr/>
        </p:nvGrpSpPr>
        <p:grpSpPr bwMode="auto">
          <a:xfrm>
            <a:off x="581516" y="1817898"/>
            <a:ext cx="8018462" cy="4349750"/>
            <a:chOff x="431" y="1197"/>
            <a:chExt cx="5051" cy="2740"/>
          </a:xfrm>
        </p:grpSpPr>
        <p:sp>
          <p:nvSpPr>
            <p:cNvPr id="9" name="Rectangle 7">
              <a:extLst>
                <a:ext uri="{FF2B5EF4-FFF2-40B4-BE49-F238E27FC236}">
                  <a16:creationId xmlns:a16="http://schemas.microsoft.com/office/drawing/2014/main" id="{AD43EA2A-8CB5-4DCC-A6FB-00B3FAAD8C8E}"/>
                </a:ext>
              </a:extLst>
            </p:cNvPr>
            <p:cNvSpPr>
              <a:spLocks noChangeArrowheads="1"/>
            </p:cNvSpPr>
            <p:nvPr/>
          </p:nvSpPr>
          <p:spPr bwMode="auto">
            <a:xfrm>
              <a:off x="431"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10" name="Rectangle 8">
              <a:extLst>
                <a:ext uri="{FF2B5EF4-FFF2-40B4-BE49-F238E27FC236}">
                  <a16:creationId xmlns:a16="http://schemas.microsoft.com/office/drawing/2014/main" id="{D9C06413-79B1-48C3-A35B-CD92675066DE}"/>
                </a:ext>
              </a:extLst>
            </p:cNvPr>
            <p:cNvSpPr>
              <a:spLocks noChangeArrowheads="1"/>
            </p:cNvSpPr>
            <p:nvPr/>
          </p:nvSpPr>
          <p:spPr bwMode="auto">
            <a:xfrm>
              <a:off x="2200"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1" name="Rectangle 9">
              <a:extLst>
                <a:ext uri="{FF2B5EF4-FFF2-40B4-BE49-F238E27FC236}">
                  <a16:creationId xmlns:a16="http://schemas.microsoft.com/office/drawing/2014/main" id="{8FFFE516-CDD0-4304-BECF-DEB5235DAC9B}"/>
                </a:ext>
              </a:extLst>
            </p:cNvPr>
            <p:cNvSpPr>
              <a:spLocks noChangeArrowheads="1"/>
            </p:cNvSpPr>
            <p:nvPr/>
          </p:nvSpPr>
          <p:spPr bwMode="auto">
            <a:xfrm>
              <a:off x="1292"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2" name="Rectangle 10">
              <a:extLst>
                <a:ext uri="{FF2B5EF4-FFF2-40B4-BE49-F238E27FC236}">
                  <a16:creationId xmlns:a16="http://schemas.microsoft.com/office/drawing/2014/main" id="{2E21264D-42F5-48B6-95E7-574D0876FEBC}"/>
                </a:ext>
              </a:extLst>
            </p:cNvPr>
            <p:cNvSpPr>
              <a:spLocks noChangeArrowheads="1"/>
            </p:cNvSpPr>
            <p:nvPr/>
          </p:nvSpPr>
          <p:spPr bwMode="auto">
            <a:xfrm>
              <a:off x="4967"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3" name="Rectangle 11">
              <a:extLst>
                <a:ext uri="{FF2B5EF4-FFF2-40B4-BE49-F238E27FC236}">
                  <a16:creationId xmlns:a16="http://schemas.microsoft.com/office/drawing/2014/main" id="{A5D1F9AB-0C5F-44D5-83C5-5F15ABE1159F}"/>
                </a:ext>
              </a:extLst>
            </p:cNvPr>
            <p:cNvSpPr>
              <a:spLocks noChangeArrowheads="1"/>
            </p:cNvSpPr>
            <p:nvPr/>
          </p:nvSpPr>
          <p:spPr bwMode="auto">
            <a:xfrm>
              <a:off x="4014"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4" name="Rectangle 12">
              <a:extLst>
                <a:ext uri="{FF2B5EF4-FFF2-40B4-BE49-F238E27FC236}">
                  <a16:creationId xmlns:a16="http://schemas.microsoft.com/office/drawing/2014/main" id="{7E3D020B-5F05-4062-99CF-EEC59816E151}"/>
                </a:ext>
              </a:extLst>
            </p:cNvPr>
            <p:cNvSpPr>
              <a:spLocks noChangeArrowheads="1"/>
            </p:cNvSpPr>
            <p:nvPr/>
          </p:nvSpPr>
          <p:spPr bwMode="auto">
            <a:xfrm>
              <a:off x="3107"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15" name="Oval 13">
              <a:extLst>
                <a:ext uri="{FF2B5EF4-FFF2-40B4-BE49-F238E27FC236}">
                  <a16:creationId xmlns:a16="http://schemas.microsoft.com/office/drawing/2014/main" id="{B5EC9503-7CBA-49A0-82F6-0DC8982568EE}"/>
                </a:ext>
              </a:extLst>
            </p:cNvPr>
            <p:cNvSpPr>
              <a:spLocks noChangeArrowheads="1"/>
            </p:cNvSpPr>
            <p:nvPr/>
          </p:nvSpPr>
          <p:spPr bwMode="auto">
            <a:xfrm>
              <a:off x="3280" y="1197"/>
              <a:ext cx="475"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6" name="Line 14">
              <a:extLst>
                <a:ext uri="{FF2B5EF4-FFF2-40B4-BE49-F238E27FC236}">
                  <a16:creationId xmlns:a16="http://schemas.microsoft.com/office/drawing/2014/main" id="{BF135B26-630C-4C4E-A85E-B07077A3AC5C}"/>
                </a:ext>
              </a:extLst>
            </p:cNvPr>
            <p:cNvSpPr>
              <a:spLocks noChangeShapeType="1"/>
            </p:cNvSpPr>
            <p:nvPr/>
          </p:nvSpPr>
          <p:spPr bwMode="auto">
            <a:xfrm flipH="1">
              <a:off x="2154"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15">
              <a:extLst>
                <a:ext uri="{FF2B5EF4-FFF2-40B4-BE49-F238E27FC236}">
                  <a16:creationId xmlns:a16="http://schemas.microsoft.com/office/drawing/2014/main" id="{7DE4E070-C102-40B7-B6B3-7930A14A8E32}"/>
                </a:ext>
              </a:extLst>
            </p:cNvPr>
            <p:cNvSpPr>
              <a:spLocks noChangeShapeType="1"/>
            </p:cNvSpPr>
            <p:nvPr/>
          </p:nvSpPr>
          <p:spPr bwMode="auto">
            <a:xfrm>
              <a:off x="3651"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Text Box 16">
              <a:extLst>
                <a:ext uri="{FF2B5EF4-FFF2-40B4-BE49-F238E27FC236}">
                  <a16:creationId xmlns:a16="http://schemas.microsoft.com/office/drawing/2014/main" id="{05751EA3-2639-4058-9292-9A6E6D694449}"/>
                </a:ext>
              </a:extLst>
            </p:cNvPr>
            <p:cNvSpPr txBox="1">
              <a:spLocks noChangeArrowheads="1"/>
            </p:cNvSpPr>
            <p:nvPr/>
          </p:nvSpPr>
          <p:spPr bwMode="auto">
            <a:xfrm>
              <a:off x="2971" y="14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9" name="Text Box 17">
              <a:extLst>
                <a:ext uri="{FF2B5EF4-FFF2-40B4-BE49-F238E27FC236}">
                  <a16:creationId xmlns:a16="http://schemas.microsoft.com/office/drawing/2014/main" id="{C9116E2E-813D-4BF3-AC0F-A6DB13C2C5F8}"/>
                </a:ext>
              </a:extLst>
            </p:cNvPr>
            <p:cNvSpPr txBox="1">
              <a:spLocks noChangeArrowheads="1"/>
            </p:cNvSpPr>
            <p:nvPr/>
          </p:nvSpPr>
          <p:spPr bwMode="auto">
            <a:xfrm>
              <a:off x="4014" y="148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0" name="Oval 18">
              <a:extLst>
                <a:ext uri="{FF2B5EF4-FFF2-40B4-BE49-F238E27FC236}">
                  <a16:creationId xmlns:a16="http://schemas.microsoft.com/office/drawing/2014/main" id="{40E69876-6FCD-4115-A604-C7B321D0EEE3}"/>
                </a:ext>
              </a:extLst>
            </p:cNvPr>
            <p:cNvSpPr>
              <a:spLocks noChangeArrowheads="1"/>
            </p:cNvSpPr>
            <p:nvPr/>
          </p:nvSpPr>
          <p:spPr bwMode="auto">
            <a:xfrm>
              <a:off x="929"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21" name="Line 19">
              <a:extLst>
                <a:ext uri="{FF2B5EF4-FFF2-40B4-BE49-F238E27FC236}">
                  <a16:creationId xmlns:a16="http://schemas.microsoft.com/office/drawing/2014/main" id="{C1C0CD0C-8DE7-4ED4-B0F2-39EE070FF113}"/>
                </a:ext>
              </a:extLst>
            </p:cNvPr>
            <p:cNvSpPr>
              <a:spLocks noChangeShapeType="1"/>
            </p:cNvSpPr>
            <p:nvPr/>
          </p:nvSpPr>
          <p:spPr bwMode="auto">
            <a:xfrm flipH="1">
              <a:off x="612"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2" name="Line 20">
              <a:extLst>
                <a:ext uri="{FF2B5EF4-FFF2-40B4-BE49-F238E27FC236}">
                  <a16:creationId xmlns:a16="http://schemas.microsoft.com/office/drawing/2014/main" id="{53014E86-48BC-4AEB-9427-52E522B50A6E}"/>
                </a:ext>
              </a:extLst>
            </p:cNvPr>
            <p:cNvSpPr>
              <a:spLocks noChangeShapeType="1"/>
            </p:cNvSpPr>
            <p:nvPr/>
          </p:nvSpPr>
          <p:spPr bwMode="auto">
            <a:xfrm>
              <a:off x="1247"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3" name="Text Box 21">
              <a:extLst>
                <a:ext uri="{FF2B5EF4-FFF2-40B4-BE49-F238E27FC236}">
                  <a16:creationId xmlns:a16="http://schemas.microsoft.com/office/drawing/2014/main" id="{43F87390-6889-440B-BACB-3778BE9515F3}"/>
                </a:ext>
              </a:extLst>
            </p:cNvPr>
            <p:cNvSpPr txBox="1">
              <a:spLocks noChangeArrowheads="1"/>
            </p:cNvSpPr>
            <p:nvPr/>
          </p:nvSpPr>
          <p:spPr bwMode="auto">
            <a:xfrm>
              <a:off x="612"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4" name="Text Box 22">
              <a:extLst>
                <a:ext uri="{FF2B5EF4-FFF2-40B4-BE49-F238E27FC236}">
                  <a16:creationId xmlns:a16="http://schemas.microsoft.com/office/drawing/2014/main" id="{5E4CCC25-481F-4E8B-AD4C-47D9D0F9CD3E}"/>
                </a:ext>
              </a:extLst>
            </p:cNvPr>
            <p:cNvSpPr txBox="1">
              <a:spLocks noChangeArrowheads="1"/>
            </p:cNvSpPr>
            <p:nvPr/>
          </p:nvSpPr>
          <p:spPr bwMode="auto">
            <a:xfrm>
              <a:off x="1461"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5" name="Oval 23">
              <a:extLst>
                <a:ext uri="{FF2B5EF4-FFF2-40B4-BE49-F238E27FC236}">
                  <a16:creationId xmlns:a16="http://schemas.microsoft.com/office/drawing/2014/main" id="{15354BC9-AE44-440B-9652-ABD356BBD8A4}"/>
                </a:ext>
              </a:extLst>
            </p:cNvPr>
            <p:cNvSpPr>
              <a:spLocks noChangeArrowheads="1"/>
            </p:cNvSpPr>
            <p:nvPr/>
          </p:nvSpPr>
          <p:spPr bwMode="auto">
            <a:xfrm>
              <a:off x="2698"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28</a:t>
              </a:r>
            </a:p>
          </p:txBody>
        </p:sp>
        <p:sp>
          <p:nvSpPr>
            <p:cNvPr id="26" name="Line 24">
              <a:extLst>
                <a:ext uri="{FF2B5EF4-FFF2-40B4-BE49-F238E27FC236}">
                  <a16:creationId xmlns:a16="http://schemas.microsoft.com/office/drawing/2014/main" id="{0C92448C-2322-4E18-A36D-F505A920E226}"/>
                </a:ext>
              </a:extLst>
            </p:cNvPr>
            <p:cNvSpPr>
              <a:spLocks noChangeShapeType="1"/>
            </p:cNvSpPr>
            <p:nvPr/>
          </p:nvSpPr>
          <p:spPr bwMode="auto">
            <a:xfrm flipH="1">
              <a:off x="2381"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7" name="Line 25">
              <a:extLst>
                <a:ext uri="{FF2B5EF4-FFF2-40B4-BE49-F238E27FC236}">
                  <a16:creationId xmlns:a16="http://schemas.microsoft.com/office/drawing/2014/main" id="{12D00C50-7878-4FD8-B535-5F3E24452C51}"/>
                </a:ext>
              </a:extLst>
            </p:cNvPr>
            <p:cNvSpPr>
              <a:spLocks noChangeShapeType="1"/>
            </p:cNvSpPr>
            <p:nvPr/>
          </p:nvSpPr>
          <p:spPr bwMode="auto">
            <a:xfrm>
              <a:off x="3016"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8" name="Text Box 26">
              <a:extLst>
                <a:ext uri="{FF2B5EF4-FFF2-40B4-BE49-F238E27FC236}">
                  <a16:creationId xmlns:a16="http://schemas.microsoft.com/office/drawing/2014/main" id="{0D6D5BBB-5360-4CB9-85DD-0D13D1FD3770}"/>
                </a:ext>
              </a:extLst>
            </p:cNvPr>
            <p:cNvSpPr txBox="1">
              <a:spLocks noChangeArrowheads="1"/>
            </p:cNvSpPr>
            <p:nvPr/>
          </p:nvSpPr>
          <p:spPr bwMode="auto">
            <a:xfrm>
              <a:off x="2381"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9" name="Text Box 27">
              <a:extLst>
                <a:ext uri="{FF2B5EF4-FFF2-40B4-BE49-F238E27FC236}">
                  <a16:creationId xmlns:a16="http://schemas.microsoft.com/office/drawing/2014/main" id="{7B7C060C-F5ED-4D6B-A875-ED79803A65BF}"/>
                </a:ext>
              </a:extLst>
            </p:cNvPr>
            <p:cNvSpPr txBox="1">
              <a:spLocks noChangeArrowheads="1"/>
            </p:cNvSpPr>
            <p:nvPr/>
          </p:nvSpPr>
          <p:spPr bwMode="auto">
            <a:xfrm>
              <a:off x="3230"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0" name="Oval 28">
              <a:extLst>
                <a:ext uri="{FF2B5EF4-FFF2-40B4-BE49-F238E27FC236}">
                  <a16:creationId xmlns:a16="http://schemas.microsoft.com/office/drawing/2014/main" id="{98916ABF-A1B7-484C-92F5-877ED085B672}"/>
                </a:ext>
              </a:extLst>
            </p:cNvPr>
            <p:cNvSpPr>
              <a:spLocks noChangeArrowheads="1"/>
            </p:cNvSpPr>
            <p:nvPr/>
          </p:nvSpPr>
          <p:spPr bwMode="auto">
            <a:xfrm>
              <a:off x="4513" y="2966"/>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1" name="Line 29">
              <a:extLst>
                <a:ext uri="{FF2B5EF4-FFF2-40B4-BE49-F238E27FC236}">
                  <a16:creationId xmlns:a16="http://schemas.microsoft.com/office/drawing/2014/main" id="{C05C75AF-41D7-4B1C-955E-69CA315125B4}"/>
                </a:ext>
              </a:extLst>
            </p:cNvPr>
            <p:cNvSpPr>
              <a:spLocks noChangeShapeType="1"/>
            </p:cNvSpPr>
            <p:nvPr/>
          </p:nvSpPr>
          <p:spPr bwMode="auto">
            <a:xfrm flipH="1">
              <a:off x="4196" y="3248"/>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2" name="Line 30">
              <a:extLst>
                <a:ext uri="{FF2B5EF4-FFF2-40B4-BE49-F238E27FC236}">
                  <a16:creationId xmlns:a16="http://schemas.microsoft.com/office/drawing/2014/main" id="{706A427E-9C65-4305-BA0C-89E5DB7360A1}"/>
                </a:ext>
              </a:extLst>
            </p:cNvPr>
            <p:cNvSpPr>
              <a:spLocks noChangeShapeType="1"/>
            </p:cNvSpPr>
            <p:nvPr/>
          </p:nvSpPr>
          <p:spPr bwMode="auto">
            <a:xfrm>
              <a:off x="4831" y="3248"/>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Text Box 31">
              <a:extLst>
                <a:ext uri="{FF2B5EF4-FFF2-40B4-BE49-F238E27FC236}">
                  <a16:creationId xmlns:a16="http://schemas.microsoft.com/office/drawing/2014/main" id="{8AA4E577-F37B-42FC-BA26-3BE41784FE8E}"/>
                </a:ext>
              </a:extLst>
            </p:cNvPr>
            <p:cNvSpPr txBox="1">
              <a:spLocks noChangeArrowheads="1"/>
            </p:cNvSpPr>
            <p:nvPr/>
          </p:nvSpPr>
          <p:spPr bwMode="auto">
            <a:xfrm>
              <a:off x="4196" y="329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4" name="Text Box 32">
              <a:extLst>
                <a:ext uri="{FF2B5EF4-FFF2-40B4-BE49-F238E27FC236}">
                  <a16:creationId xmlns:a16="http://schemas.microsoft.com/office/drawing/2014/main" id="{491C23A1-0BDC-404C-885C-84E6637057A3}"/>
                </a:ext>
              </a:extLst>
            </p:cNvPr>
            <p:cNvSpPr txBox="1">
              <a:spLocks noChangeArrowheads="1"/>
            </p:cNvSpPr>
            <p:nvPr/>
          </p:nvSpPr>
          <p:spPr bwMode="auto">
            <a:xfrm>
              <a:off x="5045" y="326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5" name="Oval 33">
              <a:extLst>
                <a:ext uri="{FF2B5EF4-FFF2-40B4-BE49-F238E27FC236}">
                  <a16:creationId xmlns:a16="http://schemas.microsoft.com/office/drawing/2014/main" id="{2CE150A6-0671-4BEC-A757-67B8D13C518A}"/>
                </a:ext>
              </a:extLst>
            </p:cNvPr>
            <p:cNvSpPr>
              <a:spLocks noChangeArrowheads="1"/>
            </p:cNvSpPr>
            <p:nvPr/>
          </p:nvSpPr>
          <p:spPr bwMode="auto">
            <a:xfrm>
              <a:off x="1746" y="2150"/>
              <a:ext cx="459"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36" name="Line 34">
              <a:extLst>
                <a:ext uri="{FF2B5EF4-FFF2-40B4-BE49-F238E27FC236}">
                  <a16:creationId xmlns:a16="http://schemas.microsoft.com/office/drawing/2014/main" id="{3901EBFD-3FFA-43BE-8A09-C7291EA78E42}"/>
                </a:ext>
              </a:extLst>
            </p:cNvPr>
            <p:cNvSpPr>
              <a:spLocks noChangeShapeType="1"/>
            </p:cNvSpPr>
            <p:nvPr/>
          </p:nvSpPr>
          <p:spPr bwMode="auto">
            <a:xfrm flipH="1">
              <a:off x="1156" y="2432"/>
              <a:ext cx="681"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7" name="Line 35">
              <a:extLst>
                <a:ext uri="{FF2B5EF4-FFF2-40B4-BE49-F238E27FC236}">
                  <a16:creationId xmlns:a16="http://schemas.microsoft.com/office/drawing/2014/main" id="{394D3952-8F2A-430B-A828-2454F19764EE}"/>
                </a:ext>
              </a:extLst>
            </p:cNvPr>
            <p:cNvSpPr>
              <a:spLocks noChangeShapeType="1"/>
            </p:cNvSpPr>
            <p:nvPr/>
          </p:nvSpPr>
          <p:spPr bwMode="auto">
            <a:xfrm>
              <a:off x="2109" y="2432"/>
              <a:ext cx="726"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8" name="Text Box 36">
              <a:extLst>
                <a:ext uri="{FF2B5EF4-FFF2-40B4-BE49-F238E27FC236}">
                  <a16:creationId xmlns:a16="http://schemas.microsoft.com/office/drawing/2014/main" id="{269602F2-8E1F-4852-B58F-ACE82F02DAD0}"/>
                </a:ext>
              </a:extLst>
            </p:cNvPr>
            <p:cNvSpPr txBox="1">
              <a:spLocks noChangeArrowheads="1"/>
            </p:cNvSpPr>
            <p:nvPr/>
          </p:nvSpPr>
          <p:spPr bwMode="auto">
            <a:xfrm>
              <a:off x="1474" y="24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9" name="Text Box 37">
              <a:extLst>
                <a:ext uri="{FF2B5EF4-FFF2-40B4-BE49-F238E27FC236}">
                  <a16:creationId xmlns:a16="http://schemas.microsoft.com/office/drawing/2014/main" id="{07460523-F884-47D5-8B8A-E93791C6FDFC}"/>
                </a:ext>
              </a:extLst>
            </p:cNvPr>
            <p:cNvSpPr txBox="1">
              <a:spLocks noChangeArrowheads="1"/>
            </p:cNvSpPr>
            <p:nvPr/>
          </p:nvSpPr>
          <p:spPr bwMode="auto">
            <a:xfrm>
              <a:off x="2323" y="24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40" name="Oval 38">
              <a:extLst>
                <a:ext uri="{FF2B5EF4-FFF2-40B4-BE49-F238E27FC236}">
                  <a16:creationId xmlns:a16="http://schemas.microsoft.com/office/drawing/2014/main" id="{265FC2C7-E9E6-40AE-9182-F994C27B4D92}"/>
                </a:ext>
              </a:extLst>
            </p:cNvPr>
            <p:cNvSpPr>
              <a:spLocks noChangeArrowheads="1"/>
            </p:cNvSpPr>
            <p:nvPr/>
          </p:nvSpPr>
          <p:spPr bwMode="auto">
            <a:xfrm>
              <a:off x="4818" y="2150"/>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41" name="Line 39">
              <a:extLst>
                <a:ext uri="{FF2B5EF4-FFF2-40B4-BE49-F238E27FC236}">
                  <a16:creationId xmlns:a16="http://schemas.microsoft.com/office/drawing/2014/main" id="{1612E686-8F22-445C-8BEF-ED47D7F7B329}"/>
                </a:ext>
              </a:extLst>
            </p:cNvPr>
            <p:cNvSpPr>
              <a:spLocks noChangeShapeType="1"/>
            </p:cNvSpPr>
            <p:nvPr/>
          </p:nvSpPr>
          <p:spPr bwMode="auto">
            <a:xfrm flipH="1">
              <a:off x="4694" y="2432"/>
              <a:ext cx="170" cy="54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2" name="Text Box 40">
              <a:extLst>
                <a:ext uri="{FF2B5EF4-FFF2-40B4-BE49-F238E27FC236}">
                  <a16:creationId xmlns:a16="http://schemas.microsoft.com/office/drawing/2014/main" id="{AF90D035-C1E9-4DFB-8EFC-F79BD699D4A9}"/>
                </a:ext>
              </a:extLst>
            </p:cNvPr>
            <p:cNvSpPr txBox="1">
              <a:spLocks noChangeArrowheads="1"/>
            </p:cNvSpPr>
            <p:nvPr/>
          </p:nvSpPr>
          <p:spPr bwMode="auto">
            <a:xfrm>
              <a:off x="4604" y="25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grpSp>
      <p:sp>
        <p:nvSpPr>
          <p:cNvPr id="44" name="TextBox 40">
            <a:extLst>
              <a:ext uri="{FF2B5EF4-FFF2-40B4-BE49-F238E27FC236}">
                <a16:creationId xmlns:a16="http://schemas.microsoft.com/office/drawing/2014/main" id="{61377CC9-9A9B-425C-AC98-DF8ED6F50D29}"/>
              </a:ext>
            </a:extLst>
          </p:cNvPr>
          <p:cNvSpPr txBox="1">
            <a:spLocks noChangeArrowheads="1"/>
          </p:cNvSpPr>
          <p:nvPr/>
        </p:nvSpPr>
        <p:spPr bwMode="auto">
          <a:xfrm>
            <a:off x="536431" y="3215037"/>
            <a:ext cx="16417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a:solidFill>
                  <a:srgbClr val="FF0000"/>
                </a:solidFill>
                <a:latin typeface="+mn-lt"/>
                <a:ea typeface="微软雅黑 Light" panose="020B0502040204020203" pitchFamily="34" charset="-122"/>
              </a:rPr>
              <a:t>编码树</a:t>
            </a:r>
            <a:r>
              <a:rPr lang="en-US" altLang="zh-CN" sz="2000" b="1" dirty="0">
                <a:solidFill>
                  <a:srgbClr val="FF0000"/>
                </a:solidFill>
                <a:latin typeface="+mn-lt"/>
                <a:ea typeface="微软雅黑 Light" panose="020B0502040204020203" pitchFamily="34" charset="-122"/>
              </a:rPr>
              <a:t>T</a:t>
            </a:r>
          </a:p>
          <a:p>
            <a:pPr eaLnBrk="1" hangingPunct="1"/>
            <a:r>
              <a:rPr lang="zh-CN" altLang="en-US" sz="2000" b="1" dirty="0">
                <a:solidFill>
                  <a:srgbClr val="FF0000"/>
                </a:solidFill>
                <a:latin typeface="+mn-lt"/>
                <a:ea typeface="微软雅黑 Light" panose="020B0502040204020203" pitchFamily="34" charset="-122"/>
              </a:rPr>
              <a:t>平均码长</a:t>
            </a:r>
            <a:r>
              <a:rPr lang="en-US" altLang="zh-CN" sz="2000" b="1" dirty="0">
                <a:solidFill>
                  <a:srgbClr val="FF0000"/>
                </a:solidFill>
                <a:latin typeface="+mn-lt"/>
                <a:ea typeface="微软雅黑 Light" panose="020B0502040204020203" pitchFamily="34" charset="-122"/>
              </a:rPr>
              <a:t>B(T)</a:t>
            </a:r>
            <a:endParaRPr lang="zh-CN" altLang="en-US" sz="2000" dirty="0">
              <a:latin typeface="+mn-lt"/>
              <a:ea typeface="微软雅黑 Light" panose="020B0502040204020203" pitchFamily="34" charset="-122"/>
            </a:endParaRPr>
          </a:p>
        </p:txBody>
      </p:sp>
      <p:sp>
        <p:nvSpPr>
          <p:cNvPr id="45" name="AutoShape 41">
            <a:hlinkClick r:id="rId2" action="ppaction://hlinksldjump" highlightClick="1"/>
            <a:extLst>
              <a:ext uri="{FF2B5EF4-FFF2-40B4-BE49-F238E27FC236}">
                <a16:creationId xmlns:a16="http://schemas.microsoft.com/office/drawing/2014/main" id="{286B897B-5E7E-43D1-ADE9-2A041AADED48}"/>
              </a:ext>
            </a:extLst>
          </p:cNvPr>
          <p:cNvSpPr>
            <a:spLocks noChangeArrowheads="1"/>
          </p:cNvSpPr>
          <p:nvPr/>
        </p:nvSpPr>
        <p:spPr bwMode="auto">
          <a:xfrm>
            <a:off x="3512451" y="1892510"/>
            <a:ext cx="504825" cy="215900"/>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p>
        </p:txBody>
      </p:sp>
    </p:spTree>
    <p:extLst>
      <p:ext uri="{BB962C8B-B14F-4D97-AF65-F5344CB8AC3E}">
        <p14:creationId xmlns:p14="http://schemas.microsoft.com/office/powerpoint/2010/main" val="3482521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6DB4D-A9C7-4FB0-9B64-1FF7AF7CFBBF}"/>
              </a:ext>
            </a:extLst>
          </p:cNvPr>
          <p:cNvSpPr>
            <a:spLocks noGrp="1"/>
          </p:cNvSpPr>
          <p:nvPr>
            <p:ph type="title"/>
          </p:nvPr>
        </p:nvSpPr>
        <p:spPr/>
        <p:txBody>
          <a:bodyPr/>
          <a:lstStyle/>
          <a:p>
            <a:r>
              <a:rPr lang="zh-CN" altLang="en-US" dirty="0"/>
              <a:t>最优前缀码</a:t>
            </a:r>
          </a:p>
        </p:txBody>
      </p:sp>
      <p:sp>
        <p:nvSpPr>
          <p:cNvPr id="3" name="内容占位符 2">
            <a:extLst>
              <a:ext uri="{FF2B5EF4-FFF2-40B4-BE49-F238E27FC236}">
                <a16:creationId xmlns:a16="http://schemas.microsoft.com/office/drawing/2014/main" id="{B74BF3DA-AD7C-439B-995D-C4576120562D}"/>
              </a:ext>
            </a:extLst>
          </p:cNvPr>
          <p:cNvSpPr>
            <a:spLocks noGrp="1"/>
          </p:cNvSpPr>
          <p:nvPr>
            <p:ph idx="1"/>
          </p:nvPr>
        </p:nvSpPr>
        <p:spPr/>
        <p:txBody>
          <a:bodyPr/>
          <a:lstStyle/>
          <a:p>
            <a:r>
              <a:rPr lang="zh-CN" altLang="en-US" sz="2400" dirty="0">
                <a:solidFill>
                  <a:srgbClr val="000000"/>
                </a:solidFill>
              </a:rPr>
              <a:t>编码树的平均码长</a:t>
            </a:r>
            <a:r>
              <a:rPr lang="en-US" altLang="zh-CN" sz="2400" dirty="0">
                <a:solidFill>
                  <a:srgbClr val="000000"/>
                </a:solidFill>
              </a:rPr>
              <a:t>【</a:t>
            </a:r>
            <a:r>
              <a:rPr lang="en-US" altLang="zh-CN" dirty="0">
                <a:solidFill>
                  <a:srgbClr val="000000"/>
                </a:solidFill>
              </a:rPr>
              <a:t>/</a:t>
            </a:r>
            <a:r>
              <a:rPr lang="zh-CN" altLang="en-US" dirty="0">
                <a:solidFill>
                  <a:srgbClr val="000000"/>
                </a:solidFill>
              </a:rPr>
              <a:t>总码长</a:t>
            </a:r>
            <a:r>
              <a:rPr lang="en-US" altLang="zh-CN" sz="2400" dirty="0">
                <a:solidFill>
                  <a:srgbClr val="000000"/>
                </a:solidFill>
              </a:rPr>
              <a:t>】</a:t>
            </a:r>
            <a:r>
              <a:rPr lang="zh-CN" altLang="en-US" sz="2400" dirty="0">
                <a:solidFill>
                  <a:srgbClr val="000000"/>
                </a:solidFill>
              </a:rPr>
              <a:t>定义为：</a:t>
            </a:r>
          </a:p>
          <a:p>
            <a:pPr eaLnBrk="1" hangingPunct="1">
              <a:lnSpc>
                <a:spcPct val="90000"/>
              </a:lnSpc>
              <a:buFontTx/>
              <a:buNone/>
            </a:pPr>
            <a:endParaRPr lang="zh-CN" altLang="en-US" sz="2400" dirty="0">
              <a:solidFill>
                <a:srgbClr val="000000"/>
              </a:solidFill>
            </a:endParaRPr>
          </a:p>
          <a:p>
            <a:pPr eaLnBrk="1" hangingPunct="1">
              <a:lnSpc>
                <a:spcPct val="90000"/>
              </a:lnSpc>
              <a:buFontTx/>
              <a:buNone/>
            </a:pPr>
            <a:endParaRPr lang="zh-CN" altLang="en-US" sz="2400" dirty="0">
              <a:solidFill>
                <a:srgbClr val="000000"/>
              </a:solidFill>
            </a:endParaRPr>
          </a:p>
          <a:p>
            <a:pPr eaLnBrk="1" hangingPunct="1">
              <a:lnSpc>
                <a:spcPct val="90000"/>
              </a:lnSpc>
              <a:buFontTx/>
              <a:buNone/>
            </a:pPr>
            <a:endParaRPr lang="zh-CN" altLang="en-US" sz="2400" dirty="0">
              <a:solidFill>
                <a:srgbClr val="000000"/>
              </a:solidFill>
            </a:endParaRPr>
          </a:p>
          <a:p>
            <a:r>
              <a:rPr lang="zh-CN" altLang="en-US" dirty="0">
                <a:solidFill>
                  <a:srgbClr val="000000"/>
                </a:solidFill>
              </a:rPr>
              <a:t>针对编码字符集</a:t>
            </a:r>
            <a:r>
              <a:rPr lang="en-US" altLang="zh-CN" dirty="0">
                <a:solidFill>
                  <a:srgbClr val="000000"/>
                </a:solidFill>
              </a:rPr>
              <a:t>C</a:t>
            </a:r>
            <a:r>
              <a:rPr lang="zh-CN" altLang="en-US" dirty="0">
                <a:solidFill>
                  <a:srgbClr val="000000"/>
                </a:solidFill>
              </a:rPr>
              <a:t>，其最优前缀码为</a:t>
            </a:r>
            <a:endParaRPr lang="en-US" altLang="zh-CN" dirty="0">
              <a:solidFill>
                <a:srgbClr val="000000"/>
              </a:solidFill>
            </a:endParaRPr>
          </a:p>
          <a:p>
            <a:pPr lvl="1"/>
            <a:r>
              <a:rPr lang="zh-CN" altLang="en-US" dirty="0">
                <a:solidFill>
                  <a:srgbClr val="000000"/>
                </a:solidFill>
              </a:rPr>
              <a:t>使平均码长达到最小的前缀码编码方案</a:t>
            </a:r>
          </a:p>
          <a:p>
            <a:pPr eaLnBrk="1" hangingPunct="1">
              <a:lnSpc>
                <a:spcPct val="90000"/>
              </a:lnSpc>
              <a:buFontTx/>
              <a:buNone/>
            </a:pPr>
            <a:endParaRPr lang="zh-CN" altLang="en-US" sz="2400" dirty="0">
              <a:solidFill>
                <a:srgbClr val="000000"/>
              </a:solidFill>
            </a:endParaRPr>
          </a:p>
          <a:p>
            <a:r>
              <a:rPr lang="zh-CN" altLang="en-US" dirty="0">
                <a:solidFill>
                  <a:srgbClr val="000000"/>
                </a:solidFill>
              </a:rPr>
              <a:t>最优前缀码性质</a:t>
            </a:r>
            <a:endParaRPr lang="en-US" altLang="zh-CN" dirty="0">
              <a:solidFill>
                <a:srgbClr val="000000"/>
              </a:solidFill>
            </a:endParaRPr>
          </a:p>
          <a:p>
            <a:pPr lvl="1"/>
            <a:r>
              <a:rPr lang="zh-CN" altLang="en-US" dirty="0"/>
              <a:t>表示最优前缀码的二叉树是一棵</a:t>
            </a:r>
            <a:r>
              <a:rPr lang="zh-CN" altLang="en-US" dirty="0">
                <a:solidFill>
                  <a:srgbClr val="FF0000"/>
                </a:solidFill>
              </a:rPr>
              <a:t>完全二叉树</a:t>
            </a:r>
            <a:r>
              <a:rPr lang="zh-CN" altLang="en-US" dirty="0"/>
              <a:t>，即树中任一结点都有</a:t>
            </a:r>
            <a:r>
              <a:rPr lang="en-US" altLang="zh-CN" dirty="0">
                <a:solidFill>
                  <a:srgbClr val="FF0000"/>
                </a:solidFill>
              </a:rPr>
              <a:t>2</a:t>
            </a:r>
            <a:r>
              <a:rPr lang="zh-CN" altLang="en-US" dirty="0">
                <a:solidFill>
                  <a:srgbClr val="FF0000"/>
                </a:solidFill>
              </a:rPr>
              <a:t>个</a:t>
            </a:r>
            <a:r>
              <a:rPr lang="zh-CN" altLang="en-US" dirty="0"/>
              <a:t>子结点</a:t>
            </a:r>
          </a:p>
          <a:p>
            <a:pPr eaLnBrk="1" hangingPunct="1">
              <a:lnSpc>
                <a:spcPct val="90000"/>
              </a:lnSpc>
              <a:buFontTx/>
              <a:buNone/>
            </a:pPr>
            <a:endParaRPr lang="zh-CN" altLang="en-US" sz="2400" dirty="0">
              <a:solidFill>
                <a:srgbClr val="FF0000"/>
              </a:solidFill>
            </a:endParaRPr>
          </a:p>
          <a:p>
            <a:r>
              <a:rPr lang="zh-CN" altLang="en-US" dirty="0">
                <a:solidFill>
                  <a:srgbClr val="000000"/>
                </a:solidFill>
              </a:rPr>
              <a:t> 据此可知，前面示例中的定长编码不是最优前缀码</a:t>
            </a:r>
          </a:p>
          <a:p>
            <a:endParaRPr lang="zh-CN" altLang="en-US" dirty="0"/>
          </a:p>
        </p:txBody>
      </p:sp>
      <p:sp>
        <p:nvSpPr>
          <p:cNvPr id="4" name="日期占位符 3">
            <a:extLst>
              <a:ext uri="{FF2B5EF4-FFF2-40B4-BE49-F238E27FC236}">
                <a16:creationId xmlns:a16="http://schemas.microsoft.com/office/drawing/2014/main" id="{2F2BBA5D-D366-4F4D-992A-5D0B0FAE66F0}"/>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86B22147-FF92-41B6-9002-6B35F1C66DCB}"/>
              </a:ext>
            </a:extLst>
          </p:cNvPr>
          <p:cNvSpPr>
            <a:spLocks noGrp="1"/>
          </p:cNvSpPr>
          <p:nvPr>
            <p:ph type="sldNum" sz="quarter" idx="12"/>
          </p:nvPr>
        </p:nvSpPr>
        <p:spPr/>
        <p:txBody>
          <a:bodyPr/>
          <a:lstStyle/>
          <a:p>
            <a:fld id="{EEA58A3B-43CE-4AA0-90B5-EB47AFAFEB34}" type="slidenum">
              <a:rPr lang="zh-CN" altLang="en-US" smtClean="0"/>
              <a:pPr/>
              <a:t>57</a:t>
            </a:fld>
            <a:endParaRPr lang="zh-CN" altLang="en-US" dirty="0"/>
          </a:p>
        </p:txBody>
      </p:sp>
      <p:graphicFrame>
        <p:nvGraphicFramePr>
          <p:cNvPr id="7" name="Object 4">
            <a:extLst>
              <a:ext uri="{FF2B5EF4-FFF2-40B4-BE49-F238E27FC236}">
                <a16:creationId xmlns:a16="http://schemas.microsoft.com/office/drawing/2014/main" id="{0E7C75B0-5BDF-4720-96CE-243F891250DD}"/>
              </a:ext>
            </a:extLst>
          </p:cNvPr>
          <p:cNvGraphicFramePr>
            <a:graphicFrameLocks noChangeAspect="1"/>
          </p:cNvGraphicFramePr>
          <p:nvPr>
            <p:extLst>
              <p:ext uri="{D42A27DB-BD31-4B8C-83A1-F6EECF244321}">
                <p14:modId xmlns:p14="http://schemas.microsoft.com/office/powerpoint/2010/main" val="2966839847"/>
              </p:ext>
            </p:extLst>
          </p:nvPr>
        </p:nvGraphicFramePr>
        <p:xfrm>
          <a:off x="2149355" y="1453386"/>
          <a:ext cx="2808288" cy="738188"/>
        </p:xfrm>
        <a:graphic>
          <a:graphicData uri="http://schemas.openxmlformats.org/presentationml/2006/ole">
            <mc:AlternateContent xmlns:mc="http://schemas.openxmlformats.org/markup-compatibility/2006">
              <mc:Choice xmlns:v="urn:schemas-microsoft-com:vml" Requires="v">
                <p:oleObj spid="_x0000_s4112" name="公式" r:id="rId3" imgW="1307532" imgH="342751" progId="Equation.3">
                  <p:embed/>
                </p:oleObj>
              </mc:Choice>
              <mc:Fallback>
                <p:oleObj name="公式" r:id="rId3" imgW="1307532" imgH="342751" progId="Equation.3">
                  <p:embed/>
                  <p:pic>
                    <p:nvPicPr>
                      <p:cNvPr id="563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355" y="1453386"/>
                        <a:ext cx="28082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18947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E1740-9EE1-44C4-98C2-E6383AC1F290}"/>
              </a:ext>
            </a:extLst>
          </p:cNvPr>
          <p:cNvSpPr>
            <a:spLocks noGrp="1"/>
          </p:cNvSpPr>
          <p:nvPr>
            <p:ph type="title"/>
          </p:nvPr>
        </p:nvSpPr>
        <p:spPr/>
        <p:txBody>
          <a:bodyPr/>
          <a:lstStyle/>
          <a:p>
            <a:r>
              <a:rPr lang="zh-CN" altLang="en-US" dirty="0"/>
              <a:t>哈夫曼编码与最优前缀码</a:t>
            </a:r>
          </a:p>
        </p:txBody>
      </p:sp>
      <p:sp>
        <p:nvSpPr>
          <p:cNvPr id="3" name="内容占位符 2">
            <a:extLst>
              <a:ext uri="{FF2B5EF4-FFF2-40B4-BE49-F238E27FC236}">
                <a16:creationId xmlns:a16="http://schemas.microsoft.com/office/drawing/2014/main" id="{4709D6CA-C28A-41D3-A70D-DE8563A85A60}"/>
              </a:ext>
            </a:extLst>
          </p:cNvPr>
          <p:cNvSpPr>
            <a:spLocks noGrp="1"/>
          </p:cNvSpPr>
          <p:nvPr>
            <p:ph idx="1"/>
          </p:nvPr>
        </p:nvSpPr>
        <p:spPr/>
        <p:txBody>
          <a:bodyPr/>
          <a:lstStyle/>
          <a:p>
            <a:pPr>
              <a:spcBef>
                <a:spcPts val="600"/>
              </a:spcBef>
            </a:pPr>
            <a:r>
              <a:rPr lang="zh-CN" altLang="en-US" sz="2400" dirty="0">
                <a:solidFill>
                  <a:srgbClr val="000000"/>
                </a:solidFill>
              </a:rPr>
              <a:t>哈夫曼提出构造最优前缀码的贪心算法，由此产生的编码方案称为</a:t>
            </a:r>
            <a:r>
              <a:rPr lang="zh-CN" altLang="en-US" sz="2400" dirty="0">
                <a:solidFill>
                  <a:srgbClr val="0000FF"/>
                </a:solidFill>
              </a:rPr>
              <a:t>哈夫曼编码</a:t>
            </a:r>
            <a:endParaRPr lang="en-US" altLang="zh-CN" dirty="0">
              <a:solidFill>
                <a:srgbClr val="0000FF"/>
              </a:solidFill>
            </a:endParaRPr>
          </a:p>
          <a:p>
            <a:pPr>
              <a:spcBef>
                <a:spcPts val="600"/>
              </a:spcBef>
            </a:pPr>
            <a:r>
              <a:rPr lang="zh-CN" altLang="en-US" sz="2400" dirty="0">
                <a:solidFill>
                  <a:srgbClr val="000000"/>
                </a:solidFill>
              </a:rPr>
              <a:t>哈夫曼算法以</a:t>
            </a:r>
            <a:r>
              <a:rPr lang="zh-CN" altLang="en-US" sz="2400" dirty="0">
                <a:solidFill>
                  <a:srgbClr val="FF0000"/>
                </a:solidFill>
              </a:rPr>
              <a:t>自底向上的</a:t>
            </a:r>
            <a:r>
              <a:rPr lang="zh-CN" altLang="en-US" sz="2400" dirty="0">
                <a:solidFill>
                  <a:srgbClr val="000000"/>
                </a:solidFill>
              </a:rPr>
              <a:t>方式，针对字母表</a:t>
            </a:r>
            <a:r>
              <a:rPr lang="en-US" altLang="zh-CN" sz="2400" dirty="0">
                <a:solidFill>
                  <a:srgbClr val="000000"/>
                </a:solidFill>
              </a:rPr>
              <a:t>C</a:t>
            </a:r>
            <a:r>
              <a:rPr lang="zh-CN" altLang="en-US" sz="2400" dirty="0">
                <a:solidFill>
                  <a:srgbClr val="000000"/>
                </a:solidFill>
              </a:rPr>
              <a:t>，构造表示最优前缀码的二叉树</a:t>
            </a:r>
            <a:r>
              <a:rPr lang="en-US" altLang="zh-CN" sz="2400" dirty="0">
                <a:solidFill>
                  <a:srgbClr val="000000"/>
                </a:solidFill>
              </a:rPr>
              <a:t>T</a:t>
            </a:r>
            <a:endParaRPr lang="en-US" altLang="zh-CN" dirty="0">
              <a:solidFill>
                <a:srgbClr val="000000"/>
              </a:solidFill>
            </a:endParaRPr>
          </a:p>
          <a:p>
            <a:pPr lvl="1">
              <a:spcBef>
                <a:spcPts val="600"/>
              </a:spcBef>
            </a:pPr>
            <a:r>
              <a:rPr lang="zh-CN" altLang="en-US" dirty="0">
                <a:solidFill>
                  <a:srgbClr val="000000"/>
                </a:solidFill>
              </a:rPr>
              <a:t>算法以</a:t>
            </a:r>
            <a:r>
              <a:rPr lang="en-US" altLang="zh-CN" dirty="0">
                <a:solidFill>
                  <a:srgbClr val="000000"/>
                </a:solidFill>
              </a:rPr>
              <a:t>|C|</a:t>
            </a:r>
            <a:r>
              <a:rPr lang="zh-CN" altLang="en-US" dirty="0">
                <a:solidFill>
                  <a:srgbClr val="000000"/>
                </a:solidFill>
              </a:rPr>
              <a:t>个叶结点开始，每个叶结点对应字母表</a:t>
            </a:r>
            <a:r>
              <a:rPr lang="en-US" altLang="zh-CN" dirty="0">
                <a:solidFill>
                  <a:srgbClr val="000000"/>
                </a:solidFill>
              </a:rPr>
              <a:t>C</a:t>
            </a:r>
            <a:r>
              <a:rPr lang="zh-CN" altLang="en-US" dirty="0">
                <a:solidFill>
                  <a:srgbClr val="000000"/>
                </a:solidFill>
              </a:rPr>
              <a:t>中一个字</a:t>
            </a:r>
            <a:endParaRPr lang="en-US" altLang="zh-CN" dirty="0">
              <a:solidFill>
                <a:srgbClr val="000000"/>
              </a:solidFill>
            </a:endParaRPr>
          </a:p>
          <a:p>
            <a:pPr lvl="1">
              <a:spcBef>
                <a:spcPts val="600"/>
              </a:spcBef>
            </a:pPr>
            <a:r>
              <a:rPr lang="zh-CN" altLang="en-US" dirty="0">
                <a:solidFill>
                  <a:srgbClr val="000000"/>
                </a:solidFill>
              </a:rPr>
              <a:t>执行</a:t>
            </a:r>
            <a:r>
              <a:rPr lang="en-US" altLang="zh-CN" dirty="0">
                <a:solidFill>
                  <a:srgbClr val="000000"/>
                </a:solidFill>
              </a:rPr>
              <a:t>|C|</a:t>
            </a:r>
            <a:r>
              <a:rPr lang="zh-CN" altLang="en-US" dirty="0">
                <a:solidFill>
                  <a:srgbClr val="000000"/>
                </a:solidFill>
              </a:rPr>
              <a:t>－</a:t>
            </a:r>
            <a:r>
              <a:rPr lang="en-US" altLang="zh-CN" dirty="0">
                <a:solidFill>
                  <a:srgbClr val="000000"/>
                </a:solidFill>
              </a:rPr>
              <a:t>1</a:t>
            </a:r>
            <a:r>
              <a:rPr lang="zh-CN" altLang="en-US" dirty="0">
                <a:solidFill>
                  <a:srgbClr val="000000"/>
                </a:solidFill>
              </a:rPr>
              <a:t>次的“合并”运算，最终生成编码树</a:t>
            </a:r>
            <a:r>
              <a:rPr lang="en-US" altLang="zh-CN" dirty="0">
                <a:solidFill>
                  <a:srgbClr val="000000"/>
                </a:solidFill>
              </a:rPr>
              <a:t>T</a:t>
            </a:r>
            <a:r>
              <a:rPr lang="zh-CN" altLang="en-US" dirty="0">
                <a:solidFill>
                  <a:srgbClr val="000000"/>
                </a:solidFill>
              </a:rPr>
              <a:t> </a:t>
            </a:r>
          </a:p>
          <a:p>
            <a:pPr eaLnBrk="1" hangingPunct="1">
              <a:spcBef>
                <a:spcPts val="600"/>
              </a:spcBef>
              <a:buFontTx/>
              <a:buNone/>
            </a:pPr>
            <a:r>
              <a:rPr lang="zh-CN" altLang="en-US" dirty="0">
                <a:solidFill>
                  <a:srgbClr val="000000"/>
                </a:solidFill>
              </a:rPr>
              <a:t>		</a:t>
            </a:r>
          </a:p>
          <a:p>
            <a:r>
              <a:rPr lang="zh-CN" altLang="en-US" sz="2400" dirty="0">
                <a:solidFill>
                  <a:srgbClr val="000000"/>
                </a:solidFill>
                <a:latin typeface="Times New Roman" pitchFamily="18" charset="0"/>
              </a:rPr>
              <a:t>哈夫曼算法</a:t>
            </a:r>
            <a:r>
              <a:rPr lang="en-US" altLang="zh-CN" sz="2400" dirty="0" err="1">
                <a:solidFill>
                  <a:srgbClr val="000000"/>
                </a:solidFill>
                <a:latin typeface="Times New Roman" pitchFamily="18" charset="0"/>
              </a:rPr>
              <a:t>H</a:t>
            </a:r>
            <a:r>
              <a:rPr lang="en-US" altLang="zh-CN" dirty="0" err="1">
                <a:solidFill>
                  <a:srgbClr val="000000"/>
                </a:solidFill>
              </a:rPr>
              <a:t>uffmanTree</a:t>
            </a:r>
            <a:endParaRPr lang="en-US" altLang="zh-CN" dirty="0">
              <a:solidFill>
                <a:srgbClr val="000000"/>
              </a:solidFill>
            </a:endParaRPr>
          </a:p>
          <a:p>
            <a:pPr lvl="1"/>
            <a:r>
              <a:rPr lang="zh-CN" altLang="en-US" dirty="0">
                <a:solidFill>
                  <a:srgbClr val="000000"/>
                </a:solidFill>
                <a:latin typeface="Times New Roman" pitchFamily="18" charset="0"/>
              </a:rPr>
              <a:t>参见教科书</a:t>
            </a:r>
            <a:endParaRPr lang="zh-CN" altLang="en-US" dirty="0"/>
          </a:p>
        </p:txBody>
      </p:sp>
      <p:sp>
        <p:nvSpPr>
          <p:cNvPr id="4" name="日期占位符 3">
            <a:extLst>
              <a:ext uri="{FF2B5EF4-FFF2-40B4-BE49-F238E27FC236}">
                <a16:creationId xmlns:a16="http://schemas.microsoft.com/office/drawing/2014/main" id="{A968B2D9-EA5D-4263-9578-E94CAC2AEA7A}"/>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CEA69C4E-8F40-4F29-A9F9-68D5A9263EBB}"/>
              </a:ext>
            </a:extLst>
          </p:cNvPr>
          <p:cNvSpPr>
            <a:spLocks noGrp="1"/>
          </p:cNvSpPr>
          <p:nvPr>
            <p:ph type="sldNum" sz="quarter" idx="12"/>
          </p:nvPr>
        </p:nvSpPr>
        <p:spPr/>
        <p:txBody>
          <a:bodyPr/>
          <a:lstStyle/>
          <a:p>
            <a:fld id="{EEA58A3B-43CE-4AA0-90B5-EB47AFAFEB34}" type="slidenum">
              <a:rPr lang="zh-CN" altLang="en-US" smtClean="0"/>
              <a:pPr/>
              <a:t>58</a:t>
            </a:fld>
            <a:endParaRPr lang="zh-CN" altLang="en-US" dirty="0"/>
          </a:p>
        </p:txBody>
      </p:sp>
    </p:spTree>
    <p:extLst>
      <p:ext uri="{BB962C8B-B14F-4D97-AF65-F5344CB8AC3E}">
        <p14:creationId xmlns:p14="http://schemas.microsoft.com/office/powerpoint/2010/main" val="1975453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63762-C8A6-4608-9033-4EC3D482EC2A}"/>
              </a:ext>
            </a:extLst>
          </p:cNvPr>
          <p:cNvSpPr>
            <a:spLocks noGrp="1"/>
          </p:cNvSpPr>
          <p:nvPr>
            <p:ph type="title"/>
          </p:nvPr>
        </p:nvSpPr>
        <p:spPr/>
        <p:txBody>
          <a:bodyPr>
            <a:normAutofit/>
          </a:bodyPr>
          <a:lstStyle/>
          <a:p>
            <a:r>
              <a:rPr lang="zh-CN" altLang="en-US" dirty="0"/>
              <a:t>哈夫曼算法</a:t>
            </a:r>
            <a:r>
              <a:rPr lang="en-US" altLang="zh-CN" dirty="0" err="1"/>
              <a:t>HuffmanTree</a:t>
            </a:r>
            <a:r>
              <a:rPr lang="zh-CN" altLang="en-US" dirty="0"/>
              <a:t>复杂性</a:t>
            </a:r>
          </a:p>
        </p:txBody>
      </p:sp>
      <p:sp>
        <p:nvSpPr>
          <p:cNvPr id="3" name="内容占位符 2">
            <a:extLst>
              <a:ext uri="{FF2B5EF4-FFF2-40B4-BE49-F238E27FC236}">
                <a16:creationId xmlns:a16="http://schemas.microsoft.com/office/drawing/2014/main" id="{5A9A97E4-2308-4FA8-8D63-9B438EF24CCE}"/>
              </a:ext>
            </a:extLst>
          </p:cNvPr>
          <p:cNvSpPr>
            <a:spLocks noGrp="1"/>
          </p:cNvSpPr>
          <p:nvPr>
            <p:ph idx="1"/>
          </p:nvPr>
        </p:nvSpPr>
        <p:spPr/>
        <p:txBody>
          <a:bodyPr>
            <a:normAutofit/>
          </a:bodyPr>
          <a:lstStyle/>
          <a:p>
            <a:r>
              <a:rPr lang="zh-CN" altLang="en-US" sz="2400" dirty="0">
                <a:solidFill>
                  <a:srgbClr val="000000"/>
                </a:solidFill>
              </a:rPr>
              <a:t>算法</a:t>
            </a:r>
            <a:r>
              <a:rPr lang="en-US" altLang="zh-CN" sz="2400" dirty="0" err="1">
                <a:solidFill>
                  <a:srgbClr val="000000"/>
                </a:solidFill>
              </a:rPr>
              <a:t>huffmanTree</a:t>
            </a:r>
            <a:r>
              <a:rPr lang="zh-CN" altLang="en-US" sz="2400" dirty="0">
                <a:solidFill>
                  <a:srgbClr val="000000"/>
                </a:solidFill>
              </a:rPr>
              <a:t>中，编码字符集中每一字符</a:t>
            </a:r>
            <a:r>
              <a:rPr lang="en-US" altLang="zh-CN" sz="2400" dirty="0">
                <a:solidFill>
                  <a:srgbClr val="000000"/>
                </a:solidFill>
              </a:rPr>
              <a:t>c</a:t>
            </a:r>
            <a:r>
              <a:rPr lang="zh-CN" altLang="en-US" sz="2400" dirty="0">
                <a:solidFill>
                  <a:srgbClr val="000000"/>
                </a:solidFill>
              </a:rPr>
              <a:t>的频率是</a:t>
            </a:r>
            <a:r>
              <a:rPr lang="en-US" altLang="zh-CN" sz="2400" dirty="0">
                <a:solidFill>
                  <a:srgbClr val="000000"/>
                </a:solidFill>
              </a:rPr>
              <a:t>f(c)</a:t>
            </a:r>
            <a:r>
              <a:rPr lang="zh-CN" altLang="en-US" sz="2400" dirty="0">
                <a:solidFill>
                  <a:srgbClr val="000000"/>
                </a:solidFill>
              </a:rPr>
              <a:t>，共有</a:t>
            </a:r>
            <a:r>
              <a:rPr lang="en-US" altLang="zh-CN" sz="2400" dirty="0">
                <a:solidFill>
                  <a:srgbClr val="000000"/>
                </a:solidFill>
              </a:rPr>
              <a:t>n</a:t>
            </a:r>
            <a:r>
              <a:rPr lang="zh-CN" altLang="en-US" sz="2400" dirty="0">
                <a:solidFill>
                  <a:srgbClr val="000000"/>
                </a:solidFill>
              </a:rPr>
              <a:t>个字符，算法关键步骤为</a:t>
            </a:r>
            <a:endParaRPr lang="en-US" altLang="zh-CN" sz="2400" dirty="0">
              <a:solidFill>
                <a:srgbClr val="000000"/>
              </a:solidFill>
            </a:endParaRPr>
          </a:p>
          <a:p>
            <a:pPr lvl="1"/>
            <a:r>
              <a:rPr lang="en-US" altLang="zh-CN" dirty="0">
                <a:solidFill>
                  <a:srgbClr val="000000"/>
                </a:solidFill>
              </a:rPr>
              <a:t>1) </a:t>
            </a:r>
            <a:r>
              <a:rPr lang="zh-CN" altLang="en-US" dirty="0">
                <a:solidFill>
                  <a:srgbClr val="000000"/>
                </a:solidFill>
              </a:rPr>
              <a:t>以</a:t>
            </a:r>
            <a:r>
              <a:rPr lang="en-US" altLang="zh-CN" dirty="0">
                <a:solidFill>
                  <a:srgbClr val="0000FF"/>
                </a:solidFill>
              </a:rPr>
              <a:t>f(c)</a:t>
            </a:r>
            <a:r>
              <a:rPr lang="zh-CN" altLang="en-US" dirty="0">
                <a:solidFill>
                  <a:srgbClr val="0000FF"/>
                </a:solidFill>
              </a:rPr>
              <a:t>为键值的</a:t>
            </a:r>
            <a:r>
              <a:rPr lang="zh-CN" altLang="en-US" dirty="0">
                <a:solidFill>
                  <a:srgbClr val="000000"/>
                </a:solidFill>
              </a:rPr>
              <a:t>优先队列</a:t>
            </a:r>
            <a:r>
              <a:rPr lang="en-US" altLang="zh-CN" dirty="0">
                <a:solidFill>
                  <a:srgbClr val="000000"/>
                </a:solidFill>
              </a:rPr>
              <a:t>Q</a:t>
            </a:r>
            <a:r>
              <a:rPr lang="zh-CN" altLang="en-US" dirty="0">
                <a:solidFill>
                  <a:srgbClr val="000000"/>
                </a:solidFill>
              </a:rPr>
              <a:t>用于当贪心选择时，有效地确定算法当前需要合并的</a:t>
            </a:r>
            <a:r>
              <a:rPr lang="en-US" altLang="zh-CN" dirty="0">
                <a:solidFill>
                  <a:srgbClr val="000000"/>
                </a:solidFill>
              </a:rPr>
              <a:t>2</a:t>
            </a:r>
            <a:r>
              <a:rPr lang="zh-CN" altLang="en-US" dirty="0">
                <a:solidFill>
                  <a:srgbClr val="000000"/>
                </a:solidFill>
              </a:rPr>
              <a:t>棵具有最小频率的树</a:t>
            </a:r>
            <a:endParaRPr lang="en-US" altLang="zh-CN" dirty="0">
              <a:solidFill>
                <a:srgbClr val="000000"/>
              </a:solidFill>
            </a:endParaRPr>
          </a:p>
          <a:p>
            <a:pPr lvl="1"/>
            <a:r>
              <a:rPr lang="en-US" altLang="zh-CN" dirty="0">
                <a:solidFill>
                  <a:srgbClr val="000000"/>
                </a:solidFill>
              </a:rPr>
              <a:t>2)</a:t>
            </a:r>
            <a:r>
              <a:rPr lang="zh-CN" altLang="en-US" dirty="0">
                <a:solidFill>
                  <a:srgbClr val="000000"/>
                </a:solidFill>
              </a:rPr>
              <a:t> </a:t>
            </a:r>
            <a:r>
              <a:rPr lang="en-US" altLang="zh-CN" dirty="0">
                <a:solidFill>
                  <a:srgbClr val="000000"/>
                </a:solidFill>
              </a:rPr>
              <a:t>2</a:t>
            </a:r>
            <a:r>
              <a:rPr lang="zh-CN" altLang="en-US" dirty="0">
                <a:solidFill>
                  <a:srgbClr val="000000"/>
                </a:solidFill>
              </a:rPr>
              <a:t>棵具有最小频率的树合并后，产生一棵新的树，新树插入优先队列</a:t>
            </a:r>
            <a:r>
              <a:rPr lang="en-US" altLang="zh-CN" dirty="0">
                <a:solidFill>
                  <a:srgbClr val="000000"/>
                </a:solidFill>
              </a:rPr>
              <a:t>Q</a:t>
            </a:r>
          </a:p>
          <a:p>
            <a:pPr lvl="1"/>
            <a:r>
              <a:rPr lang="en-US" altLang="zh-CN" dirty="0">
                <a:solidFill>
                  <a:srgbClr val="000000"/>
                </a:solidFill>
              </a:rPr>
              <a:t>3)</a:t>
            </a:r>
            <a:r>
              <a:rPr lang="zh-CN" altLang="en-US" dirty="0">
                <a:solidFill>
                  <a:srgbClr val="000000"/>
                </a:solidFill>
              </a:rPr>
              <a:t> 经过</a:t>
            </a:r>
            <a:r>
              <a:rPr lang="en-US" altLang="zh-CN" dirty="0">
                <a:solidFill>
                  <a:srgbClr val="FF0000"/>
                </a:solidFill>
              </a:rPr>
              <a:t>n</a:t>
            </a:r>
            <a:r>
              <a:rPr lang="zh-CN" altLang="en-US" dirty="0">
                <a:solidFill>
                  <a:srgbClr val="FF0000"/>
                </a:solidFill>
              </a:rPr>
              <a:t>－</a:t>
            </a:r>
            <a:r>
              <a:rPr lang="en-US" altLang="zh-CN" dirty="0">
                <a:solidFill>
                  <a:srgbClr val="FF0000"/>
                </a:solidFill>
              </a:rPr>
              <a:t>1</a:t>
            </a:r>
            <a:r>
              <a:rPr lang="zh-CN" altLang="en-US" dirty="0">
                <a:solidFill>
                  <a:srgbClr val="FF0000"/>
                </a:solidFill>
              </a:rPr>
              <a:t>次的合并后</a:t>
            </a:r>
            <a:r>
              <a:rPr lang="zh-CN" altLang="en-US" dirty="0">
                <a:solidFill>
                  <a:srgbClr val="000000"/>
                </a:solidFill>
              </a:rPr>
              <a:t>，优先队列中只剩下一棵树，得到最优编码树</a:t>
            </a:r>
            <a:r>
              <a:rPr lang="en-US" altLang="zh-CN" dirty="0">
                <a:solidFill>
                  <a:srgbClr val="000000"/>
                </a:solidFill>
              </a:rPr>
              <a:t>T</a:t>
            </a:r>
          </a:p>
          <a:p>
            <a:r>
              <a:rPr lang="zh-CN" altLang="en-US" sz="2400" dirty="0">
                <a:solidFill>
                  <a:srgbClr val="000000"/>
                </a:solidFill>
              </a:rPr>
              <a:t>算法用最小堆实现优先队列</a:t>
            </a:r>
            <a:r>
              <a:rPr lang="en-US" altLang="zh-CN" sz="2400" dirty="0">
                <a:solidFill>
                  <a:srgbClr val="000000"/>
                </a:solidFill>
              </a:rPr>
              <a:t>Q</a:t>
            </a:r>
            <a:r>
              <a:rPr lang="zh-CN" altLang="en-US" sz="2400" dirty="0">
                <a:solidFill>
                  <a:srgbClr val="000000"/>
                </a:solidFill>
              </a:rPr>
              <a:t>。初始化优先队列需要</a:t>
            </a:r>
            <a:r>
              <a:rPr lang="en-US" altLang="zh-CN" sz="2400" dirty="0">
                <a:solidFill>
                  <a:srgbClr val="000000"/>
                </a:solidFill>
              </a:rPr>
              <a:t>O(n)</a:t>
            </a:r>
            <a:r>
              <a:rPr lang="zh-CN" altLang="en-US" sz="2400" dirty="0">
                <a:solidFill>
                  <a:srgbClr val="000000"/>
                </a:solidFill>
              </a:rPr>
              <a:t>计算时间，最小堆的</a:t>
            </a:r>
            <a:r>
              <a:rPr lang="en-US" altLang="zh-CN" sz="2400" dirty="0" err="1">
                <a:solidFill>
                  <a:srgbClr val="000000"/>
                </a:solidFill>
              </a:rPr>
              <a:t>removeMin</a:t>
            </a:r>
            <a:r>
              <a:rPr lang="zh-CN" altLang="en-US" sz="2400" dirty="0">
                <a:solidFill>
                  <a:srgbClr val="000000"/>
                </a:solidFill>
              </a:rPr>
              <a:t>和</a:t>
            </a:r>
            <a:r>
              <a:rPr lang="en-US" altLang="zh-CN" sz="2400" dirty="0">
                <a:solidFill>
                  <a:srgbClr val="000000"/>
                </a:solidFill>
              </a:rPr>
              <a:t>put</a:t>
            </a:r>
            <a:r>
              <a:rPr lang="zh-CN" altLang="en-US" sz="2400" dirty="0">
                <a:solidFill>
                  <a:srgbClr val="000000"/>
                </a:solidFill>
              </a:rPr>
              <a:t>运算均需</a:t>
            </a:r>
            <a:r>
              <a:rPr lang="en-US" altLang="zh-CN" sz="2400" dirty="0">
                <a:solidFill>
                  <a:srgbClr val="000000"/>
                </a:solidFill>
              </a:rPr>
              <a:t>O(</a:t>
            </a:r>
            <a:r>
              <a:rPr lang="en-US" altLang="zh-CN" sz="2400" dirty="0" err="1">
                <a:solidFill>
                  <a:srgbClr val="000000"/>
                </a:solidFill>
              </a:rPr>
              <a:t>logn</a:t>
            </a:r>
            <a:r>
              <a:rPr lang="en-US" altLang="zh-CN" sz="2400" dirty="0">
                <a:solidFill>
                  <a:srgbClr val="000000"/>
                </a:solidFill>
              </a:rPr>
              <a:t>)</a:t>
            </a:r>
            <a:r>
              <a:rPr lang="zh-CN" altLang="en-US" sz="2400" dirty="0">
                <a:solidFill>
                  <a:srgbClr val="000000"/>
                </a:solidFill>
              </a:rPr>
              <a:t>时间，</a:t>
            </a:r>
            <a:r>
              <a:rPr lang="en-US" altLang="zh-CN" sz="2400" dirty="0">
                <a:solidFill>
                  <a:srgbClr val="FF0000"/>
                </a:solidFill>
              </a:rPr>
              <a:t>n-1</a:t>
            </a:r>
            <a:r>
              <a:rPr lang="zh-CN" altLang="en-US" sz="2400" dirty="0">
                <a:solidFill>
                  <a:srgbClr val="FF0000"/>
                </a:solidFill>
              </a:rPr>
              <a:t>次的合并</a:t>
            </a:r>
            <a:r>
              <a:rPr lang="zh-CN" altLang="en-US" sz="2400" dirty="0">
                <a:solidFill>
                  <a:srgbClr val="000000"/>
                </a:solidFill>
              </a:rPr>
              <a:t>总共需要</a:t>
            </a:r>
            <a:r>
              <a:rPr lang="en-US" altLang="zh-CN" sz="2400" dirty="0">
                <a:solidFill>
                  <a:srgbClr val="000000"/>
                </a:solidFill>
              </a:rPr>
              <a:t>O(</a:t>
            </a:r>
            <a:r>
              <a:rPr lang="en-US" altLang="zh-CN" sz="2400" dirty="0" err="1">
                <a:solidFill>
                  <a:srgbClr val="000000"/>
                </a:solidFill>
              </a:rPr>
              <a:t>nlogn</a:t>
            </a:r>
            <a:r>
              <a:rPr lang="en-US" altLang="zh-CN" sz="2400" dirty="0">
                <a:solidFill>
                  <a:srgbClr val="000000"/>
                </a:solidFill>
              </a:rPr>
              <a:t>)</a:t>
            </a:r>
            <a:r>
              <a:rPr lang="zh-CN" altLang="en-US" sz="2400" dirty="0">
                <a:solidFill>
                  <a:srgbClr val="000000"/>
                </a:solidFill>
              </a:rPr>
              <a:t>计算时间</a:t>
            </a:r>
            <a:endParaRPr lang="en-US" altLang="zh-CN" sz="2400" dirty="0">
              <a:solidFill>
                <a:srgbClr val="000000"/>
              </a:solidFill>
            </a:endParaRPr>
          </a:p>
          <a:p>
            <a:r>
              <a:rPr lang="zh-CN" altLang="en-US" sz="2400" dirty="0">
                <a:solidFill>
                  <a:srgbClr val="000000"/>
                </a:solidFill>
              </a:rPr>
              <a:t>因此，关于</a:t>
            </a:r>
            <a:r>
              <a:rPr lang="en-US" altLang="zh-CN" sz="2400" dirty="0">
                <a:solidFill>
                  <a:srgbClr val="000000"/>
                </a:solidFill>
              </a:rPr>
              <a:t>n</a:t>
            </a:r>
            <a:r>
              <a:rPr lang="zh-CN" altLang="en-US" sz="2400" dirty="0">
                <a:solidFill>
                  <a:srgbClr val="000000"/>
                </a:solidFill>
              </a:rPr>
              <a:t>个字符的哈夫曼算法的计算时间为</a:t>
            </a:r>
            <a:r>
              <a:rPr lang="en-US" altLang="zh-CN" sz="2400" dirty="0">
                <a:solidFill>
                  <a:srgbClr val="FF0000"/>
                </a:solidFill>
              </a:rPr>
              <a:t>O(</a:t>
            </a:r>
            <a:r>
              <a:rPr lang="en-US" altLang="zh-CN" sz="2400" dirty="0" err="1">
                <a:solidFill>
                  <a:srgbClr val="FF0000"/>
                </a:solidFill>
              </a:rPr>
              <a:t>nlogn</a:t>
            </a:r>
            <a:r>
              <a:rPr lang="en-US" altLang="zh-CN" sz="2400" dirty="0">
                <a:solidFill>
                  <a:srgbClr val="FF0000"/>
                </a:solidFill>
              </a:rPr>
              <a:t>)</a:t>
            </a:r>
            <a:r>
              <a:rPr lang="zh-CN" altLang="en-US" sz="2400" dirty="0">
                <a:solidFill>
                  <a:srgbClr val="FF0000"/>
                </a:solidFill>
              </a:rPr>
              <a:t> </a:t>
            </a:r>
          </a:p>
          <a:p>
            <a:endParaRPr lang="zh-CN" altLang="en-US" dirty="0"/>
          </a:p>
        </p:txBody>
      </p:sp>
      <p:sp>
        <p:nvSpPr>
          <p:cNvPr id="4" name="日期占位符 3">
            <a:extLst>
              <a:ext uri="{FF2B5EF4-FFF2-40B4-BE49-F238E27FC236}">
                <a16:creationId xmlns:a16="http://schemas.microsoft.com/office/drawing/2014/main" id="{79A278B7-2B7C-46B0-B499-3C89305958BD}"/>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1DD971B2-ABD3-4AF8-AC82-A7DF7393952B}"/>
              </a:ext>
            </a:extLst>
          </p:cNvPr>
          <p:cNvSpPr>
            <a:spLocks noGrp="1"/>
          </p:cNvSpPr>
          <p:nvPr>
            <p:ph type="sldNum" sz="quarter" idx="12"/>
          </p:nvPr>
        </p:nvSpPr>
        <p:spPr/>
        <p:txBody>
          <a:bodyPr/>
          <a:lstStyle/>
          <a:p>
            <a:fld id="{EEA58A3B-43CE-4AA0-90B5-EB47AFAFEB34}" type="slidenum">
              <a:rPr lang="zh-CN" altLang="en-US" smtClean="0"/>
              <a:pPr/>
              <a:t>59</a:t>
            </a:fld>
            <a:endParaRPr lang="zh-CN" altLang="en-US" dirty="0"/>
          </a:p>
        </p:txBody>
      </p:sp>
    </p:spTree>
    <p:extLst>
      <p:ext uri="{BB962C8B-B14F-4D97-AF65-F5344CB8AC3E}">
        <p14:creationId xmlns:p14="http://schemas.microsoft.com/office/powerpoint/2010/main" val="2488100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E8161-5F22-40F8-BA21-6508426022AE}"/>
              </a:ext>
            </a:extLst>
          </p:cNvPr>
          <p:cNvSpPr>
            <a:spLocks noGrp="1"/>
          </p:cNvSpPr>
          <p:nvPr>
            <p:ph type="title"/>
          </p:nvPr>
        </p:nvSpPr>
        <p:spPr/>
        <p:txBody>
          <a:bodyPr/>
          <a:lstStyle/>
          <a:p>
            <a:r>
              <a:rPr lang="zh-CN" altLang="en-US" dirty="0"/>
              <a:t>枚举法</a:t>
            </a:r>
          </a:p>
        </p:txBody>
      </p:sp>
      <p:sp>
        <p:nvSpPr>
          <p:cNvPr id="3" name="内容占位符 2">
            <a:extLst>
              <a:ext uri="{FF2B5EF4-FFF2-40B4-BE49-F238E27FC236}">
                <a16:creationId xmlns:a16="http://schemas.microsoft.com/office/drawing/2014/main" id="{20F271F4-13B8-4D77-B9B2-E042F2A173F5}"/>
              </a:ext>
            </a:extLst>
          </p:cNvPr>
          <p:cNvSpPr>
            <a:spLocks noGrp="1"/>
          </p:cNvSpPr>
          <p:nvPr>
            <p:ph idx="1"/>
          </p:nvPr>
        </p:nvSpPr>
        <p:spPr>
          <a:xfrm>
            <a:off x="123432" y="764364"/>
            <a:ext cx="8897136" cy="5892855"/>
          </a:xfrm>
        </p:spPr>
        <p:txBody>
          <a:bodyPr>
            <a:normAutofit/>
          </a:bodyPr>
          <a:lstStyle/>
          <a:p>
            <a:r>
              <a:rPr lang="en-US" altLang="zh-CN" dirty="0"/>
              <a:t>Step1. </a:t>
            </a:r>
            <a:r>
              <a:rPr lang="zh-CN" altLang="en-US" sz="2400" dirty="0"/>
              <a:t>在满足约束</a:t>
            </a:r>
            <a:r>
              <a:rPr lang="en-US" altLang="zh-CN" sz="2400" dirty="0"/>
              <a:t>2—</a:t>
            </a:r>
            <a:r>
              <a:rPr lang="zh-CN" altLang="en-US" sz="2400" dirty="0"/>
              <a:t>支付张数限制的前提下，考虑解向量</a:t>
            </a:r>
            <a:r>
              <a:rPr lang="en-US" altLang="zh-CN" sz="2400" dirty="0"/>
              <a:t>X</a:t>
            </a:r>
            <a:r>
              <a:rPr lang="zh-CN" altLang="en-US" sz="2400" dirty="0"/>
              <a:t>中各 分量</a:t>
            </a:r>
            <a:r>
              <a:rPr lang="en-US" altLang="zh-CN" sz="2400" dirty="0"/>
              <a:t>x</a:t>
            </a:r>
            <a:r>
              <a:rPr lang="en-US" altLang="zh-CN" sz="2400" baseline="-25000" dirty="0"/>
              <a:t>i</a:t>
            </a:r>
            <a:r>
              <a:rPr lang="zh-CN" altLang="en-US" sz="2400" dirty="0"/>
              <a:t>的各种组合，</a:t>
            </a:r>
            <a:r>
              <a:rPr lang="en-US" altLang="zh-CN" sz="2400" dirty="0" err="1"/>
              <a:t>i</a:t>
            </a:r>
            <a:r>
              <a:rPr lang="en-US" altLang="zh-CN" sz="2400" dirty="0"/>
              <a:t>= 5</a:t>
            </a:r>
            <a:r>
              <a:rPr lang="zh-CN" altLang="en-US" sz="2400" dirty="0"/>
              <a:t>元</a:t>
            </a:r>
            <a:r>
              <a:rPr lang="en-US" altLang="zh-CN" sz="2400" dirty="0"/>
              <a:t>, 2</a:t>
            </a:r>
            <a:r>
              <a:rPr lang="zh-CN" altLang="en-US" sz="2400" dirty="0"/>
              <a:t>元</a:t>
            </a:r>
            <a:r>
              <a:rPr lang="en-US" altLang="zh-CN" sz="2400" dirty="0"/>
              <a:t>, 1</a:t>
            </a:r>
            <a:r>
              <a:rPr lang="zh-CN" altLang="en-US" sz="2400" dirty="0"/>
              <a:t>元</a:t>
            </a:r>
            <a:r>
              <a:rPr lang="en-US" altLang="zh-CN" sz="2400" dirty="0"/>
              <a:t>, 5</a:t>
            </a:r>
            <a:r>
              <a:rPr lang="zh-CN" altLang="en-US" sz="2400" dirty="0"/>
              <a:t>角</a:t>
            </a:r>
            <a:r>
              <a:rPr lang="en-US" altLang="zh-CN" sz="2400" dirty="0"/>
              <a:t>, 2</a:t>
            </a:r>
            <a:r>
              <a:rPr lang="zh-CN" altLang="en-US" sz="2400" dirty="0"/>
              <a:t>角</a:t>
            </a:r>
            <a:r>
              <a:rPr lang="en-US" altLang="zh-CN" sz="2400" dirty="0"/>
              <a:t>, 1</a:t>
            </a:r>
            <a:r>
              <a:rPr lang="zh-CN" altLang="en-US" sz="2400" dirty="0"/>
              <a:t>角，得到</a:t>
            </a:r>
            <a:r>
              <a:rPr lang="en-US" altLang="zh-CN" sz="2400" dirty="0"/>
              <a:t>1</a:t>
            </a:r>
            <a:r>
              <a:rPr lang="zh-CN" altLang="en-US" sz="2400" dirty="0"/>
              <a:t>个</a:t>
            </a:r>
            <a:r>
              <a:rPr lang="zh-CN" altLang="en-US" sz="2400" b="1" dirty="0">
                <a:solidFill>
                  <a:srgbClr val="FF0000"/>
                </a:solidFill>
              </a:rPr>
              <a:t>可能解  </a:t>
            </a:r>
            <a:endParaRPr lang="en-US" altLang="zh-CN" sz="2400" b="1" dirty="0">
              <a:solidFill>
                <a:srgbClr val="FF0000"/>
              </a:solidFill>
            </a:endParaRPr>
          </a:p>
          <a:p>
            <a:pPr marL="0" indent="0">
              <a:buNone/>
            </a:pPr>
            <a:r>
              <a:rPr lang="en-US" altLang="zh-CN" b="1" dirty="0">
                <a:solidFill>
                  <a:srgbClr val="FF0000"/>
                </a:solidFill>
              </a:rPr>
              <a:t>                </a:t>
            </a:r>
            <a:r>
              <a:rPr lang="en-US" altLang="zh-CN" sz="2400" dirty="0"/>
              <a:t>X=(x</a:t>
            </a:r>
            <a:r>
              <a:rPr lang="en-US" altLang="zh-CN" sz="2400" baseline="-25000" dirty="0"/>
              <a:t>5</a:t>
            </a:r>
            <a:r>
              <a:rPr lang="zh-CN" altLang="en-US" sz="2400" baseline="-25000" dirty="0"/>
              <a:t>元</a:t>
            </a:r>
            <a:r>
              <a:rPr lang="en-US" altLang="zh-CN" sz="2400" dirty="0"/>
              <a:t>, x</a:t>
            </a:r>
            <a:r>
              <a:rPr lang="en-US" altLang="zh-CN" sz="2400" baseline="-25000" dirty="0"/>
              <a:t>2</a:t>
            </a:r>
            <a:r>
              <a:rPr lang="zh-CN" altLang="en-US" sz="2400" baseline="-25000" dirty="0"/>
              <a:t>元</a:t>
            </a:r>
            <a:r>
              <a:rPr lang="en-US" altLang="zh-CN" sz="2400" dirty="0"/>
              <a:t>, x</a:t>
            </a:r>
            <a:r>
              <a:rPr lang="en-US" altLang="zh-CN" sz="2400" baseline="-25000" dirty="0"/>
              <a:t>1</a:t>
            </a:r>
            <a:r>
              <a:rPr lang="zh-CN" altLang="en-US" sz="2400" baseline="-25000" dirty="0"/>
              <a:t>元</a:t>
            </a:r>
            <a:r>
              <a:rPr lang="en-US" altLang="zh-CN" sz="2400" dirty="0"/>
              <a:t>, x</a:t>
            </a:r>
            <a:r>
              <a:rPr lang="en-US" altLang="zh-CN" sz="2400" baseline="-25000" dirty="0"/>
              <a:t>5</a:t>
            </a:r>
            <a:r>
              <a:rPr lang="zh-CN" altLang="en-US" sz="2400" baseline="-25000" dirty="0"/>
              <a:t>角</a:t>
            </a:r>
            <a:r>
              <a:rPr lang="en-US" altLang="zh-CN" sz="2400" dirty="0"/>
              <a:t>, x</a:t>
            </a:r>
            <a:r>
              <a:rPr lang="en-US" altLang="zh-CN" sz="2400" baseline="-25000" dirty="0"/>
              <a:t>2</a:t>
            </a:r>
            <a:r>
              <a:rPr lang="zh-CN" altLang="en-US" sz="2400" baseline="-25000" dirty="0"/>
              <a:t>角</a:t>
            </a:r>
            <a:r>
              <a:rPr lang="en-US" altLang="zh-CN" sz="2400" dirty="0"/>
              <a:t>, x</a:t>
            </a:r>
            <a:r>
              <a:rPr lang="en-US" altLang="zh-CN" sz="2400" baseline="-25000" dirty="0"/>
              <a:t>1</a:t>
            </a:r>
            <a:r>
              <a:rPr lang="zh-CN" altLang="en-US" sz="2400" baseline="-25000" dirty="0"/>
              <a:t>角</a:t>
            </a:r>
            <a:r>
              <a:rPr lang="en-US" altLang="zh-CN" sz="2400" dirty="0"/>
              <a:t>)</a:t>
            </a:r>
          </a:p>
          <a:p>
            <a:pPr lvl="1">
              <a:lnSpc>
                <a:spcPct val="130000"/>
              </a:lnSpc>
            </a:pPr>
            <a:r>
              <a:rPr lang="zh-CN" altLang="en-US" dirty="0"/>
              <a:t>注：</a:t>
            </a:r>
            <a:r>
              <a:rPr lang="en-US" altLang="zh-CN" sz="2800" dirty="0"/>
              <a:t>Available=(n</a:t>
            </a:r>
            <a:r>
              <a:rPr lang="en-US" altLang="zh-CN" sz="2800" baseline="-25000" dirty="0"/>
              <a:t>5</a:t>
            </a:r>
            <a:r>
              <a:rPr lang="zh-CN" altLang="en-US" sz="2800" baseline="-25000" dirty="0"/>
              <a:t>元</a:t>
            </a:r>
            <a:r>
              <a:rPr lang="en-US" altLang="zh-CN" sz="2800" dirty="0"/>
              <a:t>, n</a:t>
            </a:r>
            <a:r>
              <a:rPr lang="en-US" altLang="zh-CN" sz="2800" baseline="-25000" dirty="0"/>
              <a:t>2</a:t>
            </a:r>
            <a:r>
              <a:rPr lang="zh-CN" altLang="en-US" sz="2800" baseline="-25000" dirty="0"/>
              <a:t>元</a:t>
            </a:r>
            <a:r>
              <a:rPr lang="en-US" altLang="zh-CN" sz="2800" dirty="0"/>
              <a:t>, n</a:t>
            </a:r>
            <a:r>
              <a:rPr lang="en-US" altLang="zh-CN" sz="2800" baseline="-25000" dirty="0"/>
              <a:t>1</a:t>
            </a:r>
            <a:r>
              <a:rPr lang="zh-CN" altLang="en-US" sz="2800" baseline="-25000" dirty="0"/>
              <a:t>元</a:t>
            </a:r>
            <a:r>
              <a:rPr lang="en-US" altLang="zh-CN" sz="2800" dirty="0"/>
              <a:t>, n</a:t>
            </a:r>
            <a:r>
              <a:rPr lang="en-US" altLang="zh-CN" sz="2800" baseline="-25000" dirty="0"/>
              <a:t>5</a:t>
            </a:r>
            <a:r>
              <a:rPr lang="zh-CN" altLang="en-US" sz="2800" baseline="-25000" dirty="0"/>
              <a:t>角</a:t>
            </a:r>
            <a:r>
              <a:rPr lang="en-US" altLang="zh-CN" sz="2800" dirty="0"/>
              <a:t>, n</a:t>
            </a:r>
            <a:r>
              <a:rPr lang="en-US" altLang="zh-CN" sz="2800" baseline="-25000" dirty="0"/>
              <a:t>2</a:t>
            </a:r>
            <a:r>
              <a:rPr lang="zh-CN" altLang="en-US" sz="2800" baseline="-25000" dirty="0"/>
              <a:t>角</a:t>
            </a:r>
            <a:r>
              <a:rPr lang="en-US" altLang="zh-CN" sz="2800" dirty="0"/>
              <a:t>, n</a:t>
            </a:r>
            <a:r>
              <a:rPr lang="en-US" altLang="zh-CN" sz="2800" baseline="-25000" dirty="0"/>
              <a:t>1</a:t>
            </a:r>
            <a:r>
              <a:rPr lang="zh-CN" altLang="en-US" sz="2800" baseline="-25000" dirty="0"/>
              <a:t>角</a:t>
            </a:r>
            <a:r>
              <a:rPr lang="en-US" altLang="zh-CN" sz="2800" dirty="0"/>
              <a:t>)</a:t>
            </a:r>
          </a:p>
          <a:p>
            <a:pPr eaLnBrk="1" hangingPunct="1">
              <a:buFontTx/>
              <a:buNone/>
            </a:pPr>
            <a:r>
              <a:rPr lang="en-US" altLang="zh-CN" sz="2800" dirty="0"/>
              <a:t>                              =(2, 2, 4, 4, 4, 4)</a:t>
            </a:r>
            <a:r>
              <a:rPr lang="zh-CN" altLang="en-US" sz="2800" dirty="0"/>
              <a:t>时，</a:t>
            </a:r>
            <a:r>
              <a:rPr lang="zh-CN" altLang="en-US" sz="2400" dirty="0"/>
              <a:t>共有</a:t>
            </a:r>
          </a:p>
          <a:p>
            <a:pPr eaLnBrk="1" hangingPunct="1">
              <a:buFontTx/>
              <a:buNone/>
            </a:pPr>
            <a:r>
              <a:rPr lang="en-US" altLang="zh-CN" sz="2400" dirty="0"/>
              <a:t>      (2+1)* (2+1)* (4+1)* (4+1)* (4+1)* (4+1)* (4+1)</a:t>
            </a:r>
            <a:r>
              <a:rPr lang="zh-CN" altLang="en-US" sz="2400" dirty="0"/>
              <a:t>种组合</a:t>
            </a:r>
            <a:endParaRPr lang="en-US" altLang="zh-CN" sz="2400" dirty="0"/>
          </a:p>
          <a:p>
            <a:pPr marL="0" indent="0">
              <a:lnSpc>
                <a:spcPct val="110000"/>
              </a:lnSpc>
              <a:buNone/>
            </a:pPr>
            <a:r>
              <a:rPr lang="en-US" altLang="zh-CN" dirty="0"/>
              <a:t>      </a:t>
            </a:r>
            <a:r>
              <a:rPr lang="zh-CN" altLang="en-US" dirty="0"/>
              <a:t>注：对</a:t>
            </a:r>
            <a:r>
              <a:rPr lang="en-US" altLang="zh-CN" dirty="0"/>
              <a:t>5</a:t>
            </a:r>
            <a:r>
              <a:rPr lang="zh-CN" altLang="en-US" dirty="0"/>
              <a:t>元纸币，选</a:t>
            </a:r>
            <a:r>
              <a:rPr lang="en-US" altLang="zh-CN" dirty="0"/>
              <a:t>1</a:t>
            </a:r>
            <a:r>
              <a:rPr lang="zh-CN" altLang="en-US" dirty="0"/>
              <a:t>张、选</a:t>
            </a:r>
            <a:r>
              <a:rPr lang="en-US" altLang="zh-CN" dirty="0"/>
              <a:t>2</a:t>
            </a:r>
            <a:r>
              <a:rPr lang="zh-CN" altLang="en-US" dirty="0"/>
              <a:t>张、不选，共</a:t>
            </a:r>
            <a:r>
              <a:rPr lang="en-US" altLang="zh-CN" dirty="0"/>
              <a:t>(2+1)</a:t>
            </a:r>
            <a:r>
              <a:rPr lang="zh-CN" altLang="en-US" dirty="0"/>
              <a:t>三种选择</a:t>
            </a:r>
            <a:endParaRPr lang="en-US" altLang="zh-CN" dirty="0"/>
          </a:p>
          <a:p>
            <a:pPr>
              <a:lnSpc>
                <a:spcPct val="110000"/>
              </a:lnSpc>
            </a:pPr>
            <a:r>
              <a:rPr lang="en-US" altLang="zh-CN" dirty="0"/>
              <a:t>Step2. </a:t>
            </a:r>
            <a:r>
              <a:rPr lang="zh-CN" altLang="en-US" dirty="0"/>
              <a:t>判断每种可能解</a:t>
            </a:r>
            <a:r>
              <a:rPr lang="en-US" altLang="zh-CN" dirty="0"/>
              <a:t>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是否满足约束</a:t>
            </a:r>
            <a:r>
              <a:rPr lang="en-US" altLang="zh-CN" dirty="0"/>
              <a:t>1—</a:t>
            </a:r>
            <a:r>
              <a:rPr lang="zh-CN" altLang="en-US" dirty="0"/>
              <a:t>支付总额，从中选出可行解</a:t>
            </a:r>
            <a:endParaRPr lang="en-US" altLang="zh-CN" dirty="0"/>
          </a:p>
          <a:p>
            <a:pPr>
              <a:lnSpc>
                <a:spcPct val="110000"/>
              </a:lnSpc>
            </a:pPr>
            <a:endParaRPr lang="en-US" altLang="zh-CN" sz="2400" dirty="0"/>
          </a:p>
          <a:p>
            <a:pPr>
              <a:lnSpc>
                <a:spcPct val="110000"/>
              </a:lnSpc>
            </a:pPr>
            <a:r>
              <a:rPr lang="en-US" altLang="zh-CN" sz="2400" dirty="0"/>
              <a:t>Step3. </a:t>
            </a:r>
            <a:r>
              <a:rPr lang="zh-CN" altLang="en-US" sz="2400" dirty="0"/>
              <a:t>从可行解中选出货币总张数最少者，作为</a:t>
            </a:r>
            <a:r>
              <a:rPr lang="zh-CN" altLang="en-US" sz="2400" b="1" dirty="0">
                <a:solidFill>
                  <a:srgbClr val="FF0000"/>
                </a:solidFill>
              </a:rPr>
              <a:t>最优解</a:t>
            </a:r>
          </a:p>
        </p:txBody>
      </p:sp>
      <p:sp>
        <p:nvSpPr>
          <p:cNvPr id="4" name="日期占位符 3">
            <a:extLst>
              <a:ext uri="{FF2B5EF4-FFF2-40B4-BE49-F238E27FC236}">
                <a16:creationId xmlns:a16="http://schemas.microsoft.com/office/drawing/2014/main" id="{0867A702-A13D-4236-A092-D704379392D9}"/>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E04E12CE-6812-4CDC-9AC5-2AFB284932E6}"/>
              </a:ext>
            </a:extLst>
          </p:cNvPr>
          <p:cNvSpPr>
            <a:spLocks noGrp="1"/>
          </p:cNvSpPr>
          <p:nvPr>
            <p:ph type="sldNum" sz="quarter" idx="12"/>
          </p:nvPr>
        </p:nvSpPr>
        <p:spPr/>
        <p:txBody>
          <a:bodyPr/>
          <a:lstStyle/>
          <a:p>
            <a:fld id="{EEA58A3B-43CE-4AA0-90B5-EB47AFAFEB34}" type="slidenum">
              <a:rPr lang="zh-CN" altLang="en-US" smtClean="0"/>
              <a:pPr/>
              <a:t>6</a:t>
            </a:fld>
            <a:endParaRPr lang="zh-CN" altLang="en-US" dirty="0"/>
          </a:p>
        </p:txBody>
      </p:sp>
    </p:spTree>
    <p:extLst>
      <p:ext uri="{BB962C8B-B14F-4D97-AF65-F5344CB8AC3E}">
        <p14:creationId xmlns:p14="http://schemas.microsoft.com/office/powerpoint/2010/main" val="2236566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08956-03A9-43B7-8155-3D06A8471173}"/>
              </a:ext>
            </a:extLst>
          </p:cNvPr>
          <p:cNvSpPr>
            <a:spLocks noGrp="1"/>
          </p:cNvSpPr>
          <p:nvPr>
            <p:ph type="title"/>
          </p:nvPr>
        </p:nvSpPr>
        <p:spPr/>
        <p:txBody>
          <a:bodyPr/>
          <a:lstStyle/>
          <a:p>
            <a:r>
              <a:rPr lang="zh-CN" altLang="en-US" dirty="0"/>
              <a:t>哈夫曼算法正确性</a:t>
            </a:r>
          </a:p>
        </p:txBody>
      </p:sp>
      <p:sp>
        <p:nvSpPr>
          <p:cNvPr id="3" name="内容占位符 2">
            <a:extLst>
              <a:ext uri="{FF2B5EF4-FFF2-40B4-BE49-F238E27FC236}">
                <a16:creationId xmlns:a16="http://schemas.microsoft.com/office/drawing/2014/main" id="{80149810-6D09-4B8A-A42A-C14C09DCA7F4}"/>
              </a:ext>
            </a:extLst>
          </p:cNvPr>
          <p:cNvSpPr>
            <a:spLocks noGrp="1"/>
          </p:cNvSpPr>
          <p:nvPr>
            <p:ph idx="1"/>
          </p:nvPr>
        </p:nvSpPr>
        <p:spPr/>
        <p:txBody>
          <a:bodyPr>
            <a:normAutofit lnSpcReduction="10000"/>
          </a:bodyPr>
          <a:lstStyle/>
          <a:p>
            <a:pPr>
              <a:spcBef>
                <a:spcPts val="600"/>
              </a:spcBef>
            </a:pPr>
            <a:r>
              <a:rPr lang="zh-CN" altLang="en-US" sz="2400" dirty="0">
                <a:solidFill>
                  <a:srgbClr val="000000"/>
                </a:solidFill>
              </a:rPr>
              <a:t>需要证明</a:t>
            </a:r>
            <a:r>
              <a:rPr lang="zh-CN" altLang="en-US" sz="2400" dirty="0">
                <a:solidFill>
                  <a:srgbClr val="FF0000"/>
                </a:solidFill>
              </a:rPr>
              <a:t>平均码长</a:t>
            </a:r>
            <a:r>
              <a:rPr lang="en-US" altLang="zh-CN" sz="2400" dirty="0">
                <a:solidFill>
                  <a:srgbClr val="FF0000"/>
                </a:solidFill>
              </a:rPr>
              <a:t>B(T)</a:t>
            </a:r>
            <a:r>
              <a:rPr lang="zh-CN" altLang="en-US" sz="2400" dirty="0">
                <a:solidFill>
                  <a:srgbClr val="FF0000"/>
                </a:solidFill>
              </a:rPr>
              <a:t>最短的</a:t>
            </a:r>
            <a:r>
              <a:rPr lang="zh-CN" altLang="en-US" sz="2400" dirty="0">
                <a:solidFill>
                  <a:srgbClr val="000000"/>
                </a:solidFill>
              </a:rPr>
              <a:t>最优前缀码问题具有</a:t>
            </a:r>
            <a:endParaRPr lang="en-US" altLang="zh-CN" b="1" dirty="0">
              <a:solidFill>
                <a:srgbClr val="000000"/>
              </a:solidFill>
            </a:endParaRPr>
          </a:p>
          <a:p>
            <a:pPr lvl="1">
              <a:spcBef>
                <a:spcPts val="600"/>
              </a:spcBef>
            </a:pPr>
            <a:r>
              <a:rPr lang="zh-CN" altLang="en-US" dirty="0">
                <a:solidFill>
                  <a:srgbClr val="000000"/>
                </a:solidFill>
              </a:rPr>
              <a:t>贪心选择性质</a:t>
            </a:r>
            <a:endParaRPr lang="en-US" altLang="zh-CN" dirty="0">
              <a:solidFill>
                <a:srgbClr val="000000"/>
              </a:solidFill>
            </a:endParaRPr>
          </a:p>
          <a:p>
            <a:pPr lvl="1">
              <a:spcBef>
                <a:spcPts val="600"/>
              </a:spcBef>
            </a:pPr>
            <a:r>
              <a:rPr lang="zh-CN" altLang="en-US" dirty="0">
                <a:solidFill>
                  <a:srgbClr val="000000"/>
                </a:solidFill>
              </a:rPr>
              <a:t>最优子结构性质</a:t>
            </a:r>
            <a:endParaRPr lang="zh-CN" altLang="en-US" sz="2400" dirty="0">
              <a:solidFill>
                <a:srgbClr val="000000"/>
              </a:solidFill>
            </a:endParaRPr>
          </a:p>
          <a:p>
            <a:pPr>
              <a:spcBef>
                <a:spcPts val="600"/>
              </a:spcBef>
            </a:pPr>
            <a:r>
              <a:rPr lang="zh-CN" altLang="en-US" dirty="0">
                <a:solidFill>
                  <a:srgbClr val="000000"/>
                </a:solidFill>
              </a:rPr>
              <a:t>问题及其子问题表述</a:t>
            </a:r>
            <a:endParaRPr lang="en-US" altLang="zh-CN" dirty="0">
              <a:solidFill>
                <a:srgbClr val="000000"/>
              </a:solidFill>
            </a:endParaRPr>
          </a:p>
          <a:p>
            <a:pPr lvl="1">
              <a:spcBef>
                <a:spcPts val="600"/>
              </a:spcBef>
            </a:pPr>
            <a:r>
              <a:rPr lang="zh-CN" altLang="en-US" dirty="0">
                <a:solidFill>
                  <a:srgbClr val="000000"/>
                </a:solidFill>
              </a:rPr>
              <a:t>原问题</a:t>
            </a:r>
            <a:endParaRPr lang="en-US" altLang="zh-CN" dirty="0">
              <a:solidFill>
                <a:srgbClr val="000000"/>
              </a:solidFill>
            </a:endParaRPr>
          </a:p>
          <a:p>
            <a:pPr lvl="2">
              <a:spcBef>
                <a:spcPts val="600"/>
              </a:spcBef>
            </a:pPr>
            <a:r>
              <a:rPr lang="zh-CN" altLang="en-US" dirty="0">
                <a:solidFill>
                  <a:srgbClr val="000000"/>
                </a:solidFill>
              </a:rPr>
              <a:t>用于构造文本的字符集</a:t>
            </a:r>
            <a:r>
              <a:rPr lang="en-US" altLang="zh-CN" dirty="0">
                <a:solidFill>
                  <a:srgbClr val="000000"/>
                </a:solidFill>
              </a:rPr>
              <a:t>C</a:t>
            </a:r>
            <a:r>
              <a:rPr lang="zh-CN" altLang="en-US" dirty="0">
                <a:solidFill>
                  <a:srgbClr val="000000"/>
                </a:solidFill>
              </a:rPr>
              <a:t>，以及其中各字符在文本中的出现频率</a:t>
            </a:r>
            <a:r>
              <a:rPr lang="en-US" altLang="zh-CN" dirty="0">
                <a:solidFill>
                  <a:srgbClr val="FF0000"/>
                </a:solidFill>
              </a:rPr>
              <a:t>【/</a:t>
            </a:r>
            <a:r>
              <a:rPr lang="zh-CN" altLang="en-US" dirty="0">
                <a:solidFill>
                  <a:srgbClr val="FF0000"/>
                </a:solidFill>
              </a:rPr>
              <a:t>概率</a:t>
            </a:r>
            <a:r>
              <a:rPr lang="en-US" altLang="zh-CN" dirty="0">
                <a:solidFill>
                  <a:srgbClr val="FF0000"/>
                </a:solidFill>
              </a:rPr>
              <a:t>?】</a:t>
            </a:r>
            <a:r>
              <a:rPr lang="zh-CN" altLang="en-US" dirty="0">
                <a:solidFill>
                  <a:srgbClr val="000000"/>
                </a:solidFill>
              </a:rPr>
              <a:t>，对应的编码树</a:t>
            </a:r>
            <a:r>
              <a:rPr lang="en-US" altLang="zh-CN" dirty="0">
                <a:solidFill>
                  <a:srgbClr val="000000"/>
                </a:solidFill>
              </a:rPr>
              <a:t>T</a:t>
            </a:r>
          </a:p>
          <a:p>
            <a:pPr lvl="2">
              <a:spcBef>
                <a:spcPts val="600"/>
              </a:spcBef>
            </a:pPr>
            <a:r>
              <a:rPr lang="zh-CN" altLang="en-US" dirty="0">
                <a:solidFill>
                  <a:srgbClr val="000000"/>
                </a:solidFill>
              </a:rPr>
              <a:t>优化指标：平均码长</a:t>
            </a:r>
            <a:r>
              <a:rPr lang="en-US" altLang="zh-CN" dirty="0">
                <a:solidFill>
                  <a:srgbClr val="000000"/>
                </a:solidFill>
              </a:rPr>
              <a:t>B(T)</a:t>
            </a:r>
          </a:p>
          <a:p>
            <a:pPr lvl="1">
              <a:spcBef>
                <a:spcPts val="600"/>
              </a:spcBef>
            </a:pPr>
            <a:r>
              <a:rPr lang="zh-CN" altLang="en-US" dirty="0">
                <a:solidFill>
                  <a:srgbClr val="000000"/>
                </a:solidFill>
              </a:rPr>
              <a:t>子问题</a:t>
            </a:r>
            <a:endParaRPr lang="en-US" altLang="zh-CN" dirty="0">
              <a:solidFill>
                <a:srgbClr val="000000"/>
              </a:solidFill>
            </a:endParaRPr>
          </a:p>
          <a:p>
            <a:pPr lvl="2">
              <a:spcBef>
                <a:spcPts val="600"/>
              </a:spcBef>
            </a:pPr>
            <a:r>
              <a:rPr lang="zh-CN" altLang="en-US" dirty="0">
                <a:solidFill>
                  <a:srgbClr val="000000"/>
                </a:solidFill>
              </a:rPr>
              <a:t>比</a:t>
            </a:r>
            <a:r>
              <a:rPr lang="en-US" altLang="zh-CN" dirty="0">
                <a:solidFill>
                  <a:srgbClr val="000000"/>
                </a:solidFill>
              </a:rPr>
              <a:t>C</a:t>
            </a:r>
            <a:r>
              <a:rPr lang="zh-CN" altLang="en-US" dirty="0">
                <a:solidFill>
                  <a:srgbClr val="000000"/>
                </a:solidFill>
              </a:rPr>
              <a:t>规模更小的字符集</a:t>
            </a:r>
            <a:r>
              <a:rPr lang="en-US" altLang="zh-CN" dirty="0">
                <a:solidFill>
                  <a:srgbClr val="000000"/>
                </a:solidFill>
              </a:rPr>
              <a:t>C’</a:t>
            </a:r>
            <a:r>
              <a:rPr lang="zh-CN" altLang="en-US" dirty="0">
                <a:solidFill>
                  <a:srgbClr val="000000"/>
                </a:solidFill>
              </a:rPr>
              <a:t>，</a:t>
            </a:r>
            <a:r>
              <a:rPr lang="en-US" altLang="zh-CN" dirty="0">
                <a:solidFill>
                  <a:srgbClr val="000000"/>
                </a:solidFill>
              </a:rPr>
              <a:t>|C’|&lt;|C|</a:t>
            </a:r>
            <a:r>
              <a:rPr lang="zh-CN" altLang="en-US" dirty="0">
                <a:solidFill>
                  <a:srgbClr val="000000"/>
                </a:solidFill>
              </a:rPr>
              <a:t>，以及其中各字符的出现频率，对应的编码树</a:t>
            </a:r>
            <a:r>
              <a:rPr lang="en-US" altLang="zh-CN" dirty="0">
                <a:solidFill>
                  <a:srgbClr val="000000"/>
                </a:solidFill>
              </a:rPr>
              <a:t>T’</a:t>
            </a:r>
          </a:p>
          <a:p>
            <a:pPr lvl="2">
              <a:spcBef>
                <a:spcPts val="600"/>
              </a:spcBef>
            </a:pPr>
            <a:r>
              <a:rPr lang="zh-CN" altLang="en-US" dirty="0">
                <a:solidFill>
                  <a:srgbClr val="000000"/>
                </a:solidFill>
              </a:rPr>
              <a:t>优化指标：平均码长</a:t>
            </a:r>
            <a:r>
              <a:rPr lang="en-US" altLang="zh-CN" dirty="0">
                <a:solidFill>
                  <a:srgbClr val="000000"/>
                </a:solidFill>
              </a:rPr>
              <a:t>B(T’)</a:t>
            </a:r>
          </a:p>
          <a:p>
            <a:endParaRPr lang="zh-CN" altLang="en-US" dirty="0"/>
          </a:p>
        </p:txBody>
      </p:sp>
      <p:sp>
        <p:nvSpPr>
          <p:cNvPr id="4" name="日期占位符 3">
            <a:extLst>
              <a:ext uri="{FF2B5EF4-FFF2-40B4-BE49-F238E27FC236}">
                <a16:creationId xmlns:a16="http://schemas.microsoft.com/office/drawing/2014/main" id="{4131F74B-9A19-49B8-A577-7902848B26F1}"/>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FC6F79D0-2A32-4427-A565-7AB25C44C430}"/>
              </a:ext>
            </a:extLst>
          </p:cNvPr>
          <p:cNvSpPr>
            <a:spLocks noGrp="1"/>
          </p:cNvSpPr>
          <p:nvPr>
            <p:ph type="sldNum" sz="quarter" idx="12"/>
          </p:nvPr>
        </p:nvSpPr>
        <p:spPr/>
        <p:txBody>
          <a:bodyPr/>
          <a:lstStyle/>
          <a:p>
            <a:fld id="{EEA58A3B-43CE-4AA0-90B5-EB47AFAFEB34}" type="slidenum">
              <a:rPr lang="zh-CN" altLang="en-US" smtClean="0"/>
              <a:pPr/>
              <a:t>60</a:t>
            </a:fld>
            <a:endParaRPr lang="zh-CN" altLang="en-US" dirty="0"/>
          </a:p>
        </p:txBody>
      </p:sp>
      <p:sp>
        <p:nvSpPr>
          <p:cNvPr id="7" name="矩形: 圆角 6">
            <a:extLst>
              <a:ext uri="{FF2B5EF4-FFF2-40B4-BE49-F238E27FC236}">
                <a16:creationId xmlns:a16="http://schemas.microsoft.com/office/drawing/2014/main" id="{FD01D78A-2622-EE38-FB80-8C6AFDDF62D0}"/>
              </a:ext>
            </a:extLst>
          </p:cNvPr>
          <p:cNvSpPr/>
          <p:nvPr/>
        </p:nvSpPr>
        <p:spPr>
          <a:xfrm>
            <a:off x="5192203" y="5608435"/>
            <a:ext cx="2763078" cy="61622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2">
              <a:spcBef>
                <a:spcPts val="600"/>
              </a:spcBef>
            </a:pPr>
            <a:r>
              <a:rPr lang="en-US" altLang="zh-CN" sz="2400" dirty="0">
                <a:solidFill>
                  <a:srgbClr val="FF0000"/>
                </a:solidFill>
                <a:ea typeface="微软雅黑 Light" panose="020B0502040204020203" pitchFamily="34" charset="-122"/>
              </a:rPr>
              <a:t>C’</a:t>
            </a:r>
            <a:r>
              <a:rPr lang="zh-CN" altLang="en-US" sz="2400" dirty="0">
                <a:solidFill>
                  <a:srgbClr val="FF0000"/>
                </a:solidFill>
                <a:ea typeface="微软雅黑 Light" panose="020B0502040204020203" pitchFamily="34" charset="-122"/>
              </a:rPr>
              <a:t>并不是</a:t>
            </a:r>
            <a:r>
              <a:rPr lang="en-US" altLang="zh-CN" sz="2400" dirty="0">
                <a:solidFill>
                  <a:srgbClr val="FF0000"/>
                </a:solidFill>
                <a:ea typeface="微软雅黑 Light" panose="020B0502040204020203" pitchFamily="34" charset="-122"/>
              </a:rPr>
              <a:t>C</a:t>
            </a:r>
            <a:r>
              <a:rPr lang="zh-CN" altLang="en-US" sz="2400" dirty="0">
                <a:solidFill>
                  <a:srgbClr val="FF0000"/>
                </a:solidFill>
                <a:ea typeface="微软雅黑 Light" panose="020B0502040204020203" pitchFamily="34" charset="-122"/>
              </a:rPr>
              <a:t>的子集！</a:t>
            </a:r>
            <a:endParaRPr lang="en-US" altLang="zh-CN" sz="2400" dirty="0">
              <a:solidFill>
                <a:srgbClr val="FF0000"/>
              </a:solidFill>
              <a:ea typeface="微软雅黑 Light" panose="020B0502040204020203" pitchFamily="34" charset="-122"/>
            </a:endParaRPr>
          </a:p>
        </p:txBody>
      </p:sp>
    </p:spTree>
    <p:extLst>
      <p:ext uri="{BB962C8B-B14F-4D97-AF65-F5344CB8AC3E}">
        <p14:creationId xmlns:p14="http://schemas.microsoft.com/office/powerpoint/2010/main" val="3481159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1E521A-E9B1-4474-8681-3212C4ECD673}"/>
              </a:ext>
            </a:extLst>
          </p:cNvPr>
          <p:cNvSpPr>
            <a:spLocks noGrp="1"/>
          </p:cNvSpPr>
          <p:nvPr>
            <p:ph type="title"/>
          </p:nvPr>
        </p:nvSpPr>
        <p:spPr/>
        <p:txBody>
          <a:bodyPr/>
          <a:lstStyle/>
          <a:p>
            <a:r>
              <a:rPr lang="zh-CN" altLang="en-US" dirty="0"/>
              <a:t>算法正确性：贪心选择性质</a:t>
            </a:r>
          </a:p>
        </p:txBody>
      </p:sp>
      <p:sp>
        <p:nvSpPr>
          <p:cNvPr id="3" name="内容占位符 2">
            <a:extLst>
              <a:ext uri="{FF2B5EF4-FFF2-40B4-BE49-F238E27FC236}">
                <a16:creationId xmlns:a16="http://schemas.microsoft.com/office/drawing/2014/main" id="{F68E2C91-5827-4277-8157-A6D04A6DE0EB}"/>
              </a:ext>
            </a:extLst>
          </p:cNvPr>
          <p:cNvSpPr>
            <a:spLocks noGrp="1"/>
          </p:cNvSpPr>
          <p:nvPr>
            <p:ph idx="1"/>
          </p:nvPr>
        </p:nvSpPr>
        <p:spPr/>
        <p:txBody>
          <a:bodyPr>
            <a:normAutofit/>
          </a:bodyPr>
          <a:lstStyle/>
          <a:p>
            <a:r>
              <a:rPr lang="zh-CN" altLang="en-US" dirty="0"/>
              <a:t>需要证明</a:t>
            </a:r>
            <a:endParaRPr lang="en-US" altLang="zh-CN" dirty="0"/>
          </a:p>
          <a:p>
            <a:pPr lvl="1"/>
            <a:r>
              <a:rPr lang="zh-CN" altLang="en-US" dirty="0">
                <a:solidFill>
                  <a:srgbClr val="000000"/>
                </a:solidFill>
              </a:rPr>
              <a:t>设字符集</a:t>
            </a:r>
            <a:r>
              <a:rPr lang="en-US" altLang="zh-CN" dirty="0">
                <a:solidFill>
                  <a:srgbClr val="000000"/>
                </a:solidFill>
              </a:rPr>
              <a:t>C={</a:t>
            </a:r>
            <a:r>
              <a:rPr lang="en-US" altLang="zh-CN" dirty="0" err="1">
                <a:solidFill>
                  <a:srgbClr val="000000"/>
                </a:solidFill>
              </a:rPr>
              <a:t>c|f</a:t>
            </a:r>
            <a:r>
              <a:rPr lang="en-US" altLang="zh-CN" dirty="0">
                <a:solidFill>
                  <a:srgbClr val="000000"/>
                </a:solidFill>
              </a:rPr>
              <a:t>(c)}</a:t>
            </a:r>
            <a:r>
              <a:rPr lang="zh-CN" altLang="en-US" dirty="0">
                <a:solidFill>
                  <a:srgbClr val="000000"/>
                </a:solidFill>
              </a:rPr>
              <a:t>，</a:t>
            </a:r>
            <a:r>
              <a:rPr lang="en-US" altLang="zh-CN" dirty="0">
                <a:solidFill>
                  <a:srgbClr val="000000"/>
                </a:solidFill>
              </a:rPr>
              <a:t>x</a:t>
            </a:r>
            <a:r>
              <a:rPr lang="zh-CN" altLang="en-US" dirty="0">
                <a:solidFill>
                  <a:srgbClr val="000000"/>
                </a:solidFill>
              </a:rPr>
              <a:t>和</a:t>
            </a:r>
            <a:r>
              <a:rPr lang="en-US" altLang="zh-CN" dirty="0">
                <a:solidFill>
                  <a:srgbClr val="000000"/>
                </a:solidFill>
              </a:rPr>
              <a:t>y</a:t>
            </a:r>
            <a:r>
              <a:rPr lang="zh-CN" altLang="en-US" dirty="0">
                <a:solidFill>
                  <a:srgbClr val="000000"/>
                </a:solidFill>
              </a:rPr>
              <a:t>是其中具有</a:t>
            </a:r>
            <a:r>
              <a:rPr lang="zh-CN" altLang="en-US" dirty="0">
                <a:solidFill>
                  <a:srgbClr val="FF0000"/>
                </a:solidFill>
              </a:rPr>
              <a:t>最小频率</a:t>
            </a:r>
            <a:r>
              <a:rPr lang="en-US" altLang="zh-CN" dirty="0">
                <a:solidFill>
                  <a:srgbClr val="FF0000"/>
                </a:solidFill>
              </a:rPr>
              <a:t>f(x)</a:t>
            </a:r>
            <a:r>
              <a:rPr lang="zh-CN" altLang="en-US" dirty="0">
                <a:solidFill>
                  <a:srgbClr val="FF0000"/>
                </a:solidFill>
              </a:rPr>
              <a:t>和</a:t>
            </a:r>
            <a:r>
              <a:rPr lang="en-US" altLang="zh-CN" dirty="0">
                <a:solidFill>
                  <a:srgbClr val="FF0000"/>
                </a:solidFill>
              </a:rPr>
              <a:t>f(y)</a:t>
            </a:r>
            <a:r>
              <a:rPr lang="zh-CN" altLang="en-US" dirty="0">
                <a:solidFill>
                  <a:srgbClr val="000000"/>
                </a:solidFill>
              </a:rPr>
              <a:t>的</a:t>
            </a:r>
            <a:r>
              <a:rPr lang="en-US" altLang="zh-CN" dirty="0">
                <a:solidFill>
                  <a:srgbClr val="000000"/>
                </a:solidFill>
              </a:rPr>
              <a:t>2</a:t>
            </a:r>
            <a:r>
              <a:rPr lang="zh-CN" altLang="en-US" dirty="0">
                <a:solidFill>
                  <a:srgbClr val="000000"/>
                </a:solidFill>
              </a:rPr>
              <a:t>个字符，则存在</a:t>
            </a:r>
            <a:r>
              <a:rPr lang="en-US" altLang="zh-CN" dirty="0">
                <a:solidFill>
                  <a:srgbClr val="000000"/>
                </a:solidFill>
              </a:rPr>
              <a:t>C</a:t>
            </a:r>
            <a:r>
              <a:rPr lang="zh-CN" altLang="en-US" dirty="0">
                <a:solidFill>
                  <a:srgbClr val="000000"/>
                </a:solidFill>
              </a:rPr>
              <a:t>的</a:t>
            </a:r>
            <a:r>
              <a:rPr lang="zh-CN" altLang="en-US" dirty="0">
                <a:solidFill>
                  <a:srgbClr val="FF0000"/>
                </a:solidFill>
              </a:rPr>
              <a:t>最优前缀码</a:t>
            </a:r>
            <a:r>
              <a:rPr lang="zh-CN" altLang="en-US" dirty="0">
                <a:solidFill>
                  <a:srgbClr val="000000"/>
                </a:solidFill>
              </a:rPr>
              <a:t>，使</a:t>
            </a:r>
            <a:r>
              <a:rPr lang="en-US" altLang="zh-CN" dirty="0">
                <a:solidFill>
                  <a:srgbClr val="000000"/>
                </a:solidFill>
              </a:rPr>
              <a:t>x</a:t>
            </a:r>
            <a:r>
              <a:rPr lang="zh-CN" altLang="en-US" dirty="0">
                <a:solidFill>
                  <a:srgbClr val="000000"/>
                </a:solidFill>
              </a:rPr>
              <a:t>和</a:t>
            </a:r>
            <a:r>
              <a:rPr lang="en-US" altLang="zh-CN" dirty="0">
                <a:solidFill>
                  <a:srgbClr val="000000"/>
                </a:solidFill>
              </a:rPr>
              <a:t>y</a:t>
            </a:r>
            <a:r>
              <a:rPr lang="zh-CN" altLang="en-US" dirty="0">
                <a:solidFill>
                  <a:srgbClr val="000000"/>
                </a:solidFill>
              </a:rPr>
              <a:t>具有相同码长，且只有最后一位编码不相同</a:t>
            </a:r>
            <a:endParaRPr lang="en-US" altLang="zh-CN" dirty="0">
              <a:solidFill>
                <a:srgbClr val="000000"/>
              </a:solidFill>
            </a:endParaRPr>
          </a:p>
          <a:p>
            <a:pPr lvl="2"/>
            <a:r>
              <a:rPr lang="zh-CN" altLang="en-US" b="1" dirty="0">
                <a:latin typeface="+mn-lt"/>
              </a:rPr>
              <a:t>最小出现频率的字符</a:t>
            </a:r>
            <a:r>
              <a:rPr lang="zh-CN" altLang="en-US" b="1" dirty="0"/>
              <a:t>的编码对应</a:t>
            </a:r>
            <a:r>
              <a:rPr lang="zh-CN" altLang="en-US" b="1" dirty="0">
                <a:latin typeface="+mn-lt"/>
              </a:rPr>
              <a:t>最深的叶节点</a:t>
            </a:r>
            <a:endParaRPr lang="en-US" altLang="zh-CN" dirty="0">
              <a:solidFill>
                <a:srgbClr val="000000"/>
              </a:solidFill>
            </a:endParaRPr>
          </a:p>
          <a:p>
            <a:pPr lvl="1"/>
            <a:r>
              <a:rPr lang="en-US" altLang="zh-CN" sz="2400" dirty="0">
                <a:solidFill>
                  <a:srgbClr val="000000"/>
                </a:solidFill>
              </a:rPr>
              <a:t>e.g. f: 1100, e:1101</a:t>
            </a:r>
            <a:endParaRPr lang="en-US" altLang="zh-CN" sz="2400" dirty="0">
              <a:solidFill>
                <a:srgbClr val="FF0000"/>
              </a:solidFill>
            </a:endParaRPr>
          </a:p>
          <a:p>
            <a:r>
              <a:rPr lang="zh-CN" altLang="en-US" sz="2400" dirty="0"/>
              <a:t>如果能证明上述命题，则说明按照每次优先选择最小频率的</a:t>
            </a:r>
            <a:r>
              <a:rPr lang="en-US" altLang="zh-CN" sz="2400" dirty="0"/>
              <a:t>2</a:t>
            </a:r>
            <a:r>
              <a:rPr lang="zh-CN" altLang="en-US" sz="2400" dirty="0"/>
              <a:t>个字符的构造算法是正确的</a:t>
            </a:r>
            <a:r>
              <a:rPr lang="zh-CN" altLang="en-US" dirty="0"/>
              <a:t>，可以得到全局最优解</a:t>
            </a:r>
            <a:endParaRPr lang="en-US" altLang="zh-CN" dirty="0"/>
          </a:p>
          <a:p>
            <a:endParaRPr lang="en-US" altLang="zh-CN" sz="2400" dirty="0">
              <a:solidFill>
                <a:srgbClr val="FF0000"/>
              </a:solidFill>
            </a:endParaRPr>
          </a:p>
          <a:p>
            <a:r>
              <a:rPr lang="zh-CN" altLang="en-US" sz="2400" dirty="0">
                <a:solidFill>
                  <a:srgbClr val="FF0000"/>
                </a:solidFill>
              </a:rPr>
              <a:t>显然，</a:t>
            </a:r>
            <a:r>
              <a:rPr lang="en-US" altLang="zh-CN" sz="2400" dirty="0">
                <a:solidFill>
                  <a:srgbClr val="FF0000"/>
                </a:solidFill>
              </a:rPr>
              <a:t>C</a:t>
            </a:r>
            <a:r>
              <a:rPr lang="zh-CN" altLang="en-US" sz="2400" dirty="0">
                <a:solidFill>
                  <a:srgbClr val="FF0000"/>
                </a:solidFill>
              </a:rPr>
              <a:t>中只有</a:t>
            </a:r>
            <a:r>
              <a:rPr lang="en-US" altLang="zh-CN" sz="2400" dirty="0">
                <a:solidFill>
                  <a:srgbClr val="FF0000"/>
                </a:solidFill>
              </a:rPr>
              <a:t>2</a:t>
            </a:r>
            <a:r>
              <a:rPr lang="zh-CN" altLang="en-US" sz="2400" dirty="0">
                <a:solidFill>
                  <a:srgbClr val="FF0000"/>
                </a:solidFill>
              </a:rPr>
              <a:t>个字符</a:t>
            </a:r>
            <a:r>
              <a:rPr lang="en-US" altLang="zh-CN" sz="2400" dirty="0">
                <a:solidFill>
                  <a:srgbClr val="FF0000"/>
                </a:solidFill>
              </a:rPr>
              <a:t>x</a:t>
            </a:r>
            <a:r>
              <a:rPr lang="zh-CN" altLang="en-US" sz="2400" dirty="0">
                <a:solidFill>
                  <a:srgbClr val="FF0000"/>
                </a:solidFill>
              </a:rPr>
              <a:t>、</a:t>
            </a:r>
            <a:r>
              <a:rPr lang="en-US" altLang="zh-CN" sz="2400" dirty="0">
                <a:solidFill>
                  <a:srgbClr val="FF0000"/>
                </a:solidFill>
              </a:rPr>
              <a:t>y</a:t>
            </a:r>
            <a:r>
              <a:rPr lang="zh-CN" altLang="en-US" sz="2400" dirty="0">
                <a:solidFill>
                  <a:srgbClr val="FF0000"/>
                </a:solidFill>
              </a:rPr>
              <a:t>时，结论成立</a:t>
            </a:r>
          </a:p>
          <a:p>
            <a:r>
              <a:rPr lang="zh-CN" altLang="en-US" dirty="0"/>
              <a:t>当</a:t>
            </a:r>
            <a:r>
              <a:rPr lang="en-US" altLang="zh-CN" dirty="0"/>
              <a:t>C</a:t>
            </a:r>
            <a:r>
              <a:rPr lang="zh-CN" altLang="en-US" dirty="0"/>
              <a:t>中字符多于</a:t>
            </a:r>
            <a:r>
              <a:rPr lang="en-US" altLang="zh-CN" dirty="0"/>
              <a:t>2</a:t>
            </a:r>
            <a:r>
              <a:rPr lang="zh-CN" altLang="en-US" dirty="0"/>
              <a:t>个时，证明方法如下</a:t>
            </a:r>
            <a:endParaRPr lang="en-US" altLang="zh-CN" dirty="0"/>
          </a:p>
        </p:txBody>
      </p:sp>
      <p:sp>
        <p:nvSpPr>
          <p:cNvPr id="4" name="日期占位符 3">
            <a:extLst>
              <a:ext uri="{FF2B5EF4-FFF2-40B4-BE49-F238E27FC236}">
                <a16:creationId xmlns:a16="http://schemas.microsoft.com/office/drawing/2014/main" id="{27B522A0-8924-4180-B540-00D6BB21BE52}"/>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C3DECAC2-1B1A-46DD-A555-B7743AA6B057}"/>
              </a:ext>
            </a:extLst>
          </p:cNvPr>
          <p:cNvSpPr>
            <a:spLocks noGrp="1"/>
          </p:cNvSpPr>
          <p:nvPr>
            <p:ph type="sldNum" sz="quarter" idx="12"/>
          </p:nvPr>
        </p:nvSpPr>
        <p:spPr/>
        <p:txBody>
          <a:bodyPr/>
          <a:lstStyle/>
          <a:p>
            <a:fld id="{EEA58A3B-43CE-4AA0-90B5-EB47AFAFEB34}" type="slidenum">
              <a:rPr lang="zh-CN" altLang="en-US" smtClean="0"/>
              <a:pPr/>
              <a:t>61</a:t>
            </a:fld>
            <a:endParaRPr lang="zh-CN" altLang="en-US" dirty="0"/>
          </a:p>
        </p:txBody>
      </p:sp>
      <p:sp>
        <p:nvSpPr>
          <p:cNvPr id="7" name="AutoShape 4">
            <a:hlinkClick r:id="rId2" action="ppaction://hlinksldjump" highlightClick="1"/>
            <a:extLst>
              <a:ext uri="{FF2B5EF4-FFF2-40B4-BE49-F238E27FC236}">
                <a16:creationId xmlns:a16="http://schemas.microsoft.com/office/drawing/2014/main" id="{2C828D65-50CA-46A9-9853-4759FC0E8994}"/>
              </a:ext>
            </a:extLst>
          </p:cNvPr>
          <p:cNvSpPr>
            <a:spLocks noChangeArrowheads="1"/>
          </p:cNvSpPr>
          <p:nvPr/>
        </p:nvSpPr>
        <p:spPr bwMode="auto">
          <a:xfrm>
            <a:off x="3201249" y="3214445"/>
            <a:ext cx="526769" cy="214555"/>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p>
        </p:txBody>
      </p:sp>
    </p:spTree>
    <p:extLst>
      <p:ext uri="{BB962C8B-B14F-4D97-AF65-F5344CB8AC3E}">
        <p14:creationId xmlns:p14="http://schemas.microsoft.com/office/powerpoint/2010/main" val="28716057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9137090-D993-4E05-98CE-65EDD7E182AA}"/>
              </a:ext>
            </a:extLst>
          </p:cNvPr>
          <p:cNvSpPr>
            <a:spLocks noGrp="1"/>
          </p:cNvSpPr>
          <p:nvPr>
            <p:ph idx="1"/>
          </p:nvPr>
        </p:nvSpPr>
        <p:spPr>
          <a:xfrm>
            <a:off x="122548" y="164237"/>
            <a:ext cx="8897136" cy="6640423"/>
          </a:xfrm>
        </p:spPr>
        <p:txBody>
          <a:bodyPr>
            <a:normAutofit/>
          </a:bodyPr>
          <a:lstStyle/>
          <a:p>
            <a:r>
              <a:rPr lang="zh-CN" altLang="en-US" dirty="0"/>
              <a:t>证明思路</a:t>
            </a:r>
            <a:endParaRPr lang="en-US" altLang="zh-CN" dirty="0"/>
          </a:p>
          <a:p>
            <a:pPr lvl="1"/>
            <a:r>
              <a:rPr lang="zh-CN" altLang="en-US" dirty="0">
                <a:latin typeface="+mn-lt"/>
              </a:rPr>
              <a:t>设字符集</a:t>
            </a:r>
            <a:r>
              <a:rPr lang="en-US" altLang="zh-CN" dirty="0">
                <a:latin typeface="+mn-lt"/>
              </a:rPr>
              <a:t>C</a:t>
            </a:r>
            <a:r>
              <a:rPr lang="zh-CN" altLang="en-US" dirty="0">
                <a:latin typeface="+mn-lt"/>
              </a:rPr>
              <a:t>的</a:t>
            </a:r>
            <a:r>
              <a:rPr lang="en-US" altLang="zh-CN" dirty="0">
                <a:latin typeface="+mn-lt"/>
              </a:rPr>
              <a:t>1</a:t>
            </a:r>
            <a:r>
              <a:rPr lang="zh-CN" altLang="en-US" dirty="0">
                <a:latin typeface="+mn-lt"/>
              </a:rPr>
              <a:t>个最优前缀码表示为二叉树</a:t>
            </a:r>
            <a:r>
              <a:rPr lang="en-US" altLang="zh-CN" dirty="0">
                <a:latin typeface="+mn-lt"/>
              </a:rPr>
              <a:t>T【</a:t>
            </a:r>
            <a:r>
              <a:rPr lang="zh-CN" altLang="en-US" dirty="0">
                <a:latin typeface="+mn-lt"/>
              </a:rPr>
              <a:t>问题</a:t>
            </a:r>
            <a:r>
              <a:rPr lang="en-US" altLang="zh-CN" dirty="0">
                <a:latin typeface="+mn-lt"/>
              </a:rPr>
              <a:t>C</a:t>
            </a:r>
            <a:r>
              <a:rPr lang="zh-CN" altLang="en-US" dirty="0">
                <a:latin typeface="+mn-lt"/>
              </a:rPr>
              <a:t>的最优解为</a:t>
            </a:r>
            <a:r>
              <a:rPr lang="en-US" altLang="zh-CN" dirty="0">
                <a:latin typeface="+mn-lt"/>
              </a:rPr>
              <a:t>T】</a:t>
            </a:r>
            <a:r>
              <a:rPr lang="zh-CN" altLang="en-US" dirty="0">
                <a:latin typeface="+mn-lt"/>
              </a:rPr>
              <a:t>，</a:t>
            </a:r>
            <a:r>
              <a:rPr lang="zh-CN" altLang="en-US" b="1" dirty="0">
                <a:latin typeface="+mn-lt"/>
              </a:rPr>
              <a:t>如果最小频率的字符不在最深的叶节点上</a:t>
            </a:r>
            <a:r>
              <a:rPr lang="zh-CN" altLang="en-US" dirty="0">
                <a:latin typeface="+mn-lt"/>
              </a:rPr>
              <a:t>，</a:t>
            </a:r>
            <a:r>
              <a:rPr lang="zh-CN" altLang="en-US" sz="2400" dirty="0">
                <a:solidFill>
                  <a:srgbClr val="FF0000"/>
                </a:solidFill>
                <a:latin typeface="+mn-lt"/>
              </a:rPr>
              <a:t>将</a:t>
            </a:r>
            <a:r>
              <a:rPr lang="en-US" altLang="zh-CN" sz="2400" dirty="0">
                <a:solidFill>
                  <a:srgbClr val="FF0000"/>
                </a:solidFill>
                <a:latin typeface="+mn-lt"/>
              </a:rPr>
              <a:t>T</a:t>
            </a:r>
            <a:r>
              <a:rPr lang="zh-CN" altLang="en-US" sz="2400" dirty="0">
                <a:solidFill>
                  <a:srgbClr val="FF0000"/>
                </a:solidFill>
                <a:latin typeface="+mn-lt"/>
              </a:rPr>
              <a:t>修改新树</a:t>
            </a:r>
            <a:r>
              <a:rPr lang="en-US" altLang="zh-CN" sz="2400" dirty="0">
                <a:solidFill>
                  <a:srgbClr val="FF0000"/>
                </a:solidFill>
                <a:latin typeface="+mn-lt"/>
              </a:rPr>
              <a:t>T‘</a:t>
            </a:r>
            <a:r>
              <a:rPr lang="zh-CN" altLang="en-US" sz="2400" dirty="0">
                <a:solidFill>
                  <a:srgbClr val="FF0000"/>
                </a:solidFill>
                <a:latin typeface="+mn-lt"/>
              </a:rPr>
              <a:t>，使得</a:t>
            </a:r>
            <a:endParaRPr lang="en-US" altLang="zh-CN" sz="2400" dirty="0">
              <a:solidFill>
                <a:srgbClr val="FF0000"/>
              </a:solidFill>
              <a:latin typeface="+mn-lt"/>
            </a:endParaRPr>
          </a:p>
          <a:p>
            <a:pPr lvl="2"/>
            <a:r>
              <a:rPr lang="en-US" altLang="zh-CN" dirty="0">
                <a:solidFill>
                  <a:srgbClr val="FF0000"/>
                </a:solidFill>
                <a:latin typeface="+mn-lt"/>
              </a:rPr>
              <a:t>1)</a:t>
            </a:r>
            <a:r>
              <a:rPr lang="zh-CN" altLang="en-US" dirty="0">
                <a:solidFill>
                  <a:srgbClr val="FF0000"/>
                </a:solidFill>
                <a:latin typeface="+mn-lt"/>
              </a:rPr>
              <a:t> 在</a:t>
            </a:r>
            <a:r>
              <a:rPr lang="en-US" altLang="zh-CN" dirty="0">
                <a:solidFill>
                  <a:srgbClr val="FF0000"/>
                </a:solidFill>
                <a:latin typeface="+mn-lt"/>
              </a:rPr>
              <a:t>T’</a:t>
            </a:r>
            <a:r>
              <a:rPr lang="zh-CN" altLang="en-US" dirty="0">
                <a:solidFill>
                  <a:srgbClr val="FF0000"/>
                </a:solidFill>
                <a:latin typeface="+mn-lt"/>
              </a:rPr>
              <a:t>中具有最小频率的</a:t>
            </a:r>
            <a:r>
              <a:rPr lang="en-US" altLang="zh-CN" dirty="0">
                <a:solidFill>
                  <a:srgbClr val="FF0000"/>
                </a:solidFill>
                <a:latin typeface="+mn-lt"/>
              </a:rPr>
              <a:t>x</a:t>
            </a:r>
            <a:r>
              <a:rPr lang="zh-CN" altLang="en-US" dirty="0">
                <a:solidFill>
                  <a:srgbClr val="FF0000"/>
                </a:solidFill>
                <a:latin typeface="+mn-lt"/>
              </a:rPr>
              <a:t>和</a:t>
            </a:r>
            <a:r>
              <a:rPr lang="en-US" altLang="zh-CN" dirty="0">
                <a:solidFill>
                  <a:srgbClr val="FF0000"/>
                </a:solidFill>
                <a:latin typeface="+mn-lt"/>
              </a:rPr>
              <a:t>y</a:t>
            </a:r>
            <a:r>
              <a:rPr lang="zh-CN" altLang="en-US" dirty="0">
                <a:solidFill>
                  <a:srgbClr val="FF0000"/>
                </a:solidFill>
                <a:latin typeface="+mn-lt"/>
              </a:rPr>
              <a:t>是最深叶子，且互为兄弟</a:t>
            </a:r>
            <a:endParaRPr lang="en-US" altLang="zh-CN" dirty="0">
              <a:solidFill>
                <a:srgbClr val="FF0000"/>
              </a:solidFill>
              <a:latin typeface="+mn-lt"/>
            </a:endParaRPr>
          </a:p>
          <a:p>
            <a:pPr lvl="2"/>
            <a:r>
              <a:rPr lang="en-US" altLang="zh-CN" sz="2400" dirty="0">
                <a:solidFill>
                  <a:srgbClr val="FF0000"/>
                </a:solidFill>
                <a:latin typeface="+mn-lt"/>
              </a:rPr>
              <a:t>2</a:t>
            </a:r>
            <a:r>
              <a:rPr lang="en-US" altLang="zh-CN" dirty="0">
                <a:solidFill>
                  <a:srgbClr val="FF0000"/>
                </a:solidFill>
                <a:latin typeface="+mn-lt"/>
              </a:rPr>
              <a:t>)</a:t>
            </a:r>
            <a:r>
              <a:rPr lang="zh-CN" altLang="en-US" dirty="0">
                <a:solidFill>
                  <a:srgbClr val="FF0000"/>
                </a:solidFill>
                <a:latin typeface="+mn-lt"/>
              </a:rPr>
              <a:t> </a:t>
            </a:r>
            <a:r>
              <a:rPr lang="en-US" altLang="zh-CN" sz="2400" dirty="0">
                <a:solidFill>
                  <a:srgbClr val="FF0000"/>
                </a:solidFill>
                <a:latin typeface="+mn-lt"/>
              </a:rPr>
              <a:t>T’</a:t>
            </a:r>
            <a:r>
              <a:rPr lang="zh-CN" altLang="en-US" sz="2400" dirty="0">
                <a:solidFill>
                  <a:srgbClr val="FF0000"/>
                </a:solidFill>
                <a:latin typeface="+mn-lt"/>
              </a:rPr>
              <a:t>还是</a:t>
            </a:r>
            <a:r>
              <a:rPr lang="en-US" altLang="zh-CN" sz="2400" dirty="0">
                <a:solidFill>
                  <a:srgbClr val="FF0000"/>
                </a:solidFill>
                <a:latin typeface="+mn-lt"/>
              </a:rPr>
              <a:t>C</a:t>
            </a:r>
            <a:r>
              <a:rPr lang="zh-CN" altLang="en-US" sz="2400" dirty="0">
                <a:solidFill>
                  <a:srgbClr val="FF0000"/>
                </a:solidFill>
                <a:latin typeface="+mn-lt"/>
              </a:rPr>
              <a:t>的最优前缀</a:t>
            </a:r>
          </a:p>
          <a:p>
            <a:pPr eaLnBrk="1" hangingPunct="1">
              <a:lnSpc>
                <a:spcPct val="100000"/>
              </a:lnSpc>
              <a:buFontTx/>
              <a:buNone/>
            </a:pPr>
            <a:r>
              <a:rPr lang="zh-CN" altLang="en-US" sz="2400" dirty="0">
                <a:solidFill>
                  <a:srgbClr val="FF0000"/>
                </a:solidFill>
                <a:latin typeface="+mn-lt"/>
              </a:rPr>
              <a:t>        ，</a:t>
            </a:r>
            <a:r>
              <a:rPr lang="zh-CN" altLang="en-US" sz="2400" dirty="0">
                <a:latin typeface="+mn-lt"/>
              </a:rPr>
              <a:t>这样</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在最优前缀码</a:t>
            </a:r>
            <a:r>
              <a:rPr lang="en-US" altLang="zh-CN" sz="2400" dirty="0">
                <a:latin typeface="+mn-lt"/>
              </a:rPr>
              <a:t>T‘</a:t>
            </a:r>
            <a:r>
              <a:rPr lang="zh-CN" altLang="en-US" sz="2400" dirty="0">
                <a:latin typeface="+mn-lt"/>
              </a:rPr>
              <a:t>中只有最后一位不同</a:t>
            </a:r>
            <a:endParaRPr lang="en-US" altLang="zh-CN" dirty="0"/>
          </a:p>
          <a:p>
            <a:r>
              <a:rPr lang="zh-CN" altLang="en-US" dirty="0">
                <a:latin typeface="+mn-lt"/>
              </a:rPr>
              <a:t>证明过程</a:t>
            </a:r>
            <a:endParaRPr lang="en-US" altLang="zh-CN" dirty="0">
              <a:latin typeface="+mn-lt"/>
            </a:endParaRPr>
          </a:p>
          <a:p>
            <a:pPr lvl="1"/>
            <a:r>
              <a:rPr lang="zh-CN" altLang="en-US" dirty="0">
                <a:latin typeface="+mn-lt"/>
              </a:rPr>
              <a:t>假设</a:t>
            </a:r>
            <a:endParaRPr lang="en-US" altLang="zh-CN" dirty="0">
              <a:latin typeface="+mn-lt"/>
            </a:endParaRPr>
          </a:p>
          <a:p>
            <a:pPr lvl="2"/>
            <a:r>
              <a:rPr lang="en-US" altLang="zh-CN" dirty="0">
                <a:latin typeface="+mn-lt"/>
              </a:rPr>
              <a:t>1)</a:t>
            </a:r>
            <a:r>
              <a:rPr lang="zh-CN" altLang="en-US" dirty="0">
                <a:latin typeface="+mn-lt"/>
              </a:rPr>
              <a:t> </a:t>
            </a:r>
            <a:r>
              <a:rPr lang="en-US" altLang="zh-CN" dirty="0">
                <a:latin typeface="+mn-lt"/>
              </a:rPr>
              <a:t>b</a:t>
            </a:r>
            <a:r>
              <a:rPr lang="zh-CN" altLang="en-US" dirty="0">
                <a:latin typeface="+mn-lt"/>
              </a:rPr>
              <a:t>、</a:t>
            </a:r>
            <a:r>
              <a:rPr lang="en-US" altLang="zh-CN" dirty="0">
                <a:latin typeface="+mn-lt"/>
              </a:rPr>
              <a:t>c</a:t>
            </a:r>
            <a:r>
              <a:rPr lang="zh-CN" altLang="en-US" dirty="0">
                <a:latin typeface="+mn-lt"/>
              </a:rPr>
              <a:t>是</a:t>
            </a:r>
            <a:r>
              <a:rPr lang="en-US" altLang="zh-CN" dirty="0">
                <a:latin typeface="+mn-lt"/>
              </a:rPr>
              <a:t>T</a:t>
            </a:r>
            <a:r>
              <a:rPr lang="zh-CN" altLang="en-US" dirty="0">
                <a:latin typeface="+mn-lt"/>
              </a:rPr>
              <a:t>中最深叶子且互为兄弟，且</a:t>
            </a:r>
            <a:r>
              <a:rPr lang="en-US" altLang="zh-CN" dirty="0">
                <a:latin typeface="+mn-lt"/>
              </a:rPr>
              <a:t>f(b)&lt;=f(c)</a:t>
            </a:r>
          </a:p>
          <a:p>
            <a:pPr lvl="2"/>
            <a:r>
              <a:rPr lang="en-US" altLang="zh-CN" sz="2400" dirty="0">
                <a:latin typeface="+mn-lt"/>
              </a:rPr>
              <a:t>2) </a:t>
            </a:r>
            <a:r>
              <a:rPr lang="zh-CN" altLang="en-US" sz="2400" dirty="0">
                <a:latin typeface="+mn-lt"/>
              </a:rPr>
              <a:t>已知</a:t>
            </a:r>
            <a:r>
              <a:rPr lang="en-US" altLang="zh-CN" sz="2400" dirty="0">
                <a:latin typeface="+mn-lt"/>
              </a:rPr>
              <a:t>C</a:t>
            </a:r>
            <a:r>
              <a:rPr lang="zh-CN" altLang="en-US" sz="2400" dirty="0">
                <a:latin typeface="+mn-lt"/>
              </a:rPr>
              <a:t>中</a:t>
            </a:r>
            <a:r>
              <a:rPr lang="en-US" altLang="zh-CN" sz="2400" dirty="0">
                <a:latin typeface="+mn-lt"/>
              </a:rPr>
              <a:t>2</a:t>
            </a:r>
            <a:r>
              <a:rPr lang="zh-CN" altLang="en-US" sz="2400" dirty="0">
                <a:latin typeface="+mn-lt"/>
              </a:rPr>
              <a:t>个</a:t>
            </a:r>
            <a:r>
              <a:rPr lang="zh-CN" altLang="en-US" sz="2400" dirty="0">
                <a:solidFill>
                  <a:srgbClr val="FF0000"/>
                </a:solidFill>
                <a:latin typeface="+mn-lt"/>
              </a:rPr>
              <a:t>最小频率</a:t>
            </a:r>
            <a:r>
              <a:rPr lang="zh-CN" altLang="en-US" sz="2400" dirty="0">
                <a:latin typeface="+mn-lt"/>
              </a:rPr>
              <a:t>字符</a:t>
            </a:r>
            <a:r>
              <a:rPr lang="en-US" altLang="zh-CN" sz="2400" dirty="0">
                <a:latin typeface="+mn-lt"/>
              </a:rPr>
              <a:t>f(x)&lt;=f(y)</a:t>
            </a:r>
            <a:r>
              <a:rPr lang="zh-CN" altLang="en-US" sz="2400" dirty="0">
                <a:latin typeface="+mn-lt"/>
              </a:rPr>
              <a:t>，</a:t>
            </a:r>
          </a:p>
          <a:p>
            <a:pPr eaLnBrk="1" hangingPunct="1">
              <a:lnSpc>
                <a:spcPct val="80000"/>
              </a:lnSpc>
              <a:buFontTx/>
              <a:buNone/>
            </a:pPr>
            <a:r>
              <a:rPr lang="zh-CN" altLang="en-US" sz="2400" dirty="0">
                <a:latin typeface="+mn-lt"/>
              </a:rPr>
              <a:t>        但在</a:t>
            </a:r>
            <a:r>
              <a:rPr lang="en-US" altLang="zh-CN" sz="2400" dirty="0">
                <a:latin typeface="+mn-lt"/>
              </a:rPr>
              <a:t>T</a:t>
            </a:r>
            <a:r>
              <a:rPr lang="zh-CN" altLang="en-US" sz="2400" dirty="0">
                <a:latin typeface="+mn-lt"/>
              </a:rPr>
              <a:t>中，</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并非最深结点</a:t>
            </a:r>
          </a:p>
          <a:p>
            <a:pPr eaLnBrk="1" hangingPunct="1">
              <a:lnSpc>
                <a:spcPct val="80000"/>
              </a:lnSpc>
              <a:buFontTx/>
              <a:buNone/>
            </a:pPr>
            <a:r>
              <a:rPr lang="zh-CN" altLang="en-US" sz="2400" dirty="0">
                <a:latin typeface="+mn-lt"/>
              </a:rPr>
              <a:t>    </a:t>
            </a:r>
            <a:endParaRPr lang="en-US" altLang="zh-CN" sz="2400" dirty="0">
              <a:latin typeface="+mn-lt"/>
            </a:endParaRPr>
          </a:p>
          <a:p>
            <a:pPr eaLnBrk="1" hangingPunct="1">
              <a:lnSpc>
                <a:spcPct val="80000"/>
              </a:lnSpc>
              <a:buFontTx/>
              <a:buNone/>
            </a:pPr>
            <a:r>
              <a:rPr lang="en-US" altLang="zh-CN" dirty="0">
                <a:latin typeface="+mn-lt"/>
              </a:rPr>
              <a:t>   </a:t>
            </a:r>
            <a:r>
              <a:rPr lang="zh-CN" altLang="en-US" sz="2400" dirty="0">
                <a:latin typeface="+mn-lt"/>
              </a:rPr>
              <a:t>由于</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具有最小频率</a:t>
            </a:r>
            <a:r>
              <a:rPr lang="en-US" altLang="zh-CN" sz="2400" dirty="0">
                <a:latin typeface="+mn-lt"/>
              </a:rPr>
              <a:t>, </a:t>
            </a:r>
            <a:r>
              <a:rPr lang="zh-CN" altLang="en-US" sz="2400" dirty="0">
                <a:latin typeface="+mn-lt"/>
              </a:rPr>
              <a:t>故</a:t>
            </a:r>
            <a:endParaRPr lang="en-US" altLang="zh-CN" sz="2400" dirty="0">
              <a:latin typeface="+mn-lt"/>
            </a:endParaRPr>
          </a:p>
          <a:p>
            <a:pPr eaLnBrk="1" hangingPunct="1">
              <a:lnSpc>
                <a:spcPct val="80000"/>
              </a:lnSpc>
              <a:buFontTx/>
              <a:buNone/>
            </a:pPr>
            <a:r>
              <a:rPr lang="en-US" altLang="zh-CN" dirty="0">
                <a:latin typeface="+mn-lt"/>
              </a:rPr>
              <a:t>            </a:t>
            </a:r>
            <a:r>
              <a:rPr lang="en-US" altLang="zh-CN" sz="2400" dirty="0">
                <a:latin typeface="+mn-lt"/>
              </a:rPr>
              <a:t>f(x)&lt;=f(b)</a:t>
            </a:r>
            <a:r>
              <a:rPr lang="en-US" altLang="zh-CN" dirty="0">
                <a:latin typeface="+mn-lt"/>
              </a:rPr>
              <a:t>,</a:t>
            </a:r>
            <a:r>
              <a:rPr lang="zh-CN" altLang="en-US" sz="2400" dirty="0">
                <a:latin typeface="+mn-lt"/>
              </a:rPr>
              <a:t> </a:t>
            </a:r>
            <a:r>
              <a:rPr lang="en-US" altLang="zh-CN" sz="2400" dirty="0">
                <a:latin typeface="+mn-lt"/>
              </a:rPr>
              <a:t>f(y)&lt;=f(c)</a:t>
            </a:r>
          </a:p>
          <a:p>
            <a:endParaRPr lang="zh-CN" altLang="en-US" dirty="0"/>
          </a:p>
        </p:txBody>
      </p:sp>
      <p:sp>
        <p:nvSpPr>
          <p:cNvPr id="3" name="日期占位符 2">
            <a:extLst>
              <a:ext uri="{FF2B5EF4-FFF2-40B4-BE49-F238E27FC236}">
                <a16:creationId xmlns:a16="http://schemas.microsoft.com/office/drawing/2014/main" id="{A25DDDA2-50F6-4136-8CD4-B09B192AAFFD}"/>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E44ED0F2-704F-48E7-947E-6F28158324C9}"/>
              </a:ext>
            </a:extLst>
          </p:cNvPr>
          <p:cNvSpPr>
            <a:spLocks noGrp="1"/>
          </p:cNvSpPr>
          <p:nvPr>
            <p:ph type="sldNum" sz="quarter" idx="12"/>
          </p:nvPr>
        </p:nvSpPr>
        <p:spPr/>
        <p:txBody>
          <a:bodyPr/>
          <a:lstStyle/>
          <a:p>
            <a:fld id="{EEA58A3B-43CE-4AA0-90B5-EB47AFAFEB34}" type="slidenum">
              <a:rPr lang="zh-CN" altLang="en-US" smtClean="0"/>
              <a:pPr/>
              <a:t>62</a:t>
            </a:fld>
            <a:endParaRPr lang="zh-CN" altLang="en-US" dirty="0"/>
          </a:p>
        </p:txBody>
      </p:sp>
      <p:grpSp>
        <p:nvGrpSpPr>
          <p:cNvPr id="6" name="Group 19">
            <a:extLst>
              <a:ext uri="{FF2B5EF4-FFF2-40B4-BE49-F238E27FC236}">
                <a16:creationId xmlns:a16="http://schemas.microsoft.com/office/drawing/2014/main" id="{2B325137-E141-410B-BEFB-EF5ABC3D55DE}"/>
              </a:ext>
            </a:extLst>
          </p:cNvPr>
          <p:cNvGrpSpPr>
            <a:grpSpLocks/>
          </p:cNvGrpSpPr>
          <p:nvPr/>
        </p:nvGrpSpPr>
        <p:grpSpPr bwMode="auto">
          <a:xfrm>
            <a:off x="5938656" y="3473938"/>
            <a:ext cx="2978150" cy="3168650"/>
            <a:chOff x="3061" y="2167"/>
            <a:chExt cx="1876" cy="1996"/>
          </a:xfrm>
        </p:grpSpPr>
        <p:sp>
          <p:nvSpPr>
            <p:cNvPr id="7" name="Oval 5">
              <a:extLst>
                <a:ext uri="{FF2B5EF4-FFF2-40B4-BE49-F238E27FC236}">
                  <a16:creationId xmlns:a16="http://schemas.microsoft.com/office/drawing/2014/main" id="{7C91E591-161F-4410-8184-4C3BBCC9D866}"/>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t>    </a:t>
              </a:r>
            </a:p>
          </p:txBody>
        </p:sp>
        <p:sp>
          <p:nvSpPr>
            <p:cNvPr id="8" name="Line 6">
              <a:extLst>
                <a:ext uri="{FF2B5EF4-FFF2-40B4-BE49-F238E27FC236}">
                  <a16:creationId xmlns:a16="http://schemas.microsoft.com/office/drawing/2014/main" id="{F588F423-FB78-41F1-ABC1-64A5053F5D34}"/>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 name="Rectangle 7">
              <a:extLst>
                <a:ext uri="{FF2B5EF4-FFF2-40B4-BE49-F238E27FC236}">
                  <a16:creationId xmlns:a16="http://schemas.microsoft.com/office/drawing/2014/main" id="{95D414BC-3205-43F9-96EF-49B02838DFFF}"/>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solidFill>
                    <a:srgbClr val="FF0000"/>
                  </a:solidFill>
                </a:rPr>
                <a:t>x: 8</a:t>
              </a:r>
            </a:p>
          </p:txBody>
        </p:sp>
        <p:sp>
          <p:nvSpPr>
            <p:cNvPr id="10" name="Oval 8">
              <a:extLst>
                <a:ext uri="{FF2B5EF4-FFF2-40B4-BE49-F238E27FC236}">
                  <a16:creationId xmlns:a16="http://schemas.microsoft.com/office/drawing/2014/main" id="{9EA52BC0-5D2A-4C70-A202-465DC4EB723F}"/>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t>    </a:t>
              </a:r>
            </a:p>
          </p:txBody>
        </p:sp>
        <p:sp>
          <p:nvSpPr>
            <p:cNvPr id="11" name="Line 9">
              <a:extLst>
                <a:ext uri="{FF2B5EF4-FFF2-40B4-BE49-F238E27FC236}">
                  <a16:creationId xmlns:a16="http://schemas.microsoft.com/office/drawing/2014/main" id="{6789D6B7-B39C-4796-82CE-0C8572BED4C6}"/>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Line 10">
              <a:extLst>
                <a:ext uri="{FF2B5EF4-FFF2-40B4-BE49-F238E27FC236}">
                  <a16:creationId xmlns:a16="http://schemas.microsoft.com/office/drawing/2014/main" id="{F3EFE839-4FB0-4608-9050-FBA01D929728}"/>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Rectangle 11">
              <a:extLst>
                <a:ext uri="{FF2B5EF4-FFF2-40B4-BE49-F238E27FC236}">
                  <a16:creationId xmlns:a16="http://schemas.microsoft.com/office/drawing/2014/main" id="{89173FF7-7481-41F5-97C8-B1E7F9A86D8C}"/>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b:10</a:t>
              </a:r>
            </a:p>
          </p:txBody>
        </p:sp>
        <p:sp>
          <p:nvSpPr>
            <p:cNvPr id="14" name="Rectangle 12">
              <a:extLst>
                <a:ext uri="{FF2B5EF4-FFF2-40B4-BE49-F238E27FC236}">
                  <a16:creationId xmlns:a16="http://schemas.microsoft.com/office/drawing/2014/main" id="{F0137247-60C2-48D3-A0EB-7960516C262E}"/>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c:12</a:t>
              </a:r>
            </a:p>
          </p:txBody>
        </p:sp>
        <p:sp>
          <p:nvSpPr>
            <p:cNvPr id="15" name="Line 13">
              <a:extLst>
                <a:ext uri="{FF2B5EF4-FFF2-40B4-BE49-F238E27FC236}">
                  <a16:creationId xmlns:a16="http://schemas.microsoft.com/office/drawing/2014/main" id="{6E4FBEBD-41BE-4E55-9DAC-A509ADD7EDEA}"/>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4">
              <a:extLst>
                <a:ext uri="{FF2B5EF4-FFF2-40B4-BE49-F238E27FC236}">
                  <a16:creationId xmlns:a16="http://schemas.microsoft.com/office/drawing/2014/main" id="{51B237AB-C22F-4152-8EF2-C44A0B7574AB}"/>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Oval 15">
              <a:extLst>
                <a:ext uri="{FF2B5EF4-FFF2-40B4-BE49-F238E27FC236}">
                  <a16:creationId xmlns:a16="http://schemas.microsoft.com/office/drawing/2014/main" id="{4B791304-C711-4487-8050-1BB11604D6C3}"/>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t>    </a:t>
              </a:r>
            </a:p>
          </p:txBody>
        </p:sp>
        <p:sp>
          <p:nvSpPr>
            <p:cNvPr id="18" name="Rectangle 16">
              <a:extLst>
                <a:ext uri="{FF2B5EF4-FFF2-40B4-BE49-F238E27FC236}">
                  <a16:creationId xmlns:a16="http://schemas.microsoft.com/office/drawing/2014/main" id="{D9813B27-992B-42F2-8368-1336FEF8DB4A}"/>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solidFill>
                    <a:srgbClr val="FF0000"/>
                  </a:solidFill>
                </a:rPr>
                <a:t>y:9</a:t>
              </a:r>
            </a:p>
          </p:txBody>
        </p:sp>
        <p:sp>
          <p:nvSpPr>
            <p:cNvPr id="19" name="Line 17">
              <a:extLst>
                <a:ext uri="{FF2B5EF4-FFF2-40B4-BE49-F238E27FC236}">
                  <a16:creationId xmlns:a16="http://schemas.microsoft.com/office/drawing/2014/main" id="{DF47E6FC-1B06-4B03-8706-1677C6B22FAE}"/>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Text Box 18">
              <a:extLst>
                <a:ext uri="{FF2B5EF4-FFF2-40B4-BE49-F238E27FC236}">
                  <a16:creationId xmlns:a16="http://schemas.microsoft.com/office/drawing/2014/main" id="{B8314C30-63E6-4F7C-B83E-4650FE962F3D}"/>
                </a:ext>
              </a:extLst>
            </p:cNvPr>
            <p:cNvSpPr txBox="1">
              <a:spLocks noChangeArrowheads="1"/>
            </p:cNvSpPr>
            <p:nvPr/>
          </p:nvSpPr>
          <p:spPr bwMode="auto">
            <a:xfrm>
              <a:off x="4522" y="2167"/>
              <a:ext cx="3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latin typeface="+mn-lt"/>
                </a:rPr>
                <a:t>T: </a:t>
              </a:r>
            </a:p>
          </p:txBody>
        </p:sp>
      </p:grpSp>
    </p:spTree>
    <p:extLst>
      <p:ext uri="{BB962C8B-B14F-4D97-AF65-F5344CB8AC3E}">
        <p14:creationId xmlns:p14="http://schemas.microsoft.com/office/powerpoint/2010/main" val="3616664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4D3C06A-8A0A-43BA-99A2-E6FCF4DBBCBB}"/>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0F54C692-243B-4092-B3CA-8504F6EC7A6F}"/>
              </a:ext>
            </a:extLst>
          </p:cNvPr>
          <p:cNvSpPr>
            <a:spLocks noGrp="1"/>
          </p:cNvSpPr>
          <p:nvPr>
            <p:ph type="sldNum" sz="quarter" idx="12"/>
          </p:nvPr>
        </p:nvSpPr>
        <p:spPr/>
        <p:txBody>
          <a:bodyPr/>
          <a:lstStyle/>
          <a:p>
            <a:fld id="{EEA58A3B-43CE-4AA0-90B5-EB47AFAFEB34}" type="slidenum">
              <a:rPr lang="zh-CN" altLang="en-US" smtClean="0"/>
              <a:pPr/>
              <a:t>63</a:t>
            </a:fld>
            <a:endParaRPr lang="zh-CN" altLang="en-US" dirty="0"/>
          </a:p>
        </p:txBody>
      </p:sp>
      <p:sp>
        <p:nvSpPr>
          <p:cNvPr id="6" name="Text Box 26">
            <a:extLst>
              <a:ext uri="{FF2B5EF4-FFF2-40B4-BE49-F238E27FC236}">
                <a16:creationId xmlns:a16="http://schemas.microsoft.com/office/drawing/2014/main" id="{9F27EF7C-8D1F-4DF6-9D27-839E4FC2F645}"/>
              </a:ext>
            </a:extLst>
          </p:cNvPr>
          <p:cNvSpPr txBox="1">
            <a:spLocks noChangeArrowheads="1"/>
          </p:cNvSpPr>
          <p:nvPr/>
        </p:nvSpPr>
        <p:spPr bwMode="auto">
          <a:xfrm>
            <a:off x="3727450" y="0"/>
            <a:ext cx="53623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mn-lt"/>
                <a:ea typeface="微软雅黑 Light" panose="020B0502040204020203" pitchFamily="34" charset="-122"/>
              </a:rPr>
              <a:t>Step1.</a:t>
            </a:r>
            <a:r>
              <a:rPr lang="zh-CN" altLang="en-US" sz="2400">
                <a:latin typeface="+mn-lt"/>
                <a:ea typeface="微软雅黑 Light" panose="020B0502040204020203" pitchFamily="34" charset="-122"/>
              </a:rPr>
              <a:t>在</a:t>
            </a:r>
            <a:r>
              <a:rPr lang="en-US" altLang="zh-CN" sz="2400">
                <a:latin typeface="+mn-lt"/>
                <a:ea typeface="微软雅黑 Light" panose="020B0502040204020203" pitchFamily="34" charset="-122"/>
              </a:rPr>
              <a:t>T</a:t>
            </a:r>
            <a:r>
              <a:rPr lang="zh-CN" altLang="en-US" sz="2400">
                <a:latin typeface="+mn-lt"/>
                <a:ea typeface="微软雅黑 Light" panose="020B0502040204020203" pitchFamily="34" charset="-122"/>
              </a:rPr>
              <a:t>中交换</a:t>
            </a:r>
            <a:r>
              <a:rPr lang="en-US" altLang="zh-CN" sz="2400">
                <a:latin typeface="+mn-lt"/>
                <a:ea typeface="微软雅黑 Light" panose="020B0502040204020203" pitchFamily="34" charset="-122"/>
              </a:rPr>
              <a:t>b</a:t>
            </a:r>
            <a:r>
              <a:rPr lang="zh-CN" altLang="en-US" sz="2400">
                <a:latin typeface="+mn-lt"/>
                <a:ea typeface="微软雅黑 Light" panose="020B0502040204020203" pitchFamily="34" charset="-122"/>
              </a:rPr>
              <a:t>和</a:t>
            </a:r>
            <a:r>
              <a:rPr lang="en-US" altLang="zh-CN" sz="2400">
                <a:latin typeface="+mn-lt"/>
                <a:ea typeface="微软雅黑 Light" panose="020B0502040204020203" pitchFamily="34" charset="-122"/>
              </a:rPr>
              <a:t>x</a:t>
            </a:r>
            <a:r>
              <a:rPr lang="zh-CN" altLang="en-US" sz="2400">
                <a:latin typeface="+mn-lt"/>
                <a:ea typeface="微软雅黑 Light" panose="020B0502040204020203" pitchFamily="34" charset="-122"/>
              </a:rPr>
              <a:t>的位置得到</a:t>
            </a:r>
            <a:r>
              <a:rPr lang="en-US" altLang="zh-CN" sz="2400">
                <a:latin typeface="+mn-lt"/>
                <a:ea typeface="微软雅黑 Light" panose="020B0502040204020203" pitchFamily="34" charset="-122"/>
              </a:rPr>
              <a:t>T1</a:t>
            </a:r>
          </a:p>
          <a:p>
            <a:pPr eaLnBrk="1" hangingPunct="1"/>
            <a:r>
              <a:rPr lang="en-US" altLang="zh-CN" sz="2400">
                <a:latin typeface="+mn-lt"/>
                <a:ea typeface="微软雅黑 Light" panose="020B0502040204020203" pitchFamily="34" charset="-122"/>
              </a:rPr>
              <a:t>Step2. </a:t>
            </a:r>
            <a:r>
              <a:rPr lang="zh-CN" altLang="en-US" sz="2400">
                <a:latin typeface="+mn-lt"/>
                <a:ea typeface="微软雅黑 Light" panose="020B0502040204020203" pitchFamily="34" charset="-122"/>
              </a:rPr>
              <a:t>在</a:t>
            </a:r>
            <a:r>
              <a:rPr lang="en-US" altLang="zh-CN" sz="2400">
                <a:latin typeface="+mn-lt"/>
                <a:ea typeface="微软雅黑 Light" panose="020B0502040204020203" pitchFamily="34" charset="-122"/>
              </a:rPr>
              <a:t>T1</a:t>
            </a:r>
            <a:r>
              <a:rPr lang="zh-CN" altLang="en-US" sz="2400">
                <a:latin typeface="+mn-lt"/>
                <a:ea typeface="微软雅黑 Light" panose="020B0502040204020203" pitchFamily="34" charset="-122"/>
              </a:rPr>
              <a:t>中交换</a:t>
            </a:r>
            <a:r>
              <a:rPr lang="en-US" altLang="zh-CN" sz="2400">
                <a:latin typeface="+mn-lt"/>
                <a:ea typeface="微软雅黑 Light" panose="020B0502040204020203" pitchFamily="34" charset="-122"/>
              </a:rPr>
              <a:t>c</a:t>
            </a:r>
            <a:r>
              <a:rPr lang="zh-CN" altLang="en-US" sz="2400">
                <a:latin typeface="+mn-lt"/>
                <a:ea typeface="微软雅黑 Light" panose="020B0502040204020203" pitchFamily="34" charset="-122"/>
              </a:rPr>
              <a:t>和</a:t>
            </a:r>
            <a:r>
              <a:rPr lang="en-US" altLang="zh-CN" sz="2400">
                <a:latin typeface="+mn-lt"/>
                <a:ea typeface="微软雅黑 Light" panose="020B0502040204020203" pitchFamily="34" charset="-122"/>
              </a:rPr>
              <a:t>y</a:t>
            </a:r>
            <a:r>
              <a:rPr lang="zh-CN" altLang="en-US" sz="2400">
                <a:latin typeface="+mn-lt"/>
                <a:ea typeface="微软雅黑 Light" panose="020B0502040204020203" pitchFamily="34" charset="-122"/>
              </a:rPr>
              <a:t>的位置，得到</a:t>
            </a:r>
            <a:r>
              <a:rPr lang="en-US" altLang="zh-CN" sz="2400">
                <a:latin typeface="+mn-lt"/>
                <a:ea typeface="微软雅黑 Light" panose="020B0502040204020203" pitchFamily="34" charset="-122"/>
              </a:rPr>
              <a:t>T’</a:t>
            </a:r>
            <a:endParaRPr lang="zh-CN" altLang="en-US" sz="2400">
              <a:latin typeface="+mn-lt"/>
              <a:ea typeface="微软雅黑 Light" panose="020B0502040204020203" pitchFamily="34" charset="-122"/>
            </a:endParaRPr>
          </a:p>
        </p:txBody>
      </p:sp>
      <p:grpSp>
        <p:nvGrpSpPr>
          <p:cNvPr id="7" name="Group 27">
            <a:extLst>
              <a:ext uri="{FF2B5EF4-FFF2-40B4-BE49-F238E27FC236}">
                <a16:creationId xmlns:a16="http://schemas.microsoft.com/office/drawing/2014/main" id="{DC22E00C-26C2-4EF8-B900-6F060CBDF6A8}"/>
              </a:ext>
            </a:extLst>
          </p:cNvPr>
          <p:cNvGrpSpPr>
            <a:grpSpLocks/>
          </p:cNvGrpSpPr>
          <p:nvPr/>
        </p:nvGrpSpPr>
        <p:grpSpPr bwMode="auto">
          <a:xfrm>
            <a:off x="0" y="173038"/>
            <a:ext cx="2978150" cy="3124200"/>
            <a:chOff x="3061" y="2195"/>
            <a:chExt cx="1876" cy="1968"/>
          </a:xfrm>
        </p:grpSpPr>
        <p:sp>
          <p:nvSpPr>
            <p:cNvPr id="8" name="Oval 28">
              <a:extLst>
                <a:ext uri="{FF2B5EF4-FFF2-40B4-BE49-F238E27FC236}">
                  <a16:creationId xmlns:a16="http://schemas.microsoft.com/office/drawing/2014/main" id="{2D5CAE7D-9389-4A3A-8F50-5C633E2510E5}"/>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9" name="Line 29">
              <a:extLst>
                <a:ext uri="{FF2B5EF4-FFF2-40B4-BE49-F238E27FC236}">
                  <a16:creationId xmlns:a16="http://schemas.microsoft.com/office/drawing/2014/main" id="{C2288A2D-B03E-4499-B8AB-7DBC599E37AC}"/>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0" name="Rectangle 30">
              <a:extLst>
                <a:ext uri="{FF2B5EF4-FFF2-40B4-BE49-F238E27FC236}">
                  <a16:creationId xmlns:a16="http://schemas.microsoft.com/office/drawing/2014/main" id="{E261E97D-8BFD-42C7-9CAC-221EE9E17B2F}"/>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x: 8</a:t>
              </a:r>
            </a:p>
          </p:txBody>
        </p:sp>
        <p:sp>
          <p:nvSpPr>
            <p:cNvPr id="11" name="Oval 31">
              <a:extLst>
                <a:ext uri="{FF2B5EF4-FFF2-40B4-BE49-F238E27FC236}">
                  <a16:creationId xmlns:a16="http://schemas.microsoft.com/office/drawing/2014/main" id="{55504FEC-9D51-4626-8626-9627CC378904}"/>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12" name="Line 32">
              <a:extLst>
                <a:ext uri="{FF2B5EF4-FFF2-40B4-BE49-F238E27FC236}">
                  <a16:creationId xmlns:a16="http://schemas.microsoft.com/office/drawing/2014/main" id="{AB0B87B1-29DD-47D3-A8B5-7AF077ABD714}"/>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Line 33">
              <a:extLst>
                <a:ext uri="{FF2B5EF4-FFF2-40B4-BE49-F238E27FC236}">
                  <a16:creationId xmlns:a16="http://schemas.microsoft.com/office/drawing/2014/main" id="{35F6D0A5-F801-4594-A477-2D0FA422630F}"/>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4" name="Rectangle 34">
              <a:extLst>
                <a:ext uri="{FF2B5EF4-FFF2-40B4-BE49-F238E27FC236}">
                  <a16:creationId xmlns:a16="http://schemas.microsoft.com/office/drawing/2014/main" id="{8BE9CED3-44D9-4547-8269-91229B874FB7}"/>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b:10</a:t>
              </a:r>
            </a:p>
          </p:txBody>
        </p:sp>
        <p:sp>
          <p:nvSpPr>
            <p:cNvPr id="15" name="Rectangle 35">
              <a:extLst>
                <a:ext uri="{FF2B5EF4-FFF2-40B4-BE49-F238E27FC236}">
                  <a16:creationId xmlns:a16="http://schemas.microsoft.com/office/drawing/2014/main" id="{44FAACEB-5447-458A-8974-DDCDB3567782}"/>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c:12</a:t>
              </a:r>
            </a:p>
          </p:txBody>
        </p:sp>
        <p:sp>
          <p:nvSpPr>
            <p:cNvPr id="16" name="Line 36">
              <a:extLst>
                <a:ext uri="{FF2B5EF4-FFF2-40B4-BE49-F238E27FC236}">
                  <a16:creationId xmlns:a16="http://schemas.microsoft.com/office/drawing/2014/main" id="{085464C6-1A96-40B8-B3BA-C7C4A887E0B9}"/>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37">
              <a:extLst>
                <a:ext uri="{FF2B5EF4-FFF2-40B4-BE49-F238E27FC236}">
                  <a16:creationId xmlns:a16="http://schemas.microsoft.com/office/drawing/2014/main" id="{B2E5A2DF-0BE0-44F4-9745-49DF312E10DD}"/>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Oval 38">
              <a:extLst>
                <a:ext uri="{FF2B5EF4-FFF2-40B4-BE49-F238E27FC236}">
                  <a16:creationId xmlns:a16="http://schemas.microsoft.com/office/drawing/2014/main" id="{C6CE025F-6F70-4E3C-A9F0-06BD28B26645}"/>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19" name="Rectangle 39">
              <a:extLst>
                <a:ext uri="{FF2B5EF4-FFF2-40B4-BE49-F238E27FC236}">
                  <a16:creationId xmlns:a16="http://schemas.microsoft.com/office/drawing/2014/main" id="{30C0ED5E-C949-4F3B-A35D-BDAA7A22EA08}"/>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y:9</a:t>
              </a:r>
            </a:p>
          </p:txBody>
        </p:sp>
        <p:sp>
          <p:nvSpPr>
            <p:cNvPr id="20" name="Line 40">
              <a:extLst>
                <a:ext uri="{FF2B5EF4-FFF2-40B4-BE49-F238E27FC236}">
                  <a16:creationId xmlns:a16="http://schemas.microsoft.com/office/drawing/2014/main" id="{DF2B1A5F-A1F5-44E5-AF54-5B2E30B330EB}"/>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Text Box 41">
              <a:extLst>
                <a:ext uri="{FF2B5EF4-FFF2-40B4-BE49-F238E27FC236}">
                  <a16:creationId xmlns:a16="http://schemas.microsoft.com/office/drawing/2014/main" id="{24158632-D14A-4A90-A268-368841176472}"/>
                </a:ext>
              </a:extLst>
            </p:cNvPr>
            <p:cNvSpPr txBox="1">
              <a:spLocks noChangeArrowheads="1"/>
            </p:cNvSpPr>
            <p:nvPr/>
          </p:nvSpPr>
          <p:spPr bwMode="auto">
            <a:xfrm>
              <a:off x="3276" y="2217"/>
              <a:ext cx="3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mn-lt"/>
                  <a:ea typeface="微软雅黑 Light" panose="020B0502040204020203" pitchFamily="34" charset="-122"/>
                </a:rPr>
                <a:t>T: </a:t>
              </a:r>
            </a:p>
          </p:txBody>
        </p:sp>
      </p:grpSp>
      <p:grpSp>
        <p:nvGrpSpPr>
          <p:cNvPr id="22" name="Group 42">
            <a:extLst>
              <a:ext uri="{FF2B5EF4-FFF2-40B4-BE49-F238E27FC236}">
                <a16:creationId xmlns:a16="http://schemas.microsoft.com/office/drawing/2014/main" id="{99B31E2B-4803-4F6C-B8C8-6DBB2FA542CE}"/>
              </a:ext>
            </a:extLst>
          </p:cNvPr>
          <p:cNvGrpSpPr>
            <a:grpSpLocks/>
          </p:cNvGrpSpPr>
          <p:nvPr/>
        </p:nvGrpSpPr>
        <p:grpSpPr bwMode="auto">
          <a:xfrm>
            <a:off x="5508625" y="892175"/>
            <a:ext cx="2978150" cy="3124200"/>
            <a:chOff x="3061" y="2195"/>
            <a:chExt cx="1876" cy="1968"/>
          </a:xfrm>
        </p:grpSpPr>
        <p:sp>
          <p:nvSpPr>
            <p:cNvPr id="23" name="Oval 43">
              <a:extLst>
                <a:ext uri="{FF2B5EF4-FFF2-40B4-BE49-F238E27FC236}">
                  <a16:creationId xmlns:a16="http://schemas.microsoft.com/office/drawing/2014/main" id="{8A6986D6-E86A-4FD0-A4E1-DEB2DB27F919}"/>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24" name="Line 44">
              <a:extLst>
                <a:ext uri="{FF2B5EF4-FFF2-40B4-BE49-F238E27FC236}">
                  <a16:creationId xmlns:a16="http://schemas.microsoft.com/office/drawing/2014/main" id="{B5F4ADCD-367E-4D83-B42A-286FBB3DC1D0}"/>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Rectangle 45">
              <a:extLst>
                <a:ext uri="{FF2B5EF4-FFF2-40B4-BE49-F238E27FC236}">
                  <a16:creationId xmlns:a16="http://schemas.microsoft.com/office/drawing/2014/main" id="{0622AEEB-A225-479C-8657-71996D29CC1D}"/>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b:10</a:t>
              </a:r>
            </a:p>
          </p:txBody>
        </p:sp>
        <p:sp>
          <p:nvSpPr>
            <p:cNvPr id="26" name="Oval 46">
              <a:extLst>
                <a:ext uri="{FF2B5EF4-FFF2-40B4-BE49-F238E27FC236}">
                  <a16:creationId xmlns:a16="http://schemas.microsoft.com/office/drawing/2014/main" id="{140489C1-74DE-4394-BA96-803423D9BFD2}"/>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27" name="Line 47">
              <a:extLst>
                <a:ext uri="{FF2B5EF4-FFF2-40B4-BE49-F238E27FC236}">
                  <a16:creationId xmlns:a16="http://schemas.microsoft.com/office/drawing/2014/main" id="{4AD9BE6E-A57A-4BFF-B329-75D74A02CFE3}"/>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8" name="Line 48">
              <a:extLst>
                <a:ext uri="{FF2B5EF4-FFF2-40B4-BE49-F238E27FC236}">
                  <a16:creationId xmlns:a16="http://schemas.microsoft.com/office/drawing/2014/main" id="{2A6ACE35-6BD6-4CD1-AC02-4D892366E3F8}"/>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9" name="Rectangle 49">
              <a:extLst>
                <a:ext uri="{FF2B5EF4-FFF2-40B4-BE49-F238E27FC236}">
                  <a16:creationId xmlns:a16="http://schemas.microsoft.com/office/drawing/2014/main" id="{0D02CFA5-8E65-4038-B929-6760AA9A66A7}"/>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x:8</a:t>
              </a:r>
            </a:p>
          </p:txBody>
        </p:sp>
        <p:sp>
          <p:nvSpPr>
            <p:cNvPr id="30" name="Rectangle 50">
              <a:extLst>
                <a:ext uri="{FF2B5EF4-FFF2-40B4-BE49-F238E27FC236}">
                  <a16:creationId xmlns:a16="http://schemas.microsoft.com/office/drawing/2014/main" id="{E96DE180-3039-40F6-9256-4D8D1F81D9B8}"/>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dirty="0">
                  <a:solidFill>
                    <a:srgbClr val="0000FF"/>
                  </a:solidFill>
                  <a:ea typeface="微软雅黑 Light" panose="020B0502040204020203" pitchFamily="34" charset="-122"/>
                </a:rPr>
                <a:t>c:12</a:t>
              </a:r>
            </a:p>
          </p:txBody>
        </p:sp>
        <p:sp>
          <p:nvSpPr>
            <p:cNvPr id="31" name="Line 51">
              <a:extLst>
                <a:ext uri="{FF2B5EF4-FFF2-40B4-BE49-F238E27FC236}">
                  <a16:creationId xmlns:a16="http://schemas.microsoft.com/office/drawing/2014/main" id="{9593EC4C-5119-46BD-9A21-2FA8ABE8734C}"/>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2" name="Line 52">
              <a:extLst>
                <a:ext uri="{FF2B5EF4-FFF2-40B4-BE49-F238E27FC236}">
                  <a16:creationId xmlns:a16="http://schemas.microsoft.com/office/drawing/2014/main" id="{62420693-611B-4311-83B3-5554C9BF6CF6}"/>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Oval 53">
              <a:extLst>
                <a:ext uri="{FF2B5EF4-FFF2-40B4-BE49-F238E27FC236}">
                  <a16:creationId xmlns:a16="http://schemas.microsoft.com/office/drawing/2014/main" id="{CECA4A55-A47E-401E-A27A-BEB575EC161C}"/>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34" name="Rectangle 54">
              <a:extLst>
                <a:ext uri="{FF2B5EF4-FFF2-40B4-BE49-F238E27FC236}">
                  <a16:creationId xmlns:a16="http://schemas.microsoft.com/office/drawing/2014/main" id="{C91EC1ED-8377-403E-830A-21ABCE391E29}"/>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dirty="0">
                  <a:solidFill>
                    <a:srgbClr val="0000FF"/>
                  </a:solidFill>
                  <a:ea typeface="微软雅黑 Light" panose="020B0502040204020203" pitchFamily="34" charset="-122"/>
                </a:rPr>
                <a:t>y:9</a:t>
              </a:r>
            </a:p>
          </p:txBody>
        </p:sp>
        <p:sp>
          <p:nvSpPr>
            <p:cNvPr id="35" name="Line 55">
              <a:extLst>
                <a:ext uri="{FF2B5EF4-FFF2-40B4-BE49-F238E27FC236}">
                  <a16:creationId xmlns:a16="http://schemas.microsoft.com/office/drawing/2014/main" id="{51A5BF3E-889C-44BA-B7CF-8F5193D9EF46}"/>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Text Box 56">
              <a:extLst>
                <a:ext uri="{FF2B5EF4-FFF2-40B4-BE49-F238E27FC236}">
                  <a16:creationId xmlns:a16="http://schemas.microsoft.com/office/drawing/2014/main" id="{4B9DD136-CCB6-422F-9C96-C5B04FEE01F0}"/>
                </a:ext>
              </a:extLst>
            </p:cNvPr>
            <p:cNvSpPr txBox="1">
              <a:spLocks noChangeArrowheads="1"/>
            </p:cNvSpPr>
            <p:nvPr/>
          </p:nvSpPr>
          <p:spPr bwMode="auto">
            <a:xfrm>
              <a:off x="3276" y="2217"/>
              <a:ext cx="4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mn-lt"/>
                  <a:ea typeface="微软雅黑 Light" panose="020B0502040204020203" pitchFamily="34" charset="-122"/>
                </a:rPr>
                <a:t>T1: </a:t>
              </a:r>
            </a:p>
          </p:txBody>
        </p:sp>
      </p:grpSp>
      <p:grpSp>
        <p:nvGrpSpPr>
          <p:cNvPr id="37" name="Group 57">
            <a:extLst>
              <a:ext uri="{FF2B5EF4-FFF2-40B4-BE49-F238E27FC236}">
                <a16:creationId xmlns:a16="http://schemas.microsoft.com/office/drawing/2014/main" id="{B20ABB3A-3DCB-4FCC-8288-4769EB9CCA8D}"/>
              </a:ext>
            </a:extLst>
          </p:cNvPr>
          <p:cNvGrpSpPr>
            <a:grpSpLocks/>
          </p:cNvGrpSpPr>
          <p:nvPr/>
        </p:nvGrpSpPr>
        <p:grpSpPr bwMode="auto">
          <a:xfrm>
            <a:off x="1331913" y="3733800"/>
            <a:ext cx="2978150" cy="3124200"/>
            <a:chOff x="3061" y="2195"/>
            <a:chExt cx="1876" cy="1968"/>
          </a:xfrm>
        </p:grpSpPr>
        <p:sp>
          <p:nvSpPr>
            <p:cNvPr id="38" name="Oval 58">
              <a:extLst>
                <a:ext uri="{FF2B5EF4-FFF2-40B4-BE49-F238E27FC236}">
                  <a16:creationId xmlns:a16="http://schemas.microsoft.com/office/drawing/2014/main" id="{A1051C45-B844-455B-ACE2-04748FC9F956}"/>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39" name="Line 59">
              <a:extLst>
                <a:ext uri="{FF2B5EF4-FFF2-40B4-BE49-F238E27FC236}">
                  <a16:creationId xmlns:a16="http://schemas.microsoft.com/office/drawing/2014/main" id="{D11662C6-6CCF-49BD-82D7-98E17387E1FD}"/>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Rectangle 60">
              <a:extLst>
                <a:ext uri="{FF2B5EF4-FFF2-40B4-BE49-F238E27FC236}">
                  <a16:creationId xmlns:a16="http://schemas.microsoft.com/office/drawing/2014/main" id="{33D8E4FD-F1A9-4F31-9201-967F7791FF57}"/>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b:10</a:t>
              </a:r>
            </a:p>
          </p:txBody>
        </p:sp>
        <p:sp>
          <p:nvSpPr>
            <p:cNvPr id="41" name="Oval 61">
              <a:extLst>
                <a:ext uri="{FF2B5EF4-FFF2-40B4-BE49-F238E27FC236}">
                  <a16:creationId xmlns:a16="http://schemas.microsoft.com/office/drawing/2014/main" id="{02355DE5-B40C-48E7-B53E-04BF9353257B}"/>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42" name="Line 62">
              <a:extLst>
                <a:ext uri="{FF2B5EF4-FFF2-40B4-BE49-F238E27FC236}">
                  <a16:creationId xmlns:a16="http://schemas.microsoft.com/office/drawing/2014/main" id="{997998D4-C020-4BA3-A8F3-E439E272FF8F}"/>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3" name="Line 63">
              <a:extLst>
                <a:ext uri="{FF2B5EF4-FFF2-40B4-BE49-F238E27FC236}">
                  <a16:creationId xmlns:a16="http://schemas.microsoft.com/office/drawing/2014/main" id="{5EA9E78F-418F-4B25-BB91-44863923DF1A}"/>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4" name="Rectangle 64">
              <a:extLst>
                <a:ext uri="{FF2B5EF4-FFF2-40B4-BE49-F238E27FC236}">
                  <a16:creationId xmlns:a16="http://schemas.microsoft.com/office/drawing/2014/main" id="{7212ADDC-1C42-401C-BFAC-7F13ED1C2301}"/>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x:8</a:t>
              </a:r>
            </a:p>
          </p:txBody>
        </p:sp>
        <p:sp>
          <p:nvSpPr>
            <p:cNvPr id="45" name="Rectangle 65">
              <a:extLst>
                <a:ext uri="{FF2B5EF4-FFF2-40B4-BE49-F238E27FC236}">
                  <a16:creationId xmlns:a16="http://schemas.microsoft.com/office/drawing/2014/main" id="{046C18D5-18C5-4EAC-8E5A-725BCB558BF3}"/>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dirty="0">
                  <a:solidFill>
                    <a:srgbClr val="0000FF"/>
                  </a:solidFill>
                  <a:ea typeface="微软雅黑 Light" panose="020B0502040204020203" pitchFamily="34" charset="-122"/>
                </a:rPr>
                <a:t>y:9</a:t>
              </a:r>
            </a:p>
          </p:txBody>
        </p:sp>
        <p:sp>
          <p:nvSpPr>
            <p:cNvPr id="46" name="Line 66">
              <a:extLst>
                <a:ext uri="{FF2B5EF4-FFF2-40B4-BE49-F238E27FC236}">
                  <a16:creationId xmlns:a16="http://schemas.microsoft.com/office/drawing/2014/main" id="{5E2BD051-809B-4A07-867C-DD549F82A163}"/>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7" name="Line 67">
              <a:extLst>
                <a:ext uri="{FF2B5EF4-FFF2-40B4-BE49-F238E27FC236}">
                  <a16:creationId xmlns:a16="http://schemas.microsoft.com/office/drawing/2014/main" id="{A484374B-2FE7-49FA-A7C5-CA12A01851E3}"/>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8" name="Oval 68">
              <a:extLst>
                <a:ext uri="{FF2B5EF4-FFF2-40B4-BE49-F238E27FC236}">
                  <a16:creationId xmlns:a16="http://schemas.microsoft.com/office/drawing/2014/main" id="{051B8E29-2950-4ECE-9F1F-7BC3FA40DA46}"/>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49" name="Rectangle 69">
              <a:extLst>
                <a:ext uri="{FF2B5EF4-FFF2-40B4-BE49-F238E27FC236}">
                  <a16:creationId xmlns:a16="http://schemas.microsoft.com/office/drawing/2014/main" id="{92E49AAC-FDEE-4DB4-80A8-B2557C19873F}"/>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dirty="0">
                  <a:solidFill>
                    <a:srgbClr val="0000FF"/>
                  </a:solidFill>
                  <a:ea typeface="微软雅黑 Light" panose="020B0502040204020203" pitchFamily="34" charset="-122"/>
                </a:rPr>
                <a:t>c:12</a:t>
              </a:r>
            </a:p>
          </p:txBody>
        </p:sp>
        <p:sp>
          <p:nvSpPr>
            <p:cNvPr id="50" name="Line 70">
              <a:extLst>
                <a:ext uri="{FF2B5EF4-FFF2-40B4-BE49-F238E27FC236}">
                  <a16:creationId xmlns:a16="http://schemas.microsoft.com/office/drawing/2014/main" id="{B0827CC3-5925-4D4E-B8F5-0C9C40F3C34F}"/>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51" name="Text Box 71">
              <a:extLst>
                <a:ext uri="{FF2B5EF4-FFF2-40B4-BE49-F238E27FC236}">
                  <a16:creationId xmlns:a16="http://schemas.microsoft.com/office/drawing/2014/main" id="{72943502-F7CA-449C-BD3B-84D19D86B872}"/>
                </a:ext>
              </a:extLst>
            </p:cNvPr>
            <p:cNvSpPr txBox="1">
              <a:spLocks noChangeArrowheads="1"/>
            </p:cNvSpPr>
            <p:nvPr/>
          </p:nvSpPr>
          <p:spPr bwMode="auto">
            <a:xfrm>
              <a:off x="3276" y="2217"/>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mn-lt"/>
                  <a:ea typeface="微软雅黑 Light" panose="020B0502040204020203" pitchFamily="34" charset="-122"/>
                </a:rPr>
                <a:t>T’: </a:t>
              </a:r>
            </a:p>
          </p:txBody>
        </p:sp>
      </p:grpSp>
      <p:sp>
        <p:nvSpPr>
          <p:cNvPr id="54" name="Text Box 74">
            <a:extLst>
              <a:ext uri="{FF2B5EF4-FFF2-40B4-BE49-F238E27FC236}">
                <a16:creationId xmlns:a16="http://schemas.microsoft.com/office/drawing/2014/main" id="{D2CFB349-3205-48B3-9DE4-D4D7E3221B2A}"/>
              </a:ext>
            </a:extLst>
          </p:cNvPr>
          <p:cNvSpPr txBox="1">
            <a:spLocks noChangeArrowheads="1"/>
          </p:cNvSpPr>
          <p:nvPr/>
        </p:nvSpPr>
        <p:spPr bwMode="auto">
          <a:xfrm>
            <a:off x="4642131" y="5272607"/>
            <a:ext cx="41953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latin typeface="+mn-lt"/>
                <a:ea typeface="微软雅黑 Light" panose="020B0502040204020203" pitchFamily="34" charset="-122"/>
              </a:rPr>
              <a:t>&lt;</a:t>
            </a:r>
            <a:r>
              <a:rPr lang="en-US" altLang="zh-CN" sz="2000" dirty="0" err="1">
                <a:solidFill>
                  <a:srgbClr val="FF3300"/>
                </a:solidFill>
                <a:latin typeface="+mn-lt"/>
                <a:ea typeface="微软雅黑 Light" panose="020B0502040204020203" pitchFamily="34" charset="-122"/>
              </a:rPr>
              <a:t>x,b</a:t>
            </a:r>
            <a:r>
              <a:rPr lang="en-US" altLang="zh-CN" sz="2000" dirty="0">
                <a:latin typeface="+mn-lt"/>
                <a:ea typeface="微软雅黑 Light" panose="020B0502040204020203" pitchFamily="34" charset="-122"/>
              </a:rPr>
              <a:t>&gt;: 8*1 + 10*3=</a:t>
            </a:r>
            <a:r>
              <a:rPr lang="en-US" altLang="zh-CN" sz="2000" dirty="0">
                <a:solidFill>
                  <a:srgbClr val="FF0000"/>
                </a:solidFill>
                <a:latin typeface="+mn-lt"/>
                <a:ea typeface="微软雅黑 Light" panose="020B0502040204020203" pitchFamily="34" charset="-122"/>
              </a:rPr>
              <a:t>38</a:t>
            </a:r>
            <a:r>
              <a:rPr lang="en-US" altLang="zh-CN" sz="2000" dirty="0">
                <a:latin typeface="+mn-lt"/>
                <a:ea typeface="微软雅黑 Light" panose="020B0502040204020203" pitchFamily="34" charset="-122"/>
              </a:rPr>
              <a:t> &gt; 8*3 + 10*1=</a:t>
            </a:r>
            <a:r>
              <a:rPr lang="en-US" altLang="zh-CN" sz="2000" dirty="0">
                <a:solidFill>
                  <a:srgbClr val="FF0000"/>
                </a:solidFill>
                <a:latin typeface="+mn-lt"/>
                <a:ea typeface="微软雅黑 Light" panose="020B0502040204020203" pitchFamily="34" charset="-122"/>
              </a:rPr>
              <a:t>34</a:t>
            </a:r>
          </a:p>
        </p:txBody>
      </p:sp>
      <p:sp>
        <p:nvSpPr>
          <p:cNvPr id="55" name="Text Box 75">
            <a:extLst>
              <a:ext uri="{FF2B5EF4-FFF2-40B4-BE49-F238E27FC236}">
                <a16:creationId xmlns:a16="http://schemas.microsoft.com/office/drawing/2014/main" id="{C055BA3E-6AD8-4DB4-9236-ED1974B44D29}"/>
              </a:ext>
            </a:extLst>
          </p:cNvPr>
          <p:cNvSpPr txBox="1">
            <a:spLocks noChangeArrowheads="1"/>
          </p:cNvSpPr>
          <p:nvPr/>
        </p:nvSpPr>
        <p:spPr bwMode="auto">
          <a:xfrm>
            <a:off x="4656419" y="5704407"/>
            <a:ext cx="4156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latin typeface="+mn-lt"/>
                <a:ea typeface="微软雅黑 Light" panose="020B0502040204020203" pitchFamily="34" charset="-122"/>
              </a:rPr>
              <a:t>&lt;</a:t>
            </a:r>
            <a:r>
              <a:rPr lang="en-US" altLang="zh-CN" sz="2000" dirty="0" err="1">
                <a:solidFill>
                  <a:srgbClr val="0000FF"/>
                </a:solidFill>
                <a:latin typeface="+mn-lt"/>
                <a:ea typeface="微软雅黑 Light" panose="020B0502040204020203" pitchFamily="34" charset="-122"/>
              </a:rPr>
              <a:t>y,c</a:t>
            </a:r>
            <a:r>
              <a:rPr lang="en-US" altLang="zh-CN" sz="2000" dirty="0">
                <a:latin typeface="+mn-lt"/>
                <a:ea typeface="微软雅黑 Light" panose="020B0502040204020203" pitchFamily="34" charset="-122"/>
              </a:rPr>
              <a:t>&gt;: 9*2 + 12*3=</a:t>
            </a:r>
            <a:r>
              <a:rPr lang="en-US" altLang="zh-CN" sz="2000" dirty="0">
                <a:solidFill>
                  <a:srgbClr val="0000FF"/>
                </a:solidFill>
                <a:latin typeface="+mn-lt"/>
                <a:ea typeface="微软雅黑 Light" panose="020B0502040204020203" pitchFamily="34" charset="-122"/>
              </a:rPr>
              <a:t>54</a:t>
            </a:r>
            <a:r>
              <a:rPr lang="en-US" altLang="zh-CN" sz="2000" dirty="0">
                <a:latin typeface="+mn-lt"/>
                <a:ea typeface="微软雅黑 Light" panose="020B0502040204020203" pitchFamily="34" charset="-122"/>
              </a:rPr>
              <a:t> &gt; 9*3 + 12*2=</a:t>
            </a:r>
            <a:r>
              <a:rPr lang="en-US" altLang="zh-CN" sz="2000" dirty="0">
                <a:solidFill>
                  <a:srgbClr val="0000FF"/>
                </a:solidFill>
                <a:latin typeface="+mn-lt"/>
                <a:ea typeface="微软雅黑 Light" panose="020B0502040204020203" pitchFamily="34" charset="-122"/>
              </a:rPr>
              <a:t>51</a:t>
            </a:r>
          </a:p>
        </p:txBody>
      </p:sp>
      <p:sp>
        <p:nvSpPr>
          <p:cNvPr id="56" name="TextBox 1">
            <a:extLst>
              <a:ext uri="{FF2B5EF4-FFF2-40B4-BE49-F238E27FC236}">
                <a16:creationId xmlns:a16="http://schemas.microsoft.com/office/drawing/2014/main" id="{7685DEB3-4439-470D-A820-C001B34701D5}"/>
              </a:ext>
            </a:extLst>
          </p:cNvPr>
          <p:cNvSpPr txBox="1">
            <a:spLocks noChangeArrowheads="1"/>
          </p:cNvSpPr>
          <p:nvPr/>
        </p:nvSpPr>
        <p:spPr bwMode="auto">
          <a:xfrm>
            <a:off x="5135295" y="4906490"/>
            <a:ext cx="1800493" cy="369332"/>
          </a:xfrm>
          <a:prstGeom prst="rect">
            <a:avLst/>
          </a:prstGeom>
          <a:solidFill>
            <a:schemeClr val="accent6">
              <a:lumMod val="20000"/>
              <a:lumOff val="80000"/>
            </a:schemeClr>
          </a:solid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交换前编码长度</a:t>
            </a:r>
          </a:p>
        </p:txBody>
      </p:sp>
      <p:sp>
        <p:nvSpPr>
          <p:cNvPr id="57" name="TextBox 52">
            <a:extLst>
              <a:ext uri="{FF2B5EF4-FFF2-40B4-BE49-F238E27FC236}">
                <a16:creationId xmlns:a16="http://schemas.microsoft.com/office/drawing/2014/main" id="{866D1DCC-67C3-46DD-B3D2-63E09E31C53D}"/>
              </a:ext>
            </a:extLst>
          </p:cNvPr>
          <p:cNvSpPr txBox="1">
            <a:spLocks noChangeArrowheads="1"/>
          </p:cNvSpPr>
          <p:nvPr/>
        </p:nvSpPr>
        <p:spPr bwMode="auto">
          <a:xfrm>
            <a:off x="7053423" y="4906490"/>
            <a:ext cx="1800493" cy="369332"/>
          </a:xfrm>
          <a:prstGeom prst="rect">
            <a:avLst/>
          </a:prstGeom>
          <a:solidFill>
            <a:schemeClr val="accent6">
              <a:lumMod val="20000"/>
              <a:lumOff val="80000"/>
            </a:schemeClr>
          </a:solid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交换后编码长度</a:t>
            </a:r>
          </a:p>
        </p:txBody>
      </p:sp>
      <p:sp>
        <p:nvSpPr>
          <p:cNvPr id="58" name="AutoShape 72">
            <a:extLst>
              <a:ext uri="{FF2B5EF4-FFF2-40B4-BE49-F238E27FC236}">
                <a16:creationId xmlns:a16="http://schemas.microsoft.com/office/drawing/2014/main" id="{DDE01737-29FB-49F6-91C7-E7A8CEEB7E86}"/>
              </a:ext>
            </a:extLst>
          </p:cNvPr>
          <p:cNvSpPr>
            <a:spLocks noChangeArrowheads="1"/>
          </p:cNvSpPr>
          <p:nvPr/>
        </p:nvSpPr>
        <p:spPr bwMode="auto">
          <a:xfrm rot="1758847">
            <a:off x="3350333" y="1954192"/>
            <a:ext cx="1655763" cy="288925"/>
          </a:xfrm>
          <a:prstGeom prst="rightArrow">
            <a:avLst>
              <a:gd name="adj1" fmla="val 50000"/>
              <a:gd name="adj2" fmla="val 143269"/>
            </a:avLst>
          </a:prstGeom>
          <a:solidFill>
            <a:srgbClr val="DDDDDD"/>
          </a:solidFill>
          <a:ln w="6350">
            <a:solidFill>
              <a:schemeClr val="tx1"/>
            </a:solidFill>
            <a:miter lim="800000"/>
            <a:headEnd/>
            <a:tailEnd/>
          </a:ln>
        </p:spPr>
        <p:txBody>
          <a:bodyPr wrap="none" anchor="ctr">
            <a:spAutoFit/>
          </a:bodyPr>
          <a:lstStyle/>
          <a:p>
            <a:endParaRPr lang="zh-CN" altLang="en-US"/>
          </a:p>
        </p:txBody>
      </p:sp>
      <p:sp>
        <p:nvSpPr>
          <p:cNvPr id="59" name="AutoShape 73">
            <a:extLst>
              <a:ext uri="{FF2B5EF4-FFF2-40B4-BE49-F238E27FC236}">
                <a16:creationId xmlns:a16="http://schemas.microsoft.com/office/drawing/2014/main" id="{A1693FD2-1E22-4F0A-82A6-8FCA90549CE5}"/>
              </a:ext>
            </a:extLst>
          </p:cNvPr>
          <p:cNvSpPr>
            <a:spLocks noChangeArrowheads="1"/>
          </p:cNvSpPr>
          <p:nvPr/>
        </p:nvSpPr>
        <p:spPr bwMode="auto">
          <a:xfrm rot="8890402">
            <a:off x="4618825" y="4099194"/>
            <a:ext cx="1655762" cy="288925"/>
          </a:xfrm>
          <a:prstGeom prst="rightArrow">
            <a:avLst>
              <a:gd name="adj1" fmla="val 50000"/>
              <a:gd name="adj2" fmla="val 143269"/>
            </a:avLst>
          </a:prstGeom>
          <a:solidFill>
            <a:srgbClr val="DDDDDD"/>
          </a:solidFill>
          <a:ln w="6350" algn="ctr">
            <a:solidFill>
              <a:schemeClr val="tx1"/>
            </a:solidFill>
            <a:miter lim="800000"/>
            <a:headEnd/>
            <a:tailEnd/>
          </a:ln>
        </p:spPr>
        <p:txBody>
          <a:bodyPr wrap="none" anchor="ctr">
            <a:spAutoFit/>
          </a:bodyPr>
          <a:lstStyle/>
          <a:p>
            <a:endParaRPr lang="zh-CN" altLang="en-US"/>
          </a:p>
        </p:txBody>
      </p:sp>
      <p:sp>
        <p:nvSpPr>
          <p:cNvPr id="2" name="文本框 1">
            <a:extLst>
              <a:ext uri="{FF2B5EF4-FFF2-40B4-BE49-F238E27FC236}">
                <a16:creationId xmlns:a16="http://schemas.microsoft.com/office/drawing/2014/main" id="{BBA85343-A2A2-9E02-4040-1C5382A25731}"/>
              </a:ext>
            </a:extLst>
          </p:cNvPr>
          <p:cNvSpPr txBox="1"/>
          <p:nvPr/>
        </p:nvSpPr>
        <p:spPr>
          <a:xfrm flipH="1">
            <a:off x="5957810" y="6237153"/>
            <a:ext cx="2365531" cy="369332"/>
          </a:xfrm>
          <a:prstGeom prst="rect">
            <a:avLst/>
          </a:prstGeom>
          <a:solidFill>
            <a:schemeClr val="accent6">
              <a:lumMod val="20000"/>
              <a:lumOff val="80000"/>
            </a:schemeClr>
          </a:solid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交换后编码长度降低</a:t>
            </a:r>
          </a:p>
        </p:txBody>
      </p:sp>
    </p:spTree>
    <p:extLst>
      <p:ext uri="{BB962C8B-B14F-4D97-AF65-F5344CB8AC3E}">
        <p14:creationId xmlns:p14="http://schemas.microsoft.com/office/powerpoint/2010/main" val="1997105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29DEC-C0EB-4E08-AF9E-667FAAA90AEC}"/>
              </a:ext>
            </a:extLst>
          </p:cNvPr>
          <p:cNvSpPr>
            <a:spLocks noGrp="1"/>
          </p:cNvSpPr>
          <p:nvPr>
            <p:ph type="title"/>
          </p:nvPr>
        </p:nvSpPr>
        <p:spPr/>
        <p:txBody>
          <a:bodyPr/>
          <a:lstStyle/>
          <a:p>
            <a:r>
              <a:rPr lang="zh-CN" altLang="en-US" dirty="0"/>
              <a:t>算法正确性：贪心选择性质</a:t>
            </a:r>
          </a:p>
        </p:txBody>
      </p:sp>
      <p:sp>
        <p:nvSpPr>
          <p:cNvPr id="3" name="内容占位符 2">
            <a:extLst>
              <a:ext uri="{FF2B5EF4-FFF2-40B4-BE49-F238E27FC236}">
                <a16:creationId xmlns:a16="http://schemas.microsoft.com/office/drawing/2014/main" id="{D9F3FDCE-32D3-4DBD-AA80-1DFF8ED6A192}"/>
              </a:ext>
            </a:extLst>
          </p:cNvPr>
          <p:cNvSpPr>
            <a:spLocks noGrp="1"/>
          </p:cNvSpPr>
          <p:nvPr>
            <p:ph idx="1"/>
          </p:nvPr>
        </p:nvSpPr>
        <p:spPr/>
        <p:txBody>
          <a:bodyPr/>
          <a:lstStyle/>
          <a:p>
            <a:r>
              <a:rPr lang="zh-CN" altLang="en-US" dirty="0"/>
              <a:t>可以证明</a:t>
            </a:r>
            <a:endParaRPr lang="en-US" altLang="zh-CN" dirty="0"/>
          </a:p>
          <a:p>
            <a:pPr lvl="1"/>
            <a:r>
              <a:rPr lang="en-US" altLang="zh-CN" dirty="0"/>
              <a:t>B(T)-B(T1) ≤0</a:t>
            </a:r>
            <a:r>
              <a:rPr lang="zh-CN" altLang="en-US" dirty="0"/>
              <a:t>，即第一步交换不会增加平均码长</a:t>
            </a:r>
            <a:endParaRPr lang="en-US" altLang="zh-CN" dirty="0"/>
          </a:p>
          <a:p>
            <a:pPr lvl="1"/>
            <a:r>
              <a:rPr lang="en-US" altLang="zh-CN" dirty="0"/>
              <a:t>B(T1)-B(T’) ≤0</a:t>
            </a:r>
            <a:r>
              <a:rPr lang="zh-CN" altLang="en-US" dirty="0"/>
              <a:t>，即第二步交换也不会增加平均码长</a:t>
            </a:r>
          </a:p>
          <a:p>
            <a:endParaRPr lang="en-US" altLang="zh-CN" dirty="0"/>
          </a:p>
          <a:p>
            <a:r>
              <a:rPr lang="zh-CN" altLang="en-US" dirty="0"/>
              <a:t>故</a:t>
            </a:r>
            <a:r>
              <a:rPr lang="en-US" altLang="zh-CN" dirty="0"/>
              <a:t>T‘</a:t>
            </a:r>
            <a:r>
              <a:rPr lang="zh-CN" altLang="en-US" dirty="0"/>
              <a:t>的码长仍然是最短的，即</a:t>
            </a:r>
            <a:r>
              <a:rPr lang="en-US" altLang="zh-CN" dirty="0"/>
              <a:t>T’</a:t>
            </a:r>
            <a:r>
              <a:rPr lang="zh-CN" altLang="en-US" dirty="0"/>
              <a:t>是最优前缀码，并且其最小频率的</a:t>
            </a:r>
            <a:r>
              <a:rPr lang="en-US" altLang="zh-CN" dirty="0"/>
              <a:t>x</a:t>
            </a:r>
            <a:r>
              <a:rPr lang="zh-CN" altLang="en-US" dirty="0"/>
              <a:t>、</a:t>
            </a:r>
            <a:r>
              <a:rPr lang="en-US" altLang="zh-CN" dirty="0"/>
              <a:t>y</a:t>
            </a:r>
            <a:r>
              <a:rPr lang="zh-CN" altLang="en-US" dirty="0"/>
              <a:t>具有最深的深度（最长的编码），且只有最后一位不同</a:t>
            </a:r>
            <a:endParaRPr lang="en-US" altLang="zh-CN" sz="2400" dirty="0"/>
          </a:p>
          <a:p>
            <a:pPr marL="609600" indent="-609600" eaLnBrk="1" hangingPunct="1">
              <a:buFontTx/>
              <a:buNone/>
            </a:pPr>
            <a:endParaRPr lang="zh-CN" altLang="en-US" sz="2400" dirty="0"/>
          </a:p>
          <a:p>
            <a:pPr marL="609600" indent="-609600" eaLnBrk="1" hangingPunct="1">
              <a:buFontTx/>
              <a:buNone/>
            </a:pPr>
            <a:r>
              <a:rPr lang="zh-CN" altLang="en-US" sz="2400" dirty="0"/>
              <a:t>    </a:t>
            </a:r>
          </a:p>
          <a:p>
            <a:endParaRPr lang="zh-CN" altLang="en-US" dirty="0"/>
          </a:p>
        </p:txBody>
      </p:sp>
      <p:sp>
        <p:nvSpPr>
          <p:cNvPr id="4" name="日期占位符 3">
            <a:extLst>
              <a:ext uri="{FF2B5EF4-FFF2-40B4-BE49-F238E27FC236}">
                <a16:creationId xmlns:a16="http://schemas.microsoft.com/office/drawing/2014/main" id="{74EE52F5-B769-4C7A-BAF2-75D6BAD8C221}"/>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31B120D8-8E09-4B71-8330-CC704C015152}"/>
              </a:ext>
            </a:extLst>
          </p:cNvPr>
          <p:cNvSpPr>
            <a:spLocks noGrp="1"/>
          </p:cNvSpPr>
          <p:nvPr>
            <p:ph type="sldNum" sz="quarter" idx="12"/>
          </p:nvPr>
        </p:nvSpPr>
        <p:spPr/>
        <p:txBody>
          <a:bodyPr/>
          <a:lstStyle/>
          <a:p>
            <a:fld id="{EEA58A3B-43CE-4AA0-90B5-EB47AFAFEB34}" type="slidenum">
              <a:rPr lang="zh-CN" altLang="en-US" smtClean="0"/>
              <a:pPr/>
              <a:t>64</a:t>
            </a:fld>
            <a:endParaRPr lang="zh-CN" altLang="en-US" dirty="0"/>
          </a:p>
        </p:txBody>
      </p:sp>
    </p:spTree>
    <p:extLst>
      <p:ext uri="{BB962C8B-B14F-4D97-AF65-F5344CB8AC3E}">
        <p14:creationId xmlns:p14="http://schemas.microsoft.com/office/powerpoint/2010/main" val="3023793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1417E-1713-49C5-8B1F-233C21D9B712}"/>
              </a:ext>
            </a:extLst>
          </p:cNvPr>
          <p:cNvSpPr>
            <a:spLocks noGrp="1"/>
          </p:cNvSpPr>
          <p:nvPr>
            <p:ph type="title"/>
          </p:nvPr>
        </p:nvSpPr>
        <p:spPr/>
        <p:txBody>
          <a:bodyPr/>
          <a:lstStyle/>
          <a:p>
            <a:r>
              <a:rPr lang="zh-CN" altLang="en-US" dirty="0"/>
              <a:t>算法正确性：最优子结构</a:t>
            </a:r>
          </a:p>
        </p:txBody>
      </p:sp>
      <p:sp>
        <p:nvSpPr>
          <p:cNvPr id="3" name="内容占位符 2">
            <a:extLst>
              <a:ext uri="{FF2B5EF4-FFF2-40B4-BE49-F238E27FC236}">
                <a16:creationId xmlns:a16="http://schemas.microsoft.com/office/drawing/2014/main" id="{CD439DEC-2FD3-4C11-BE3C-C0D004880CD4}"/>
              </a:ext>
            </a:extLst>
          </p:cNvPr>
          <p:cNvSpPr>
            <a:spLocks noGrp="1"/>
          </p:cNvSpPr>
          <p:nvPr>
            <p:ph idx="1"/>
          </p:nvPr>
        </p:nvSpPr>
        <p:spPr/>
        <p:txBody>
          <a:bodyPr/>
          <a:lstStyle/>
          <a:p>
            <a:r>
              <a:rPr lang="zh-CN" altLang="en-US" sz="2400" dirty="0"/>
              <a:t>需要证明</a:t>
            </a:r>
            <a:endParaRPr lang="en-US" altLang="zh-CN" sz="2400" dirty="0"/>
          </a:p>
          <a:p>
            <a:pPr lvl="1"/>
            <a:r>
              <a:rPr lang="zh-CN" altLang="en-US" dirty="0"/>
              <a:t>给定字符集</a:t>
            </a:r>
            <a:r>
              <a:rPr lang="en-US" altLang="zh-CN" dirty="0"/>
              <a:t>C</a:t>
            </a:r>
            <a:r>
              <a:rPr lang="zh-CN" altLang="en-US" dirty="0"/>
              <a:t>和其对应的最优前缀码</a:t>
            </a:r>
            <a:r>
              <a:rPr lang="en-US" altLang="zh-CN" dirty="0"/>
              <a:t>T</a:t>
            </a:r>
            <a:r>
              <a:rPr lang="zh-CN" altLang="en-US" dirty="0"/>
              <a:t>，可以从中得到子问题</a:t>
            </a:r>
            <a:r>
              <a:rPr lang="en-US" altLang="zh-CN" dirty="0"/>
              <a:t>C’ (C</a:t>
            </a:r>
            <a:r>
              <a:rPr lang="zh-CN" altLang="en-US" dirty="0"/>
              <a:t>的子集</a:t>
            </a:r>
            <a:r>
              <a:rPr lang="en-US" altLang="zh-CN" dirty="0"/>
              <a:t>)</a:t>
            </a:r>
            <a:r>
              <a:rPr lang="zh-CN" altLang="en-US" dirty="0"/>
              <a:t>及其对应的最优前缀子树</a:t>
            </a:r>
            <a:r>
              <a:rPr lang="en-US" altLang="zh-CN" dirty="0"/>
              <a:t>T‘</a:t>
            </a:r>
          </a:p>
          <a:p>
            <a:pPr lvl="2"/>
            <a:r>
              <a:rPr lang="zh-CN" altLang="en-US" dirty="0"/>
              <a:t>子问题</a:t>
            </a:r>
            <a:r>
              <a:rPr lang="en-US" altLang="zh-CN" dirty="0"/>
              <a:t>C’</a:t>
            </a:r>
            <a:r>
              <a:rPr lang="zh-CN" altLang="en-US" dirty="0"/>
              <a:t>，其最优解</a:t>
            </a:r>
            <a:r>
              <a:rPr lang="en-US" altLang="zh-CN" dirty="0"/>
              <a:t>T‘</a:t>
            </a:r>
          </a:p>
          <a:p>
            <a:endParaRPr lang="en-US" altLang="zh-CN" dirty="0"/>
          </a:p>
          <a:p>
            <a:endParaRPr lang="en-US" altLang="zh-CN" dirty="0"/>
          </a:p>
          <a:p>
            <a:r>
              <a:rPr lang="zh-CN" altLang="en-US" dirty="0"/>
              <a:t>采用构造性证明，过程如下</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C4871FCE-EEC1-45BF-8FC1-7B919A6A4B52}"/>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2F98E1B0-50B1-4567-95E0-934C50AF54E7}"/>
              </a:ext>
            </a:extLst>
          </p:cNvPr>
          <p:cNvSpPr>
            <a:spLocks noGrp="1"/>
          </p:cNvSpPr>
          <p:nvPr>
            <p:ph type="sldNum" sz="quarter" idx="12"/>
          </p:nvPr>
        </p:nvSpPr>
        <p:spPr/>
        <p:txBody>
          <a:bodyPr/>
          <a:lstStyle/>
          <a:p>
            <a:fld id="{EEA58A3B-43CE-4AA0-90B5-EB47AFAFEB34}" type="slidenum">
              <a:rPr lang="zh-CN" altLang="en-US" smtClean="0"/>
              <a:pPr/>
              <a:t>65</a:t>
            </a:fld>
            <a:endParaRPr lang="zh-CN" altLang="en-US" dirty="0"/>
          </a:p>
        </p:txBody>
      </p:sp>
      <p:sp>
        <p:nvSpPr>
          <p:cNvPr id="7" name="矩形: 圆角 6">
            <a:extLst>
              <a:ext uri="{FF2B5EF4-FFF2-40B4-BE49-F238E27FC236}">
                <a16:creationId xmlns:a16="http://schemas.microsoft.com/office/drawing/2014/main" id="{DB78A55B-7D30-30F8-F119-153E0E4F8A02}"/>
              </a:ext>
            </a:extLst>
          </p:cNvPr>
          <p:cNvSpPr/>
          <p:nvPr/>
        </p:nvSpPr>
        <p:spPr>
          <a:xfrm>
            <a:off x="2369488" y="2732421"/>
            <a:ext cx="3684601" cy="513699"/>
          </a:xfrm>
          <a:prstGeom prst="roundRect">
            <a:avLst>
              <a:gd name="adj" fmla="val 1557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ea typeface="微软雅黑 Light" panose="020B0502040204020203" pitchFamily="34" charset="-122"/>
              </a:rPr>
              <a:t>关键：如何构造子问题</a:t>
            </a:r>
            <a:r>
              <a:rPr lang="en-US" altLang="zh-CN" sz="2400" dirty="0">
                <a:solidFill>
                  <a:schemeClr val="tx1"/>
                </a:solidFill>
                <a:ea typeface="微软雅黑 Light" panose="020B0502040204020203" pitchFamily="34" charset="-122"/>
              </a:rPr>
              <a:t>C</a:t>
            </a:r>
            <a:r>
              <a:rPr lang="zh-CN" altLang="en-US" sz="2400" dirty="0">
                <a:solidFill>
                  <a:schemeClr val="tx1"/>
                </a:solidFill>
                <a:ea typeface="微软雅黑 Light" panose="020B0502040204020203" pitchFamily="34" charset="-122"/>
              </a:rPr>
              <a:t>‘</a:t>
            </a:r>
          </a:p>
        </p:txBody>
      </p:sp>
      <p:sp>
        <p:nvSpPr>
          <p:cNvPr id="8" name="矩形: 圆角 7">
            <a:extLst>
              <a:ext uri="{FF2B5EF4-FFF2-40B4-BE49-F238E27FC236}">
                <a16:creationId xmlns:a16="http://schemas.microsoft.com/office/drawing/2014/main" id="{A6D4E30D-D862-C8F8-54EE-8C8DCFFFBCF5}"/>
              </a:ext>
            </a:extLst>
          </p:cNvPr>
          <p:cNvSpPr/>
          <p:nvPr/>
        </p:nvSpPr>
        <p:spPr>
          <a:xfrm>
            <a:off x="4814516" y="3511436"/>
            <a:ext cx="2763078" cy="61622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2">
              <a:spcBef>
                <a:spcPts val="600"/>
              </a:spcBef>
            </a:pPr>
            <a:r>
              <a:rPr lang="en-US" altLang="zh-CN" sz="2400" dirty="0">
                <a:solidFill>
                  <a:srgbClr val="FF0000"/>
                </a:solidFill>
                <a:ea typeface="微软雅黑 Light" panose="020B0502040204020203" pitchFamily="34" charset="-122"/>
              </a:rPr>
              <a:t>C’</a:t>
            </a:r>
            <a:r>
              <a:rPr lang="zh-CN" altLang="en-US" sz="2400" dirty="0">
                <a:solidFill>
                  <a:srgbClr val="FF0000"/>
                </a:solidFill>
                <a:ea typeface="微软雅黑 Light" panose="020B0502040204020203" pitchFamily="34" charset="-122"/>
              </a:rPr>
              <a:t>并不是</a:t>
            </a:r>
            <a:r>
              <a:rPr lang="en-US" altLang="zh-CN" sz="2400" dirty="0">
                <a:solidFill>
                  <a:srgbClr val="FF0000"/>
                </a:solidFill>
                <a:ea typeface="微软雅黑 Light" panose="020B0502040204020203" pitchFamily="34" charset="-122"/>
              </a:rPr>
              <a:t>C</a:t>
            </a:r>
            <a:r>
              <a:rPr lang="zh-CN" altLang="en-US" sz="2400" dirty="0">
                <a:solidFill>
                  <a:srgbClr val="FF0000"/>
                </a:solidFill>
                <a:ea typeface="微软雅黑 Light" panose="020B0502040204020203" pitchFamily="34" charset="-122"/>
              </a:rPr>
              <a:t>的子集！</a:t>
            </a:r>
            <a:endParaRPr lang="en-US" altLang="zh-CN" sz="2400" dirty="0">
              <a:solidFill>
                <a:srgbClr val="FF0000"/>
              </a:solidFill>
              <a:ea typeface="微软雅黑 Light" panose="020B0502040204020203" pitchFamily="34" charset="-122"/>
            </a:endParaRPr>
          </a:p>
        </p:txBody>
      </p:sp>
    </p:spTree>
    <p:extLst>
      <p:ext uri="{BB962C8B-B14F-4D97-AF65-F5344CB8AC3E}">
        <p14:creationId xmlns:p14="http://schemas.microsoft.com/office/powerpoint/2010/main" val="29035080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D49F37-91E4-4D15-9E03-C65CA80821DF}"/>
              </a:ext>
            </a:extLst>
          </p:cNvPr>
          <p:cNvSpPr>
            <a:spLocks noGrp="1"/>
          </p:cNvSpPr>
          <p:nvPr>
            <p:ph idx="1"/>
          </p:nvPr>
        </p:nvSpPr>
        <p:spPr/>
        <p:txBody>
          <a:bodyPr/>
          <a:lstStyle/>
          <a:p>
            <a:pPr>
              <a:lnSpc>
                <a:spcPct val="120000"/>
              </a:lnSpc>
            </a:pPr>
            <a:r>
              <a:rPr lang="zh-CN" altLang="en-US" sz="2400" dirty="0">
                <a:latin typeface="+mn-lt"/>
              </a:rPr>
              <a:t>对</a:t>
            </a:r>
            <a:r>
              <a:rPr lang="en-US" altLang="zh-CN" sz="2400" dirty="0">
                <a:latin typeface="+mn-lt"/>
              </a:rPr>
              <a:t>T</a:t>
            </a:r>
            <a:r>
              <a:rPr lang="zh-CN" altLang="en-US" sz="2400" dirty="0">
                <a:latin typeface="+mn-lt"/>
              </a:rPr>
              <a:t>中</a:t>
            </a:r>
            <a:r>
              <a:rPr lang="en-US" altLang="zh-CN" sz="2400" dirty="0">
                <a:latin typeface="+mn-lt"/>
              </a:rPr>
              <a:t>2</a:t>
            </a:r>
            <a:r>
              <a:rPr lang="zh-CN" altLang="en-US" sz="2400" dirty="0">
                <a:latin typeface="+mn-lt"/>
              </a:rPr>
              <a:t>个互为兄弟的叶节点</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a:t>
            </a:r>
            <a:r>
              <a:rPr lang="en-US" altLang="zh-CN" sz="2400" dirty="0">
                <a:latin typeface="+mn-lt"/>
              </a:rPr>
              <a:t>z</a:t>
            </a:r>
            <a:r>
              <a:rPr lang="zh-CN" altLang="en-US" sz="2400" dirty="0">
                <a:latin typeface="+mn-lt"/>
              </a:rPr>
              <a:t>为其父节点</a:t>
            </a:r>
            <a:endParaRPr lang="en-US" altLang="zh-CN" dirty="0">
              <a:latin typeface="+mn-lt"/>
            </a:endParaRPr>
          </a:p>
          <a:p>
            <a:pPr>
              <a:lnSpc>
                <a:spcPct val="120000"/>
              </a:lnSpc>
            </a:pPr>
            <a:r>
              <a:rPr lang="zh-CN" altLang="en-US" sz="2400" dirty="0">
                <a:latin typeface="+mn-lt"/>
              </a:rPr>
              <a:t>将</a:t>
            </a:r>
            <a:r>
              <a:rPr lang="en-US" altLang="zh-CN" sz="2400" dirty="0">
                <a:latin typeface="+mn-lt"/>
              </a:rPr>
              <a:t>z</a:t>
            </a:r>
            <a:r>
              <a:rPr lang="zh-CN" altLang="en-US" sz="2400" dirty="0">
                <a:latin typeface="+mn-lt"/>
              </a:rPr>
              <a:t>看做频率为</a:t>
            </a:r>
            <a:r>
              <a:rPr lang="en-US" altLang="zh-CN" sz="2400" dirty="0">
                <a:latin typeface="+mn-lt"/>
              </a:rPr>
              <a:t>f(z)=f(x)+f(y)</a:t>
            </a:r>
            <a:r>
              <a:rPr lang="zh-CN" altLang="en-US" sz="2400" dirty="0">
                <a:latin typeface="+mn-lt"/>
              </a:rPr>
              <a:t>的字符，则</a:t>
            </a:r>
            <a:r>
              <a:rPr lang="en-US" altLang="zh-CN" sz="2400" dirty="0">
                <a:latin typeface="+mn-lt"/>
              </a:rPr>
              <a:t>T‘=T-{x, y}</a:t>
            </a:r>
            <a:r>
              <a:rPr lang="zh-CN" altLang="en-US" sz="2400" dirty="0">
                <a:latin typeface="+mn-lt"/>
              </a:rPr>
              <a:t>是子问题</a:t>
            </a:r>
            <a:r>
              <a:rPr lang="en-US" altLang="zh-CN" sz="2400" dirty="0">
                <a:latin typeface="+mn-lt"/>
              </a:rPr>
              <a:t>C’= (C-{</a:t>
            </a:r>
            <a:r>
              <a:rPr lang="en-US" altLang="zh-CN" sz="2400" dirty="0" err="1">
                <a:latin typeface="+mn-lt"/>
              </a:rPr>
              <a:t>x,y</a:t>
            </a:r>
            <a:r>
              <a:rPr lang="en-US" altLang="zh-CN" sz="2400" dirty="0">
                <a:latin typeface="+mn-lt"/>
              </a:rPr>
              <a:t>}) </a:t>
            </a:r>
            <a:r>
              <a:rPr lang="en-US" altLang="zh-CN" dirty="0">
                <a:latin typeface="+mn-lt"/>
              </a:rPr>
              <a:t>∪</a:t>
            </a:r>
            <a:r>
              <a:rPr lang="en-US" altLang="zh-CN" sz="2400" dirty="0">
                <a:latin typeface="+mn-lt"/>
              </a:rPr>
              <a:t>{z}</a:t>
            </a:r>
            <a:r>
              <a:rPr lang="zh-CN" altLang="en-US" sz="2400" dirty="0">
                <a:latin typeface="+mn-lt"/>
              </a:rPr>
              <a:t>的最优编码</a:t>
            </a:r>
            <a:endParaRPr lang="en-US" altLang="zh-CN" sz="2400" dirty="0">
              <a:latin typeface="+mn-lt"/>
            </a:endParaRPr>
          </a:p>
          <a:p>
            <a:pPr>
              <a:lnSpc>
                <a:spcPct val="120000"/>
              </a:lnSpc>
            </a:pPr>
            <a:endParaRPr lang="en-US" altLang="zh-CN" dirty="0">
              <a:latin typeface="+mn-lt"/>
            </a:endParaRPr>
          </a:p>
          <a:p>
            <a:pPr marL="0" indent="0">
              <a:lnSpc>
                <a:spcPct val="120000"/>
              </a:lnSpc>
              <a:buNone/>
            </a:pPr>
            <a:endParaRPr lang="en-US" altLang="zh-CN" sz="2400" dirty="0">
              <a:latin typeface="+mn-lt"/>
            </a:endParaRPr>
          </a:p>
          <a:p>
            <a:pPr marL="0" indent="0">
              <a:lnSpc>
                <a:spcPct val="120000"/>
              </a:lnSpc>
              <a:buNone/>
            </a:pPr>
            <a:endParaRPr lang="en-US" altLang="zh-CN" sz="2400" dirty="0">
              <a:latin typeface="+mn-lt"/>
            </a:endParaRPr>
          </a:p>
          <a:p>
            <a:pPr>
              <a:lnSpc>
                <a:spcPct val="120000"/>
              </a:lnSpc>
            </a:pPr>
            <a:r>
              <a:rPr lang="en-US" altLang="zh-CN" sz="2400" dirty="0">
                <a:latin typeface="+mn-lt"/>
              </a:rPr>
              <a:t>e.g. </a:t>
            </a:r>
            <a:r>
              <a:rPr lang="zh-CN" altLang="en-US" sz="2400" dirty="0">
                <a:latin typeface="+mn-lt"/>
              </a:rPr>
              <a:t>原问题</a:t>
            </a:r>
          </a:p>
          <a:p>
            <a:pPr eaLnBrk="1" hangingPunct="1">
              <a:buFontTx/>
              <a:buNone/>
            </a:pPr>
            <a:r>
              <a:rPr lang="en-US" altLang="zh-CN" sz="2400" dirty="0">
                <a:solidFill>
                  <a:srgbClr val="FF0000"/>
                </a:solidFill>
                <a:latin typeface="+mn-lt"/>
              </a:rPr>
              <a:t>C={</a:t>
            </a:r>
            <a:r>
              <a:rPr lang="en-US" altLang="zh-CN" sz="2400" dirty="0" err="1">
                <a:latin typeface="+mn-lt"/>
              </a:rPr>
              <a:t>a,b,</a:t>
            </a:r>
            <a:r>
              <a:rPr lang="en-US" altLang="zh-CN" sz="2400" dirty="0" err="1">
                <a:solidFill>
                  <a:srgbClr val="FF0000"/>
                </a:solidFill>
                <a:latin typeface="+mn-lt"/>
              </a:rPr>
              <a:t>x,y</a:t>
            </a:r>
            <a:r>
              <a:rPr lang="en-US" altLang="zh-CN" sz="2400" dirty="0" err="1">
                <a:latin typeface="+mn-lt"/>
              </a:rPr>
              <a:t>,e,f</a:t>
            </a:r>
            <a:r>
              <a:rPr lang="en-US" altLang="zh-CN" sz="2400" dirty="0">
                <a:latin typeface="+mn-lt"/>
              </a:rPr>
              <a:t>}</a:t>
            </a:r>
          </a:p>
          <a:p>
            <a:pPr>
              <a:lnSpc>
                <a:spcPct val="120000"/>
              </a:lnSpc>
            </a:pPr>
            <a:endParaRPr lang="zh-CN" altLang="en-US" sz="2400" dirty="0">
              <a:latin typeface="+mn-lt"/>
            </a:endParaRPr>
          </a:p>
          <a:p>
            <a:endParaRPr lang="zh-CN" altLang="en-US" dirty="0"/>
          </a:p>
        </p:txBody>
      </p:sp>
      <p:sp>
        <p:nvSpPr>
          <p:cNvPr id="3" name="日期占位符 2">
            <a:extLst>
              <a:ext uri="{FF2B5EF4-FFF2-40B4-BE49-F238E27FC236}">
                <a16:creationId xmlns:a16="http://schemas.microsoft.com/office/drawing/2014/main" id="{29347D5B-F0D9-4891-98DD-A6911851FAB0}"/>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F055F710-92FF-43CE-A108-929FE2241FDF}"/>
              </a:ext>
            </a:extLst>
          </p:cNvPr>
          <p:cNvSpPr>
            <a:spLocks noGrp="1"/>
          </p:cNvSpPr>
          <p:nvPr>
            <p:ph type="sldNum" sz="quarter" idx="12"/>
          </p:nvPr>
        </p:nvSpPr>
        <p:spPr/>
        <p:txBody>
          <a:bodyPr/>
          <a:lstStyle/>
          <a:p>
            <a:fld id="{EEA58A3B-43CE-4AA0-90B5-EB47AFAFEB34}" type="slidenum">
              <a:rPr lang="zh-CN" altLang="en-US" smtClean="0"/>
              <a:pPr/>
              <a:t>66</a:t>
            </a:fld>
            <a:endParaRPr lang="zh-CN" altLang="en-US" dirty="0"/>
          </a:p>
        </p:txBody>
      </p:sp>
      <p:grpSp>
        <p:nvGrpSpPr>
          <p:cNvPr id="6" name="Group 4">
            <a:extLst>
              <a:ext uri="{FF2B5EF4-FFF2-40B4-BE49-F238E27FC236}">
                <a16:creationId xmlns:a16="http://schemas.microsoft.com/office/drawing/2014/main" id="{4606B316-5CA4-4925-A37A-884DABFCFE49}"/>
              </a:ext>
            </a:extLst>
          </p:cNvPr>
          <p:cNvGrpSpPr>
            <a:grpSpLocks/>
          </p:cNvGrpSpPr>
          <p:nvPr/>
        </p:nvGrpSpPr>
        <p:grpSpPr bwMode="auto">
          <a:xfrm>
            <a:off x="1001222" y="2071381"/>
            <a:ext cx="8018462" cy="4349750"/>
            <a:chOff x="431" y="1197"/>
            <a:chExt cx="5051" cy="2740"/>
          </a:xfrm>
        </p:grpSpPr>
        <p:sp>
          <p:nvSpPr>
            <p:cNvPr id="7" name="Rectangle 5">
              <a:extLst>
                <a:ext uri="{FF2B5EF4-FFF2-40B4-BE49-F238E27FC236}">
                  <a16:creationId xmlns:a16="http://schemas.microsoft.com/office/drawing/2014/main" id="{A30096D7-3CB2-4EAC-87B8-59FC563BE725}"/>
                </a:ext>
              </a:extLst>
            </p:cNvPr>
            <p:cNvSpPr>
              <a:spLocks noChangeArrowheads="1"/>
            </p:cNvSpPr>
            <p:nvPr/>
          </p:nvSpPr>
          <p:spPr bwMode="auto">
            <a:xfrm>
              <a:off x="431"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a: 45</a:t>
              </a:r>
            </a:p>
          </p:txBody>
        </p:sp>
        <p:sp>
          <p:nvSpPr>
            <p:cNvPr id="8" name="Rectangle 6">
              <a:extLst>
                <a:ext uri="{FF2B5EF4-FFF2-40B4-BE49-F238E27FC236}">
                  <a16:creationId xmlns:a16="http://schemas.microsoft.com/office/drawing/2014/main" id="{6C392890-6364-4B5C-BCED-8289D659A50C}"/>
                </a:ext>
              </a:extLst>
            </p:cNvPr>
            <p:cNvSpPr>
              <a:spLocks noChangeArrowheads="1"/>
            </p:cNvSpPr>
            <p:nvPr/>
          </p:nvSpPr>
          <p:spPr bwMode="auto">
            <a:xfrm>
              <a:off x="2200" y="3702"/>
              <a:ext cx="515" cy="23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dirty="0">
                  <a:solidFill>
                    <a:srgbClr val="FF0000"/>
                  </a:solidFill>
                  <a:ea typeface="微软雅黑 Light" panose="020B0502040204020203" pitchFamily="34" charset="-122"/>
                </a:rPr>
                <a:t>x: 12</a:t>
              </a:r>
            </a:p>
          </p:txBody>
        </p:sp>
        <p:sp>
          <p:nvSpPr>
            <p:cNvPr id="9" name="Rectangle 7">
              <a:extLst>
                <a:ext uri="{FF2B5EF4-FFF2-40B4-BE49-F238E27FC236}">
                  <a16:creationId xmlns:a16="http://schemas.microsoft.com/office/drawing/2014/main" id="{A890521A-66D5-4F59-B220-416C2045A14A}"/>
                </a:ext>
              </a:extLst>
            </p:cNvPr>
            <p:cNvSpPr>
              <a:spLocks noChangeArrowheads="1"/>
            </p:cNvSpPr>
            <p:nvPr/>
          </p:nvSpPr>
          <p:spPr bwMode="auto">
            <a:xfrm>
              <a:off x="1292"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b: 13</a:t>
              </a:r>
            </a:p>
          </p:txBody>
        </p:sp>
        <p:sp>
          <p:nvSpPr>
            <p:cNvPr id="10" name="Rectangle 8">
              <a:extLst>
                <a:ext uri="{FF2B5EF4-FFF2-40B4-BE49-F238E27FC236}">
                  <a16:creationId xmlns:a16="http://schemas.microsoft.com/office/drawing/2014/main" id="{CCD32B20-25B2-4AE8-BF47-76CA55FBD6E0}"/>
                </a:ext>
              </a:extLst>
            </p:cNvPr>
            <p:cNvSpPr>
              <a:spLocks noChangeArrowheads="1"/>
            </p:cNvSpPr>
            <p:nvPr/>
          </p:nvSpPr>
          <p:spPr bwMode="auto">
            <a:xfrm>
              <a:off x="4967"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f: 5</a:t>
              </a:r>
            </a:p>
          </p:txBody>
        </p:sp>
        <p:sp>
          <p:nvSpPr>
            <p:cNvPr id="11" name="Rectangle 9">
              <a:extLst>
                <a:ext uri="{FF2B5EF4-FFF2-40B4-BE49-F238E27FC236}">
                  <a16:creationId xmlns:a16="http://schemas.microsoft.com/office/drawing/2014/main" id="{A2C4DC7A-5476-48DF-AB6A-2E7468DABFFB}"/>
                </a:ext>
              </a:extLst>
            </p:cNvPr>
            <p:cNvSpPr>
              <a:spLocks noChangeArrowheads="1"/>
            </p:cNvSpPr>
            <p:nvPr/>
          </p:nvSpPr>
          <p:spPr bwMode="auto">
            <a:xfrm>
              <a:off x="4014"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e: 9</a:t>
              </a:r>
            </a:p>
          </p:txBody>
        </p:sp>
        <p:sp>
          <p:nvSpPr>
            <p:cNvPr id="12" name="Rectangle 10">
              <a:extLst>
                <a:ext uri="{FF2B5EF4-FFF2-40B4-BE49-F238E27FC236}">
                  <a16:creationId xmlns:a16="http://schemas.microsoft.com/office/drawing/2014/main" id="{872911D3-E45A-4CF8-9936-1F23A33F20DC}"/>
                </a:ext>
              </a:extLst>
            </p:cNvPr>
            <p:cNvSpPr>
              <a:spLocks noChangeArrowheads="1"/>
            </p:cNvSpPr>
            <p:nvPr/>
          </p:nvSpPr>
          <p:spPr bwMode="auto">
            <a:xfrm>
              <a:off x="3107"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dirty="0">
                  <a:solidFill>
                    <a:srgbClr val="FF0000"/>
                  </a:solidFill>
                  <a:ea typeface="微软雅黑 Light" panose="020B0502040204020203" pitchFamily="34" charset="-122"/>
                </a:rPr>
                <a:t>y: 16</a:t>
              </a:r>
            </a:p>
          </p:txBody>
        </p:sp>
        <p:sp>
          <p:nvSpPr>
            <p:cNvPr id="13" name="Oval 11">
              <a:extLst>
                <a:ext uri="{FF2B5EF4-FFF2-40B4-BE49-F238E27FC236}">
                  <a16:creationId xmlns:a16="http://schemas.microsoft.com/office/drawing/2014/main" id="{5B3220A9-BC16-4797-A4ED-568E0B2249C7}"/>
                </a:ext>
              </a:extLst>
            </p:cNvPr>
            <p:cNvSpPr>
              <a:spLocks noChangeArrowheads="1"/>
            </p:cNvSpPr>
            <p:nvPr/>
          </p:nvSpPr>
          <p:spPr bwMode="auto">
            <a:xfrm>
              <a:off x="3280" y="1197"/>
              <a:ext cx="475"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4" name="Line 12">
              <a:extLst>
                <a:ext uri="{FF2B5EF4-FFF2-40B4-BE49-F238E27FC236}">
                  <a16:creationId xmlns:a16="http://schemas.microsoft.com/office/drawing/2014/main" id="{9A59AB9D-E4C3-4120-AF87-77FA8AEB960B}"/>
                </a:ext>
              </a:extLst>
            </p:cNvPr>
            <p:cNvSpPr>
              <a:spLocks noChangeShapeType="1"/>
            </p:cNvSpPr>
            <p:nvPr/>
          </p:nvSpPr>
          <p:spPr bwMode="auto">
            <a:xfrm flipH="1">
              <a:off x="2154"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5" name="Line 13">
              <a:extLst>
                <a:ext uri="{FF2B5EF4-FFF2-40B4-BE49-F238E27FC236}">
                  <a16:creationId xmlns:a16="http://schemas.microsoft.com/office/drawing/2014/main" id="{12F92C9C-ACB9-4948-AF09-FAAF225260DB}"/>
                </a:ext>
              </a:extLst>
            </p:cNvPr>
            <p:cNvSpPr>
              <a:spLocks noChangeShapeType="1"/>
            </p:cNvSpPr>
            <p:nvPr/>
          </p:nvSpPr>
          <p:spPr bwMode="auto">
            <a:xfrm>
              <a:off x="3651"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6" name="Text Box 14">
              <a:extLst>
                <a:ext uri="{FF2B5EF4-FFF2-40B4-BE49-F238E27FC236}">
                  <a16:creationId xmlns:a16="http://schemas.microsoft.com/office/drawing/2014/main" id="{F85235E3-685E-4D5F-97DF-22D142B7B339}"/>
                </a:ext>
              </a:extLst>
            </p:cNvPr>
            <p:cNvSpPr txBox="1">
              <a:spLocks noChangeArrowheads="1"/>
            </p:cNvSpPr>
            <p:nvPr/>
          </p:nvSpPr>
          <p:spPr bwMode="auto">
            <a:xfrm>
              <a:off x="2971" y="14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0</a:t>
              </a:r>
            </a:p>
          </p:txBody>
        </p:sp>
        <p:sp>
          <p:nvSpPr>
            <p:cNvPr id="17" name="Text Box 15">
              <a:extLst>
                <a:ext uri="{FF2B5EF4-FFF2-40B4-BE49-F238E27FC236}">
                  <a16:creationId xmlns:a16="http://schemas.microsoft.com/office/drawing/2014/main" id="{BC3B004E-7CA3-45FC-ACB3-825F8FE27D79}"/>
                </a:ext>
              </a:extLst>
            </p:cNvPr>
            <p:cNvSpPr txBox="1">
              <a:spLocks noChangeArrowheads="1"/>
            </p:cNvSpPr>
            <p:nvPr/>
          </p:nvSpPr>
          <p:spPr bwMode="auto">
            <a:xfrm>
              <a:off x="4014" y="148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18" name="Oval 16">
              <a:extLst>
                <a:ext uri="{FF2B5EF4-FFF2-40B4-BE49-F238E27FC236}">
                  <a16:creationId xmlns:a16="http://schemas.microsoft.com/office/drawing/2014/main" id="{482E3421-95A3-4116-B02D-E6D92D902B30}"/>
                </a:ext>
              </a:extLst>
            </p:cNvPr>
            <p:cNvSpPr>
              <a:spLocks noChangeArrowheads="1"/>
            </p:cNvSpPr>
            <p:nvPr/>
          </p:nvSpPr>
          <p:spPr bwMode="auto">
            <a:xfrm>
              <a:off x="929"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dirty="0">
                  <a:ea typeface="微软雅黑 Light" panose="020B0502040204020203" pitchFamily="34" charset="-122"/>
                </a:rPr>
                <a:t>58</a:t>
              </a:r>
            </a:p>
          </p:txBody>
        </p:sp>
        <p:sp>
          <p:nvSpPr>
            <p:cNvPr id="19" name="Line 17">
              <a:extLst>
                <a:ext uri="{FF2B5EF4-FFF2-40B4-BE49-F238E27FC236}">
                  <a16:creationId xmlns:a16="http://schemas.microsoft.com/office/drawing/2014/main" id="{30E64CB3-0945-4EDA-A41E-17BA6F43DFAA}"/>
                </a:ext>
              </a:extLst>
            </p:cNvPr>
            <p:cNvSpPr>
              <a:spLocks noChangeShapeType="1"/>
            </p:cNvSpPr>
            <p:nvPr/>
          </p:nvSpPr>
          <p:spPr bwMode="auto">
            <a:xfrm flipH="1">
              <a:off x="612"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0" name="Line 18">
              <a:extLst>
                <a:ext uri="{FF2B5EF4-FFF2-40B4-BE49-F238E27FC236}">
                  <a16:creationId xmlns:a16="http://schemas.microsoft.com/office/drawing/2014/main" id="{5682E7E2-553A-4D9F-9409-BEB2B8892167}"/>
                </a:ext>
              </a:extLst>
            </p:cNvPr>
            <p:cNvSpPr>
              <a:spLocks noChangeShapeType="1"/>
            </p:cNvSpPr>
            <p:nvPr/>
          </p:nvSpPr>
          <p:spPr bwMode="auto">
            <a:xfrm>
              <a:off x="1247"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Text Box 19">
              <a:extLst>
                <a:ext uri="{FF2B5EF4-FFF2-40B4-BE49-F238E27FC236}">
                  <a16:creationId xmlns:a16="http://schemas.microsoft.com/office/drawing/2014/main" id="{BBCAB6C7-C615-487C-BAA0-C2BBCD46843A}"/>
                </a:ext>
              </a:extLst>
            </p:cNvPr>
            <p:cNvSpPr txBox="1">
              <a:spLocks noChangeArrowheads="1"/>
            </p:cNvSpPr>
            <p:nvPr/>
          </p:nvSpPr>
          <p:spPr bwMode="auto">
            <a:xfrm>
              <a:off x="612"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2" name="Text Box 20">
              <a:extLst>
                <a:ext uri="{FF2B5EF4-FFF2-40B4-BE49-F238E27FC236}">
                  <a16:creationId xmlns:a16="http://schemas.microsoft.com/office/drawing/2014/main" id="{878033C1-8E46-4B91-A95C-61119E916CEB}"/>
                </a:ext>
              </a:extLst>
            </p:cNvPr>
            <p:cNvSpPr txBox="1">
              <a:spLocks noChangeArrowheads="1"/>
            </p:cNvSpPr>
            <p:nvPr/>
          </p:nvSpPr>
          <p:spPr bwMode="auto">
            <a:xfrm>
              <a:off x="1461"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3" name="Oval 21">
              <a:extLst>
                <a:ext uri="{FF2B5EF4-FFF2-40B4-BE49-F238E27FC236}">
                  <a16:creationId xmlns:a16="http://schemas.microsoft.com/office/drawing/2014/main" id="{2830AD8F-2764-4A04-A0A6-BB0F44E5D844}"/>
                </a:ext>
              </a:extLst>
            </p:cNvPr>
            <p:cNvSpPr>
              <a:spLocks noChangeArrowheads="1"/>
            </p:cNvSpPr>
            <p:nvPr/>
          </p:nvSpPr>
          <p:spPr bwMode="auto">
            <a:xfrm>
              <a:off x="2605" y="3012"/>
              <a:ext cx="554"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dirty="0">
                  <a:solidFill>
                    <a:srgbClr val="FF0000"/>
                  </a:solidFill>
                  <a:ea typeface="微软雅黑 Light" panose="020B0502040204020203" pitchFamily="34" charset="-122"/>
                </a:rPr>
                <a:t>z: 28</a:t>
              </a:r>
            </a:p>
          </p:txBody>
        </p:sp>
        <p:sp>
          <p:nvSpPr>
            <p:cNvPr id="24" name="Line 22">
              <a:extLst>
                <a:ext uri="{FF2B5EF4-FFF2-40B4-BE49-F238E27FC236}">
                  <a16:creationId xmlns:a16="http://schemas.microsoft.com/office/drawing/2014/main" id="{45374D06-DEBE-4EFB-B352-860C6A4039CC}"/>
                </a:ext>
              </a:extLst>
            </p:cNvPr>
            <p:cNvSpPr>
              <a:spLocks noChangeShapeType="1"/>
            </p:cNvSpPr>
            <p:nvPr/>
          </p:nvSpPr>
          <p:spPr bwMode="auto">
            <a:xfrm flipH="1">
              <a:off x="2381"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23">
              <a:extLst>
                <a:ext uri="{FF2B5EF4-FFF2-40B4-BE49-F238E27FC236}">
                  <a16:creationId xmlns:a16="http://schemas.microsoft.com/office/drawing/2014/main" id="{023E4279-FFEB-410C-ACC0-93E11060175A}"/>
                </a:ext>
              </a:extLst>
            </p:cNvPr>
            <p:cNvSpPr>
              <a:spLocks noChangeShapeType="1"/>
            </p:cNvSpPr>
            <p:nvPr/>
          </p:nvSpPr>
          <p:spPr bwMode="auto">
            <a:xfrm>
              <a:off x="3016"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6" name="Text Box 24">
              <a:extLst>
                <a:ext uri="{FF2B5EF4-FFF2-40B4-BE49-F238E27FC236}">
                  <a16:creationId xmlns:a16="http://schemas.microsoft.com/office/drawing/2014/main" id="{DC3F00A5-CD3F-4ECF-B22D-C182E8AC9865}"/>
                </a:ext>
              </a:extLst>
            </p:cNvPr>
            <p:cNvSpPr txBox="1">
              <a:spLocks noChangeArrowheads="1"/>
            </p:cNvSpPr>
            <p:nvPr/>
          </p:nvSpPr>
          <p:spPr bwMode="auto">
            <a:xfrm>
              <a:off x="2381"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7" name="Text Box 25">
              <a:extLst>
                <a:ext uri="{FF2B5EF4-FFF2-40B4-BE49-F238E27FC236}">
                  <a16:creationId xmlns:a16="http://schemas.microsoft.com/office/drawing/2014/main" id="{A74C89C1-3179-4428-ACCE-830360720D48}"/>
                </a:ext>
              </a:extLst>
            </p:cNvPr>
            <p:cNvSpPr txBox="1">
              <a:spLocks noChangeArrowheads="1"/>
            </p:cNvSpPr>
            <p:nvPr/>
          </p:nvSpPr>
          <p:spPr bwMode="auto">
            <a:xfrm>
              <a:off x="3230"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8" name="Oval 26">
              <a:extLst>
                <a:ext uri="{FF2B5EF4-FFF2-40B4-BE49-F238E27FC236}">
                  <a16:creationId xmlns:a16="http://schemas.microsoft.com/office/drawing/2014/main" id="{C9B1DD71-6930-47DE-AC06-242FF20E0A72}"/>
                </a:ext>
              </a:extLst>
            </p:cNvPr>
            <p:cNvSpPr>
              <a:spLocks noChangeArrowheads="1"/>
            </p:cNvSpPr>
            <p:nvPr/>
          </p:nvSpPr>
          <p:spPr bwMode="auto">
            <a:xfrm>
              <a:off x="4513" y="2966"/>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9" name="Line 27">
              <a:extLst>
                <a:ext uri="{FF2B5EF4-FFF2-40B4-BE49-F238E27FC236}">
                  <a16:creationId xmlns:a16="http://schemas.microsoft.com/office/drawing/2014/main" id="{EFF9AFBD-49FE-4086-9E74-0C072ECA612C}"/>
                </a:ext>
              </a:extLst>
            </p:cNvPr>
            <p:cNvSpPr>
              <a:spLocks noChangeShapeType="1"/>
            </p:cNvSpPr>
            <p:nvPr/>
          </p:nvSpPr>
          <p:spPr bwMode="auto">
            <a:xfrm flipH="1">
              <a:off x="4196" y="3248"/>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0" name="Line 28">
              <a:extLst>
                <a:ext uri="{FF2B5EF4-FFF2-40B4-BE49-F238E27FC236}">
                  <a16:creationId xmlns:a16="http://schemas.microsoft.com/office/drawing/2014/main" id="{3DDDC7B2-4BAC-4C93-9476-AC46212E42D0}"/>
                </a:ext>
              </a:extLst>
            </p:cNvPr>
            <p:cNvSpPr>
              <a:spLocks noChangeShapeType="1"/>
            </p:cNvSpPr>
            <p:nvPr/>
          </p:nvSpPr>
          <p:spPr bwMode="auto">
            <a:xfrm>
              <a:off x="4831" y="3248"/>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Text Box 29">
              <a:extLst>
                <a:ext uri="{FF2B5EF4-FFF2-40B4-BE49-F238E27FC236}">
                  <a16:creationId xmlns:a16="http://schemas.microsoft.com/office/drawing/2014/main" id="{D6564C1C-5CDE-4C46-938E-5698668E6E00}"/>
                </a:ext>
              </a:extLst>
            </p:cNvPr>
            <p:cNvSpPr txBox="1">
              <a:spLocks noChangeArrowheads="1"/>
            </p:cNvSpPr>
            <p:nvPr/>
          </p:nvSpPr>
          <p:spPr bwMode="auto">
            <a:xfrm>
              <a:off x="4196" y="329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2" name="Text Box 30">
              <a:extLst>
                <a:ext uri="{FF2B5EF4-FFF2-40B4-BE49-F238E27FC236}">
                  <a16:creationId xmlns:a16="http://schemas.microsoft.com/office/drawing/2014/main" id="{0A93A332-0C7C-475C-B61F-FFAB975CB211}"/>
                </a:ext>
              </a:extLst>
            </p:cNvPr>
            <p:cNvSpPr txBox="1">
              <a:spLocks noChangeArrowheads="1"/>
            </p:cNvSpPr>
            <p:nvPr/>
          </p:nvSpPr>
          <p:spPr bwMode="auto">
            <a:xfrm>
              <a:off x="5045" y="326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3" name="Oval 31">
              <a:extLst>
                <a:ext uri="{FF2B5EF4-FFF2-40B4-BE49-F238E27FC236}">
                  <a16:creationId xmlns:a16="http://schemas.microsoft.com/office/drawing/2014/main" id="{7FD0F323-0BBF-4EEB-B45B-E18842E7A581}"/>
                </a:ext>
              </a:extLst>
            </p:cNvPr>
            <p:cNvSpPr>
              <a:spLocks noChangeArrowheads="1"/>
            </p:cNvSpPr>
            <p:nvPr/>
          </p:nvSpPr>
          <p:spPr bwMode="auto">
            <a:xfrm>
              <a:off x="1746" y="2150"/>
              <a:ext cx="459"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86</a:t>
              </a:r>
            </a:p>
          </p:txBody>
        </p:sp>
        <p:sp>
          <p:nvSpPr>
            <p:cNvPr id="34" name="Line 32">
              <a:extLst>
                <a:ext uri="{FF2B5EF4-FFF2-40B4-BE49-F238E27FC236}">
                  <a16:creationId xmlns:a16="http://schemas.microsoft.com/office/drawing/2014/main" id="{BC3D4D5D-8DB4-49B3-B480-5C71A2BC987B}"/>
                </a:ext>
              </a:extLst>
            </p:cNvPr>
            <p:cNvSpPr>
              <a:spLocks noChangeShapeType="1"/>
            </p:cNvSpPr>
            <p:nvPr/>
          </p:nvSpPr>
          <p:spPr bwMode="auto">
            <a:xfrm flipH="1">
              <a:off x="1156" y="2432"/>
              <a:ext cx="681"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5" name="Line 33">
              <a:extLst>
                <a:ext uri="{FF2B5EF4-FFF2-40B4-BE49-F238E27FC236}">
                  <a16:creationId xmlns:a16="http://schemas.microsoft.com/office/drawing/2014/main" id="{20862A7E-EDF7-4C3B-B5E9-0B7B0917B16E}"/>
                </a:ext>
              </a:extLst>
            </p:cNvPr>
            <p:cNvSpPr>
              <a:spLocks noChangeShapeType="1"/>
            </p:cNvSpPr>
            <p:nvPr/>
          </p:nvSpPr>
          <p:spPr bwMode="auto">
            <a:xfrm>
              <a:off x="2109" y="2432"/>
              <a:ext cx="726"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Text Box 34">
              <a:extLst>
                <a:ext uri="{FF2B5EF4-FFF2-40B4-BE49-F238E27FC236}">
                  <a16:creationId xmlns:a16="http://schemas.microsoft.com/office/drawing/2014/main" id="{6499C4C3-5A1E-4D81-B858-2F2FFCAFFCCF}"/>
                </a:ext>
              </a:extLst>
            </p:cNvPr>
            <p:cNvSpPr txBox="1">
              <a:spLocks noChangeArrowheads="1"/>
            </p:cNvSpPr>
            <p:nvPr/>
          </p:nvSpPr>
          <p:spPr bwMode="auto">
            <a:xfrm>
              <a:off x="1474" y="24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7" name="Text Box 35">
              <a:extLst>
                <a:ext uri="{FF2B5EF4-FFF2-40B4-BE49-F238E27FC236}">
                  <a16:creationId xmlns:a16="http://schemas.microsoft.com/office/drawing/2014/main" id="{81168639-EA01-4CEC-849A-631AD6A4555B}"/>
                </a:ext>
              </a:extLst>
            </p:cNvPr>
            <p:cNvSpPr txBox="1">
              <a:spLocks noChangeArrowheads="1"/>
            </p:cNvSpPr>
            <p:nvPr/>
          </p:nvSpPr>
          <p:spPr bwMode="auto">
            <a:xfrm>
              <a:off x="2323" y="24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8" name="Oval 36">
              <a:extLst>
                <a:ext uri="{FF2B5EF4-FFF2-40B4-BE49-F238E27FC236}">
                  <a16:creationId xmlns:a16="http://schemas.microsoft.com/office/drawing/2014/main" id="{ECC4C2A1-A1FC-44A4-84D0-A9014CD1E62B}"/>
                </a:ext>
              </a:extLst>
            </p:cNvPr>
            <p:cNvSpPr>
              <a:spLocks noChangeArrowheads="1"/>
            </p:cNvSpPr>
            <p:nvPr/>
          </p:nvSpPr>
          <p:spPr bwMode="auto">
            <a:xfrm>
              <a:off x="4818" y="2150"/>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9" name="Line 37">
              <a:extLst>
                <a:ext uri="{FF2B5EF4-FFF2-40B4-BE49-F238E27FC236}">
                  <a16:creationId xmlns:a16="http://schemas.microsoft.com/office/drawing/2014/main" id="{19412383-502C-4E62-827F-6DC6E3654939}"/>
                </a:ext>
              </a:extLst>
            </p:cNvPr>
            <p:cNvSpPr>
              <a:spLocks noChangeShapeType="1"/>
            </p:cNvSpPr>
            <p:nvPr/>
          </p:nvSpPr>
          <p:spPr bwMode="auto">
            <a:xfrm flipH="1">
              <a:off x="4694" y="2432"/>
              <a:ext cx="170" cy="54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Text Box 38">
              <a:extLst>
                <a:ext uri="{FF2B5EF4-FFF2-40B4-BE49-F238E27FC236}">
                  <a16:creationId xmlns:a16="http://schemas.microsoft.com/office/drawing/2014/main" id="{88FF28D7-027F-4467-AC97-56D03CDCB77E}"/>
                </a:ext>
              </a:extLst>
            </p:cNvPr>
            <p:cNvSpPr txBox="1">
              <a:spLocks noChangeArrowheads="1"/>
            </p:cNvSpPr>
            <p:nvPr/>
          </p:nvSpPr>
          <p:spPr bwMode="auto">
            <a:xfrm>
              <a:off x="4604" y="25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grpSp>
      <p:sp>
        <p:nvSpPr>
          <p:cNvPr id="42" name="Text Box 43">
            <a:extLst>
              <a:ext uri="{FF2B5EF4-FFF2-40B4-BE49-F238E27FC236}">
                <a16:creationId xmlns:a16="http://schemas.microsoft.com/office/drawing/2014/main" id="{E80174FB-96FB-4C30-B1BD-FD7822AF065B}"/>
              </a:ext>
            </a:extLst>
          </p:cNvPr>
          <p:cNvSpPr txBox="1">
            <a:spLocks noChangeArrowheads="1"/>
          </p:cNvSpPr>
          <p:nvPr/>
        </p:nvSpPr>
        <p:spPr bwMode="auto">
          <a:xfrm>
            <a:off x="4100022" y="2054713"/>
            <a:ext cx="1283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FF0000"/>
                </a:solidFill>
                <a:latin typeface="+mn-lt"/>
                <a:ea typeface="微软雅黑 Light" panose="020B0502040204020203" pitchFamily="34" charset="-122"/>
              </a:rPr>
              <a:t>树</a:t>
            </a:r>
            <a:r>
              <a:rPr lang="en-US" altLang="zh-CN" sz="2400" dirty="0">
                <a:solidFill>
                  <a:srgbClr val="FF0000"/>
                </a:solidFill>
                <a:latin typeface="+mn-lt"/>
                <a:ea typeface="微软雅黑 Light" panose="020B0502040204020203" pitchFamily="34" charset="-122"/>
              </a:rPr>
              <a:t>T, B(T)</a:t>
            </a:r>
          </a:p>
        </p:txBody>
      </p:sp>
      <p:sp>
        <p:nvSpPr>
          <p:cNvPr id="43" name="任意多边形: 形状 42">
            <a:extLst>
              <a:ext uri="{FF2B5EF4-FFF2-40B4-BE49-F238E27FC236}">
                <a16:creationId xmlns:a16="http://schemas.microsoft.com/office/drawing/2014/main" id="{84026E08-4813-4A25-BC7A-425906E36E69}"/>
              </a:ext>
            </a:extLst>
          </p:cNvPr>
          <p:cNvSpPr/>
          <p:nvPr/>
        </p:nvSpPr>
        <p:spPr>
          <a:xfrm>
            <a:off x="3547641" y="5769513"/>
            <a:ext cx="2754774" cy="874355"/>
          </a:xfrm>
          <a:custGeom>
            <a:avLst/>
            <a:gdLst>
              <a:gd name="connsiteX0" fmla="*/ 28936 w 2754774"/>
              <a:gd name="connsiteY0" fmla="*/ 64128 h 874355"/>
              <a:gd name="connsiteX1" fmla="*/ 179407 w 2754774"/>
              <a:gd name="connsiteY1" fmla="*/ 104639 h 874355"/>
              <a:gd name="connsiteX2" fmla="*/ 248855 w 2754774"/>
              <a:gd name="connsiteY2" fmla="*/ 110426 h 874355"/>
              <a:gd name="connsiteX3" fmla="*/ 283579 w 2754774"/>
              <a:gd name="connsiteY3" fmla="*/ 122001 h 874355"/>
              <a:gd name="connsiteX4" fmla="*/ 358815 w 2754774"/>
              <a:gd name="connsiteY4" fmla="*/ 127788 h 874355"/>
              <a:gd name="connsiteX5" fmla="*/ 445625 w 2754774"/>
              <a:gd name="connsiteY5" fmla="*/ 98852 h 874355"/>
              <a:gd name="connsiteX6" fmla="*/ 468774 w 2754774"/>
              <a:gd name="connsiteY6" fmla="*/ 75702 h 874355"/>
              <a:gd name="connsiteX7" fmla="*/ 520860 w 2754774"/>
              <a:gd name="connsiteY7" fmla="*/ 64128 h 874355"/>
              <a:gd name="connsiteX8" fmla="*/ 596096 w 2754774"/>
              <a:gd name="connsiteY8" fmla="*/ 40978 h 874355"/>
              <a:gd name="connsiteX9" fmla="*/ 677118 w 2754774"/>
              <a:gd name="connsiteY9" fmla="*/ 35191 h 874355"/>
              <a:gd name="connsiteX10" fmla="*/ 1030146 w 2754774"/>
              <a:gd name="connsiteY10" fmla="*/ 17829 h 874355"/>
              <a:gd name="connsiteX11" fmla="*/ 1145893 w 2754774"/>
              <a:gd name="connsiteY11" fmla="*/ 6254 h 874355"/>
              <a:gd name="connsiteX12" fmla="*/ 1979270 w 2754774"/>
              <a:gd name="connsiteY12" fmla="*/ 17829 h 874355"/>
              <a:gd name="connsiteX13" fmla="*/ 2071868 w 2754774"/>
              <a:gd name="connsiteY13" fmla="*/ 29403 h 874355"/>
              <a:gd name="connsiteX14" fmla="*/ 2152891 w 2754774"/>
              <a:gd name="connsiteY14" fmla="*/ 35191 h 874355"/>
              <a:gd name="connsiteX15" fmla="*/ 2361235 w 2754774"/>
              <a:gd name="connsiteY15" fmla="*/ 75702 h 874355"/>
              <a:gd name="connsiteX16" fmla="*/ 2430683 w 2754774"/>
              <a:gd name="connsiteY16" fmla="*/ 110426 h 874355"/>
              <a:gd name="connsiteX17" fmla="*/ 2517493 w 2754774"/>
              <a:gd name="connsiteY17" fmla="*/ 139363 h 874355"/>
              <a:gd name="connsiteX18" fmla="*/ 2569579 w 2754774"/>
              <a:gd name="connsiteY18" fmla="*/ 162512 h 874355"/>
              <a:gd name="connsiteX19" fmla="*/ 2627453 w 2754774"/>
              <a:gd name="connsiteY19" fmla="*/ 214598 h 874355"/>
              <a:gd name="connsiteX20" fmla="*/ 2708475 w 2754774"/>
              <a:gd name="connsiteY20" fmla="*/ 289834 h 874355"/>
              <a:gd name="connsiteX21" fmla="*/ 2754774 w 2754774"/>
              <a:gd name="connsiteY21" fmla="*/ 399793 h 874355"/>
              <a:gd name="connsiteX22" fmla="*/ 2743200 w 2754774"/>
              <a:gd name="connsiteY22" fmla="*/ 584988 h 874355"/>
              <a:gd name="connsiteX23" fmla="*/ 2731625 w 2754774"/>
              <a:gd name="connsiteY23" fmla="*/ 654436 h 874355"/>
              <a:gd name="connsiteX24" fmla="*/ 2702688 w 2754774"/>
              <a:gd name="connsiteY24" fmla="*/ 706522 h 874355"/>
              <a:gd name="connsiteX25" fmla="*/ 2679539 w 2754774"/>
              <a:gd name="connsiteY25" fmla="*/ 764396 h 874355"/>
              <a:gd name="connsiteX26" fmla="*/ 2633240 w 2754774"/>
              <a:gd name="connsiteY26" fmla="*/ 787545 h 874355"/>
              <a:gd name="connsiteX27" fmla="*/ 2598516 w 2754774"/>
              <a:gd name="connsiteY27" fmla="*/ 833844 h 874355"/>
              <a:gd name="connsiteX28" fmla="*/ 2505918 w 2754774"/>
              <a:gd name="connsiteY28" fmla="*/ 868568 h 874355"/>
              <a:gd name="connsiteX29" fmla="*/ 2482769 w 2754774"/>
              <a:gd name="connsiteY29" fmla="*/ 874355 h 874355"/>
              <a:gd name="connsiteX30" fmla="*/ 2164465 w 2754774"/>
              <a:gd name="connsiteY30" fmla="*/ 862781 h 874355"/>
              <a:gd name="connsiteX31" fmla="*/ 1979270 w 2754774"/>
              <a:gd name="connsiteY31" fmla="*/ 845419 h 874355"/>
              <a:gd name="connsiteX32" fmla="*/ 1452622 w 2754774"/>
              <a:gd name="connsiteY32" fmla="*/ 828057 h 874355"/>
              <a:gd name="connsiteX33" fmla="*/ 879675 w 2754774"/>
              <a:gd name="connsiteY33" fmla="*/ 799120 h 874355"/>
              <a:gd name="connsiteX34" fmla="*/ 567159 w 2754774"/>
              <a:gd name="connsiteY34" fmla="*/ 822269 h 874355"/>
              <a:gd name="connsiteX35" fmla="*/ 422475 w 2754774"/>
              <a:gd name="connsiteY35" fmla="*/ 828057 h 874355"/>
              <a:gd name="connsiteX36" fmla="*/ 179407 w 2754774"/>
              <a:gd name="connsiteY36" fmla="*/ 799120 h 874355"/>
              <a:gd name="connsiteX37" fmla="*/ 92597 w 2754774"/>
              <a:gd name="connsiteY37" fmla="*/ 758609 h 874355"/>
              <a:gd name="connsiteX38" fmla="*/ 52086 w 2754774"/>
              <a:gd name="connsiteY38" fmla="*/ 706522 h 874355"/>
              <a:gd name="connsiteX39" fmla="*/ 34724 w 2754774"/>
              <a:gd name="connsiteY39" fmla="*/ 654436 h 874355"/>
              <a:gd name="connsiteX40" fmla="*/ 11574 w 2754774"/>
              <a:gd name="connsiteY40" fmla="*/ 602350 h 874355"/>
              <a:gd name="connsiteX41" fmla="*/ 0 w 2754774"/>
              <a:gd name="connsiteY41" fmla="*/ 498178 h 874355"/>
              <a:gd name="connsiteX42" fmla="*/ 40511 w 2754774"/>
              <a:gd name="connsiteY42" fmla="*/ 278259 h 874355"/>
              <a:gd name="connsiteX43" fmla="*/ 46298 w 2754774"/>
              <a:gd name="connsiteY43" fmla="*/ 243535 h 874355"/>
              <a:gd name="connsiteX44" fmla="*/ 52086 w 2754774"/>
              <a:gd name="connsiteY44" fmla="*/ 197236 h 874355"/>
              <a:gd name="connsiteX45" fmla="*/ 63660 w 2754774"/>
              <a:gd name="connsiteY45" fmla="*/ 174087 h 874355"/>
              <a:gd name="connsiteX46" fmla="*/ 28936 w 2754774"/>
              <a:gd name="connsiteY46" fmla="*/ 64128 h 87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54774" h="874355">
                <a:moveTo>
                  <a:pt x="28936" y="64128"/>
                </a:moveTo>
                <a:cubicBezTo>
                  <a:pt x="48227" y="52553"/>
                  <a:pt x="128578" y="93938"/>
                  <a:pt x="179407" y="104639"/>
                </a:cubicBezTo>
                <a:cubicBezTo>
                  <a:pt x="202138" y="109424"/>
                  <a:pt x="225941" y="106607"/>
                  <a:pt x="248855" y="110426"/>
                </a:cubicBezTo>
                <a:cubicBezTo>
                  <a:pt x="260890" y="112432"/>
                  <a:pt x="271527" y="120098"/>
                  <a:pt x="283579" y="122001"/>
                </a:cubicBezTo>
                <a:cubicBezTo>
                  <a:pt x="308424" y="125924"/>
                  <a:pt x="333736" y="125859"/>
                  <a:pt x="358815" y="127788"/>
                </a:cubicBezTo>
                <a:cubicBezTo>
                  <a:pt x="379717" y="121816"/>
                  <a:pt x="427790" y="109256"/>
                  <a:pt x="445625" y="98852"/>
                </a:cubicBezTo>
                <a:cubicBezTo>
                  <a:pt x="455051" y="93353"/>
                  <a:pt x="458866" y="80275"/>
                  <a:pt x="468774" y="75702"/>
                </a:cubicBezTo>
                <a:cubicBezTo>
                  <a:pt x="484922" y="68249"/>
                  <a:pt x="503675" y="68711"/>
                  <a:pt x="520860" y="64128"/>
                </a:cubicBezTo>
                <a:cubicBezTo>
                  <a:pt x="542415" y="58380"/>
                  <a:pt x="574349" y="44085"/>
                  <a:pt x="596096" y="40978"/>
                </a:cubicBezTo>
                <a:cubicBezTo>
                  <a:pt x="622900" y="37149"/>
                  <a:pt x="650130" y="37379"/>
                  <a:pt x="677118" y="35191"/>
                </a:cubicBezTo>
                <a:cubicBezTo>
                  <a:pt x="905409" y="16681"/>
                  <a:pt x="729275" y="25746"/>
                  <a:pt x="1030146" y="17829"/>
                </a:cubicBezTo>
                <a:cubicBezTo>
                  <a:pt x="1068728" y="13971"/>
                  <a:pt x="1107197" y="8724"/>
                  <a:pt x="1145893" y="6254"/>
                </a:cubicBezTo>
                <a:cubicBezTo>
                  <a:pt x="1413410" y="-10822"/>
                  <a:pt x="1745461" y="11834"/>
                  <a:pt x="1979270" y="17829"/>
                </a:cubicBezTo>
                <a:cubicBezTo>
                  <a:pt x="2010136" y="21687"/>
                  <a:pt x="2040916" y="26308"/>
                  <a:pt x="2071868" y="29403"/>
                </a:cubicBezTo>
                <a:cubicBezTo>
                  <a:pt x="2098810" y="32097"/>
                  <a:pt x="2126058" y="31565"/>
                  <a:pt x="2152891" y="35191"/>
                </a:cubicBezTo>
                <a:cubicBezTo>
                  <a:pt x="2247108" y="47923"/>
                  <a:pt x="2278835" y="56687"/>
                  <a:pt x="2361235" y="75702"/>
                </a:cubicBezTo>
                <a:cubicBezTo>
                  <a:pt x="2384384" y="87277"/>
                  <a:pt x="2406714" y="100661"/>
                  <a:pt x="2430683" y="110426"/>
                </a:cubicBezTo>
                <a:cubicBezTo>
                  <a:pt x="2458931" y="121934"/>
                  <a:pt x="2488933" y="128653"/>
                  <a:pt x="2517493" y="139363"/>
                </a:cubicBezTo>
                <a:cubicBezTo>
                  <a:pt x="2535283" y="146034"/>
                  <a:pt x="2552217" y="154796"/>
                  <a:pt x="2569579" y="162512"/>
                </a:cubicBezTo>
                <a:cubicBezTo>
                  <a:pt x="2588870" y="179874"/>
                  <a:pt x="2606966" y="198664"/>
                  <a:pt x="2627453" y="214598"/>
                </a:cubicBezTo>
                <a:cubicBezTo>
                  <a:pt x="2676156" y="252478"/>
                  <a:pt x="2677623" y="230334"/>
                  <a:pt x="2708475" y="289834"/>
                </a:cubicBezTo>
                <a:cubicBezTo>
                  <a:pt x="2726782" y="325140"/>
                  <a:pt x="2754774" y="399793"/>
                  <a:pt x="2754774" y="399793"/>
                </a:cubicBezTo>
                <a:cubicBezTo>
                  <a:pt x="2750916" y="461525"/>
                  <a:pt x="2748800" y="523390"/>
                  <a:pt x="2743200" y="584988"/>
                </a:cubicBezTo>
                <a:cubicBezTo>
                  <a:pt x="2741075" y="608360"/>
                  <a:pt x="2739047" y="632172"/>
                  <a:pt x="2731625" y="654436"/>
                </a:cubicBezTo>
                <a:cubicBezTo>
                  <a:pt x="2725344" y="673278"/>
                  <a:pt x="2711190" y="688572"/>
                  <a:pt x="2702688" y="706522"/>
                </a:cubicBezTo>
                <a:cubicBezTo>
                  <a:pt x="2693794" y="725299"/>
                  <a:pt x="2693061" y="748621"/>
                  <a:pt x="2679539" y="764396"/>
                </a:cubicBezTo>
                <a:cubicBezTo>
                  <a:pt x="2668310" y="777497"/>
                  <a:pt x="2648673" y="779829"/>
                  <a:pt x="2633240" y="787545"/>
                </a:cubicBezTo>
                <a:cubicBezTo>
                  <a:pt x="2621665" y="802978"/>
                  <a:pt x="2612691" y="820759"/>
                  <a:pt x="2598516" y="833844"/>
                </a:cubicBezTo>
                <a:cubicBezTo>
                  <a:pt x="2570258" y="859929"/>
                  <a:pt x="2541516" y="860353"/>
                  <a:pt x="2505918" y="868568"/>
                </a:cubicBezTo>
                <a:cubicBezTo>
                  <a:pt x="2498168" y="870356"/>
                  <a:pt x="2490485" y="872426"/>
                  <a:pt x="2482769" y="874355"/>
                </a:cubicBezTo>
                <a:cubicBezTo>
                  <a:pt x="2451620" y="873535"/>
                  <a:pt x="2236776" y="870261"/>
                  <a:pt x="2164465" y="862781"/>
                </a:cubicBezTo>
                <a:cubicBezTo>
                  <a:pt x="1929696" y="838495"/>
                  <a:pt x="2327861" y="862847"/>
                  <a:pt x="1979270" y="845419"/>
                </a:cubicBezTo>
                <a:cubicBezTo>
                  <a:pt x="1754910" y="820487"/>
                  <a:pt x="2080592" y="855164"/>
                  <a:pt x="1452622" y="828057"/>
                </a:cubicBezTo>
                <a:lnTo>
                  <a:pt x="879675" y="799120"/>
                </a:lnTo>
                <a:lnTo>
                  <a:pt x="567159" y="822269"/>
                </a:lnTo>
                <a:cubicBezTo>
                  <a:pt x="518989" y="825318"/>
                  <a:pt x="470656" y="830933"/>
                  <a:pt x="422475" y="828057"/>
                </a:cubicBezTo>
                <a:cubicBezTo>
                  <a:pt x="341025" y="823194"/>
                  <a:pt x="260430" y="808766"/>
                  <a:pt x="179407" y="799120"/>
                </a:cubicBezTo>
                <a:cubicBezTo>
                  <a:pt x="165397" y="793116"/>
                  <a:pt x="102286" y="767006"/>
                  <a:pt x="92597" y="758609"/>
                </a:cubicBezTo>
                <a:cubicBezTo>
                  <a:pt x="75975" y="744203"/>
                  <a:pt x="65590" y="723884"/>
                  <a:pt x="52086" y="706522"/>
                </a:cubicBezTo>
                <a:cubicBezTo>
                  <a:pt x="46299" y="689160"/>
                  <a:pt x="41357" y="671493"/>
                  <a:pt x="34724" y="654436"/>
                </a:cubicBezTo>
                <a:cubicBezTo>
                  <a:pt x="27838" y="636728"/>
                  <a:pt x="15696" y="620897"/>
                  <a:pt x="11574" y="602350"/>
                </a:cubicBezTo>
                <a:cubicBezTo>
                  <a:pt x="3995" y="568244"/>
                  <a:pt x="3858" y="532902"/>
                  <a:pt x="0" y="498178"/>
                </a:cubicBezTo>
                <a:cubicBezTo>
                  <a:pt x="29920" y="288735"/>
                  <a:pt x="-8898" y="352370"/>
                  <a:pt x="40511" y="278259"/>
                </a:cubicBezTo>
                <a:cubicBezTo>
                  <a:pt x="42440" y="266684"/>
                  <a:pt x="44638" y="255151"/>
                  <a:pt x="46298" y="243535"/>
                </a:cubicBezTo>
                <a:cubicBezTo>
                  <a:pt x="48498" y="228138"/>
                  <a:pt x="48314" y="212325"/>
                  <a:pt x="52086" y="197236"/>
                </a:cubicBezTo>
                <a:cubicBezTo>
                  <a:pt x="54178" y="188867"/>
                  <a:pt x="59802" y="181803"/>
                  <a:pt x="63660" y="174087"/>
                </a:cubicBezTo>
                <a:cubicBezTo>
                  <a:pt x="70600" y="104697"/>
                  <a:pt x="9645" y="75703"/>
                  <a:pt x="28936" y="64128"/>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 Box 42">
            <a:extLst>
              <a:ext uri="{FF2B5EF4-FFF2-40B4-BE49-F238E27FC236}">
                <a16:creationId xmlns:a16="http://schemas.microsoft.com/office/drawing/2014/main" id="{27EBBDD8-839F-49A6-9619-DA27E415D7D7}"/>
              </a:ext>
            </a:extLst>
          </p:cNvPr>
          <p:cNvSpPr txBox="1">
            <a:spLocks noChangeArrowheads="1"/>
          </p:cNvSpPr>
          <p:nvPr/>
        </p:nvSpPr>
        <p:spPr bwMode="auto">
          <a:xfrm>
            <a:off x="122548" y="1977896"/>
            <a:ext cx="1982146" cy="830997"/>
          </a:xfrm>
          <a:prstGeom prst="rect">
            <a:avLst/>
          </a:prstGeom>
          <a:solidFill>
            <a:schemeClr val="accent6">
              <a:lumMod val="20000"/>
              <a:lumOff val="80000"/>
            </a:schemeClr>
          </a:solid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T</a:t>
            </a:r>
            <a:r>
              <a:rPr lang="en-US" altLang="zh-CN" sz="2400" dirty="0">
                <a:latin typeface="+mn-lt"/>
                <a:sym typeface="Wingdings" pitchFamily="2" charset="2"/>
              </a:rPr>
              <a:t> T’,  C  C’</a:t>
            </a:r>
          </a:p>
          <a:p>
            <a:pPr eaLnBrk="1" hangingPunct="1"/>
            <a:r>
              <a:rPr lang="en-US" altLang="zh-CN" sz="2400" dirty="0">
                <a:latin typeface="+mn-lt"/>
                <a:sym typeface="Wingdings" pitchFamily="2" charset="2"/>
              </a:rPr>
              <a:t>B(T) vs B(T’)?</a:t>
            </a:r>
            <a:endParaRPr lang="zh-CN" altLang="en-US" sz="2400" dirty="0">
              <a:latin typeface="+mn-lt"/>
              <a:sym typeface="Wingdings" pitchFamily="2" charset="2"/>
            </a:endParaRPr>
          </a:p>
        </p:txBody>
      </p:sp>
      <p:sp>
        <p:nvSpPr>
          <p:cNvPr id="41" name="矩形: 圆角 40">
            <a:extLst>
              <a:ext uri="{FF2B5EF4-FFF2-40B4-BE49-F238E27FC236}">
                <a16:creationId xmlns:a16="http://schemas.microsoft.com/office/drawing/2014/main" id="{5216F346-0214-CC2A-1CE0-F7801CA18F7E}"/>
              </a:ext>
            </a:extLst>
          </p:cNvPr>
          <p:cNvSpPr/>
          <p:nvPr/>
        </p:nvSpPr>
        <p:spPr>
          <a:xfrm>
            <a:off x="4920659" y="4086837"/>
            <a:ext cx="2292550" cy="477341"/>
          </a:xfrm>
          <a:prstGeom prst="round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ea typeface="微软雅黑 Light" panose="020B0502040204020203" pitchFamily="34" charset="-122"/>
              </a:rPr>
              <a:t>用</a:t>
            </a:r>
            <a:r>
              <a:rPr lang="en-US" altLang="zh-CN" sz="2000" dirty="0">
                <a:solidFill>
                  <a:schemeClr val="tx1"/>
                </a:solidFill>
                <a:ea typeface="微软雅黑 Light" panose="020B0502040204020203" pitchFamily="34" charset="-122"/>
              </a:rPr>
              <a:t>z</a:t>
            </a:r>
            <a:r>
              <a:rPr lang="zh-CN" altLang="en-US" sz="2000" dirty="0">
                <a:solidFill>
                  <a:schemeClr val="tx1"/>
                </a:solidFill>
                <a:ea typeface="微软雅黑 Light" panose="020B0502040204020203" pitchFamily="34" charset="-122"/>
              </a:rPr>
              <a:t>替换节点</a:t>
            </a:r>
            <a:r>
              <a:rPr lang="en-US" altLang="zh-CN" sz="2000" dirty="0">
                <a:solidFill>
                  <a:schemeClr val="tx1"/>
                </a:solidFill>
                <a:ea typeface="微软雅黑 Light" panose="020B0502040204020203" pitchFamily="34" charset="-122"/>
              </a:rPr>
              <a:t>x</a:t>
            </a:r>
            <a:r>
              <a:rPr lang="zh-CN" altLang="en-US" sz="2000" dirty="0">
                <a:solidFill>
                  <a:schemeClr val="tx1"/>
                </a:solidFill>
                <a:ea typeface="微软雅黑 Light" panose="020B0502040204020203" pitchFamily="34" charset="-122"/>
              </a:rPr>
              <a:t>、</a:t>
            </a:r>
            <a:r>
              <a:rPr lang="en-US" altLang="zh-CN" sz="2000" dirty="0">
                <a:solidFill>
                  <a:schemeClr val="tx1"/>
                </a:solidFill>
                <a:ea typeface="微软雅黑 Light" panose="020B0502040204020203" pitchFamily="34" charset="-122"/>
              </a:rPr>
              <a:t>y</a:t>
            </a:r>
            <a:endParaRPr lang="zh-CN" altLang="en-US" sz="2000" dirty="0">
              <a:solidFill>
                <a:schemeClr val="tx1"/>
              </a:solidFill>
              <a:ea typeface="微软雅黑 Light" panose="020B0502040204020203" pitchFamily="34" charset="-122"/>
            </a:endParaRPr>
          </a:p>
        </p:txBody>
      </p:sp>
    </p:spTree>
    <p:extLst>
      <p:ext uri="{BB962C8B-B14F-4D97-AF65-F5344CB8AC3E}">
        <p14:creationId xmlns:p14="http://schemas.microsoft.com/office/powerpoint/2010/main" val="4067256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55B238-0293-4F4F-9F5A-F8D5B60C5C4B}"/>
              </a:ext>
            </a:extLst>
          </p:cNvPr>
          <p:cNvSpPr>
            <a:spLocks noGrp="1"/>
          </p:cNvSpPr>
          <p:nvPr>
            <p:ph idx="1"/>
          </p:nvPr>
        </p:nvSpPr>
        <p:spPr/>
        <p:txBody>
          <a:bodyPr/>
          <a:lstStyle/>
          <a:p>
            <a:pPr eaLnBrk="1" hangingPunct="1"/>
            <a:r>
              <a:rPr lang="en-US" altLang="zh-CN" sz="2400" dirty="0">
                <a:latin typeface="+mn-lt"/>
              </a:rPr>
              <a:t>e.g. </a:t>
            </a:r>
            <a:r>
              <a:rPr lang="zh-CN" altLang="en-US" sz="2400" dirty="0">
                <a:latin typeface="+mn-lt"/>
              </a:rPr>
              <a:t>子问题</a:t>
            </a:r>
            <a:r>
              <a:rPr lang="en-US" altLang="zh-CN" sz="2400" dirty="0">
                <a:solidFill>
                  <a:srgbClr val="FF0000"/>
                </a:solidFill>
                <a:latin typeface="+mn-lt"/>
              </a:rPr>
              <a:t>C’={</a:t>
            </a:r>
            <a:r>
              <a:rPr lang="en-US" altLang="zh-CN" sz="2400" dirty="0">
                <a:latin typeface="+mn-lt"/>
              </a:rPr>
              <a:t>a, b, </a:t>
            </a:r>
            <a:r>
              <a:rPr lang="en-US" altLang="zh-CN" sz="2400" dirty="0">
                <a:solidFill>
                  <a:srgbClr val="FF0000"/>
                </a:solidFill>
                <a:latin typeface="+mn-lt"/>
              </a:rPr>
              <a:t>z</a:t>
            </a:r>
            <a:r>
              <a:rPr lang="en-US" altLang="zh-CN" sz="2400" dirty="0">
                <a:latin typeface="+mn-lt"/>
              </a:rPr>
              <a:t>, e, f}</a:t>
            </a:r>
            <a:endParaRPr lang="zh-CN" altLang="en-US" sz="2400" dirty="0">
              <a:latin typeface="+mn-lt"/>
            </a:endParaRPr>
          </a:p>
          <a:p>
            <a:endParaRPr lang="zh-CN" altLang="en-US" dirty="0"/>
          </a:p>
        </p:txBody>
      </p:sp>
      <p:sp>
        <p:nvSpPr>
          <p:cNvPr id="3" name="日期占位符 2">
            <a:extLst>
              <a:ext uri="{FF2B5EF4-FFF2-40B4-BE49-F238E27FC236}">
                <a16:creationId xmlns:a16="http://schemas.microsoft.com/office/drawing/2014/main" id="{E1F15A94-8B85-41CE-BB8B-FCFED6D9AE6C}"/>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64A1AEED-8B8D-40E4-93B3-FE32089DDFDF}"/>
              </a:ext>
            </a:extLst>
          </p:cNvPr>
          <p:cNvSpPr>
            <a:spLocks noGrp="1"/>
          </p:cNvSpPr>
          <p:nvPr>
            <p:ph type="sldNum" sz="quarter" idx="12"/>
          </p:nvPr>
        </p:nvSpPr>
        <p:spPr/>
        <p:txBody>
          <a:bodyPr/>
          <a:lstStyle/>
          <a:p>
            <a:fld id="{EEA58A3B-43CE-4AA0-90B5-EB47AFAFEB34}" type="slidenum">
              <a:rPr lang="zh-CN" altLang="en-US" smtClean="0"/>
              <a:pPr/>
              <a:t>67</a:t>
            </a:fld>
            <a:endParaRPr lang="zh-CN" altLang="en-US" dirty="0"/>
          </a:p>
        </p:txBody>
      </p:sp>
      <p:sp>
        <p:nvSpPr>
          <p:cNvPr id="7" name="Rectangle 4">
            <a:extLst>
              <a:ext uri="{FF2B5EF4-FFF2-40B4-BE49-F238E27FC236}">
                <a16:creationId xmlns:a16="http://schemas.microsoft.com/office/drawing/2014/main" id="{FB11B7B4-336D-4BF8-AA52-A9874CCBB080}"/>
              </a:ext>
            </a:extLst>
          </p:cNvPr>
          <p:cNvSpPr>
            <a:spLocks noChangeArrowheads="1"/>
          </p:cNvSpPr>
          <p:nvPr/>
        </p:nvSpPr>
        <p:spPr bwMode="auto">
          <a:xfrm>
            <a:off x="516601" y="5000203"/>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a: 45</a:t>
            </a:r>
          </a:p>
        </p:txBody>
      </p:sp>
      <p:sp>
        <p:nvSpPr>
          <p:cNvPr id="8" name="Rectangle 5">
            <a:extLst>
              <a:ext uri="{FF2B5EF4-FFF2-40B4-BE49-F238E27FC236}">
                <a16:creationId xmlns:a16="http://schemas.microsoft.com/office/drawing/2014/main" id="{29B67B4E-4D9D-4C3C-B10A-70A9A969380A}"/>
              </a:ext>
            </a:extLst>
          </p:cNvPr>
          <p:cNvSpPr>
            <a:spLocks noChangeArrowheads="1"/>
          </p:cNvSpPr>
          <p:nvPr/>
        </p:nvSpPr>
        <p:spPr bwMode="auto">
          <a:xfrm>
            <a:off x="3324889" y="5000203"/>
            <a:ext cx="817563" cy="373063"/>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dirty="0">
                <a:solidFill>
                  <a:srgbClr val="FF0000"/>
                </a:solidFill>
                <a:ea typeface="微软雅黑 Light" panose="020B0502040204020203" pitchFamily="34" charset="-122"/>
              </a:rPr>
              <a:t>x: 12</a:t>
            </a:r>
          </a:p>
        </p:txBody>
      </p:sp>
      <p:sp>
        <p:nvSpPr>
          <p:cNvPr id="9" name="Rectangle 6">
            <a:extLst>
              <a:ext uri="{FF2B5EF4-FFF2-40B4-BE49-F238E27FC236}">
                <a16:creationId xmlns:a16="http://schemas.microsoft.com/office/drawing/2014/main" id="{9D53832B-9C87-41B5-ABCD-1BABC015144E}"/>
              </a:ext>
            </a:extLst>
          </p:cNvPr>
          <p:cNvSpPr>
            <a:spLocks noChangeArrowheads="1"/>
          </p:cNvSpPr>
          <p:nvPr/>
        </p:nvSpPr>
        <p:spPr bwMode="auto">
          <a:xfrm>
            <a:off x="1883439" y="5000203"/>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b: 13</a:t>
            </a:r>
          </a:p>
        </p:txBody>
      </p:sp>
      <p:sp>
        <p:nvSpPr>
          <p:cNvPr id="10" name="Rectangle 7">
            <a:extLst>
              <a:ext uri="{FF2B5EF4-FFF2-40B4-BE49-F238E27FC236}">
                <a16:creationId xmlns:a16="http://schemas.microsoft.com/office/drawing/2014/main" id="{09422B85-5793-4FBA-809E-1C39ABED3493}"/>
              </a:ext>
            </a:extLst>
          </p:cNvPr>
          <p:cNvSpPr>
            <a:spLocks noChangeArrowheads="1"/>
          </p:cNvSpPr>
          <p:nvPr/>
        </p:nvSpPr>
        <p:spPr bwMode="auto">
          <a:xfrm>
            <a:off x="7717501" y="4928765"/>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f: 5</a:t>
            </a:r>
          </a:p>
        </p:txBody>
      </p:sp>
      <p:sp>
        <p:nvSpPr>
          <p:cNvPr id="11" name="Rectangle 8">
            <a:extLst>
              <a:ext uri="{FF2B5EF4-FFF2-40B4-BE49-F238E27FC236}">
                <a16:creationId xmlns:a16="http://schemas.microsoft.com/office/drawing/2014/main" id="{017A3BBE-124E-45DA-886A-C1386EFEA3C4}"/>
              </a:ext>
            </a:extLst>
          </p:cNvPr>
          <p:cNvSpPr>
            <a:spLocks noChangeArrowheads="1"/>
          </p:cNvSpPr>
          <p:nvPr/>
        </p:nvSpPr>
        <p:spPr bwMode="auto">
          <a:xfrm>
            <a:off x="6204614" y="4928765"/>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e: 9</a:t>
            </a:r>
          </a:p>
        </p:txBody>
      </p:sp>
      <p:sp>
        <p:nvSpPr>
          <p:cNvPr id="12" name="Rectangle 9">
            <a:extLst>
              <a:ext uri="{FF2B5EF4-FFF2-40B4-BE49-F238E27FC236}">
                <a16:creationId xmlns:a16="http://schemas.microsoft.com/office/drawing/2014/main" id="{9AAA4B02-756A-4493-8A4D-3F451BFBC483}"/>
              </a:ext>
            </a:extLst>
          </p:cNvPr>
          <p:cNvSpPr>
            <a:spLocks noChangeArrowheads="1"/>
          </p:cNvSpPr>
          <p:nvPr/>
        </p:nvSpPr>
        <p:spPr bwMode="auto">
          <a:xfrm>
            <a:off x="4764751" y="5000203"/>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dirty="0">
                <a:solidFill>
                  <a:srgbClr val="FF0000"/>
                </a:solidFill>
                <a:ea typeface="微软雅黑 Light" panose="020B0502040204020203" pitchFamily="34" charset="-122"/>
              </a:rPr>
              <a:t>y: 16</a:t>
            </a:r>
          </a:p>
        </p:txBody>
      </p:sp>
      <p:sp>
        <p:nvSpPr>
          <p:cNvPr id="13" name="Oval 10">
            <a:extLst>
              <a:ext uri="{FF2B5EF4-FFF2-40B4-BE49-F238E27FC236}">
                <a16:creationId xmlns:a16="http://schemas.microsoft.com/office/drawing/2014/main" id="{46A49368-413B-4FAC-8CC8-543B8532C969}"/>
              </a:ext>
            </a:extLst>
          </p:cNvPr>
          <p:cNvSpPr>
            <a:spLocks noChangeArrowheads="1"/>
          </p:cNvSpPr>
          <p:nvPr/>
        </p:nvSpPr>
        <p:spPr bwMode="auto">
          <a:xfrm>
            <a:off x="5039389" y="1023515"/>
            <a:ext cx="754063" cy="51911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4" name="Line 11">
            <a:extLst>
              <a:ext uri="{FF2B5EF4-FFF2-40B4-BE49-F238E27FC236}">
                <a16:creationId xmlns:a16="http://schemas.microsoft.com/office/drawing/2014/main" id="{3C35A0F1-0785-4686-86A8-964AF92E18F9}"/>
              </a:ext>
            </a:extLst>
          </p:cNvPr>
          <p:cNvSpPr>
            <a:spLocks noChangeShapeType="1"/>
          </p:cNvSpPr>
          <p:nvPr/>
        </p:nvSpPr>
        <p:spPr bwMode="auto">
          <a:xfrm flipH="1">
            <a:off x="3251864" y="1471190"/>
            <a:ext cx="1944688" cy="1152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5" name="Line 12">
            <a:extLst>
              <a:ext uri="{FF2B5EF4-FFF2-40B4-BE49-F238E27FC236}">
                <a16:creationId xmlns:a16="http://schemas.microsoft.com/office/drawing/2014/main" id="{A2CDE060-89D1-44C9-8B9A-8A08FB4F8992}"/>
              </a:ext>
            </a:extLst>
          </p:cNvPr>
          <p:cNvSpPr>
            <a:spLocks noChangeShapeType="1"/>
          </p:cNvSpPr>
          <p:nvPr/>
        </p:nvSpPr>
        <p:spPr bwMode="auto">
          <a:xfrm>
            <a:off x="5628351" y="1471190"/>
            <a:ext cx="1944688" cy="1152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6" name="Text Box 13">
            <a:extLst>
              <a:ext uri="{FF2B5EF4-FFF2-40B4-BE49-F238E27FC236}">
                <a16:creationId xmlns:a16="http://schemas.microsoft.com/office/drawing/2014/main" id="{C549CF46-D926-4831-AC8B-7F6B15294F29}"/>
              </a:ext>
            </a:extLst>
          </p:cNvPr>
          <p:cNvSpPr txBox="1">
            <a:spLocks noChangeArrowheads="1"/>
          </p:cNvSpPr>
          <p:nvPr/>
        </p:nvSpPr>
        <p:spPr bwMode="auto">
          <a:xfrm>
            <a:off x="4548851" y="139975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7" name="Text Box 14">
            <a:extLst>
              <a:ext uri="{FF2B5EF4-FFF2-40B4-BE49-F238E27FC236}">
                <a16:creationId xmlns:a16="http://schemas.microsoft.com/office/drawing/2014/main" id="{BEF5142D-D7C1-4E40-8283-37070E42CB54}"/>
              </a:ext>
            </a:extLst>
          </p:cNvPr>
          <p:cNvSpPr txBox="1">
            <a:spLocks noChangeArrowheads="1"/>
          </p:cNvSpPr>
          <p:nvPr/>
        </p:nvSpPr>
        <p:spPr bwMode="auto">
          <a:xfrm>
            <a:off x="6204614" y="1472778"/>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18" name="Oval 15">
            <a:extLst>
              <a:ext uri="{FF2B5EF4-FFF2-40B4-BE49-F238E27FC236}">
                <a16:creationId xmlns:a16="http://schemas.microsoft.com/office/drawing/2014/main" id="{6982FC80-D34D-415A-9DCE-D4E567365F4B}"/>
              </a:ext>
            </a:extLst>
          </p:cNvPr>
          <p:cNvSpPr>
            <a:spLocks noChangeArrowheads="1"/>
          </p:cNvSpPr>
          <p:nvPr/>
        </p:nvSpPr>
        <p:spPr bwMode="auto">
          <a:xfrm>
            <a:off x="1307176" y="3904828"/>
            <a:ext cx="588963" cy="51911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19" name="Line 16">
            <a:extLst>
              <a:ext uri="{FF2B5EF4-FFF2-40B4-BE49-F238E27FC236}">
                <a16:creationId xmlns:a16="http://schemas.microsoft.com/office/drawing/2014/main" id="{51F94255-99DD-4BF0-9D83-011E8A2270D8}"/>
              </a:ext>
            </a:extLst>
          </p:cNvPr>
          <p:cNvSpPr>
            <a:spLocks noChangeShapeType="1"/>
          </p:cNvSpPr>
          <p:nvPr/>
        </p:nvSpPr>
        <p:spPr bwMode="auto">
          <a:xfrm flipH="1">
            <a:off x="803939" y="4352503"/>
            <a:ext cx="576263"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0" name="Line 17">
            <a:extLst>
              <a:ext uri="{FF2B5EF4-FFF2-40B4-BE49-F238E27FC236}">
                <a16:creationId xmlns:a16="http://schemas.microsoft.com/office/drawing/2014/main" id="{AE3311DA-D292-4131-9C05-DF3EA8FB69D4}"/>
              </a:ext>
            </a:extLst>
          </p:cNvPr>
          <p:cNvSpPr>
            <a:spLocks noChangeShapeType="1"/>
          </p:cNvSpPr>
          <p:nvPr/>
        </p:nvSpPr>
        <p:spPr bwMode="auto">
          <a:xfrm>
            <a:off x="1812001" y="4352503"/>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Text Box 18">
            <a:extLst>
              <a:ext uri="{FF2B5EF4-FFF2-40B4-BE49-F238E27FC236}">
                <a16:creationId xmlns:a16="http://schemas.microsoft.com/office/drawing/2014/main" id="{5BE018A1-A502-4D3B-9CC2-EB45091D5A20}"/>
              </a:ext>
            </a:extLst>
          </p:cNvPr>
          <p:cNvSpPr txBox="1">
            <a:spLocks noChangeArrowheads="1"/>
          </p:cNvSpPr>
          <p:nvPr/>
        </p:nvSpPr>
        <p:spPr bwMode="auto">
          <a:xfrm>
            <a:off x="803939" y="442394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2" name="Text Box 19">
            <a:extLst>
              <a:ext uri="{FF2B5EF4-FFF2-40B4-BE49-F238E27FC236}">
                <a16:creationId xmlns:a16="http://schemas.microsoft.com/office/drawing/2014/main" id="{DA3C9D09-9F13-4FC4-8336-3DD890F704BA}"/>
              </a:ext>
            </a:extLst>
          </p:cNvPr>
          <p:cNvSpPr txBox="1">
            <a:spLocks noChangeArrowheads="1"/>
          </p:cNvSpPr>
          <p:nvPr/>
        </p:nvSpPr>
        <p:spPr bwMode="auto">
          <a:xfrm>
            <a:off x="2151726" y="4371553"/>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3" name="Oval 20">
            <a:extLst>
              <a:ext uri="{FF2B5EF4-FFF2-40B4-BE49-F238E27FC236}">
                <a16:creationId xmlns:a16="http://schemas.microsoft.com/office/drawing/2014/main" id="{4275BD03-C699-4226-9B48-24AA282A62A5}"/>
              </a:ext>
            </a:extLst>
          </p:cNvPr>
          <p:cNvSpPr>
            <a:spLocks noChangeArrowheads="1"/>
          </p:cNvSpPr>
          <p:nvPr/>
        </p:nvSpPr>
        <p:spPr bwMode="auto">
          <a:xfrm>
            <a:off x="3969414" y="3904828"/>
            <a:ext cx="881063" cy="51911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b="1" dirty="0">
                <a:solidFill>
                  <a:srgbClr val="FF0000"/>
                </a:solidFill>
                <a:ea typeface="微软雅黑 Light" panose="020B0502040204020203" pitchFamily="34" charset="-122"/>
              </a:rPr>
              <a:t>z: 28</a:t>
            </a:r>
          </a:p>
        </p:txBody>
      </p:sp>
      <p:sp>
        <p:nvSpPr>
          <p:cNvPr id="24" name="Line 21">
            <a:extLst>
              <a:ext uri="{FF2B5EF4-FFF2-40B4-BE49-F238E27FC236}">
                <a16:creationId xmlns:a16="http://schemas.microsoft.com/office/drawing/2014/main" id="{6589C22E-32C5-4A4B-BC3A-A81558088210}"/>
              </a:ext>
            </a:extLst>
          </p:cNvPr>
          <p:cNvSpPr>
            <a:spLocks noChangeShapeType="1"/>
          </p:cNvSpPr>
          <p:nvPr/>
        </p:nvSpPr>
        <p:spPr bwMode="auto">
          <a:xfrm flipH="1">
            <a:off x="3612226" y="4352503"/>
            <a:ext cx="576263"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22">
            <a:extLst>
              <a:ext uri="{FF2B5EF4-FFF2-40B4-BE49-F238E27FC236}">
                <a16:creationId xmlns:a16="http://schemas.microsoft.com/office/drawing/2014/main" id="{5AF69B57-A79D-47A6-81C2-1D373751878B}"/>
              </a:ext>
            </a:extLst>
          </p:cNvPr>
          <p:cNvSpPr>
            <a:spLocks noChangeShapeType="1"/>
          </p:cNvSpPr>
          <p:nvPr/>
        </p:nvSpPr>
        <p:spPr bwMode="auto">
          <a:xfrm>
            <a:off x="4620289" y="4352503"/>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6" name="Text Box 23">
            <a:extLst>
              <a:ext uri="{FF2B5EF4-FFF2-40B4-BE49-F238E27FC236}">
                <a16:creationId xmlns:a16="http://schemas.microsoft.com/office/drawing/2014/main" id="{AE680C41-6269-447E-91E0-84A9C027A0DA}"/>
              </a:ext>
            </a:extLst>
          </p:cNvPr>
          <p:cNvSpPr txBox="1">
            <a:spLocks noChangeArrowheads="1"/>
          </p:cNvSpPr>
          <p:nvPr/>
        </p:nvSpPr>
        <p:spPr bwMode="auto">
          <a:xfrm>
            <a:off x="3612226" y="442394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7" name="Text Box 24">
            <a:extLst>
              <a:ext uri="{FF2B5EF4-FFF2-40B4-BE49-F238E27FC236}">
                <a16:creationId xmlns:a16="http://schemas.microsoft.com/office/drawing/2014/main" id="{7B7CBA18-FA19-47D7-B6D7-541AD703F67B}"/>
              </a:ext>
            </a:extLst>
          </p:cNvPr>
          <p:cNvSpPr txBox="1">
            <a:spLocks noChangeArrowheads="1"/>
          </p:cNvSpPr>
          <p:nvPr/>
        </p:nvSpPr>
        <p:spPr bwMode="auto">
          <a:xfrm>
            <a:off x="4960014" y="4371553"/>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8" name="Oval 25">
            <a:extLst>
              <a:ext uri="{FF2B5EF4-FFF2-40B4-BE49-F238E27FC236}">
                <a16:creationId xmlns:a16="http://schemas.microsoft.com/office/drawing/2014/main" id="{A92A929F-EA44-407A-B124-154E922DB6CB}"/>
              </a:ext>
            </a:extLst>
          </p:cNvPr>
          <p:cNvSpPr>
            <a:spLocks noChangeArrowheads="1"/>
          </p:cNvSpPr>
          <p:nvPr/>
        </p:nvSpPr>
        <p:spPr bwMode="auto">
          <a:xfrm>
            <a:off x="6996776" y="3831803"/>
            <a:ext cx="588963" cy="51911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9" name="Line 26">
            <a:extLst>
              <a:ext uri="{FF2B5EF4-FFF2-40B4-BE49-F238E27FC236}">
                <a16:creationId xmlns:a16="http://schemas.microsoft.com/office/drawing/2014/main" id="{FD08C8A0-CF41-41D6-831B-5BBCFDEC5EA3}"/>
              </a:ext>
            </a:extLst>
          </p:cNvPr>
          <p:cNvSpPr>
            <a:spLocks noChangeShapeType="1"/>
          </p:cNvSpPr>
          <p:nvPr/>
        </p:nvSpPr>
        <p:spPr bwMode="auto">
          <a:xfrm flipH="1">
            <a:off x="6493539" y="4279478"/>
            <a:ext cx="576263"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0" name="Line 27">
            <a:extLst>
              <a:ext uri="{FF2B5EF4-FFF2-40B4-BE49-F238E27FC236}">
                <a16:creationId xmlns:a16="http://schemas.microsoft.com/office/drawing/2014/main" id="{74ABA46C-F19B-47B8-9930-F02AC4F1C5ED}"/>
              </a:ext>
            </a:extLst>
          </p:cNvPr>
          <p:cNvSpPr>
            <a:spLocks noChangeShapeType="1"/>
          </p:cNvSpPr>
          <p:nvPr/>
        </p:nvSpPr>
        <p:spPr bwMode="auto">
          <a:xfrm>
            <a:off x="7501601" y="4279478"/>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Text Box 28">
            <a:extLst>
              <a:ext uri="{FF2B5EF4-FFF2-40B4-BE49-F238E27FC236}">
                <a16:creationId xmlns:a16="http://schemas.microsoft.com/office/drawing/2014/main" id="{4C6621E0-B7FC-4C4A-8BF0-A2ADDCC859CF}"/>
              </a:ext>
            </a:extLst>
          </p:cNvPr>
          <p:cNvSpPr txBox="1">
            <a:spLocks noChangeArrowheads="1"/>
          </p:cNvSpPr>
          <p:nvPr/>
        </p:nvSpPr>
        <p:spPr bwMode="auto">
          <a:xfrm>
            <a:off x="6493539" y="435091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2" name="Text Box 29">
            <a:extLst>
              <a:ext uri="{FF2B5EF4-FFF2-40B4-BE49-F238E27FC236}">
                <a16:creationId xmlns:a16="http://schemas.microsoft.com/office/drawing/2014/main" id="{0BC2E9AA-1E84-42D0-884A-E514971BE103}"/>
              </a:ext>
            </a:extLst>
          </p:cNvPr>
          <p:cNvSpPr txBox="1">
            <a:spLocks noChangeArrowheads="1"/>
          </p:cNvSpPr>
          <p:nvPr/>
        </p:nvSpPr>
        <p:spPr bwMode="auto">
          <a:xfrm>
            <a:off x="7841326" y="4298528"/>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3" name="Oval 30">
            <a:extLst>
              <a:ext uri="{FF2B5EF4-FFF2-40B4-BE49-F238E27FC236}">
                <a16:creationId xmlns:a16="http://schemas.microsoft.com/office/drawing/2014/main" id="{DC9930E6-9A94-48F8-AC77-F3929C561FA9}"/>
              </a:ext>
            </a:extLst>
          </p:cNvPr>
          <p:cNvSpPr>
            <a:spLocks noChangeArrowheads="1"/>
          </p:cNvSpPr>
          <p:nvPr/>
        </p:nvSpPr>
        <p:spPr bwMode="auto">
          <a:xfrm>
            <a:off x="2604164" y="2536403"/>
            <a:ext cx="728663" cy="51911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34" name="Line 31">
            <a:extLst>
              <a:ext uri="{FF2B5EF4-FFF2-40B4-BE49-F238E27FC236}">
                <a16:creationId xmlns:a16="http://schemas.microsoft.com/office/drawing/2014/main" id="{A8470A63-7C8B-4F81-8BB9-0BE5726D4B9C}"/>
              </a:ext>
            </a:extLst>
          </p:cNvPr>
          <p:cNvSpPr>
            <a:spLocks noChangeShapeType="1"/>
          </p:cNvSpPr>
          <p:nvPr/>
        </p:nvSpPr>
        <p:spPr bwMode="auto">
          <a:xfrm flipH="1">
            <a:off x="1667539" y="2984078"/>
            <a:ext cx="1081088" cy="9366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5" name="Line 32">
            <a:extLst>
              <a:ext uri="{FF2B5EF4-FFF2-40B4-BE49-F238E27FC236}">
                <a16:creationId xmlns:a16="http://schemas.microsoft.com/office/drawing/2014/main" id="{427F2E5C-4826-4BE5-8046-1027CDF23753}"/>
              </a:ext>
            </a:extLst>
          </p:cNvPr>
          <p:cNvSpPr>
            <a:spLocks noChangeShapeType="1"/>
          </p:cNvSpPr>
          <p:nvPr/>
        </p:nvSpPr>
        <p:spPr bwMode="auto">
          <a:xfrm>
            <a:off x="3180426" y="2984078"/>
            <a:ext cx="1152525" cy="9366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Text Box 33">
            <a:extLst>
              <a:ext uri="{FF2B5EF4-FFF2-40B4-BE49-F238E27FC236}">
                <a16:creationId xmlns:a16="http://schemas.microsoft.com/office/drawing/2014/main" id="{766F6651-4FC8-48CE-89F0-4251B972AEB6}"/>
              </a:ext>
            </a:extLst>
          </p:cNvPr>
          <p:cNvSpPr txBox="1">
            <a:spLocks noChangeArrowheads="1"/>
          </p:cNvSpPr>
          <p:nvPr/>
        </p:nvSpPr>
        <p:spPr bwMode="auto">
          <a:xfrm>
            <a:off x="2172364" y="305551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7" name="Text Box 34">
            <a:extLst>
              <a:ext uri="{FF2B5EF4-FFF2-40B4-BE49-F238E27FC236}">
                <a16:creationId xmlns:a16="http://schemas.microsoft.com/office/drawing/2014/main" id="{EEAE3165-75BE-4BC5-A933-621BE1F294F0}"/>
              </a:ext>
            </a:extLst>
          </p:cNvPr>
          <p:cNvSpPr txBox="1">
            <a:spLocks noChangeArrowheads="1"/>
          </p:cNvSpPr>
          <p:nvPr/>
        </p:nvSpPr>
        <p:spPr bwMode="auto">
          <a:xfrm>
            <a:off x="3520151" y="300312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8" name="Oval 35">
            <a:extLst>
              <a:ext uri="{FF2B5EF4-FFF2-40B4-BE49-F238E27FC236}">
                <a16:creationId xmlns:a16="http://schemas.microsoft.com/office/drawing/2014/main" id="{19D422CF-0E3B-4213-8DD9-AE41BE03B6D4}"/>
              </a:ext>
            </a:extLst>
          </p:cNvPr>
          <p:cNvSpPr>
            <a:spLocks noChangeArrowheads="1"/>
          </p:cNvSpPr>
          <p:nvPr/>
        </p:nvSpPr>
        <p:spPr bwMode="auto">
          <a:xfrm>
            <a:off x="7480964" y="2536403"/>
            <a:ext cx="588963" cy="51911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9" name="Line 36">
            <a:extLst>
              <a:ext uri="{FF2B5EF4-FFF2-40B4-BE49-F238E27FC236}">
                <a16:creationId xmlns:a16="http://schemas.microsoft.com/office/drawing/2014/main" id="{C0740AD0-3D73-4D3E-A7E0-BA2339D999E7}"/>
              </a:ext>
            </a:extLst>
          </p:cNvPr>
          <p:cNvSpPr>
            <a:spLocks noChangeShapeType="1"/>
          </p:cNvSpPr>
          <p:nvPr/>
        </p:nvSpPr>
        <p:spPr bwMode="auto">
          <a:xfrm flipH="1">
            <a:off x="7284114" y="2984078"/>
            <a:ext cx="269875" cy="863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Text Box 37">
            <a:extLst>
              <a:ext uri="{FF2B5EF4-FFF2-40B4-BE49-F238E27FC236}">
                <a16:creationId xmlns:a16="http://schemas.microsoft.com/office/drawing/2014/main" id="{6D773739-FEA4-4AB4-9480-FE71BA1DA260}"/>
              </a:ext>
            </a:extLst>
          </p:cNvPr>
          <p:cNvSpPr txBox="1">
            <a:spLocks noChangeArrowheads="1"/>
          </p:cNvSpPr>
          <p:nvPr/>
        </p:nvSpPr>
        <p:spPr bwMode="auto">
          <a:xfrm>
            <a:off x="7141239" y="312854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42" name="Line 39">
            <a:extLst>
              <a:ext uri="{FF2B5EF4-FFF2-40B4-BE49-F238E27FC236}">
                <a16:creationId xmlns:a16="http://schemas.microsoft.com/office/drawing/2014/main" id="{D57BAABC-55AA-4930-8A12-0EA5F4261831}"/>
              </a:ext>
            </a:extLst>
          </p:cNvPr>
          <p:cNvSpPr>
            <a:spLocks noChangeShapeType="1"/>
          </p:cNvSpPr>
          <p:nvPr/>
        </p:nvSpPr>
        <p:spPr bwMode="auto">
          <a:xfrm flipH="1">
            <a:off x="3028066" y="4045994"/>
            <a:ext cx="2592387" cy="1628775"/>
          </a:xfrm>
          <a:prstGeom prst="line">
            <a:avLst/>
          </a:prstGeom>
          <a:noFill/>
          <a:ln w="635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43" name="Text Box 40">
            <a:extLst>
              <a:ext uri="{FF2B5EF4-FFF2-40B4-BE49-F238E27FC236}">
                <a16:creationId xmlns:a16="http://schemas.microsoft.com/office/drawing/2014/main" id="{BF3826BE-F80C-4B21-8BDE-B540001ACF46}"/>
              </a:ext>
            </a:extLst>
          </p:cNvPr>
          <p:cNvSpPr txBox="1">
            <a:spLocks noChangeArrowheads="1"/>
          </p:cNvSpPr>
          <p:nvPr/>
        </p:nvSpPr>
        <p:spPr bwMode="auto">
          <a:xfrm>
            <a:off x="5844251" y="752053"/>
            <a:ext cx="17387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FF0000"/>
                </a:solidFill>
                <a:latin typeface="+mn-lt"/>
                <a:ea typeface="微软雅黑 Light" panose="020B0502040204020203" pitchFamily="34" charset="-122"/>
              </a:rPr>
              <a:t>子树</a:t>
            </a:r>
            <a:r>
              <a:rPr lang="en-US" altLang="zh-CN" sz="2400" dirty="0">
                <a:solidFill>
                  <a:srgbClr val="FF0000"/>
                </a:solidFill>
                <a:latin typeface="+mn-lt"/>
                <a:ea typeface="微软雅黑 Light" panose="020B0502040204020203" pitchFamily="34" charset="-122"/>
              </a:rPr>
              <a:t>T’, B(T’)</a:t>
            </a:r>
          </a:p>
        </p:txBody>
      </p:sp>
      <p:sp>
        <p:nvSpPr>
          <p:cNvPr id="45" name="任意多边形: 形状 44">
            <a:extLst>
              <a:ext uri="{FF2B5EF4-FFF2-40B4-BE49-F238E27FC236}">
                <a16:creationId xmlns:a16="http://schemas.microsoft.com/office/drawing/2014/main" id="{6BA78298-A397-433C-9157-0AAA0A5308F7}"/>
              </a:ext>
            </a:extLst>
          </p:cNvPr>
          <p:cNvSpPr/>
          <p:nvPr/>
        </p:nvSpPr>
        <p:spPr>
          <a:xfrm>
            <a:off x="3105916" y="4764638"/>
            <a:ext cx="2754774" cy="874355"/>
          </a:xfrm>
          <a:custGeom>
            <a:avLst/>
            <a:gdLst>
              <a:gd name="connsiteX0" fmla="*/ 28936 w 2754774"/>
              <a:gd name="connsiteY0" fmla="*/ 64128 h 874355"/>
              <a:gd name="connsiteX1" fmla="*/ 179407 w 2754774"/>
              <a:gd name="connsiteY1" fmla="*/ 104639 h 874355"/>
              <a:gd name="connsiteX2" fmla="*/ 248855 w 2754774"/>
              <a:gd name="connsiteY2" fmla="*/ 110426 h 874355"/>
              <a:gd name="connsiteX3" fmla="*/ 283579 w 2754774"/>
              <a:gd name="connsiteY3" fmla="*/ 122001 h 874355"/>
              <a:gd name="connsiteX4" fmla="*/ 358815 w 2754774"/>
              <a:gd name="connsiteY4" fmla="*/ 127788 h 874355"/>
              <a:gd name="connsiteX5" fmla="*/ 445625 w 2754774"/>
              <a:gd name="connsiteY5" fmla="*/ 98852 h 874355"/>
              <a:gd name="connsiteX6" fmla="*/ 468774 w 2754774"/>
              <a:gd name="connsiteY6" fmla="*/ 75702 h 874355"/>
              <a:gd name="connsiteX7" fmla="*/ 520860 w 2754774"/>
              <a:gd name="connsiteY7" fmla="*/ 64128 h 874355"/>
              <a:gd name="connsiteX8" fmla="*/ 596096 w 2754774"/>
              <a:gd name="connsiteY8" fmla="*/ 40978 h 874355"/>
              <a:gd name="connsiteX9" fmla="*/ 677118 w 2754774"/>
              <a:gd name="connsiteY9" fmla="*/ 35191 h 874355"/>
              <a:gd name="connsiteX10" fmla="*/ 1030146 w 2754774"/>
              <a:gd name="connsiteY10" fmla="*/ 17829 h 874355"/>
              <a:gd name="connsiteX11" fmla="*/ 1145893 w 2754774"/>
              <a:gd name="connsiteY11" fmla="*/ 6254 h 874355"/>
              <a:gd name="connsiteX12" fmla="*/ 1979270 w 2754774"/>
              <a:gd name="connsiteY12" fmla="*/ 17829 h 874355"/>
              <a:gd name="connsiteX13" fmla="*/ 2071868 w 2754774"/>
              <a:gd name="connsiteY13" fmla="*/ 29403 h 874355"/>
              <a:gd name="connsiteX14" fmla="*/ 2152891 w 2754774"/>
              <a:gd name="connsiteY14" fmla="*/ 35191 h 874355"/>
              <a:gd name="connsiteX15" fmla="*/ 2361235 w 2754774"/>
              <a:gd name="connsiteY15" fmla="*/ 75702 h 874355"/>
              <a:gd name="connsiteX16" fmla="*/ 2430683 w 2754774"/>
              <a:gd name="connsiteY16" fmla="*/ 110426 h 874355"/>
              <a:gd name="connsiteX17" fmla="*/ 2517493 w 2754774"/>
              <a:gd name="connsiteY17" fmla="*/ 139363 h 874355"/>
              <a:gd name="connsiteX18" fmla="*/ 2569579 w 2754774"/>
              <a:gd name="connsiteY18" fmla="*/ 162512 h 874355"/>
              <a:gd name="connsiteX19" fmla="*/ 2627453 w 2754774"/>
              <a:gd name="connsiteY19" fmla="*/ 214598 h 874355"/>
              <a:gd name="connsiteX20" fmla="*/ 2708475 w 2754774"/>
              <a:gd name="connsiteY20" fmla="*/ 289834 h 874355"/>
              <a:gd name="connsiteX21" fmla="*/ 2754774 w 2754774"/>
              <a:gd name="connsiteY21" fmla="*/ 399793 h 874355"/>
              <a:gd name="connsiteX22" fmla="*/ 2743200 w 2754774"/>
              <a:gd name="connsiteY22" fmla="*/ 584988 h 874355"/>
              <a:gd name="connsiteX23" fmla="*/ 2731625 w 2754774"/>
              <a:gd name="connsiteY23" fmla="*/ 654436 h 874355"/>
              <a:gd name="connsiteX24" fmla="*/ 2702688 w 2754774"/>
              <a:gd name="connsiteY24" fmla="*/ 706522 h 874355"/>
              <a:gd name="connsiteX25" fmla="*/ 2679539 w 2754774"/>
              <a:gd name="connsiteY25" fmla="*/ 764396 h 874355"/>
              <a:gd name="connsiteX26" fmla="*/ 2633240 w 2754774"/>
              <a:gd name="connsiteY26" fmla="*/ 787545 h 874355"/>
              <a:gd name="connsiteX27" fmla="*/ 2598516 w 2754774"/>
              <a:gd name="connsiteY27" fmla="*/ 833844 h 874355"/>
              <a:gd name="connsiteX28" fmla="*/ 2505918 w 2754774"/>
              <a:gd name="connsiteY28" fmla="*/ 868568 h 874355"/>
              <a:gd name="connsiteX29" fmla="*/ 2482769 w 2754774"/>
              <a:gd name="connsiteY29" fmla="*/ 874355 h 874355"/>
              <a:gd name="connsiteX30" fmla="*/ 2164465 w 2754774"/>
              <a:gd name="connsiteY30" fmla="*/ 862781 h 874355"/>
              <a:gd name="connsiteX31" fmla="*/ 1979270 w 2754774"/>
              <a:gd name="connsiteY31" fmla="*/ 845419 h 874355"/>
              <a:gd name="connsiteX32" fmla="*/ 1452622 w 2754774"/>
              <a:gd name="connsiteY32" fmla="*/ 828057 h 874355"/>
              <a:gd name="connsiteX33" fmla="*/ 879675 w 2754774"/>
              <a:gd name="connsiteY33" fmla="*/ 799120 h 874355"/>
              <a:gd name="connsiteX34" fmla="*/ 567159 w 2754774"/>
              <a:gd name="connsiteY34" fmla="*/ 822269 h 874355"/>
              <a:gd name="connsiteX35" fmla="*/ 422475 w 2754774"/>
              <a:gd name="connsiteY35" fmla="*/ 828057 h 874355"/>
              <a:gd name="connsiteX36" fmla="*/ 179407 w 2754774"/>
              <a:gd name="connsiteY36" fmla="*/ 799120 h 874355"/>
              <a:gd name="connsiteX37" fmla="*/ 92597 w 2754774"/>
              <a:gd name="connsiteY37" fmla="*/ 758609 h 874355"/>
              <a:gd name="connsiteX38" fmla="*/ 52086 w 2754774"/>
              <a:gd name="connsiteY38" fmla="*/ 706522 h 874355"/>
              <a:gd name="connsiteX39" fmla="*/ 34724 w 2754774"/>
              <a:gd name="connsiteY39" fmla="*/ 654436 h 874355"/>
              <a:gd name="connsiteX40" fmla="*/ 11574 w 2754774"/>
              <a:gd name="connsiteY40" fmla="*/ 602350 h 874355"/>
              <a:gd name="connsiteX41" fmla="*/ 0 w 2754774"/>
              <a:gd name="connsiteY41" fmla="*/ 498178 h 874355"/>
              <a:gd name="connsiteX42" fmla="*/ 40511 w 2754774"/>
              <a:gd name="connsiteY42" fmla="*/ 278259 h 874355"/>
              <a:gd name="connsiteX43" fmla="*/ 46298 w 2754774"/>
              <a:gd name="connsiteY43" fmla="*/ 243535 h 874355"/>
              <a:gd name="connsiteX44" fmla="*/ 52086 w 2754774"/>
              <a:gd name="connsiteY44" fmla="*/ 197236 h 874355"/>
              <a:gd name="connsiteX45" fmla="*/ 63660 w 2754774"/>
              <a:gd name="connsiteY45" fmla="*/ 174087 h 874355"/>
              <a:gd name="connsiteX46" fmla="*/ 28936 w 2754774"/>
              <a:gd name="connsiteY46" fmla="*/ 64128 h 87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54774" h="874355">
                <a:moveTo>
                  <a:pt x="28936" y="64128"/>
                </a:moveTo>
                <a:cubicBezTo>
                  <a:pt x="48227" y="52553"/>
                  <a:pt x="128578" y="93938"/>
                  <a:pt x="179407" y="104639"/>
                </a:cubicBezTo>
                <a:cubicBezTo>
                  <a:pt x="202138" y="109424"/>
                  <a:pt x="225941" y="106607"/>
                  <a:pt x="248855" y="110426"/>
                </a:cubicBezTo>
                <a:cubicBezTo>
                  <a:pt x="260890" y="112432"/>
                  <a:pt x="271527" y="120098"/>
                  <a:pt x="283579" y="122001"/>
                </a:cubicBezTo>
                <a:cubicBezTo>
                  <a:pt x="308424" y="125924"/>
                  <a:pt x="333736" y="125859"/>
                  <a:pt x="358815" y="127788"/>
                </a:cubicBezTo>
                <a:cubicBezTo>
                  <a:pt x="379717" y="121816"/>
                  <a:pt x="427790" y="109256"/>
                  <a:pt x="445625" y="98852"/>
                </a:cubicBezTo>
                <a:cubicBezTo>
                  <a:pt x="455051" y="93353"/>
                  <a:pt x="458866" y="80275"/>
                  <a:pt x="468774" y="75702"/>
                </a:cubicBezTo>
                <a:cubicBezTo>
                  <a:pt x="484922" y="68249"/>
                  <a:pt x="503675" y="68711"/>
                  <a:pt x="520860" y="64128"/>
                </a:cubicBezTo>
                <a:cubicBezTo>
                  <a:pt x="542415" y="58380"/>
                  <a:pt x="574349" y="44085"/>
                  <a:pt x="596096" y="40978"/>
                </a:cubicBezTo>
                <a:cubicBezTo>
                  <a:pt x="622900" y="37149"/>
                  <a:pt x="650130" y="37379"/>
                  <a:pt x="677118" y="35191"/>
                </a:cubicBezTo>
                <a:cubicBezTo>
                  <a:pt x="905409" y="16681"/>
                  <a:pt x="729275" y="25746"/>
                  <a:pt x="1030146" y="17829"/>
                </a:cubicBezTo>
                <a:cubicBezTo>
                  <a:pt x="1068728" y="13971"/>
                  <a:pt x="1107197" y="8724"/>
                  <a:pt x="1145893" y="6254"/>
                </a:cubicBezTo>
                <a:cubicBezTo>
                  <a:pt x="1413410" y="-10822"/>
                  <a:pt x="1745461" y="11834"/>
                  <a:pt x="1979270" y="17829"/>
                </a:cubicBezTo>
                <a:cubicBezTo>
                  <a:pt x="2010136" y="21687"/>
                  <a:pt x="2040916" y="26308"/>
                  <a:pt x="2071868" y="29403"/>
                </a:cubicBezTo>
                <a:cubicBezTo>
                  <a:pt x="2098810" y="32097"/>
                  <a:pt x="2126058" y="31565"/>
                  <a:pt x="2152891" y="35191"/>
                </a:cubicBezTo>
                <a:cubicBezTo>
                  <a:pt x="2247108" y="47923"/>
                  <a:pt x="2278835" y="56687"/>
                  <a:pt x="2361235" y="75702"/>
                </a:cubicBezTo>
                <a:cubicBezTo>
                  <a:pt x="2384384" y="87277"/>
                  <a:pt x="2406714" y="100661"/>
                  <a:pt x="2430683" y="110426"/>
                </a:cubicBezTo>
                <a:cubicBezTo>
                  <a:pt x="2458931" y="121934"/>
                  <a:pt x="2488933" y="128653"/>
                  <a:pt x="2517493" y="139363"/>
                </a:cubicBezTo>
                <a:cubicBezTo>
                  <a:pt x="2535283" y="146034"/>
                  <a:pt x="2552217" y="154796"/>
                  <a:pt x="2569579" y="162512"/>
                </a:cubicBezTo>
                <a:cubicBezTo>
                  <a:pt x="2588870" y="179874"/>
                  <a:pt x="2606966" y="198664"/>
                  <a:pt x="2627453" y="214598"/>
                </a:cubicBezTo>
                <a:cubicBezTo>
                  <a:pt x="2676156" y="252478"/>
                  <a:pt x="2677623" y="230334"/>
                  <a:pt x="2708475" y="289834"/>
                </a:cubicBezTo>
                <a:cubicBezTo>
                  <a:pt x="2726782" y="325140"/>
                  <a:pt x="2754774" y="399793"/>
                  <a:pt x="2754774" y="399793"/>
                </a:cubicBezTo>
                <a:cubicBezTo>
                  <a:pt x="2750916" y="461525"/>
                  <a:pt x="2748800" y="523390"/>
                  <a:pt x="2743200" y="584988"/>
                </a:cubicBezTo>
                <a:cubicBezTo>
                  <a:pt x="2741075" y="608360"/>
                  <a:pt x="2739047" y="632172"/>
                  <a:pt x="2731625" y="654436"/>
                </a:cubicBezTo>
                <a:cubicBezTo>
                  <a:pt x="2725344" y="673278"/>
                  <a:pt x="2711190" y="688572"/>
                  <a:pt x="2702688" y="706522"/>
                </a:cubicBezTo>
                <a:cubicBezTo>
                  <a:pt x="2693794" y="725299"/>
                  <a:pt x="2693061" y="748621"/>
                  <a:pt x="2679539" y="764396"/>
                </a:cubicBezTo>
                <a:cubicBezTo>
                  <a:pt x="2668310" y="777497"/>
                  <a:pt x="2648673" y="779829"/>
                  <a:pt x="2633240" y="787545"/>
                </a:cubicBezTo>
                <a:cubicBezTo>
                  <a:pt x="2621665" y="802978"/>
                  <a:pt x="2612691" y="820759"/>
                  <a:pt x="2598516" y="833844"/>
                </a:cubicBezTo>
                <a:cubicBezTo>
                  <a:pt x="2570258" y="859929"/>
                  <a:pt x="2541516" y="860353"/>
                  <a:pt x="2505918" y="868568"/>
                </a:cubicBezTo>
                <a:cubicBezTo>
                  <a:pt x="2498168" y="870356"/>
                  <a:pt x="2490485" y="872426"/>
                  <a:pt x="2482769" y="874355"/>
                </a:cubicBezTo>
                <a:cubicBezTo>
                  <a:pt x="2451620" y="873535"/>
                  <a:pt x="2236776" y="870261"/>
                  <a:pt x="2164465" y="862781"/>
                </a:cubicBezTo>
                <a:cubicBezTo>
                  <a:pt x="1929696" y="838495"/>
                  <a:pt x="2327861" y="862847"/>
                  <a:pt x="1979270" y="845419"/>
                </a:cubicBezTo>
                <a:cubicBezTo>
                  <a:pt x="1754910" y="820487"/>
                  <a:pt x="2080592" y="855164"/>
                  <a:pt x="1452622" y="828057"/>
                </a:cubicBezTo>
                <a:lnTo>
                  <a:pt x="879675" y="799120"/>
                </a:lnTo>
                <a:lnTo>
                  <a:pt x="567159" y="822269"/>
                </a:lnTo>
                <a:cubicBezTo>
                  <a:pt x="518989" y="825318"/>
                  <a:pt x="470656" y="830933"/>
                  <a:pt x="422475" y="828057"/>
                </a:cubicBezTo>
                <a:cubicBezTo>
                  <a:pt x="341025" y="823194"/>
                  <a:pt x="260430" y="808766"/>
                  <a:pt x="179407" y="799120"/>
                </a:cubicBezTo>
                <a:cubicBezTo>
                  <a:pt x="165397" y="793116"/>
                  <a:pt x="102286" y="767006"/>
                  <a:pt x="92597" y="758609"/>
                </a:cubicBezTo>
                <a:cubicBezTo>
                  <a:pt x="75975" y="744203"/>
                  <a:pt x="65590" y="723884"/>
                  <a:pt x="52086" y="706522"/>
                </a:cubicBezTo>
                <a:cubicBezTo>
                  <a:pt x="46299" y="689160"/>
                  <a:pt x="41357" y="671493"/>
                  <a:pt x="34724" y="654436"/>
                </a:cubicBezTo>
                <a:cubicBezTo>
                  <a:pt x="27838" y="636728"/>
                  <a:pt x="15696" y="620897"/>
                  <a:pt x="11574" y="602350"/>
                </a:cubicBezTo>
                <a:cubicBezTo>
                  <a:pt x="3995" y="568244"/>
                  <a:pt x="3858" y="532902"/>
                  <a:pt x="0" y="498178"/>
                </a:cubicBezTo>
                <a:cubicBezTo>
                  <a:pt x="29920" y="288735"/>
                  <a:pt x="-8898" y="352370"/>
                  <a:pt x="40511" y="278259"/>
                </a:cubicBezTo>
                <a:cubicBezTo>
                  <a:pt x="42440" y="266684"/>
                  <a:pt x="44638" y="255151"/>
                  <a:pt x="46298" y="243535"/>
                </a:cubicBezTo>
                <a:cubicBezTo>
                  <a:pt x="48498" y="228138"/>
                  <a:pt x="48314" y="212325"/>
                  <a:pt x="52086" y="197236"/>
                </a:cubicBezTo>
                <a:cubicBezTo>
                  <a:pt x="54178" y="188867"/>
                  <a:pt x="59802" y="181803"/>
                  <a:pt x="63660" y="174087"/>
                </a:cubicBezTo>
                <a:cubicBezTo>
                  <a:pt x="70600" y="104697"/>
                  <a:pt x="9645" y="75703"/>
                  <a:pt x="28936" y="64128"/>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DAAF7A0A-0BF3-8A27-0798-4ECA698B2713}"/>
              </a:ext>
            </a:extLst>
          </p:cNvPr>
          <p:cNvSpPr/>
          <p:nvPr/>
        </p:nvSpPr>
        <p:spPr>
          <a:xfrm>
            <a:off x="4288402" y="3104976"/>
            <a:ext cx="2292550" cy="477341"/>
          </a:xfrm>
          <a:prstGeom prst="round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Light" panose="020B0502040204020203" pitchFamily="34" charset="-122"/>
                <a:ea typeface="微软雅黑 Light" panose="020B0502040204020203" pitchFamily="34" charset="-122"/>
              </a:rPr>
              <a:t>用</a:t>
            </a:r>
            <a:r>
              <a:rPr lang="en-US" altLang="zh-CN" sz="2000" dirty="0">
                <a:solidFill>
                  <a:schemeClr val="tx1"/>
                </a:solidFill>
                <a:latin typeface="微软雅黑 Light" panose="020B0502040204020203" pitchFamily="34" charset="-122"/>
                <a:ea typeface="微软雅黑 Light" panose="020B0502040204020203" pitchFamily="34" charset="-122"/>
              </a:rPr>
              <a:t>z</a:t>
            </a:r>
            <a:r>
              <a:rPr lang="zh-CN" altLang="en-US" sz="2000" dirty="0">
                <a:solidFill>
                  <a:schemeClr val="tx1"/>
                </a:solidFill>
                <a:latin typeface="微软雅黑 Light" panose="020B0502040204020203" pitchFamily="34" charset="-122"/>
                <a:ea typeface="微软雅黑 Light" panose="020B0502040204020203" pitchFamily="34" charset="-122"/>
              </a:rPr>
              <a:t>替换节点</a:t>
            </a:r>
            <a:r>
              <a:rPr lang="en-US" altLang="zh-CN" sz="2000" dirty="0">
                <a:solidFill>
                  <a:schemeClr val="tx1"/>
                </a:solidFill>
                <a:latin typeface="微软雅黑 Light" panose="020B0502040204020203" pitchFamily="34" charset="-122"/>
                <a:ea typeface="微软雅黑 Light" panose="020B0502040204020203" pitchFamily="34" charset="-122"/>
              </a:rPr>
              <a:t>x</a:t>
            </a:r>
            <a:r>
              <a:rPr lang="zh-CN" altLang="en-US" sz="2000" dirty="0">
                <a:solidFill>
                  <a:schemeClr val="tx1"/>
                </a:solidFill>
                <a:latin typeface="微软雅黑 Light" panose="020B0502040204020203" pitchFamily="34" charset="-122"/>
                <a:ea typeface="微软雅黑 Light" panose="020B0502040204020203" pitchFamily="34" charset="-122"/>
              </a:rPr>
              <a:t>、</a:t>
            </a:r>
            <a:r>
              <a:rPr lang="en-US" altLang="zh-CN" sz="2000" dirty="0">
                <a:solidFill>
                  <a:schemeClr val="tx1"/>
                </a:solidFill>
                <a:latin typeface="微软雅黑 Light" panose="020B0502040204020203" pitchFamily="34" charset="-122"/>
                <a:ea typeface="微软雅黑 Light" panose="020B0502040204020203" pitchFamily="34" charset="-122"/>
              </a:rPr>
              <a:t>y</a:t>
            </a:r>
            <a:endParaRPr lang="zh-CN" altLang="en-US" sz="2000" dirty="0">
              <a:solidFill>
                <a:schemeClr val="tx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359832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82444-C67D-45AA-939B-A4AB23F65876}"/>
              </a:ext>
            </a:extLst>
          </p:cNvPr>
          <p:cNvSpPr>
            <a:spLocks noGrp="1"/>
          </p:cNvSpPr>
          <p:nvPr>
            <p:ph type="title"/>
          </p:nvPr>
        </p:nvSpPr>
        <p:spPr/>
        <p:txBody>
          <a:bodyPr/>
          <a:lstStyle/>
          <a:p>
            <a:r>
              <a:rPr lang="zh-CN" altLang="en-US" dirty="0"/>
              <a:t>算法正确性证明：最优子结构</a:t>
            </a:r>
          </a:p>
        </p:txBody>
      </p:sp>
      <p:sp>
        <p:nvSpPr>
          <p:cNvPr id="3" name="内容占位符 2">
            <a:extLst>
              <a:ext uri="{FF2B5EF4-FFF2-40B4-BE49-F238E27FC236}">
                <a16:creationId xmlns:a16="http://schemas.microsoft.com/office/drawing/2014/main" id="{95CE441F-4C61-4355-BF83-C44A1411F145}"/>
              </a:ext>
            </a:extLst>
          </p:cNvPr>
          <p:cNvSpPr>
            <a:spLocks noGrp="1"/>
          </p:cNvSpPr>
          <p:nvPr>
            <p:ph idx="1"/>
          </p:nvPr>
        </p:nvSpPr>
        <p:spPr>
          <a:xfrm>
            <a:off x="123432" y="764364"/>
            <a:ext cx="8897136" cy="5957112"/>
          </a:xfrm>
        </p:spPr>
        <p:txBody>
          <a:bodyPr>
            <a:normAutofit/>
          </a:bodyPr>
          <a:lstStyle/>
          <a:p>
            <a:r>
              <a:rPr lang="zh-CN" altLang="en-US" dirty="0"/>
              <a:t>关键点</a:t>
            </a:r>
            <a:r>
              <a:rPr lang="en-US" altLang="zh-CN" dirty="0"/>
              <a:t>1</a:t>
            </a:r>
            <a:r>
              <a:rPr lang="zh-CN" altLang="en-US" dirty="0"/>
              <a:t>：</a:t>
            </a:r>
            <a:endParaRPr lang="en-US" altLang="zh-CN" dirty="0"/>
          </a:p>
          <a:p>
            <a:pPr marL="0" indent="0">
              <a:buNone/>
            </a:pPr>
            <a:r>
              <a:rPr lang="en-US" altLang="zh-CN" dirty="0"/>
              <a:t>             T</a:t>
            </a:r>
            <a:r>
              <a:rPr lang="zh-CN" altLang="en-US" dirty="0"/>
              <a:t>的平均码长</a:t>
            </a:r>
            <a:r>
              <a:rPr lang="en-US" altLang="zh-CN" dirty="0"/>
              <a:t>B(T)</a:t>
            </a:r>
            <a:r>
              <a:rPr lang="zh-CN" altLang="en-US" dirty="0"/>
              <a:t>可用子树</a:t>
            </a:r>
            <a:r>
              <a:rPr lang="en-US" altLang="zh-CN" dirty="0"/>
              <a:t>T‘</a:t>
            </a:r>
            <a:r>
              <a:rPr lang="zh-CN" altLang="en-US" dirty="0"/>
              <a:t>的平均码长</a:t>
            </a:r>
            <a:r>
              <a:rPr lang="en-US" altLang="zh-CN" dirty="0"/>
              <a:t>B(T’) </a:t>
            </a:r>
            <a:r>
              <a:rPr lang="zh-CN" altLang="en-US" dirty="0"/>
              <a:t>表示</a:t>
            </a:r>
            <a:endParaRPr lang="en-US" altLang="zh-CN" dirty="0"/>
          </a:p>
          <a:p>
            <a:pPr marL="268287" lvl="1" indent="0">
              <a:buNone/>
            </a:pPr>
            <a:r>
              <a:rPr lang="en-US" altLang="zh-CN" sz="2800" dirty="0">
                <a:solidFill>
                  <a:srgbClr val="FF0000"/>
                </a:solidFill>
              </a:rPr>
              <a:t>         B(T) = B(T’) + 1*f(x) + 1*f(y)</a:t>
            </a:r>
            <a:endParaRPr lang="zh-CN" altLang="en-US" sz="2800" dirty="0"/>
          </a:p>
          <a:p>
            <a:pPr lvl="1"/>
            <a:r>
              <a:rPr lang="zh-CN" altLang="en-US" dirty="0"/>
              <a:t>递推表达式，原问题最优值与子问题最优值之间的关系</a:t>
            </a:r>
            <a:endParaRPr lang="en-US" altLang="zh-CN" sz="2400" dirty="0"/>
          </a:p>
          <a:p>
            <a:pPr marL="228600" lvl="1" indent="-228600">
              <a:spcBef>
                <a:spcPts val="500"/>
              </a:spcBef>
              <a:buClr>
                <a:srgbClr val="0000FF"/>
              </a:buClr>
              <a:buSzPct val="60000"/>
              <a:buFont typeface="Wingdings" panose="05000000000000000000" pitchFamily="2" charset="2"/>
              <a:buChar char="n"/>
            </a:pPr>
            <a:r>
              <a:rPr lang="zh-CN" altLang="en-US" dirty="0"/>
              <a:t>关键点</a:t>
            </a:r>
            <a:r>
              <a:rPr lang="en-US" altLang="zh-CN" dirty="0"/>
              <a:t>2</a:t>
            </a:r>
            <a:r>
              <a:rPr lang="zh-CN" altLang="en-US" dirty="0"/>
              <a:t>：</a:t>
            </a:r>
            <a:endParaRPr lang="en-US" altLang="zh-CN" dirty="0"/>
          </a:p>
          <a:p>
            <a:pPr marL="0" lvl="1" indent="0">
              <a:spcBef>
                <a:spcPts val="500"/>
              </a:spcBef>
              <a:buClr>
                <a:srgbClr val="0000FF"/>
              </a:buClr>
              <a:buSzPct val="60000"/>
              <a:buNone/>
            </a:pPr>
            <a:r>
              <a:rPr lang="en-US" altLang="zh-CN" dirty="0"/>
              <a:t>        T’</a:t>
            </a:r>
            <a:r>
              <a:rPr lang="zh-CN" altLang="en-US" dirty="0"/>
              <a:t>所表示的</a:t>
            </a:r>
            <a:r>
              <a:rPr lang="en-US" altLang="zh-CN" dirty="0"/>
              <a:t>C‘</a:t>
            </a:r>
            <a:r>
              <a:rPr lang="zh-CN" altLang="en-US" dirty="0"/>
              <a:t>的前缀码的码长</a:t>
            </a:r>
            <a:r>
              <a:rPr lang="en-US" altLang="zh-CN" dirty="0"/>
              <a:t>B(T’)</a:t>
            </a:r>
            <a:r>
              <a:rPr lang="zh-CN" altLang="en-US" dirty="0"/>
              <a:t>是最短</a:t>
            </a:r>
            <a:r>
              <a:rPr lang="en-US" altLang="zh-CN" dirty="0"/>
              <a:t>/</a:t>
            </a:r>
            <a:r>
              <a:rPr lang="zh-CN" altLang="en-US" dirty="0"/>
              <a:t>最优的</a:t>
            </a:r>
          </a:p>
          <a:p>
            <a:pPr marL="228600" lvl="1" indent="-228600">
              <a:spcBef>
                <a:spcPts val="500"/>
              </a:spcBef>
              <a:buClr>
                <a:srgbClr val="0000FF"/>
              </a:buClr>
              <a:buSzPct val="60000"/>
              <a:buFont typeface="Wingdings" panose="05000000000000000000" pitchFamily="2" charset="2"/>
              <a:buChar char="n"/>
            </a:pPr>
            <a:endParaRPr lang="en-US" altLang="zh-CN" dirty="0"/>
          </a:p>
          <a:p>
            <a:pPr marL="0" lvl="1" indent="0">
              <a:spcBef>
                <a:spcPts val="500"/>
              </a:spcBef>
              <a:buClr>
                <a:srgbClr val="0000FF"/>
              </a:buClr>
              <a:buSzPct val="60000"/>
              <a:buNone/>
            </a:pPr>
            <a:r>
              <a:rPr lang="zh-CN" altLang="en-US" b="1" dirty="0">
                <a:highlight>
                  <a:srgbClr val="FFFF00"/>
                </a:highlight>
              </a:rPr>
              <a:t>采用反证法证明关键点</a:t>
            </a:r>
            <a:r>
              <a:rPr lang="en-US" altLang="zh-CN" b="1" dirty="0">
                <a:highlight>
                  <a:srgbClr val="FFFF00"/>
                </a:highlight>
              </a:rPr>
              <a:t>2</a:t>
            </a:r>
          </a:p>
          <a:p>
            <a:pPr marL="228600" lvl="1" indent="-228600">
              <a:spcBef>
                <a:spcPts val="500"/>
              </a:spcBef>
              <a:buClr>
                <a:srgbClr val="0000FF"/>
              </a:buClr>
              <a:buSzPct val="60000"/>
              <a:buFont typeface="Wingdings" panose="05000000000000000000" pitchFamily="2" charset="2"/>
              <a:buChar char="n"/>
            </a:pPr>
            <a:r>
              <a:rPr lang="zh-CN" altLang="en-US" sz="2400" dirty="0"/>
              <a:t>假设：有另一个</a:t>
            </a:r>
            <a:r>
              <a:rPr lang="en-US" altLang="zh-CN" sz="2400" dirty="0"/>
              <a:t>T’’</a:t>
            </a:r>
            <a:r>
              <a:rPr lang="zh-CN" altLang="en-US" sz="2400" dirty="0"/>
              <a:t>，是子问题</a:t>
            </a:r>
            <a:r>
              <a:rPr lang="en-US" altLang="zh-CN" sz="2400" dirty="0"/>
              <a:t>C’</a:t>
            </a:r>
            <a:r>
              <a:rPr lang="zh-CN" altLang="en-US" sz="2400" dirty="0"/>
              <a:t>的最优前缀码，即</a:t>
            </a:r>
            <a:r>
              <a:rPr lang="en-US" altLang="zh-CN" sz="2400" dirty="0"/>
              <a:t>B(T’)&gt;B(T’’)</a:t>
            </a:r>
            <a:r>
              <a:rPr lang="zh-CN" altLang="en-US" sz="2400" dirty="0"/>
              <a:t>，节点</a:t>
            </a:r>
            <a:r>
              <a:rPr lang="en-US" altLang="zh-CN" sz="2400" dirty="0"/>
              <a:t>z</a:t>
            </a:r>
            <a:r>
              <a:rPr lang="zh-CN" altLang="en-US" sz="2400" dirty="0"/>
              <a:t>在</a:t>
            </a:r>
            <a:r>
              <a:rPr lang="en-US" altLang="zh-CN" sz="2400" dirty="0"/>
              <a:t>T’’</a:t>
            </a:r>
            <a:r>
              <a:rPr lang="zh-CN" altLang="en-US" sz="2400" dirty="0"/>
              <a:t>还是一个叶节点。在</a:t>
            </a:r>
            <a:r>
              <a:rPr lang="en-US" altLang="zh-CN" sz="2400" dirty="0"/>
              <a:t>T’’ </a:t>
            </a:r>
            <a:r>
              <a:rPr lang="zh-CN" altLang="en-US" sz="2400" dirty="0"/>
              <a:t>中将</a:t>
            </a:r>
            <a:r>
              <a:rPr lang="en-US" altLang="zh-CN" sz="2400" dirty="0"/>
              <a:t>z</a:t>
            </a:r>
            <a:r>
              <a:rPr lang="zh-CN" altLang="en-US" sz="2400" dirty="0"/>
              <a:t>替换为其子节点</a:t>
            </a:r>
            <a:r>
              <a:rPr lang="en-US" altLang="zh-CN" sz="2400" dirty="0"/>
              <a:t>x</a:t>
            </a:r>
            <a:r>
              <a:rPr lang="zh-CN" altLang="en-US" sz="2400" dirty="0"/>
              <a:t>、</a:t>
            </a:r>
            <a:r>
              <a:rPr lang="en-US" altLang="zh-CN" sz="2400" dirty="0"/>
              <a:t>y</a:t>
            </a:r>
            <a:r>
              <a:rPr lang="zh-CN" altLang="en-US" sz="2400" dirty="0"/>
              <a:t>，得到</a:t>
            </a:r>
            <a:r>
              <a:rPr lang="en-US" altLang="zh-CN" sz="2400" dirty="0"/>
              <a:t>T’’’</a:t>
            </a:r>
          </a:p>
          <a:p>
            <a:pPr lvl="1"/>
            <a:r>
              <a:rPr lang="en-US" altLang="zh-CN" dirty="0" err="1"/>
              <a:t>e.g</a:t>
            </a:r>
            <a:r>
              <a:rPr lang="en-US" altLang="zh-CN" dirty="0"/>
              <a:t> </a:t>
            </a:r>
            <a:r>
              <a:rPr lang="zh-CN" altLang="en-US" dirty="0"/>
              <a:t>见下页</a:t>
            </a:r>
          </a:p>
        </p:txBody>
      </p:sp>
      <p:sp>
        <p:nvSpPr>
          <p:cNvPr id="4" name="日期占位符 3">
            <a:extLst>
              <a:ext uri="{FF2B5EF4-FFF2-40B4-BE49-F238E27FC236}">
                <a16:creationId xmlns:a16="http://schemas.microsoft.com/office/drawing/2014/main" id="{A52E810D-AEE7-418C-A5BF-CBCACD5AEDA4}"/>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A7126085-C5FC-40B6-B4F5-BF50EBEB0F39}"/>
              </a:ext>
            </a:extLst>
          </p:cNvPr>
          <p:cNvSpPr>
            <a:spLocks noGrp="1"/>
          </p:cNvSpPr>
          <p:nvPr>
            <p:ph type="sldNum" sz="quarter" idx="12"/>
          </p:nvPr>
        </p:nvSpPr>
        <p:spPr/>
        <p:txBody>
          <a:bodyPr/>
          <a:lstStyle/>
          <a:p>
            <a:fld id="{EEA58A3B-43CE-4AA0-90B5-EB47AFAFEB34}" type="slidenum">
              <a:rPr lang="zh-CN" altLang="en-US" smtClean="0"/>
              <a:pPr/>
              <a:t>68</a:t>
            </a:fld>
            <a:endParaRPr lang="zh-CN" altLang="en-US" dirty="0"/>
          </a:p>
        </p:txBody>
      </p:sp>
    </p:spTree>
    <p:extLst>
      <p:ext uri="{BB962C8B-B14F-4D97-AF65-F5344CB8AC3E}">
        <p14:creationId xmlns:p14="http://schemas.microsoft.com/office/powerpoint/2010/main" val="3723291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C4FBED1-09F0-44F1-A741-9FEC7E0EF1F2}"/>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06B28368-A300-41EE-9D05-C517F50978D9}"/>
              </a:ext>
            </a:extLst>
          </p:cNvPr>
          <p:cNvSpPr>
            <a:spLocks noGrp="1"/>
          </p:cNvSpPr>
          <p:nvPr>
            <p:ph type="sldNum" sz="quarter" idx="12"/>
          </p:nvPr>
        </p:nvSpPr>
        <p:spPr/>
        <p:txBody>
          <a:bodyPr/>
          <a:lstStyle/>
          <a:p>
            <a:fld id="{EEA58A3B-43CE-4AA0-90B5-EB47AFAFEB34}" type="slidenum">
              <a:rPr lang="zh-CN" altLang="en-US" smtClean="0"/>
              <a:pPr/>
              <a:t>69</a:t>
            </a:fld>
            <a:endParaRPr lang="zh-CN" altLang="en-US" dirty="0"/>
          </a:p>
        </p:txBody>
      </p:sp>
      <p:sp>
        <p:nvSpPr>
          <p:cNvPr id="8" name="Rectangle 6">
            <a:extLst>
              <a:ext uri="{FF2B5EF4-FFF2-40B4-BE49-F238E27FC236}">
                <a16:creationId xmlns:a16="http://schemas.microsoft.com/office/drawing/2014/main" id="{FD762713-8C13-4130-A1BB-41409C48E147}"/>
              </a:ext>
            </a:extLst>
          </p:cNvPr>
          <p:cNvSpPr>
            <a:spLocks noChangeArrowheads="1"/>
          </p:cNvSpPr>
          <p:nvPr/>
        </p:nvSpPr>
        <p:spPr bwMode="auto">
          <a:xfrm>
            <a:off x="7874201" y="4489189"/>
            <a:ext cx="817563"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f: 5</a:t>
            </a:r>
          </a:p>
        </p:txBody>
      </p:sp>
      <p:sp>
        <p:nvSpPr>
          <p:cNvPr id="9" name="Rectangle 7">
            <a:extLst>
              <a:ext uri="{FF2B5EF4-FFF2-40B4-BE49-F238E27FC236}">
                <a16:creationId xmlns:a16="http://schemas.microsoft.com/office/drawing/2014/main" id="{060DC517-EFFF-4EBA-A4D5-34AB895E37AD}"/>
              </a:ext>
            </a:extLst>
          </p:cNvPr>
          <p:cNvSpPr>
            <a:spLocks noChangeArrowheads="1"/>
          </p:cNvSpPr>
          <p:nvPr/>
        </p:nvSpPr>
        <p:spPr bwMode="auto">
          <a:xfrm>
            <a:off x="6361314" y="4489189"/>
            <a:ext cx="817562"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e: 9</a:t>
            </a:r>
          </a:p>
        </p:txBody>
      </p:sp>
      <p:sp>
        <p:nvSpPr>
          <p:cNvPr id="10" name="Oval 9">
            <a:extLst>
              <a:ext uri="{FF2B5EF4-FFF2-40B4-BE49-F238E27FC236}">
                <a16:creationId xmlns:a16="http://schemas.microsoft.com/office/drawing/2014/main" id="{BD428B6C-4853-4884-823C-71FB69373B66}"/>
              </a:ext>
            </a:extLst>
          </p:cNvPr>
          <p:cNvSpPr>
            <a:spLocks noChangeArrowheads="1"/>
          </p:cNvSpPr>
          <p:nvPr/>
        </p:nvSpPr>
        <p:spPr bwMode="auto">
          <a:xfrm>
            <a:off x="5196456" y="583820"/>
            <a:ext cx="75333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1" name="Line 10">
            <a:extLst>
              <a:ext uri="{FF2B5EF4-FFF2-40B4-BE49-F238E27FC236}">
                <a16:creationId xmlns:a16="http://schemas.microsoft.com/office/drawing/2014/main" id="{F9652CD6-3919-495F-BB45-87DE32B54A3F}"/>
              </a:ext>
            </a:extLst>
          </p:cNvPr>
          <p:cNvSpPr>
            <a:spLocks noChangeShapeType="1"/>
          </p:cNvSpPr>
          <p:nvPr/>
        </p:nvSpPr>
        <p:spPr bwMode="auto">
          <a:xfrm flipH="1">
            <a:off x="3408564" y="1031614"/>
            <a:ext cx="1944687" cy="1152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2" name="Line 11">
            <a:extLst>
              <a:ext uri="{FF2B5EF4-FFF2-40B4-BE49-F238E27FC236}">
                <a16:creationId xmlns:a16="http://schemas.microsoft.com/office/drawing/2014/main" id="{4FAE9FFE-DC6D-4402-AB60-6112BE3EACC0}"/>
              </a:ext>
            </a:extLst>
          </p:cNvPr>
          <p:cNvSpPr>
            <a:spLocks noChangeShapeType="1"/>
          </p:cNvSpPr>
          <p:nvPr/>
        </p:nvSpPr>
        <p:spPr bwMode="auto">
          <a:xfrm>
            <a:off x="5785051" y="1031614"/>
            <a:ext cx="1944688" cy="1152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Text Box 12">
            <a:extLst>
              <a:ext uri="{FF2B5EF4-FFF2-40B4-BE49-F238E27FC236}">
                <a16:creationId xmlns:a16="http://schemas.microsoft.com/office/drawing/2014/main" id="{E9FF0FBE-0EA9-4211-95AC-2CBEC560232D}"/>
              </a:ext>
            </a:extLst>
          </p:cNvPr>
          <p:cNvSpPr txBox="1">
            <a:spLocks noChangeArrowheads="1"/>
          </p:cNvSpPr>
          <p:nvPr/>
        </p:nvSpPr>
        <p:spPr bwMode="auto">
          <a:xfrm>
            <a:off x="4705551" y="9601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4" name="Text Box 13">
            <a:extLst>
              <a:ext uri="{FF2B5EF4-FFF2-40B4-BE49-F238E27FC236}">
                <a16:creationId xmlns:a16="http://schemas.microsoft.com/office/drawing/2014/main" id="{C843737E-42F8-4B55-82DE-CCAFACC7CDE5}"/>
              </a:ext>
            </a:extLst>
          </p:cNvPr>
          <p:cNvSpPr txBox="1">
            <a:spLocks noChangeArrowheads="1"/>
          </p:cNvSpPr>
          <p:nvPr/>
        </p:nvSpPr>
        <p:spPr bwMode="auto">
          <a:xfrm>
            <a:off x="6361314" y="1033201"/>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0" name="Oval 19">
            <a:extLst>
              <a:ext uri="{FF2B5EF4-FFF2-40B4-BE49-F238E27FC236}">
                <a16:creationId xmlns:a16="http://schemas.microsoft.com/office/drawing/2014/main" id="{44BAD6DC-0D3E-41E8-82E3-07471B2D41B1}"/>
              </a:ext>
            </a:extLst>
          </p:cNvPr>
          <p:cNvSpPr>
            <a:spLocks noChangeArrowheads="1"/>
          </p:cNvSpPr>
          <p:nvPr/>
        </p:nvSpPr>
        <p:spPr bwMode="auto">
          <a:xfrm>
            <a:off x="1417391" y="3480199"/>
            <a:ext cx="881814"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b="1" dirty="0">
                <a:solidFill>
                  <a:srgbClr val="FF0000"/>
                </a:solidFill>
                <a:ea typeface="微软雅黑 Light" panose="020B0502040204020203" pitchFamily="34" charset="-122"/>
              </a:rPr>
              <a:t>z: 28</a:t>
            </a:r>
          </a:p>
        </p:txBody>
      </p:sp>
      <p:sp>
        <p:nvSpPr>
          <p:cNvPr id="21" name="Oval 24">
            <a:extLst>
              <a:ext uri="{FF2B5EF4-FFF2-40B4-BE49-F238E27FC236}">
                <a16:creationId xmlns:a16="http://schemas.microsoft.com/office/drawing/2014/main" id="{63300217-2702-422E-9EFC-F24DB76528C0}"/>
              </a:ext>
            </a:extLst>
          </p:cNvPr>
          <p:cNvSpPr>
            <a:spLocks noChangeArrowheads="1"/>
          </p:cNvSpPr>
          <p:nvPr/>
        </p:nvSpPr>
        <p:spPr bwMode="auto">
          <a:xfrm>
            <a:off x="7152774" y="3392107"/>
            <a:ext cx="588779"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2" name="Line 25">
            <a:extLst>
              <a:ext uri="{FF2B5EF4-FFF2-40B4-BE49-F238E27FC236}">
                <a16:creationId xmlns:a16="http://schemas.microsoft.com/office/drawing/2014/main" id="{7F26EC5E-BAF1-4CDE-9D2E-2FFA5072AD9F}"/>
              </a:ext>
            </a:extLst>
          </p:cNvPr>
          <p:cNvSpPr>
            <a:spLocks noChangeShapeType="1"/>
          </p:cNvSpPr>
          <p:nvPr/>
        </p:nvSpPr>
        <p:spPr bwMode="auto">
          <a:xfrm flipH="1">
            <a:off x="6650239" y="3839901"/>
            <a:ext cx="576262"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3" name="Line 26">
            <a:extLst>
              <a:ext uri="{FF2B5EF4-FFF2-40B4-BE49-F238E27FC236}">
                <a16:creationId xmlns:a16="http://schemas.microsoft.com/office/drawing/2014/main" id="{1E89DE84-9F1E-459F-81FE-B18CA80A755D}"/>
              </a:ext>
            </a:extLst>
          </p:cNvPr>
          <p:cNvSpPr>
            <a:spLocks noChangeShapeType="1"/>
          </p:cNvSpPr>
          <p:nvPr/>
        </p:nvSpPr>
        <p:spPr bwMode="auto">
          <a:xfrm>
            <a:off x="7658301" y="3839901"/>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4" name="Text Box 27">
            <a:extLst>
              <a:ext uri="{FF2B5EF4-FFF2-40B4-BE49-F238E27FC236}">
                <a16:creationId xmlns:a16="http://schemas.microsoft.com/office/drawing/2014/main" id="{B82B3C4D-2741-4DCE-98A8-D8535329DCF1}"/>
              </a:ext>
            </a:extLst>
          </p:cNvPr>
          <p:cNvSpPr txBox="1">
            <a:spLocks noChangeArrowheads="1"/>
          </p:cNvSpPr>
          <p:nvPr/>
        </p:nvSpPr>
        <p:spPr bwMode="auto">
          <a:xfrm>
            <a:off x="6650239" y="3911339"/>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5" name="Text Box 28">
            <a:extLst>
              <a:ext uri="{FF2B5EF4-FFF2-40B4-BE49-F238E27FC236}">
                <a16:creationId xmlns:a16="http://schemas.microsoft.com/office/drawing/2014/main" id="{11D50B99-B258-407A-AEB6-CD16EF42CD79}"/>
              </a:ext>
            </a:extLst>
          </p:cNvPr>
          <p:cNvSpPr txBox="1">
            <a:spLocks noChangeArrowheads="1"/>
          </p:cNvSpPr>
          <p:nvPr/>
        </p:nvSpPr>
        <p:spPr bwMode="auto">
          <a:xfrm>
            <a:off x="7998026" y="3858951"/>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6" name="Oval 29">
            <a:extLst>
              <a:ext uri="{FF2B5EF4-FFF2-40B4-BE49-F238E27FC236}">
                <a16:creationId xmlns:a16="http://schemas.microsoft.com/office/drawing/2014/main" id="{0EF824CD-1B55-4CF2-9DE8-121BC746459D}"/>
              </a:ext>
            </a:extLst>
          </p:cNvPr>
          <p:cNvSpPr>
            <a:spLocks noChangeArrowheads="1"/>
          </p:cNvSpPr>
          <p:nvPr/>
        </p:nvSpPr>
        <p:spPr bwMode="auto">
          <a:xfrm>
            <a:off x="2760864" y="2096707"/>
            <a:ext cx="728662"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27" name="Line 30">
            <a:extLst>
              <a:ext uri="{FF2B5EF4-FFF2-40B4-BE49-F238E27FC236}">
                <a16:creationId xmlns:a16="http://schemas.microsoft.com/office/drawing/2014/main" id="{00C3702C-392A-46BF-9492-00455CC39AC3}"/>
              </a:ext>
            </a:extLst>
          </p:cNvPr>
          <p:cNvSpPr>
            <a:spLocks noChangeShapeType="1"/>
          </p:cNvSpPr>
          <p:nvPr/>
        </p:nvSpPr>
        <p:spPr bwMode="auto">
          <a:xfrm flipH="1">
            <a:off x="1824239" y="2544501"/>
            <a:ext cx="1081087" cy="9366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8" name="Line 31">
            <a:extLst>
              <a:ext uri="{FF2B5EF4-FFF2-40B4-BE49-F238E27FC236}">
                <a16:creationId xmlns:a16="http://schemas.microsoft.com/office/drawing/2014/main" id="{794C543F-E755-4D90-B5A7-DA3FA9E671D3}"/>
              </a:ext>
            </a:extLst>
          </p:cNvPr>
          <p:cNvSpPr>
            <a:spLocks noChangeShapeType="1"/>
          </p:cNvSpPr>
          <p:nvPr/>
        </p:nvSpPr>
        <p:spPr bwMode="auto">
          <a:xfrm>
            <a:off x="3337126" y="2544501"/>
            <a:ext cx="1152525" cy="9366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9" name="Text Box 32">
            <a:extLst>
              <a:ext uri="{FF2B5EF4-FFF2-40B4-BE49-F238E27FC236}">
                <a16:creationId xmlns:a16="http://schemas.microsoft.com/office/drawing/2014/main" id="{B79FDA31-49CB-40CA-B8A7-615271C7A897}"/>
              </a:ext>
            </a:extLst>
          </p:cNvPr>
          <p:cNvSpPr txBox="1">
            <a:spLocks noChangeArrowheads="1"/>
          </p:cNvSpPr>
          <p:nvPr/>
        </p:nvSpPr>
        <p:spPr bwMode="auto">
          <a:xfrm>
            <a:off x="2284171" y="259691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0</a:t>
            </a:r>
          </a:p>
        </p:txBody>
      </p:sp>
      <p:sp>
        <p:nvSpPr>
          <p:cNvPr id="30" name="Text Box 33">
            <a:extLst>
              <a:ext uri="{FF2B5EF4-FFF2-40B4-BE49-F238E27FC236}">
                <a16:creationId xmlns:a16="http://schemas.microsoft.com/office/drawing/2014/main" id="{51913F4C-C31A-4090-96FC-D2074FE9E484}"/>
              </a:ext>
            </a:extLst>
          </p:cNvPr>
          <p:cNvSpPr txBox="1">
            <a:spLocks noChangeArrowheads="1"/>
          </p:cNvSpPr>
          <p:nvPr/>
        </p:nvSpPr>
        <p:spPr bwMode="auto">
          <a:xfrm>
            <a:off x="3676851" y="25635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1</a:t>
            </a:r>
          </a:p>
        </p:txBody>
      </p:sp>
      <p:sp>
        <p:nvSpPr>
          <p:cNvPr id="31" name="Oval 34">
            <a:extLst>
              <a:ext uri="{FF2B5EF4-FFF2-40B4-BE49-F238E27FC236}">
                <a16:creationId xmlns:a16="http://schemas.microsoft.com/office/drawing/2014/main" id="{B42E53D5-0952-43D7-86EA-05B7F98B9C5E}"/>
              </a:ext>
            </a:extLst>
          </p:cNvPr>
          <p:cNvSpPr>
            <a:spLocks noChangeArrowheads="1"/>
          </p:cNvSpPr>
          <p:nvPr/>
        </p:nvSpPr>
        <p:spPr bwMode="auto">
          <a:xfrm>
            <a:off x="7636962" y="2096707"/>
            <a:ext cx="588779"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2" name="Line 35">
            <a:extLst>
              <a:ext uri="{FF2B5EF4-FFF2-40B4-BE49-F238E27FC236}">
                <a16:creationId xmlns:a16="http://schemas.microsoft.com/office/drawing/2014/main" id="{348F11DB-B1F5-44EB-BBB1-7302C9E95CEE}"/>
              </a:ext>
            </a:extLst>
          </p:cNvPr>
          <p:cNvSpPr>
            <a:spLocks noChangeShapeType="1"/>
          </p:cNvSpPr>
          <p:nvPr/>
        </p:nvSpPr>
        <p:spPr bwMode="auto">
          <a:xfrm flipH="1">
            <a:off x="7440814" y="2544501"/>
            <a:ext cx="269875" cy="863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Text Box 36">
            <a:extLst>
              <a:ext uri="{FF2B5EF4-FFF2-40B4-BE49-F238E27FC236}">
                <a16:creationId xmlns:a16="http://schemas.microsoft.com/office/drawing/2014/main" id="{EC1B1F90-05DD-4041-91C6-9D6407FE80BE}"/>
              </a:ext>
            </a:extLst>
          </p:cNvPr>
          <p:cNvSpPr txBox="1">
            <a:spLocks noChangeArrowheads="1"/>
          </p:cNvSpPr>
          <p:nvPr/>
        </p:nvSpPr>
        <p:spPr bwMode="auto">
          <a:xfrm>
            <a:off x="7297939" y="268896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4" name="Text Box 38">
            <a:extLst>
              <a:ext uri="{FF2B5EF4-FFF2-40B4-BE49-F238E27FC236}">
                <a16:creationId xmlns:a16="http://schemas.microsoft.com/office/drawing/2014/main" id="{5D1A7CA4-AE39-4965-8C35-9478CBDF9A42}"/>
              </a:ext>
            </a:extLst>
          </p:cNvPr>
          <p:cNvSpPr txBox="1">
            <a:spLocks noChangeArrowheads="1"/>
          </p:cNvSpPr>
          <p:nvPr/>
        </p:nvSpPr>
        <p:spPr bwMode="auto">
          <a:xfrm>
            <a:off x="4518355" y="121361"/>
            <a:ext cx="20200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FF0000"/>
                </a:solidFill>
                <a:latin typeface="+mn-lt"/>
                <a:ea typeface="微软雅黑 Light" panose="020B0502040204020203" pitchFamily="34" charset="-122"/>
              </a:rPr>
              <a:t>子树</a:t>
            </a:r>
            <a:r>
              <a:rPr lang="en-US" altLang="zh-CN" sz="2400" dirty="0">
                <a:solidFill>
                  <a:srgbClr val="FF0000"/>
                </a:solidFill>
                <a:latin typeface="+mn-lt"/>
                <a:ea typeface="微软雅黑 Light" panose="020B0502040204020203" pitchFamily="34" charset="-122"/>
              </a:rPr>
              <a:t>T’’ , B(T’’)</a:t>
            </a:r>
          </a:p>
        </p:txBody>
      </p:sp>
      <p:sp>
        <p:nvSpPr>
          <p:cNvPr id="37" name="Text Box 42">
            <a:extLst>
              <a:ext uri="{FF2B5EF4-FFF2-40B4-BE49-F238E27FC236}">
                <a16:creationId xmlns:a16="http://schemas.microsoft.com/office/drawing/2014/main" id="{35BDF387-B57B-4E8A-A5BA-727F9EFA56D8}"/>
              </a:ext>
            </a:extLst>
          </p:cNvPr>
          <p:cNvSpPr txBox="1">
            <a:spLocks noChangeArrowheads="1"/>
          </p:cNvSpPr>
          <p:nvPr/>
        </p:nvSpPr>
        <p:spPr bwMode="auto">
          <a:xfrm>
            <a:off x="935828" y="912699"/>
            <a:ext cx="16594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solidFill>
                  <a:srgbClr val="FF0000"/>
                </a:solidFill>
                <a:latin typeface="+mn-lt"/>
                <a:ea typeface="微软雅黑 Light" panose="020B0502040204020203" pitchFamily="34" charset="-122"/>
              </a:rPr>
              <a:t>B(T’’)&lt; B(T’)</a:t>
            </a:r>
          </a:p>
        </p:txBody>
      </p:sp>
      <p:sp>
        <p:nvSpPr>
          <p:cNvPr id="2" name="Rectangle 3">
            <a:extLst>
              <a:ext uri="{FF2B5EF4-FFF2-40B4-BE49-F238E27FC236}">
                <a16:creationId xmlns:a16="http://schemas.microsoft.com/office/drawing/2014/main" id="{776EF54B-E297-CA76-0B0B-B21272A40F24}"/>
              </a:ext>
            </a:extLst>
          </p:cNvPr>
          <p:cNvSpPr>
            <a:spLocks noChangeArrowheads="1"/>
          </p:cNvSpPr>
          <p:nvPr/>
        </p:nvSpPr>
        <p:spPr bwMode="auto">
          <a:xfrm>
            <a:off x="3434093" y="4566163"/>
            <a:ext cx="817563" cy="373063"/>
          </a:xfrm>
          <a:prstGeom prst="rect">
            <a:avLst/>
          </a:prstGeom>
          <a:solidFill>
            <a:srgbClr val="DDDDDD"/>
          </a:solidFill>
          <a:ln w="6350" algn="ctr">
            <a:solidFill>
              <a:schemeClr val="tx1"/>
            </a:solidFill>
            <a:miter lim="800000"/>
            <a:headEnd/>
            <a:tailEnd/>
          </a:ln>
        </p:spPr>
        <p:txBody>
          <a:bodyPr anchor="ctr">
            <a:spAutoFit/>
          </a:bodyPr>
          <a:lstStyle/>
          <a:p>
            <a:pPr algn="ctr"/>
            <a:r>
              <a:rPr lang="en-US" altLang="zh-CN" b="1" dirty="0">
                <a:solidFill>
                  <a:srgbClr val="FF0000"/>
                </a:solidFill>
                <a:ea typeface="微软雅黑 Light" panose="020B0502040204020203" pitchFamily="34" charset="-122"/>
              </a:rPr>
              <a:t>b: 13</a:t>
            </a:r>
            <a:r>
              <a:rPr lang="zh-CN" altLang="en-US" b="1" dirty="0">
                <a:solidFill>
                  <a:srgbClr val="FF0000"/>
                </a:solidFill>
                <a:ea typeface="微软雅黑 Light" panose="020B0502040204020203" pitchFamily="34" charset="-122"/>
              </a:rPr>
              <a:t>？</a:t>
            </a:r>
            <a:endParaRPr lang="en-US" altLang="zh-CN" b="1" dirty="0">
              <a:solidFill>
                <a:srgbClr val="FF0000"/>
              </a:solidFill>
              <a:ea typeface="微软雅黑 Light" panose="020B0502040204020203" pitchFamily="34" charset="-122"/>
            </a:endParaRPr>
          </a:p>
        </p:txBody>
      </p:sp>
      <p:sp>
        <p:nvSpPr>
          <p:cNvPr id="38" name="Rectangle 5">
            <a:extLst>
              <a:ext uri="{FF2B5EF4-FFF2-40B4-BE49-F238E27FC236}">
                <a16:creationId xmlns:a16="http://schemas.microsoft.com/office/drawing/2014/main" id="{EFF1EFE7-619E-F406-B2DE-5DEFB6A7EE7A}"/>
              </a:ext>
            </a:extLst>
          </p:cNvPr>
          <p:cNvSpPr>
            <a:spLocks noChangeArrowheads="1"/>
          </p:cNvSpPr>
          <p:nvPr/>
        </p:nvSpPr>
        <p:spPr bwMode="auto">
          <a:xfrm>
            <a:off x="4800931" y="4566163"/>
            <a:ext cx="817562" cy="373063"/>
          </a:xfrm>
          <a:prstGeom prst="rect">
            <a:avLst/>
          </a:prstGeom>
          <a:solidFill>
            <a:srgbClr val="DDDDDD"/>
          </a:solidFill>
          <a:ln w="6350">
            <a:solidFill>
              <a:schemeClr val="tx1"/>
            </a:solidFill>
            <a:miter lim="800000"/>
            <a:headEnd/>
            <a:tailEnd/>
          </a:ln>
        </p:spPr>
        <p:txBody>
          <a:bodyPr anchor="ctr">
            <a:spAutoFit/>
          </a:bodyPr>
          <a:lstStyle/>
          <a:p>
            <a:pPr algn="ctr"/>
            <a:r>
              <a:rPr lang="en-US" altLang="zh-CN" b="1" dirty="0">
                <a:solidFill>
                  <a:srgbClr val="FF0000"/>
                </a:solidFill>
                <a:ea typeface="微软雅黑 Light" panose="020B0502040204020203" pitchFamily="34" charset="-122"/>
              </a:rPr>
              <a:t>a: 45</a:t>
            </a:r>
            <a:r>
              <a:rPr lang="zh-CN" altLang="en-US" b="1" dirty="0">
                <a:solidFill>
                  <a:srgbClr val="FF0000"/>
                </a:solidFill>
                <a:ea typeface="微软雅黑 Light" panose="020B0502040204020203" pitchFamily="34" charset="-122"/>
              </a:rPr>
              <a:t>？</a:t>
            </a:r>
            <a:endParaRPr lang="en-US" altLang="zh-CN" b="1" dirty="0">
              <a:solidFill>
                <a:srgbClr val="FF0000"/>
              </a:solidFill>
              <a:ea typeface="微软雅黑 Light" panose="020B0502040204020203" pitchFamily="34" charset="-122"/>
            </a:endParaRPr>
          </a:p>
        </p:txBody>
      </p:sp>
      <p:sp>
        <p:nvSpPr>
          <p:cNvPr id="39" name="Oval 14">
            <a:extLst>
              <a:ext uri="{FF2B5EF4-FFF2-40B4-BE49-F238E27FC236}">
                <a16:creationId xmlns:a16="http://schemas.microsoft.com/office/drawing/2014/main" id="{A8591349-DB45-310A-0DEC-06FE118050FD}"/>
              </a:ext>
            </a:extLst>
          </p:cNvPr>
          <p:cNvSpPr>
            <a:spLocks noChangeArrowheads="1"/>
          </p:cNvSpPr>
          <p:nvPr/>
        </p:nvSpPr>
        <p:spPr bwMode="auto">
          <a:xfrm>
            <a:off x="4223966" y="3470669"/>
            <a:ext cx="588778"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40" name="Line 15">
            <a:extLst>
              <a:ext uri="{FF2B5EF4-FFF2-40B4-BE49-F238E27FC236}">
                <a16:creationId xmlns:a16="http://schemas.microsoft.com/office/drawing/2014/main" id="{FDA7FF16-2635-6CB5-B1B6-9B28EC65E88D}"/>
              </a:ext>
            </a:extLst>
          </p:cNvPr>
          <p:cNvSpPr>
            <a:spLocks noChangeShapeType="1"/>
          </p:cNvSpPr>
          <p:nvPr/>
        </p:nvSpPr>
        <p:spPr bwMode="auto">
          <a:xfrm flipH="1">
            <a:off x="3721431" y="3918463"/>
            <a:ext cx="576262"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1" name="Line 16">
            <a:extLst>
              <a:ext uri="{FF2B5EF4-FFF2-40B4-BE49-F238E27FC236}">
                <a16:creationId xmlns:a16="http://schemas.microsoft.com/office/drawing/2014/main" id="{9370FB9D-6696-4396-E184-731B6958002B}"/>
              </a:ext>
            </a:extLst>
          </p:cNvPr>
          <p:cNvSpPr>
            <a:spLocks noChangeShapeType="1"/>
          </p:cNvSpPr>
          <p:nvPr/>
        </p:nvSpPr>
        <p:spPr bwMode="auto">
          <a:xfrm>
            <a:off x="4729493" y="3918463"/>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2" name="Text Box 17">
            <a:extLst>
              <a:ext uri="{FF2B5EF4-FFF2-40B4-BE49-F238E27FC236}">
                <a16:creationId xmlns:a16="http://schemas.microsoft.com/office/drawing/2014/main" id="{46AFDAAF-C247-69CD-E5C9-736AC3127871}"/>
              </a:ext>
            </a:extLst>
          </p:cNvPr>
          <p:cNvSpPr txBox="1">
            <a:spLocks noChangeArrowheads="1"/>
          </p:cNvSpPr>
          <p:nvPr/>
        </p:nvSpPr>
        <p:spPr bwMode="auto">
          <a:xfrm>
            <a:off x="3721431" y="398990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43" name="Text Box 18">
            <a:extLst>
              <a:ext uri="{FF2B5EF4-FFF2-40B4-BE49-F238E27FC236}">
                <a16:creationId xmlns:a16="http://schemas.microsoft.com/office/drawing/2014/main" id="{4F28B152-5B75-34F6-7806-CDC11486F901}"/>
              </a:ext>
            </a:extLst>
          </p:cNvPr>
          <p:cNvSpPr txBox="1">
            <a:spLocks noChangeArrowheads="1"/>
          </p:cNvSpPr>
          <p:nvPr/>
        </p:nvSpPr>
        <p:spPr bwMode="auto">
          <a:xfrm>
            <a:off x="5069218" y="393751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44" name="Text Box 39">
            <a:extLst>
              <a:ext uri="{FF2B5EF4-FFF2-40B4-BE49-F238E27FC236}">
                <a16:creationId xmlns:a16="http://schemas.microsoft.com/office/drawing/2014/main" id="{D5519EC3-8631-1F8F-A1BC-66B661A5823A}"/>
              </a:ext>
            </a:extLst>
          </p:cNvPr>
          <p:cNvSpPr txBox="1">
            <a:spLocks noChangeArrowheads="1"/>
          </p:cNvSpPr>
          <p:nvPr/>
        </p:nvSpPr>
        <p:spPr bwMode="auto">
          <a:xfrm>
            <a:off x="3723018" y="5188463"/>
            <a:ext cx="1958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与</a:t>
            </a:r>
            <a:r>
              <a:rPr lang="en-US" altLang="zh-CN" sz="2400" dirty="0">
                <a:latin typeface="+mn-lt"/>
                <a:ea typeface="微软雅黑 Light" panose="020B0502040204020203" pitchFamily="34" charset="-122"/>
              </a:rPr>
              <a:t>T’</a:t>
            </a:r>
            <a:r>
              <a:rPr lang="zh-CN" altLang="en-US" sz="2400" dirty="0">
                <a:latin typeface="+mn-lt"/>
                <a:ea typeface="微软雅黑 Light" panose="020B0502040204020203" pitchFamily="34" charset="-122"/>
              </a:rPr>
              <a:t>不同之处</a:t>
            </a:r>
          </a:p>
        </p:txBody>
      </p:sp>
      <p:sp>
        <p:nvSpPr>
          <p:cNvPr id="45" name="AutoShape 40">
            <a:extLst>
              <a:ext uri="{FF2B5EF4-FFF2-40B4-BE49-F238E27FC236}">
                <a16:creationId xmlns:a16="http://schemas.microsoft.com/office/drawing/2014/main" id="{3F8CC35E-B682-2A70-B737-AE941FA7DF6E}"/>
              </a:ext>
            </a:extLst>
          </p:cNvPr>
          <p:cNvSpPr>
            <a:spLocks/>
          </p:cNvSpPr>
          <p:nvPr/>
        </p:nvSpPr>
        <p:spPr bwMode="auto">
          <a:xfrm rot="5400000" flipH="1" flipV="1">
            <a:off x="4414509" y="4454258"/>
            <a:ext cx="222102" cy="1297108"/>
          </a:xfrm>
          <a:prstGeom prst="leftBrace">
            <a:avLst>
              <a:gd name="adj1" fmla="val 45696"/>
              <a:gd name="adj2" fmla="val 50000"/>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1933475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862B2-001F-4DB8-B7A9-6C94B8090510}"/>
              </a:ext>
            </a:extLst>
          </p:cNvPr>
          <p:cNvSpPr>
            <a:spLocks noGrp="1"/>
          </p:cNvSpPr>
          <p:nvPr>
            <p:ph type="title"/>
          </p:nvPr>
        </p:nvSpPr>
        <p:spPr/>
        <p:txBody>
          <a:bodyPr/>
          <a:lstStyle/>
          <a:p>
            <a:r>
              <a:rPr lang="zh-CN" altLang="en-US" dirty="0"/>
              <a:t>分治法</a:t>
            </a:r>
          </a:p>
        </p:txBody>
      </p:sp>
      <p:sp>
        <p:nvSpPr>
          <p:cNvPr id="4" name="日期占位符 3">
            <a:extLst>
              <a:ext uri="{FF2B5EF4-FFF2-40B4-BE49-F238E27FC236}">
                <a16:creationId xmlns:a16="http://schemas.microsoft.com/office/drawing/2014/main" id="{3284B7A9-8E5D-4AD1-8AF9-4559E4AD7F89}"/>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5" name="页脚占位符 4">
            <a:extLst>
              <a:ext uri="{FF2B5EF4-FFF2-40B4-BE49-F238E27FC236}">
                <a16:creationId xmlns:a16="http://schemas.microsoft.com/office/drawing/2014/main" id="{5265DBB9-DF74-43B8-B1D8-EBE947D48535}"/>
              </a:ext>
            </a:extLst>
          </p:cNvPr>
          <p:cNvSpPr>
            <a:spLocks noGrp="1"/>
          </p:cNvSpPr>
          <p:nvPr>
            <p:ph type="ftr" sz="quarter" idx="4294967295"/>
          </p:nvPr>
        </p:nvSpPr>
        <p:spPr>
          <a:xfrm>
            <a:off x="2992438" y="6067057"/>
            <a:ext cx="3086100" cy="365125"/>
          </a:xfrm>
        </p:spPr>
        <p:txBody>
          <a:bodyPr/>
          <a:lstStyle/>
          <a:p>
            <a:endParaRPr lang="zh-CN" altLang="en-US">
              <a:ea typeface="微软雅黑 Light" panose="020B0502040204020203" pitchFamily="34" charset="-122"/>
            </a:endParaRPr>
          </a:p>
        </p:txBody>
      </p:sp>
      <p:sp>
        <p:nvSpPr>
          <p:cNvPr id="6" name="灯片编号占位符 5">
            <a:extLst>
              <a:ext uri="{FF2B5EF4-FFF2-40B4-BE49-F238E27FC236}">
                <a16:creationId xmlns:a16="http://schemas.microsoft.com/office/drawing/2014/main" id="{939F9D95-5344-4DDA-B3FC-891B035E4681}"/>
              </a:ext>
            </a:extLst>
          </p:cNvPr>
          <p:cNvSpPr>
            <a:spLocks noGrp="1"/>
          </p:cNvSpPr>
          <p:nvPr>
            <p:ph type="sldNum" sz="quarter" idx="12"/>
          </p:nvPr>
        </p:nvSpPr>
        <p:spPr/>
        <p:txBody>
          <a:bodyPr/>
          <a:lstStyle/>
          <a:p>
            <a:fld id="{EEA58A3B-43CE-4AA0-90B5-EB47AFAFEB34}" type="slidenum">
              <a:rPr lang="zh-CN" altLang="en-US" smtClean="0"/>
              <a:pPr/>
              <a:t>7</a:t>
            </a:fld>
            <a:endParaRPr lang="zh-CN" altLang="en-US" dirty="0"/>
          </a:p>
        </p:txBody>
      </p:sp>
      <p:sp>
        <p:nvSpPr>
          <p:cNvPr id="8" name="Text Box 4">
            <a:extLst>
              <a:ext uri="{FF2B5EF4-FFF2-40B4-BE49-F238E27FC236}">
                <a16:creationId xmlns:a16="http://schemas.microsoft.com/office/drawing/2014/main" id="{361C7395-DE60-4B64-9F3F-E974B6DFD994}"/>
              </a:ext>
            </a:extLst>
          </p:cNvPr>
          <p:cNvSpPr txBox="1">
            <a:spLocks noChangeArrowheads="1"/>
          </p:cNvSpPr>
          <p:nvPr/>
        </p:nvSpPr>
        <p:spPr bwMode="auto">
          <a:xfrm>
            <a:off x="5120677" y="911724"/>
            <a:ext cx="1368425"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4</a:t>
            </a:r>
            <a:r>
              <a:rPr lang="zh-CN" altLang="en-US" sz="2800">
                <a:latin typeface="+mn-lt"/>
                <a:ea typeface="微软雅黑 Light" panose="020B0502040204020203" pitchFamily="34" charset="-122"/>
              </a:rPr>
              <a:t>元</a:t>
            </a:r>
            <a:r>
              <a:rPr lang="en-US" altLang="zh-CN" sz="2800">
                <a:latin typeface="+mn-lt"/>
                <a:ea typeface="微软雅黑 Light" panose="020B0502040204020203" pitchFamily="34" charset="-122"/>
              </a:rPr>
              <a:t>6</a:t>
            </a:r>
            <a:r>
              <a:rPr lang="zh-CN" altLang="en-US" sz="2800">
                <a:latin typeface="+mn-lt"/>
                <a:ea typeface="微软雅黑 Light" panose="020B0502040204020203" pitchFamily="34" charset="-122"/>
              </a:rPr>
              <a:t>角</a:t>
            </a:r>
          </a:p>
        </p:txBody>
      </p:sp>
      <p:sp>
        <p:nvSpPr>
          <p:cNvPr id="9" name="Text Box 5">
            <a:extLst>
              <a:ext uri="{FF2B5EF4-FFF2-40B4-BE49-F238E27FC236}">
                <a16:creationId xmlns:a16="http://schemas.microsoft.com/office/drawing/2014/main" id="{726592A2-57E0-45F5-8323-5C5D2BCD488F}"/>
              </a:ext>
            </a:extLst>
          </p:cNvPr>
          <p:cNvSpPr txBox="1">
            <a:spLocks noChangeArrowheads="1"/>
          </p:cNvSpPr>
          <p:nvPr/>
        </p:nvSpPr>
        <p:spPr bwMode="auto">
          <a:xfrm>
            <a:off x="2888652" y="1972969"/>
            <a:ext cx="1298575" cy="5254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0" name="Text Box 6">
            <a:extLst>
              <a:ext uri="{FF2B5EF4-FFF2-40B4-BE49-F238E27FC236}">
                <a16:creationId xmlns:a16="http://schemas.microsoft.com/office/drawing/2014/main" id="{3F968AEB-D051-4637-ADCF-8B25CDBD9F88}"/>
              </a:ext>
            </a:extLst>
          </p:cNvPr>
          <p:cNvSpPr txBox="1">
            <a:spLocks noChangeArrowheads="1"/>
          </p:cNvSpPr>
          <p:nvPr/>
        </p:nvSpPr>
        <p:spPr bwMode="auto">
          <a:xfrm>
            <a:off x="7568602" y="1972969"/>
            <a:ext cx="1298575" cy="5254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1" name="Text Box 7">
            <a:extLst>
              <a:ext uri="{FF2B5EF4-FFF2-40B4-BE49-F238E27FC236}">
                <a16:creationId xmlns:a16="http://schemas.microsoft.com/office/drawing/2014/main" id="{4A861BD6-1723-460A-9C4E-E53FA2BE57BB}"/>
              </a:ext>
            </a:extLst>
          </p:cNvPr>
          <p:cNvSpPr txBox="1">
            <a:spLocks noChangeArrowheads="1"/>
          </p:cNvSpPr>
          <p:nvPr/>
        </p:nvSpPr>
        <p:spPr bwMode="auto">
          <a:xfrm>
            <a:off x="1339253" y="3339437"/>
            <a:ext cx="744537"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p>
        </p:txBody>
      </p:sp>
      <p:sp>
        <p:nvSpPr>
          <p:cNvPr id="12" name="Text Box 9">
            <a:extLst>
              <a:ext uri="{FF2B5EF4-FFF2-40B4-BE49-F238E27FC236}">
                <a16:creationId xmlns:a16="http://schemas.microsoft.com/office/drawing/2014/main" id="{42356A5C-7C01-4EF5-A78B-C42003BBA4F4}"/>
              </a:ext>
            </a:extLst>
          </p:cNvPr>
          <p:cNvSpPr txBox="1">
            <a:spLocks noChangeArrowheads="1"/>
          </p:cNvSpPr>
          <p:nvPr/>
        </p:nvSpPr>
        <p:spPr bwMode="auto">
          <a:xfrm>
            <a:off x="3715740" y="3339437"/>
            <a:ext cx="744538"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3" name="Line 10">
            <a:extLst>
              <a:ext uri="{FF2B5EF4-FFF2-40B4-BE49-F238E27FC236}">
                <a16:creationId xmlns:a16="http://schemas.microsoft.com/office/drawing/2014/main" id="{14A47741-9D73-42D6-A439-ED6B08E9AA9B}"/>
              </a:ext>
            </a:extLst>
          </p:cNvPr>
          <p:cNvSpPr>
            <a:spLocks noChangeShapeType="1"/>
          </p:cNvSpPr>
          <p:nvPr/>
        </p:nvSpPr>
        <p:spPr bwMode="auto">
          <a:xfrm flipH="1">
            <a:off x="4184051" y="1212554"/>
            <a:ext cx="936625" cy="102748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4" name="Line 11">
            <a:extLst>
              <a:ext uri="{FF2B5EF4-FFF2-40B4-BE49-F238E27FC236}">
                <a16:creationId xmlns:a16="http://schemas.microsoft.com/office/drawing/2014/main" id="{C505EAA3-D5CC-4713-9A34-36E6ABED9345}"/>
              </a:ext>
            </a:extLst>
          </p:cNvPr>
          <p:cNvSpPr>
            <a:spLocks noChangeShapeType="1"/>
          </p:cNvSpPr>
          <p:nvPr/>
        </p:nvSpPr>
        <p:spPr bwMode="auto">
          <a:xfrm>
            <a:off x="6489103" y="1201443"/>
            <a:ext cx="1079500" cy="108606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5" name="Line 12">
            <a:extLst>
              <a:ext uri="{FF2B5EF4-FFF2-40B4-BE49-F238E27FC236}">
                <a16:creationId xmlns:a16="http://schemas.microsoft.com/office/drawing/2014/main" id="{8D61E05C-B424-4B86-A1AA-45A4DC7804FB}"/>
              </a:ext>
            </a:extLst>
          </p:cNvPr>
          <p:cNvSpPr>
            <a:spLocks noChangeShapeType="1"/>
          </p:cNvSpPr>
          <p:nvPr/>
        </p:nvSpPr>
        <p:spPr bwMode="auto">
          <a:xfrm flipH="1">
            <a:off x="1699615" y="2476206"/>
            <a:ext cx="1549400" cy="8632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6" name="Line 13">
            <a:extLst>
              <a:ext uri="{FF2B5EF4-FFF2-40B4-BE49-F238E27FC236}">
                <a16:creationId xmlns:a16="http://schemas.microsoft.com/office/drawing/2014/main" id="{B837588F-0C92-4804-8977-D687B0422940}"/>
              </a:ext>
            </a:extLst>
          </p:cNvPr>
          <p:cNvSpPr>
            <a:spLocks noChangeShapeType="1"/>
          </p:cNvSpPr>
          <p:nvPr/>
        </p:nvSpPr>
        <p:spPr bwMode="auto">
          <a:xfrm>
            <a:off x="3752252" y="2476207"/>
            <a:ext cx="395288" cy="9278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7" name="Text Box 14">
            <a:extLst>
              <a:ext uri="{FF2B5EF4-FFF2-40B4-BE49-F238E27FC236}">
                <a16:creationId xmlns:a16="http://schemas.microsoft.com/office/drawing/2014/main" id="{18E41C5E-8C0D-4398-8A68-53F79DE0545C}"/>
              </a:ext>
            </a:extLst>
          </p:cNvPr>
          <p:cNvSpPr txBox="1">
            <a:spLocks noChangeArrowheads="1"/>
          </p:cNvSpPr>
          <p:nvPr/>
        </p:nvSpPr>
        <p:spPr bwMode="auto">
          <a:xfrm>
            <a:off x="6668490" y="3339437"/>
            <a:ext cx="744538"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p>
        </p:txBody>
      </p:sp>
      <p:sp>
        <p:nvSpPr>
          <p:cNvPr id="18" name="Text Box 15">
            <a:extLst>
              <a:ext uri="{FF2B5EF4-FFF2-40B4-BE49-F238E27FC236}">
                <a16:creationId xmlns:a16="http://schemas.microsoft.com/office/drawing/2014/main" id="{81C525C2-C29B-469B-8BDA-B38418068CC0}"/>
              </a:ext>
            </a:extLst>
          </p:cNvPr>
          <p:cNvSpPr txBox="1">
            <a:spLocks noChangeArrowheads="1"/>
          </p:cNvSpPr>
          <p:nvPr/>
        </p:nvSpPr>
        <p:spPr bwMode="auto">
          <a:xfrm>
            <a:off x="8115300" y="3328030"/>
            <a:ext cx="744537"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9" name="Line 16">
            <a:extLst>
              <a:ext uri="{FF2B5EF4-FFF2-40B4-BE49-F238E27FC236}">
                <a16:creationId xmlns:a16="http://schemas.microsoft.com/office/drawing/2014/main" id="{5904A12C-7CE8-4C6C-879F-77D556DF7298}"/>
              </a:ext>
            </a:extLst>
          </p:cNvPr>
          <p:cNvSpPr>
            <a:spLocks noChangeShapeType="1"/>
          </p:cNvSpPr>
          <p:nvPr/>
        </p:nvSpPr>
        <p:spPr bwMode="auto">
          <a:xfrm flipH="1">
            <a:off x="7023886" y="2498431"/>
            <a:ext cx="1131100" cy="8410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0" name="Line 17">
            <a:extLst>
              <a:ext uri="{FF2B5EF4-FFF2-40B4-BE49-F238E27FC236}">
                <a16:creationId xmlns:a16="http://schemas.microsoft.com/office/drawing/2014/main" id="{60F5DEA4-DE02-4B0C-9DFA-08DB3F6692FB}"/>
              </a:ext>
            </a:extLst>
          </p:cNvPr>
          <p:cNvSpPr>
            <a:spLocks noChangeShapeType="1"/>
          </p:cNvSpPr>
          <p:nvPr/>
        </p:nvSpPr>
        <p:spPr bwMode="auto">
          <a:xfrm>
            <a:off x="8154987" y="2498431"/>
            <a:ext cx="339930" cy="82959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1" name="Text Box 18">
            <a:extLst>
              <a:ext uri="{FF2B5EF4-FFF2-40B4-BE49-F238E27FC236}">
                <a16:creationId xmlns:a16="http://schemas.microsoft.com/office/drawing/2014/main" id="{5184FBBD-5052-4243-969D-BA2690AFC756}"/>
              </a:ext>
            </a:extLst>
          </p:cNvPr>
          <p:cNvSpPr txBox="1">
            <a:spLocks noChangeArrowheads="1"/>
          </p:cNvSpPr>
          <p:nvPr/>
        </p:nvSpPr>
        <p:spPr bwMode="auto">
          <a:xfrm>
            <a:off x="1556740" y="4491962"/>
            <a:ext cx="726481" cy="52322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1</a:t>
            </a:r>
            <a:r>
              <a:rPr lang="zh-CN" altLang="en-US" sz="2800">
                <a:latin typeface="+mn-lt"/>
                <a:ea typeface="微软雅黑 Light" panose="020B0502040204020203" pitchFamily="34" charset="-122"/>
              </a:rPr>
              <a:t>元</a:t>
            </a:r>
          </a:p>
        </p:txBody>
      </p:sp>
      <p:sp>
        <p:nvSpPr>
          <p:cNvPr id="22" name="Text Box 19">
            <a:extLst>
              <a:ext uri="{FF2B5EF4-FFF2-40B4-BE49-F238E27FC236}">
                <a16:creationId xmlns:a16="http://schemas.microsoft.com/office/drawing/2014/main" id="{7C26CC48-C437-4A9B-8D6F-7D1154D4E898}"/>
              </a:ext>
            </a:extLst>
          </p:cNvPr>
          <p:cNvSpPr txBox="1">
            <a:spLocks noChangeArrowheads="1"/>
          </p:cNvSpPr>
          <p:nvPr/>
        </p:nvSpPr>
        <p:spPr bwMode="auto">
          <a:xfrm>
            <a:off x="4652365" y="4491962"/>
            <a:ext cx="744538"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角</a:t>
            </a:r>
          </a:p>
        </p:txBody>
      </p:sp>
      <p:sp>
        <p:nvSpPr>
          <p:cNvPr id="23" name="Line 20">
            <a:extLst>
              <a:ext uri="{FF2B5EF4-FFF2-40B4-BE49-F238E27FC236}">
                <a16:creationId xmlns:a16="http://schemas.microsoft.com/office/drawing/2014/main" id="{1330AF94-8A7C-4D4E-B45E-D0C16D63AE6B}"/>
              </a:ext>
            </a:extLst>
          </p:cNvPr>
          <p:cNvSpPr>
            <a:spLocks noChangeShapeType="1"/>
          </p:cNvSpPr>
          <p:nvPr/>
        </p:nvSpPr>
        <p:spPr bwMode="auto">
          <a:xfrm>
            <a:off x="1699615" y="3844262"/>
            <a:ext cx="361950"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4" name="Line 21">
            <a:extLst>
              <a:ext uri="{FF2B5EF4-FFF2-40B4-BE49-F238E27FC236}">
                <a16:creationId xmlns:a16="http://schemas.microsoft.com/office/drawing/2014/main" id="{37FE4E32-F899-4F7E-9675-8D0911133E97}"/>
              </a:ext>
            </a:extLst>
          </p:cNvPr>
          <p:cNvSpPr>
            <a:spLocks noChangeShapeType="1"/>
          </p:cNvSpPr>
          <p:nvPr/>
        </p:nvSpPr>
        <p:spPr bwMode="auto">
          <a:xfrm>
            <a:off x="4147540" y="3844262"/>
            <a:ext cx="936625"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Text Box 22">
            <a:extLst>
              <a:ext uri="{FF2B5EF4-FFF2-40B4-BE49-F238E27FC236}">
                <a16:creationId xmlns:a16="http://schemas.microsoft.com/office/drawing/2014/main" id="{43A7B5FE-CD9D-4FDF-9D9C-51D725711672}"/>
              </a:ext>
            </a:extLst>
          </p:cNvPr>
          <p:cNvSpPr txBox="1">
            <a:spLocks noChangeArrowheads="1"/>
          </p:cNvSpPr>
          <p:nvPr/>
        </p:nvSpPr>
        <p:spPr bwMode="auto">
          <a:xfrm>
            <a:off x="2420340" y="4491962"/>
            <a:ext cx="726481" cy="52322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1</a:t>
            </a:r>
            <a:r>
              <a:rPr lang="zh-CN" altLang="en-US" sz="2800">
                <a:latin typeface="+mn-lt"/>
                <a:ea typeface="微软雅黑 Light" panose="020B0502040204020203" pitchFamily="34" charset="-122"/>
              </a:rPr>
              <a:t>元</a:t>
            </a:r>
          </a:p>
        </p:txBody>
      </p:sp>
      <p:sp>
        <p:nvSpPr>
          <p:cNvPr id="26" name="Line 23">
            <a:extLst>
              <a:ext uri="{FF2B5EF4-FFF2-40B4-BE49-F238E27FC236}">
                <a16:creationId xmlns:a16="http://schemas.microsoft.com/office/drawing/2014/main" id="{5F777AC7-9ED7-4199-AF80-F7AFCB8195F5}"/>
              </a:ext>
            </a:extLst>
          </p:cNvPr>
          <p:cNvSpPr>
            <a:spLocks noChangeShapeType="1"/>
          </p:cNvSpPr>
          <p:nvPr/>
        </p:nvSpPr>
        <p:spPr bwMode="auto">
          <a:xfrm>
            <a:off x="1988540" y="3844262"/>
            <a:ext cx="936625"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7" name="Oval 24">
            <a:extLst>
              <a:ext uri="{FF2B5EF4-FFF2-40B4-BE49-F238E27FC236}">
                <a16:creationId xmlns:a16="http://schemas.microsoft.com/office/drawing/2014/main" id="{2E21A880-3AEA-44E5-9BD7-052C7A1CFB5E}"/>
              </a:ext>
            </a:extLst>
          </p:cNvPr>
          <p:cNvSpPr>
            <a:spLocks noChangeArrowheads="1"/>
          </p:cNvSpPr>
          <p:nvPr/>
        </p:nvSpPr>
        <p:spPr bwMode="auto">
          <a:xfrm>
            <a:off x="331190" y="4977787"/>
            <a:ext cx="13446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2</a:t>
            </a:r>
            <a:r>
              <a:rPr lang="zh-CN" altLang="en-US" sz="2400" baseline="-25000">
                <a:ea typeface="微软雅黑 Light" panose="020B0502040204020203" pitchFamily="34" charset="-122"/>
              </a:rPr>
              <a:t>元</a:t>
            </a:r>
            <a:r>
              <a:rPr lang="en-US" altLang="zh-CN" sz="2400">
                <a:ea typeface="微软雅黑 Light" panose="020B0502040204020203" pitchFamily="34" charset="-122"/>
              </a:rPr>
              <a:t>=1</a:t>
            </a:r>
          </a:p>
        </p:txBody>
      </p:sp>
      <p:sp>
        <p:nvSpPr>
          <p:cNvPr id="28" name="Line 26">
            <a:extLst>
              <a:ext uri="{FF2B5EF4-FFF2-40B4-BE49-F238E27FC236}">
                <a16:creationId xmlns:a16="http://schemas.microsoft.com/office/drawing/2014/main" id="{B2886923-0FB5-49E1-8A90-7F2D81541225}"/>
              </a:ext>
            </a:extLst>
          </p:cNvPr>
          <p:cNvSpPr>
            <a:spLocks noChangeShapeType="1"/>
          </p:cNvSpPr>
          <p:nvPr/>
        </p:nvSpPr>
        <p:spPr bwMode="auto">
          <a:xfrm flipH="1">
            <a:off x="978890" y="3844262"/>
            <a:ext cx="649288" cy="11509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9" name="Oval 27">
            <a:extLst>
              <a:ext uri="{FF2B5EF4-FFF2-40B4-BE49-F238E27FC236}">
                <a16:creationId xmlns:a16="http://schemas.microsoft.com/office/drawing/2014/main" id="{C3CE3E46-08B8-4847-890B-21A50D38C64E}"/>
              </a:ext>
            </a:extLst>
          </p:cNvPr>
          <p:cNvSpPr>
            <a:spLocks noChangeArrowheads="1"/>
          </p:cNvSpPr>
          <p:nvPr/>
        </p:nvSpPr>
        <p:spPr bwMode="auto">
          <a:xfrm>
            <a:off x="3242938" y="4977787"/>
            <a:ext cx="1355181" cy="649188"/>
          </a:xfrm>
          <a:prstGeom prst="ellipse">
            <a:avLst/>
          </a:prstGeom>
          <a:solidFill>
            <a:srgbClr val="DDDDDD"/>
          </a:solidFill>
          <a:ln w="6350">
            <a:solidFill>
              <a:schemeClr val="tx1"/>
            </a:solidFill>
            <a:round/>
            <a:headEnd/>
            <a:tailEnd/>
          </a:ln>
        </p:spPr>
        <p:txBody>
          <a:bodyPr wrap="none"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1</a:t>
            </a:r>
            <a:r>
              <a:rPr lang="zh-CN" altLang="en-US" sz="2400" baseline="-25000">
                <a:ea typeface="微软雅黑 Light" panose="020B0502040204020203" pitchFamily="34" charset="-122"/>
              </a:rPr>
              <a:t>角</a:t>
            </a:r>
            <a:r>
              <a:rPr lang="en-US" altLang="zh-CN" sz="2400">
                <a:ea typeface="微软雅黑 Light" panose="020B0502040204020203" pitchFamily="34" charset="-122"/>
              </a:rPr>
              <a:t>=3</a:t>
            </a:r>
          </a:p>
        </p:txBody>
      </p:sp>
      <p:sp>
        <p:nvSpPr>
          <p:cNvPr id="30" name="Line 28">
            <a:extLst>
              <a:ext uri="{FF2B5EF4-FFF2-40B4-BE49-F238E27FC236}">
                <a16:creationId xmlns:a16="http://schemas.microsoft.com/office/drawing/2014/main" id="{67A39E08-6A66-423B-8111-B4AA0B74AED9}"/>
              </a:ext>
            </a:extLst>
          </p:cNvPr>
          <p:cNvSpPr>
            <a:spLocks noChangeShapeType="1"/>
          </p:cNvSpPr>
          <p:nvPr/>
        </p:nvSpPr>
        <p:spPr bwMode="auto">
          <a:xfrm>
            <a:off x="3931640" y="3844262"/>
            <a:ext cx="1588" cy="11525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Text Box 29">
            <a:extLst>
              <a:ext uri="{FF2B5EF4-FFF2-40B4-BE49-F238E27FC236}">
                <a16:creationId xmlns:a16="http://schemas.microsoft.com/office/drawing/2014/main" id="{7CBA1A04-B7F3-4A0F-AB4B-27E229A198D7}"/>
              </a:ext>
            </a:extLst>
          </p:cNvPr>
          <p:cNvSpPr txBox="1">
            <a:spLocks noChangeArrowheads="1"/>
          </p:cNvSpPr>
          <p:nvPr/>
        </p:nvSpPr>
        <p:spPr bwMode="auto">
          <a:xfrm>
            <a:off x="5515965" y="4491962"/>
            <a:ext cx="726481" cy="52322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1</a:t>
            </a:r>
            <a:r>
              <a:rPr lang="zh-CN" altLang="en-US" sz="2800">
                <a:latin typeface="+mn-lt"/>
                <a:ea typeface="微软雅黑 Light" panose="020B0502040204020203" pitchFamily="34" charset="-122"/>
              </a:rPr>
              <a:t>角</a:t>
            </a:r>
          </a:p>
        </p:txBody>
      </p:sp>
      <p:sp>
        <p:nvSpPr>
          <p:cNvPr id="32" name="Line 30">
            <a:extLst>
              <a:ext uri="{FF2B5EF4-FFF2-40B4-BE49-F238E27FC236}">
                <a16:creationId xmlns:a16="http://schemas.microsoft.com/office/drawing/2014/main" id="{8381643B-8D44-478D-BF48-67307C07702A}"/>
              </a:ext>
            </a:extLst>
          </p:cNvPr>
          <p:cNvSpPr>
            <a:spLocks noChangeShapeType="1"/>
          </p:cNvSpPr>
          <p:nvPr/>
        </p:nvSpPr>
        <p:spPr bwMode="auto">
          <a:xfrm>
            <a:off x="4436465" y="3844262"/>
            <a:ext cx="1439863"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Line 32">
            <a:extLst>
              <a:ext uri="{FF2B5EF4-FFF2-40B4-BE49-F238E27FC236}">
                <a16:creationId xmlns:a16="http://schemas.microsoft.com/office/drawing/2014/main" id="{B0DF5156-4F8E-4420-9701-8A5911AFDF54}"/>
              </a:ext>
            </a:extLst>
          </p:cNvPr>
          <p:cNvSpPr>
            <a:spLocks noChangeShapeType="1"/>
          </p:cNvSpPr>
          <p:nvPr/>
        </p:nvSpPr>
        <p:spPr bwMode="auto">
          <a:xfrm flipH="1">
            <a:off x="1628178" y="4995200"/>
            <a:ext cx="360362"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4" name="Line 33">
            <a:extLst>
              <a:ext uri="{FF2B5EF4-FFF2-40B4-BE49-F238E27FC236}">
                <a16:creationId xmlns:a16="http://schemas.microsoft.com/office/drawing/2014/main" id="{05036B36-087F-4F41-8644-8A1F0134F594}"/>
              </a:ext>
            </a:extLst>
          </p:cNvPr>
          <p:cNvSpPr>
            <a:spLocks noChangeShapeType="1"/>
          </p:cNvSpPr>
          <p:nvPr/>
        </p:nvSpPr>
        <p:spPr bwMode="auto">
          <a:xfrm>
            <a:off x="2059978" y="4995200"/>
            <a:ext cx="144462"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5" name="Line 34">
            <a:extLst>
              <a:ext uri="{FF2B5EF4-FFF2-40B4-BE49-F238E27FC236}">
                <a16:creationId xmlns:a16="http://schemas.microsoft.com/office/drawing/2014/main" id="{BBE99638-6F23-4688-8222-7B6DAC859B3F}"/>
              </a:ext>
            </a:extLst>
          </p:cNvPr>
          <p:cNvSpPr>
            <a:spLocks noChangeShapeType="1"/>
          </p:cNvSpPr>
          <p:nvPr/>
        </p:nvSpPr>
        <p:spPr bwMode="auto">
          <a:xfrm flipH="1">
            <a:off x="2420340" y="4995200"/>
            <a:ext cx="3603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6" name="Line 35">
            <a:extLst>
              <a:ext uri="{FF2B5EF4-FFF2-40B4-BE49-F238E27FC236}">
                <a16:creationId xmlns:a16="http://schemas.microsoft.com/office/drawing/2014/main" id="{67E7CC96-0AD4-453B-88FC-200B37D2544E}"/>
              </a:ext>
            </a:extLst>
          </p:cNvPr>
          <p:cNvSpPr>
            <a:spLocks noChangeShapeType="1"/>
          </p:cNvSpPr>
          <p:nvPr/>
        </p:nvSpPr>
        <p:spPr bwMode="auto">
          <a:xfrm>
            <a:off x="2852140" y="4995200"/>
            <a:ext cx="1444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7" name="Line 38">
            <a:extLst>
              <a:ext uri="{FF2B5EF4-FFF2-40B4-BE49-F238E27FC236}">
                <a16:creationId xmlns:a16="http://schemas.microsoft.com/office/drawing/2014/main" id="{5189A70B-F0C0-40FB-842C-318D811612BA}"/>
              </a:ext>
            </a:extLst>
          </p:cNvPr>
          <p:cNvSpPr>
            <a:spLocks noChangeShapeType="1"/>
          </p:cNvSpPr>
          <p:nvPr/>
        </p:nvSpPr>
        <p:spPr bwMode="auto">
          <a:xfrm flipH="1">
            <a:off x="4652365" y="4995200"/>
            <a:ext cx="3603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8" name="Line 39">
            <a:extLst>
              <a:ext uri="{FF2B5EF4-FFF2-40B4-BE49-F238E27FC236}">
                <a16:creationId xmlns:a16="http://schemas.microsoft.com/office/drawing/2014/main" id="{2CB31B2F-CD22-4414-BAC2-9662C158F392}"/>
              </a:ext>
            </a:extLst>
          </p:cNvPr>
          <p:cNvSpPr>
            <a:spLocks noChangeShapeType="1"/>
          </p:cNvSpPr>
          <p:nvPr/>
        </p:nvSpPr>
        <p:spPr bwMode="auto">
          <a:xfrm>
            <a:off x="5084165" y="4995200"/>
            <a:ext cx="1444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9" name="Oval 41">
            <a:extLst>
              <a:ext uri="{FF2B5EF4-FFF2-40B4-BE49-F238E27FC236}">
                <a16:creationId xmlns:a16="http://schemas.microsoft.com/office/drawing/2014/main" id="{E7A1FDA8-C2D4-4173-BB96-D20D3DAED0E8}"/>
              </a:ext>
            </a:extLst>
          </p:cNvPr>
          <p:cNvSpPr>
            <a:spLocks noChangeArrowheads="1"/>
          </p:cNvSpPr>
          <p:nvPr/>
        </p:nvSpPr>
        <p:spPr bwMode="auto">
          <a:xfrm>
            <a:off x="5311339" y="5704862"/>
            <a:ext cx="1393501" cy="649188"/>
          </a:xfrm>
          <a:prstGeom prst="ellipse">
            <a:avLst/>
          </a:prstGeom>
          <a:solidFill>
            <a:srgbClr val="DDDDDD"/>
          </a:solidFill>
          <a:ln w="6350">
            <a:solidFill>
              <a:schemeClr val="tx1"/>
            </a:solidFill>
            <a:round/>
            <a:headEnd/>
            <a:tailEnd/>
          </a:ln>
        </p:spPr>
        <p:txBody>
          <a:bodyPr wrap="none"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1</a:t>
            </a:r>
            <a:r>
              <a:rPr lang="zh-CN" altLang="en-US" sz="2400" baseline="-25000">
                <a:ea typeface="微软雅黑 Light" panose="020B0502040204020203" pitchFamily="34" charset="-122"/>
              </a:rPr>
              <a:t>角</a:t>
            </a:r>
            <a:r>
              <a:rPr lang="en-US" altLang="zh-CN" sz="2400">
                <a:ea typeface="微软雅黑 Light" panose="020B0502040204020203" pitchFamily="34" charset="-122"/>
              </a:rPr>
              <a:t>=1</a:t>
            </a:r>
          </a:p>
        </p:txBody>
      </p:sp>
      <p:sp>
        <p:nvSpPr>
          <p:cNvPr id="40" name="Line 42">
            <a:extLst>
              <a:ext uri="{FF2B5EF4-FFF2-40B4-BE49-F238E27FC236}">
                <a16:creationId xmlns:a16="http://schemas.microsoft.com/office/drawing/2014/main" id="{7BD15D93-97AA-4428-80C6-03AFB2B2D80D}"/>
              </a:ext>
            </a:extLst>
          </p:cNvPr>
          <p:cNvSpPr>
            <a:spLocks noChangeShapeType="1"/>
          </p:cNvSpPr>
          <p:nvPr/>
        </p:nvSpPr>
        <p:spPr bwMode="auto">
          <a:xfrm>
            <a:off x="5876328" y="4995200"/>
            <a:ext cx="71437"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41" name="Text Box 44">
            <a:extLst>
              <a:ext uri="{FF2B5EF4-FFF2-40B4-BE49-F238E27FC236}">
                <a16:creationId xmlns:a16="http://schemas.microsoft.com/office/drawing/2014/main" id="{A625AD1A-AA69-4D4A-8128-9FAE2E55A545}"/>
              </a:ext>
            </a:extLst>
          </p:cNvPr>
          <p:cNvSpPr txBox="1">
            <a:spLocks noChangeArrowheads="1"/>
          </p:cNvSpPr>
          <p:nvPr/>
        </p:nvSpPr>
        <p:spPr bwMode="auto">
          <a:xfrm>
            <a:off x="1123353" y="5715925"/>
            <a:ext cx="744537" cy="5254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5</a:t>
            </a:r>
            <a:r>
              <a:rPr lang="zh-CN" altLang="en-US" sz="2800">
                <a:latin typeface="+mn-lt"/>
                <a:ea typeface="微软雅黑 Light" panose="020B0502040204020203" pitchFamily="34" charset="-122"/>
              </a:rPr>
              <a:t>角</a:t>
            </a:r>
          </a:p>
        </p:txBody>
      </p:sp>
      <p:sp>
        <p:nvSpPr>
          <p:cNvPr id="42" name="Oval 46">
            <a:extLst>
              <a:ext uri="{FF2B5EF4-FFF2-40B4-BE49-F238E27FC236}">
                <a16:creationId xmlns:a16="http://schemas.microsoft.com/office/drawing/2014/main" id="{35B423A5-8B10-4E07-82D3-5CDEEF098E24}"/>
              </a:ext>
            </a:extLst>
          </p:cNvPr>
          <p:cNvSpPr>
            <a:spLocks noChangeArrowheads="1"/>
          </p:cNvSpPr>
          <p:nvPr/>
        </p:nvSpPr>
        <p:spPr bwMode="auto">
          <a:xfrm>
            <a:off x="2420340" y="5920762"/>
            <a:ext cx="13446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1</a:t>
            </a:r>
            <a:r>
              <a:rPr lang="zh-CN" altLang="en-US" sz="2400" baseline="-25000">
                <a:ea typeface="微软雅黑 Light" panose="020B0502040204020203" pitchFamily="34" charset="-122"/>
              </a:rPr>
              <a:t>元</a:t>
            </a:r>
            <a:r>
              <a:rPr lang="en-US" altLang="zh-CN" sz="2400">
                <a:ea typeface="微软雅黑 Light" panose="020B0502040204020203" pitchFamily="34" charset="-122"/>
              </a:rPr>
              <a:t>=1</a:t>
            </a:r>
          </a:p>
        </p:txBody>
      </p:sp>
      <p:sp>
        <p:nvSpPr>
          <p:cNvPr id="43" name="Line 47">
            <a:extLst>
              <a:ext uri="{FF2B5EF4-FFF2-40B4-BE49-F238E27FC236}">
                <a16:creationId xmlns:a16="http://schemas.microsoft.com/office/drawing/2014/main" id="{FC1F249A-E403-44AA-9C64-E0FC11532D94}"/>
              </a:ext>
            </a:extLst>
          </p:cNvPr>
          <p:cNvSpPr>
            <a:spLocks noChangeShapeType="1"/>
          </p:cNvSpPr>
          <p:nvPr/>
        </p:nvSpPr>
        <p:spPr bwMode="auto">
          <a:xfrm>
            <a:off x="2996603" y="4995200"/>
            <a:ext cx="215900" cy="9366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36037237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B0763-47E1-4970-B52D-E8ACD71E04E7}"/>
            </a:ext>
          </a:extLst>
        </p:cNvPr>
        <p:cNvGrpSpPr/>
        <p:nvPr/>
      </p:nvGrpSpPr>
      <p:grpSpPr>
        <a:xfrm>
          <a:off x="0" y="0"/>
          <a:ext cx="0" cy="0"/>
          <a:chOff x="0" y="0"/>
          <a:chExt cx="0" cy="0"/>
        </a:xfrm>
      </p:grpSpPr>
      <p:sp>
        <p:nvSpPr>
          <p:cNvPr id="3" name="日期占位符 2">
            <a:extLst>
              <a:ext uri="{FF2B5EF4-FFF2-40B4-BE49-F238E27FC236}">
                <a16:creationId xmlns:a16="http://schemas.microsoft.com/office/drawing/2014/main" id="{4B147436-DFC0-8E0A-7433-65826948572F}"/>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407FD693-102B-E418-9CF3-37F168115858}"/>
              </a:ext>
            </a:extLst>
          </p:cNvPr>
          <p:cNvSpPr>
            <a:spLocks noGrp="1"/>
          </p:cNvSpPr>
          <p:nvPr>
            <p:ph type="sldNum" sz="quarter" idx="12"/>
          </p:nvPr>
        </p:nvSpPr>
        <p:spPr/>
        <p:txBody>
          <a:bodyPr/>
          <a:lstStyle/>
          <a:p>
            <a:fld id="{EEA58A3B-43CE-4AA0-90B5-EB47AFAFEB34}" type="slidenum">
              <a:rPr lang="zh-CN" altLang="en-US" smtClean="0"/>
              <a:pPr/>
              <a:t>70</a:t>
            </a:fld>
            <a:endParaRPr lang="zh-CN" altLang="en-US" dirty="0"/>
          </a:p>
        </p:txBody>
      </p:sp>
      <p:sp>
        <p:nvSpPr>
          <p:cNvPr id="8" name="Rectangle 6">
            <a:extLst>
              <a:ext uri="{FF2B5EF4-FFF2-40B4-BE49-F238E27FC236}">
                <a16:creationId xmlns:a16="http://schemas.microsoft.com/office/drawing/2014/main" id="{20E7252F-B061-1C95-A1B8-2CC2E5BF8505}"/>
              </a:ext>
            </a:extLst>
          </p:cNvPr>
          <p:cNvSpPr>
            <a:spLocks noChangeArrowheads="1"/>
          </p:cNvSpPr>
          <p:nvPr/>
        </p:nvSpPr>
        <p:spPr bwMode="auto">
          <a:xfrm>
            <a:off x="7874201" y="4489189"/>
            <a:ext cx="817563"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f: 5</a:t>
            </a:r>
          </a:p>
        </p:txBody>
      </p:sp>
      <p:sp>
        <p:nvSpPr>
          <p:cNvPr id="9" name="Rectangle 7">
            <a:extLst>
              <a:ext uri="{FF2B5EF4-FFF2-40B4-BE49-F238E27FC236}">
                <a16:creationId xmlns:a16="http://schemas.microsoft.com/office/drawing/2014/main" id="{6BACD174-7D22-E38E-5F23-F02095976718}"/>
              </a:ext>
            </a:extLst>
          </p:cNvPr>
          <p:cNvSpPr>
            <a:spLocks noChangeArrowheads="1"/>
          </p:cNvSpPr>
          <p:nvPr/>
        </p:nvSpPr>
        <p:spPr bwMode="auto">
          <a:xfrm>
            <a:off x="6361314" y="4489189"/>
            <a:ext cx="817562"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e: 9</a:t>
            </a:r>
          </a:p>
        </p:txBody>
      </p:sp>
      <p:sp>
        <p:nvSpPr>
          <p:cNvPr id="10" name="Oval 9">
            <a:extLst>
              <a:ext uri="{FF2B5EF4-FFF2-40B4-BE49-F238E27FC236}">
                <a16:creationId xmlns:a16="http://schemas.microsoft.com/office/drawing/2014/main" id="{2BB765F4-D814-39C3-7026-650ED2F7DE36}"/>
              </a:ext>
            </a:extLst>
          </p:cNvPr>
          <p:cNvSpPr>
            <a:spLocks noChangeArrowheads="1"/>
          </p:cNvSpPr>
          <p:nvPr/>
        </p:nvSpPr>
        <p:spPr bwMode="auto">
          <a:xfrm>
            <a:off x="5196456" y="583820"/>
            <a:ext cx="75333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1" name="Line 10">
            <a:extLst>
              <a:ext uri="{FF2B5EF4-FFF2-40B4-BE49-F238E27FC236}">
                <a16:creationId xmlns:a16="http://schemas.microsoft.com/office/drawing/2014/main" id="{1E22D2F0-6F21-D872-5F58-74406A867D4F}"/>
              </a:ext>
            </a:extLst>
          </p:cNvPr>
          <p:cNvSpPr>
            <a:spLocks noChangeShapeType="1"/>
          </p:cNvSpPr>
          <p:nvPr/>
        </p:nvSpPr>
        <p:spPr bwMode="auto">
          <a:xfrm flipH="1">
            <a:off x="3408564" y="1031614"/>
            <a:ext cx="1944687" cy="1152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2" name="Line 11">
            <a:extLst>
              <a:ext uri="{FF2B5EF4-FFF2-40B4-BE49-F238E27FC236}">
                <a16:creationId xmlns:a16="http://schemas.microsoft.com/office/drawing/2014/main" id="{2A48A042-14F1-23D4-9DA1-79FE7650B3F6}"/>
              </a:ext>
            </a:extLst>
          </p:cNvPr>
          <p:cNvSpPr>
            <a:spLocks noChangeShapeType="1"/>
          </p:cNvSpPr>
          <p:nvPr/>
        </p:nvSpPr>
        <p:spPr bwMode="auto">
          <a:xfrm>
            <a:off x="5785051" y="1031614"/>
            <a:ext cx="1944688" cy="1152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Text Box 12">
            <a:extLst>
              <a:ext uri="{FF2B5EF4-FFF2-40B4-BE49-F238E27FC236}">
                <a16:creationId xmlns:a16="http://schemas.microsoft.com/office/drawing/2014/main" id="{9F66510B-C0B8-3204-CAC9-FAFA47DB3402}"/>
              </a:ext>
            </a:extLst>
          </p:cNvPr>
          <p:cNvSpPr txBox="1">
            <a:spLocks noChangeArrowheads="1"/>
          </p:cNvSpPr>
          <p:nvPr/>
        </p:nvSpPr>
        <p:spPr bwMode="auto">
          <a:xfrm>
            <a:off x="4705551" y="9601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4" name="Text Box 13">
            <a:extLst>
              <a:ext uri="{FF2B5EF4-FFF2-40B4-BE49-F238E27FC236}">
                <a16:creationId xmlns:a16="http://schemas.microsoft.com/office/drawing/2014/main" id="{D17AF506-CF32-6404-5D5A-466484CC11AE}"/>
              </a:ext>
            </a:extLst>
          </p:cNvPr>
          <p:cNvSpPr txBox="1">
            <a:spLocks noChangeArrowheads="1"/>
          </p:cNvSpPr>
          <p:nvPr/>
        </p:nvSpPr>
        <p:spPr bwMode="auto">
          <a:xfrm>
            <a:off x="6361314" y="1033201"/>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0" name="Oval 19">
            <a:extLst>
              <a:ext uri="{FF2B5EF4-FFF2-40B4-BE49-F238E27FC236}">
                <a16:creationId xmlns:a16="http://schemas.microsoft.com/office/drawing/2014/main" id="{AAFBAB25-CAA1-B23A-35AE-BA4D78574B50}"/>
              </a:ext>
            </a:extLst>
          </p:cNvPr>
          <p:cNvSpPr>
            <a:spLocks noChangeArrowheads="1"/>
          </p:cNvSpPr>
          <p:nvPr/>
        </p:nvSpPr>
        <p:spPr bwMode="auto">
          <a:xfrm>
            <a:off x="1417391" y="3480199"/>
            <a:ext cx="881814"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b="1" dirty="0">
                <a:solidFill>
                  <a:srgbClr val="FF0000"/>
                </a:solidFill>
                <a:ea typeface="微软雅黑 Light" panose="020B0502040204020203" pitchFamily="34" charset="-122"/>
              </a:rPr>
              <a:t>z: 28</a:t>
            </a:r>
          </a:p>
        </p:txBody>
      </p:sp>
      <p:sp>
        <p:nvSpPr>
          <p:cNvPr id="21" name="Oval 24">
            <a:extLst>
              <a:ext uri="{FF2B5EF4-FFF2-40B4-BE49-F238E27FC236}">
                <a16:creationId xmlns:a16="http://schemas.microsoft.com/office/drawing/2014/main" id="{F530B93E-9DB0-0100-524F-34724FF43198}"/>
              </a:ext>
            </a:extLst>
          </p:cNvPr>
          <p:cNvSpPr>
            <a:spLocks noChangeArrowheads="1"/>
          </p:cNvSpPr>
          <p:nvPr/>
        </p:nvSpPr>
        <p:spPr bwMode="auto">
          <a:xfrm>
            <a:off x="7152774" y="3392107"/>
            <a:ext cx="588779"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2" name="Line 25">
            <a:extLst>
              <a:ext uri="{FF2B5EF4-FFF2-40B4-BE49-F238E27FC236}">
                <a16:creationId xmlns:a16="http://schemas.microsoft.com/office/drawing/2014/main" id="{780EA484-3311-BFFE-AC28-A16323E12EC6}"/>
              </a:ext>
            </a:extLst>
          </p:cNvPr>
          <p:cNvSpPr>
            <a:spLocks noChangeShapeType="1"/>
          </p:cNvSpPr>
          <p:nvPr/>
        </p:nvSpPr>
        <p:spPr bwMode="auto">
          <a:xfrm flipH="1">
            <a:off x="6650239" y="3839901"/>
            <a:ext cx="576262"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3" name="Line 26">
            <a:extLst>
              <a:ext uri="{FF2B5EF4-FFF2-40B4-BE49-F238E27FC236}">
                <a16:creationId xmlns:a16="http://schemas.microsoft.com/office/drawing/2014/main" id="{41BF7EE0-26BC-260B-E22F-E09E24248CA2}"/>
              </a:ext>
            </a:extLst>
          </p:cNvPr>
          <p:cNvSpPr>
            <a:spLocks noChangeShapeType="1"/>
          </p:cNvSpPr>
          <p:nvPr/>
        </p:nvSpPr>
        <p:spPr bwMode="auto">
          <a:xfrm>
            <a:off x="7658301" y="3839901"/>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4" name="Text Box 27">
            <a:extLst>
              <a:ext uri="{FF2B5EF4-FFF2-40B4-BE49-F238E27FC236}">
                <a16:creationId xmlns:a16="http://schemas.microsoft.com/office/drawing/2014/main" id="{63FEB31D-D97F-0D1A-A3E1-622814DBD889}"/>
              </a:ext>
            </a:extLst>
          </p:cNvPr>
          <p:cNvSpPr txBox="1">
            <a:spLocks noChangeArrowheads="1"/>
          </p:cNvSpPr>
          <p:nvPr/>
        </p:nvSpPr>
        <p:spPr bwMode="auto">
          <a:xfrm>
            <a:off x="6650239" y="3911339"/>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5" name="Text Box 28">
            <a:extLst>
              <a:ext uri="{FF2B5EF4-FFF2-40B4-BE49-F238E27FC236}">
                <a16:creationId xmlns:a16="http://schemas.microsoft.com/office/drawing/2014/main" id="{6D830D90-D9E5-08C1-258C-BF5B61CAD66C}"/>
              </a:ext>
            </a:extLst>
          </p:cNvPr>
          <p:cNvSpPr txBox="1">
            <a:spLocks noChangeArrowheads="1"/>
          </p:cNvSpPr>
          <p:nvPr/>
        </p:nvSpPr>
        <p:spPr bwMode="auto">
          <a:xfrm>
            <a:off x="7998026" y="3858951"/>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6" name="Oval 29">
            <a:extLst>
              <a:ext uri="{FF2B5EF4-FFF2-40B4-BE49-F238E27FC236}">
                <a16:creationId xmlns:a16="http://schemas.microsoft.com/office/drawing/2014/main" id="{8C54C389-8333-E95A-683B-66127D603434}"/>
              </a:ext>
            </a:extLst>
          </p:cNvPr>
          <p:cNvSpPr>
            <a:spLocks noChangeArrowheads="1"/>
          </p:cNvSpPr>
          <p:nvPr/>
        </p:nvSpPr>
        <p:spPr bwMode="auto">
          <a:xfrm>
            <a:off x="2760864" y="2096707"/>
            <a:ext cx="728662"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27" name="Line 30">
            <a:extLst>
              <a:ext uri="{FF2B5EF4-FFF2-40B4-BE49-F238E27FC236}">
                <a16:creationId xmlns:a16="http://schemas.microsoft.com/office/drawing/2014/main" id="{35A17FD3-4AFB-CF42-ED22-83059CF09D6E}"/>
              </a:ext>
            </a:extLst>
          </p:cNvPr>
          <p:cNvSpPr>
            <a:spLocks noChangeShapeType="1"/>
          </p:cNvSpPr>
          <p:nvPr/>
        </p:nvSpPr>
        <p:spPr bwMode="auto">
          <a:xfrm flipH="1">
            <a:off x="1824239" y="2544501"/>
            <a:ext cx="1081087" cy="9366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8" name="Line 31">
            <a:extLst>
              <a:ext uri="{FF2B5EF4-FFF2-40B4-BE49-F238E27FC236}">
                <a16:creationId xmlns:a16="http://schemas.microsoft.com/office/drawing/2014/main" id="{75FEB0DC-43D1-FFC3-1A71-E0511C36CC46}"/>
              </a:ext>
            </a:extLst>
          </p:cNvPr>
          <p:cNvSpPr>
            <a:spLocks noChangeShapeType="1"/>
          </p:cNvSpPr>
          <p:nvPr/>
        </p:nvSpPr>
        <p:spPr bwMode="auto">
          <a:xfrm>
            <a:off x="3337126" y="2544501"/>
            <a:ext cx="1152525" cy="9366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9" name="Text Box 32">
            <a:extLst>
              <a:ext uri="{FF2B5EF4-FFF2-40B4-BE49-F238E27FC236}">
                <a16:creationId xmlns:a16="http://schemas.microsoft.com/office/drawing/2014/main" id="{FF2ADE00-A7A9-44C9-A73F-EFA46CC675F5}"/>
              </a:ext>
            </a:extLst>
          </p:cNvPr>
          <p:cNvSpPr txBox="1">
            <a:spLocks noChangeArrowheads="1"/>
          </p:cNvSpPr>
          <p:nvPr/>
        </p:nvSpPr>
        <p:spPr bwMode="auto">
          <a:xfrm>
            <a:off x="2284171" y="259691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0</a:t>
            </a:r>
          </a:p>
        </p:txBody>
      </p:sp>
      <p:sp>
        <p:nvSpPr>
          <p:cNvPr id="30" name="Text Box 33">
            <a:extLst>
              <a:ext uri="{FF2B5EF4-FFF2-40B4-BE49-F238E27FC236}">
                <a16:creationId xmlns:a16="http://schemas.microsoft.com/office/drawing/2014/main" id="{9DC89812-4308-1606-953C-B725F1320399}"/>
              </a:ext>
            </a:extLst>
          </p:cNvPr>
          <p:cNvSpPr txBox="1">
            <a:spLocks noChangeArrowheads="1"/>
          </p:cNvSpPr>
          <p:nvPr/>
        </p:nvSpPr>
        <p:spPr bwMode="auto">
          <a:xfrm>
            <a:off x="3676851" y="25635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1</a:t>
            </a:r>
          </a:p>
        </p:txBody>
      </p:sp>
      <p:sp>
        <p:nvSpPr>
          <p:cNvPr id="31" name="Oval 34">
            <a:extLst>
              <a:ext uri="{FF2B5EF4-FFF2-40B4-BE49-F238E27FC236}">
                <a16:creationId xmlns:a16="http://schemas.microsoft.com/office/drawing/2014/main" id="{FA86EA28-6CAF-F5CF-C023-312BA6CA4557}"/>
              </a:ext>
            </a:extLst>
          </p:cNvPr>
          <p:cNvSpPr>
            <a:spLocks noChangeArrowheads="1"/>
          </p:cNvSpPr>
          <p:nvPr/>
        </p:nvSpPr>
        <p:spPr bwMode="auto">
          <a:xfrm>
            <a:off x="7636962" y="2096707"/>
            <a:ext cx="588779"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2" name="Line 35">
            <a:extLst>
              <a:ext uri="{FF2B5EF4-FFF2-40B4-BE49-F238E27FC236}">
                <a16:creationId xmlns:a16="http://schemas.microsoft.com/office/drawing/2014/main" id="{62850238-ACA0-E409-5A34-CEA23F8FFEFC}"/>
              </a:ext>
            </a:extLst>
          </p:cNvPr>
          <p:cNvSpPr>
            <a:spLocks noChangeShapeType="1"/>
          </p:cNvSpPr>
          <p:nvPr/>
        </p:nvSpPr>
        <p:spPr bwMode="auto">
          <a:xfrm flipH="1">
            <a:off x="7440814" y="2544501"/>
            <a:ext cx="269875" cy="863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Text Box 36">
            <a:extLst>
              <a:ext uri="{FF2B5EF4-FFF2-40B4-BE49-F238E27FC236}">
                <a16:creationId xmlns:a16="http://schemas.microsoft.com/office/drawing/2014/main" id="{6D8F5E8D-9A74-E902-8BF7-28AF2C17EFB5}"/>
              </a:ext>
            </a:extLst>
          </p:cNvPr>
          <p:cNvSpPr txBox="1">
            <a:spLocks noChangeArrowheads="1"/>
          </p:cNvSpPr>
          <p:nvPr/>
        </p:nvSpPr>
        <p:spPr bwMode="auto">
          <a:xfrm>
            <a:off x="7297939" y="268896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 name="Rectangle 3">
            <a:extLst>
              <a:ext uri="{FF2B5EF4-FFF2-40B4-BE49-F238E27FC236}">
                <a16:creationId xmlns:a16="http://schemas.microsoft.com/office/drawing/2014/main" id="{0B2CB3EA-EA90-B6AD-3EF4-D6A58DD2D0E4}"/>
              </a:ext>
            </a:extLst>
          </p:cNvPr>
          <p:cNvSpPr>
            <a:spLocks noChangeArrowheads="1"/>
          </p:cNvSpPr>
          <p:nvPr/>
        </p:nvSpPr>
        <p:spPr bwMode="auto">
          <a:xfrm>
            <a:off x="3434093" y="4566163"/>
            <a:ext cx="817563" cy="373063"/>
          </a:xfrm>
          <a:prstGeom prst="rect">
            <a:avLst/>
          </a:prstGeom>
          <a:solidFill>
            <a:srgbClr val="DDDDDD"/>
          </a:solidFill>
          <a:ln w="6350" algn="ctr">
            <a:solidFill>
              <a:schemeClr val="tx1"/>
            </a:solidFill>
            <a:miter lim="800000"/>
            <a:headEnd/>
            <a:tailEnd/>
          </a:ln>
        </p:spPr>
        <p:txBody>
          <a:bodyPr anchor="ctr">
            <a:spAutoFit/>
          </a:bodyPr>
          <a:lstStyle/>
          <a:p>
            <a:pPr algn="ctr"/>
            <a:r>
              <a:rPr lang="en-US" altLang="zh-CN" b="1" dirty="0">
                <a:solidFill>
                  <a:srgbClr val="FF0000"/>
                </a:solidFill>
                <a:ea typeface="微软雅黑 Light" panose="020B0502040204020203" pitchFamily="34" charset="-122"/>
              </a:rPr>
              <a:t>b: 13</a:t>
            </a:r>
            <a:r>
              <a:rPr lang="zh-CN" altLang="en-US" b="1" dirty="0">
                <a:solidFill>
                  <a:srgbClr val="FF0000"/>
                </a:solidFill>
                <a:ea typeface="微软雅黑 Light" panose="020B0502040204020203" pitchFamily="34" charset="-122"/>
              </a:rPr>
              <a:t>？</a:t>
            </a:r>
            <a:endParaRPr lang="en-US" altLang="zh-CN" b="1" dirty="0">
              <a:solidFill>
                <a:srgbClr val="FF0000"/>
              </a:solidFill>
              <a:ea typeface="微软雅黑 Light" panose="020B0502040204020203" pitchFamily="34" charset="-122"/>
            </a:endParaRPr>
          </a:p>
        </p:txBody>
      </p:sp>
      <p:sp>
        <p:nvSpPr>
          <p:cNvPr id="38" name="Rectangle 5">
            <a:extLst>
              <a:ext uri="{FF2B5EF4-FFF2-40B4-BE49-F238E27FC236}">
                <a16:creationId xmlns:a16="http://schemas.microsoft.com/office/drawing/2014/main" id="{D6C47B68-A05C-E261-7EEA-1DAC07F7B82C}"/>
              </a:ext>
            </a:extLst>
          </p:cNvPr>
          <p:cNvSpPr>
            <a:spLocks noChangeArrowheads="1"/>
          </p:cNvSpPr>
          <p:nvPr/>
        </p:nvSpPr>
        <p:spPr bwMode="auto">
          <a:xfrm>
            <a:off x="4800931" y="4566163"/>
            <a:ext cx="817562" cy="373063"/>
          </a:xfrm>
          <a:prstGeom prst="rect">
            <a:avLst/>
          </a:prstGeom>
          <a:solidFill>
            <a:srgbClr val="DDDDDD"/>
          </a:solidFill>
          <a:ln w="6350">
            <a:solidFill>
              <a:schemeClr val="tx1"/>
            </a:solidFill>
            <a:miter lim="800000"/>
            <a:headEnd/>
            <a:tailEnd/>
          </a:ln>
        </p:spPr>
        <p:txBody>
          <a:bodyPr anchor="ctr">
            <a:spAutoFit/>
          </a:bodyPr>
          <a:lstStyle/>
          <a:p>
            <a:pPr algn="ctr"/>
            <a:r>
              <a:rPr lang="en-US" altLang="zh-CN" b="1" dirty="0">
                <a:solidFill>
                  <a:srgbClr val="FF0000"/>
                </a:solidFill>
                <a:ea typeface="微软雅黑 Light" panose="020B0502040204020203" pitchFamily="34" charset="-122"/>
              </a:rPr>
              <a:t>a: 45</a:t>
            </a:r>
            <a:r>
              <a:rPr lang="zh-CN" altLang="en-US" b="1" dirty="0">
                <a:solidFill>
                  <a:srgbClr val="FF0000"/>
                </a:solidFill>
                <a:ea typeface="微软雅黑 Light" panose="020B0502040204020203" pitchFamily="34" charset="-122"/>
              </a:rPr>
              <a:t>？</a:t>
            </a:r>
            <a:endParaRPr lang="en-US" altLang="zh-CN" b="1" dirty="0">
              <a:solidFill>
                <a:srgbClr val="FF0000"/>
              </a:solidFill>
              <a:ea typeface="微软雅黑 Light" panose="020B0502040204020203" pitchFamily="34" charset="-122"/>
            </a:endParaRPr>
          </a:p>
        </p:txBody>
      </p:sp>
      <p:sp>
        <p:nvSpPr>
          <p:cNvPr id="39" name="Oval 14">
            <a:extLst>
              <a:ext uri="{FF2B5EF4-FFF2-40B4-BE49-F238E27FC236}">
                <a16:creationId xmlns:a16="http://schemas.microsoft.com/office/drawing/2014/main" id="{F2C0D851-20DC-F785-26AE-7807EE7D5715}"/>
              </a:ext>
            </a:extLst>
          </p:cNvPr>
          <p:cNvSpPr>
            <a:spLocks noChangeArrowheads="1"/>
          </p:cNvSpPr>
          <p:nvPr/>
        </p:nvSpPr>
        <p:spPr bwMode="auto">
          <a:xfrm>
            <a:off x="4223966" y="3470669"/>
            <a:ext cx="588778"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40" name="Line 15">
            <a:extLst>
              <a:ext uri="{FF2B5EF4-FFF2-40B4-BE49-F238E27FC236}">
                <a16:creationId xmlns:a16="http://schemas.microsoft.com/office/drawing/2014/main" id="{867D820D-41CA-45B5-B0F6-061D5D4A8B2D}"/>
              </a:ext>
            </a:extLst>
          </p:cNvPr>
          <p:cNvSpPr>
            <a:spLocks noChangeShapeType="1"/>
          </p:cNvSpPr>
          <p:nvPr/>
        </p:nvSpPr>
        <p:spPr bwMode="auto">
          <a:xfrm flipH="1">
            <a:off x="3721431" y="3918463"/>
            <a:ext cx="576262"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1" name="Line 16">
            <a:extLst>
              <a:ext uri="{FF2B5EF4-FFF2-40B4-BE49-F238E27FC236}">
                <a16:creationId xmlns:a16="http://schemas.microsoft.com/office/drawing/2014/main" id="{0229C06C-ED1B-9158-2F57-0C8A8F4E827A}"/>
              </a:ext>
            </a:extLst>
          </p:cNvPr>
          <p:cNvSpPr>
            <a:spLocks noChangeShapeType="1"/>
          </p:cNvSpPr>
          <p:nvPr/>
        </p:nvSpPr>
        <p:spPr bwMode="auto">
          <a:xfrm>
            <a:off x="4729493" y="3918463"/>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2" name="Text Box 17">
            <a:extLst>
              <a:ext uri="{FF2B5EF4-FFF2-40B4-BE49-F238E27FC236}">
                <a16:creationId xmlns:a16="http://schemas.microsoft.com/office/drawing/2014/main" id="{B961070A-88BC-3FAF-5F39-6D871C9D66AB}"/>
              </a:ext>
            </a:extLst>
          </p:cNvPr>
          <p:cNvSpPr txBox="1">
            <a:spLocks noChangeArrowheads="1"/>
          </p:cNvSpPr>
          <p:nvPr/>
        </p:nvSpPr>
        <p:spPr bwMode="auto">
          <a:xfrm>
            <a:off x="3721431" y="398990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43" name="Text Box 18">
            <a:extLst>
              <a:ext uri="{FF2B5EF4-FFF2-40B4-BE49-F238E27FC236}">
                <a16:creationId xmlns:a16="http://schemas.microsoft.com/office/drawing/2014/main" id="{EBDDA28C-CCFB-E20F-45BF-AFA1F0A0F154}"/>
              </a:ext>
            </a:extLst>
          </p:cNvPr>
          <p:cNvSpPr txBox="1">
            <a:spLocks noChangeArrowheads="1"/>
          </p:cNvSpPr>
          <p:nvPr/>
        </p:nvSpPr>
        <p:spPr bwMode="auto">
          <a:xfrm>
            <a:off x="5069218" y="393751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44" name="Text Box 39">
            <a:extLst>
              <a:ext uri="{FF2B5EF4-FFF2-40B4-BE49-F238E27FC236}">
                <a16:creationId xmlns:a16="http://schemas.microsoft.com/office/drawing/2014/main" id="{9F362356-542C-498D-915A-5AB327C3D76D}"/>
              </a:ext>
            </a:extLst>
          </p:cNvPr>
          <p:cNvSpPr txBox="1">
            <a:spLocks noChangeArrowheads="1"/>
          </p:cNvSpPr>
          <p:nvPr/>
        </p:nvSpPr>
        <p:spPr bwMode="auto">
          <a:xfrm>
            <a:off x="3723018" y="5188463"/>
            <a:ext cx="1958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与</a:t>
            </a:r>
            <a:r>
              <a:rPr lang="en-US" altLang="zh-CN" sz="2400" dirty="0">
                <a:latin typeface="+mn-lt"/>
                <a:ea typeface="微软雅黑 Light" panose="020B0502040204020203" pitchFamily="34" charset="-122"/>
              </a:rPr>
              <a:t>T’</a:t>
            </a:r>
            <a:r>
              <a:rPr lang="zh-CN" altLang="en-US" sz="2400" dirty="0">
                <a:latin typeface="+mn-lt"/>
                <a:ea typeface="微软雅黑 Light" panose="020B0502040204020203" pitchFamily="34" charset="-122"/>
              </a:rPr>
              <a:t>不同之处</a:t>
            </a:r>
          </a:p>
        </p:txBody>
      </p:sp>
      <p:sp>
        <p:nvSpPr>
          <p:cNvPr id="45" name="AutoShape 40">
            <a:extLst>
              <a:ext uri="{FF2B5EF4-FFF2-40B4-BE49-F238E27FC236}">
                <a16:creationId xmlns:a16="http://schemas.microsoft.com/office/drawing/2014/main" id="{C0F7748C-1793-68E7-018C-4CBF7048DC6B}"/>
              </a:ext>
            </a:extLst>
          </p:cNvPr>
          <p:cNvSpPr>
            <a:spLocks/>
          </p:cNvSpPr>
          <p:nvPr/>
        </p:nvSpPr>
        <p:spPr bwMode="auto">
          <a:xfrm rot="5400000" flipH="1" flipV="1">
            <a:off x="4414509" y="4454258"/>
            <a:ext cx="222102" cy="1297108"/>
          </a:xfrm>
          <a:prstGeom prst="leftBrace">
            <a:avLst>
              <a:gd name="adj1" fmla="val 45696"/>
              <a:gd name="adj2" fmla="val 50000"/>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6" name="Rectangle 5">
            <a:extLst>
              <a:ext uri="{FF2B5EF4-FFF2-40B4-BE49-F238E27FC236}">
                <a16:creationId xmlns:a16="http://schemas.microsoft.com/office/drawing/2014/main" id="{2833EC48-3943-DE75-6965-F56747F5ED37}"/>
              </a:ext>
            </a:extLst>
          </p:cNvPr>
          <p:cNvSpPr>
            <a:spLocks noChangeArrowheads="1"/>
          </p:cNvSpPr>
          <p:nvPr/>
        </p:nvSpPr>
        <p:spPr bwMode="auto">
          <a:xfrm>
            <a:off x="746235" y="4635360"/>
            <a:ext cx="817563" cy="373063"/>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dirty="0">
                <a:solidFill>
                  <a:srgbClr val="FF0000"/>
                </a:solidFill>
                <a:ea typeface="微软雅黑 Light" panose="020B0502040204020203" pitchFamily="34" charset="-122"/>
              </a:rPr>
              <a:t>x: 12</a:t>
            </a:r>
          </a:p>
        </p:txBody>
      </p:sp>
      <p:sp>
        <p:nvSpPr>
          <p:cNvPr id="7" name="Rectangle 9">
            <a:extLst>
              <a:ext uri="{FF2B5EF4-FFF2-40B4-BE49-F238E27FC236}">
                <a16:creationId xmlns:a16="http://schemas.microsoft.com/office/drawing/2014/main" id="{7B42104A-944B-D2E4-947B-AC3EB5CF42AB}"/>
              </a:ext>
            </a:extLst>
          </p:cNvPr>
          <p:cNvSpPr>
            <a:spLocks noChangeArrowheads="1"/>
          </p:cNvSpPr>
          <p:nvPr/>
        </p:nvSpPr>
        <p:spPr bwMode="auto">
          <a:xfrm>
            <a:off x="2186097" y="4635360"/>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dirty="0">
                <a:solidFill>
                  <a:srgbClr val="FF0000"/>
                </a:solidFill>
                <a:ea typeface="微软雅黑 Light" panose="020B0502040204020203" pitchFamily="34" charset="-122"/>
              </a:rPr>
              <a:t>y: 16</a:t>
            </a:r>
          </a:p>
        </p:txBody>
      </p:sp>
      <p:sp>
        <p:nvSpPr>
          <p:cNvPr id="16" name="Line 21">
            <a:extLst>
              <a:ext uri="{FF2B5EF4-FFF2-40B4-BE49-F238E27FC236}">
                <a16:creationId xmlns:a16="http://schemas.microsoft.com/office/drawing/2014/main" id="{3DB43386-0201-C674-ECD6-CB3A529A9584}"/>
              </a:ext>
            </a:extLst>
          </p:cNvPr>
          <p:cNvSpPr>
            <a:spLocks noChangeShapeType="1"/>
          </p:cNvSpPr>
          <p:nvPr/>
        </p:nvSpPr>
        <p:spPr bwMode="auto">
          <a:xfrm flipH="1">
            <a:off x="1033572" y="3987660"/>
            <a:ext cx="576263"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22">
            <a:extLst>
              <a:ext uri="{FF2B5EF4-FFF2-40B4-BE49-F238E27FC236}">
                <a16:creationId xmlns:a16="http://schemas.microsoft.com/office/drawing/2014/main" id="{96747217-1F3F-E41B-DD72-C805C5C20609}"/>
              </a:ext>
            </a:extLst>
          </p:cNvPr>
          <p:cNvSpPr>
            <a:spLocks noChangeShapeType="1"/>
          </p:cNvSpPr>
          <p:nvPr/>
        </p:nvSpPr>
        <p:spPr bwMode="auto">
          <a:xfrm>
            <a:off x="2041635" y="3987660"/>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Text Box 23">
            <a:extLst>
              <a:ext uri="{FF2B5EF4-FFF2-40B4-BE49-F238E27FC236}">
                <a16:creationId xmlns:a16="http://schemas.microsoft.com/office/drawing/2014/main" id="{A8782D44-C128-B84D-D6E9-12FF7BE59F13}"/>
              </a:ext>
            </a:extLst>
          </p:cNvPr>
          <p:cNvSpPr txBox="1">
            <a:spLocks noChangeArrowheads="1"/>
          </p:cNvSpPr>
          <p:nvPr/>
        </p:nvSpPr>
        <p:spPr bwMode="auto">
          <a:xfrm>
            <a:off x="1033572" y="405909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9" name="Text Box 24">
            <a:extLst>
              <a:ext uri="{FF2B5EF4-FFF2-40B4-BE49-F238E27FC236}">
                <a16:creationId xmlns:a16="http://schemas.microsoft.com/office/drawing/2014/main" id="{62C7D991-9FB7-B173-D13B-B3A2E44DEBDD}"/>
              </a:ext>
            </a:extLst>
          </p:cNvPr>
          <p:cNvSpPr txBox="1">
            <a:spLocks noChangeArrowheads="1"/>
          </p:cNvSpPr>
          <p:nvPr/>
        </p:nvSpPr>
        <p:spPr bwMode="auto">
          <a:xfrm>
            <a:off x="2381360" y="400671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6" name="任意多边形: 形状 35">
            <a:extLst>
              <a:ext uri="{FF2B5EF4-FFF2-40B4-BE49-F238E27FC236}">
                <a16:creationId xmlns:a16="http://schemas.microsoft.com/office/drawing/2014/main" id="{D3C12B20-F537-D68C-6DDC-DCB93439DBE4}"/>
              </a:ext>
            </a:extLst>
          </p:cNvPr>
          <p:cNvSpPr/>
          <p:nvPr/>
        </p:nvSpPr>
        <p:spPr>
          <a:xfrm>
            <a:off x="527262" y="4399795"/>
            <a:ext cx="2754774" cy="874355"/>
          </a:xfrm>
          <a:custGeom>
            <a:avLst/>
            <a:gdLst>
              <a:gd name="connsiteX0" fmla="*/ 28936 w 2754774"/>
              <a:gd name="connsiteY0" fmla="*/ 64128 h 874355"/>
              <a:gd name="connsiteX1" fmla="*/ 179407 w 2754774"/>
              <a:gd name="connsiteY1" fmla="*/ 104639 h 874355"/>
              <a:gd name="connsiteX2" fmla="*/ 248855 w 2754774"/>
              <a:gd name="connsiteY2" fmla="*/ 110426 h 874355"/>
              <a:gd name="connsiteX3" fmla="*/ 283579 w 2754774"/>
              <a:gd name="connsiteY3" fmla="*/ 122001 h 874355"/>
              <a:gd name="connsiteX4" fmla="*/ 358815 w 2754774"/>
              <a:gd name="connsiteY4" fmla="*/ 127788 h 874355"/>
              <a:gd name="connsiteX5" fmla="*/ 445625 w 2754774"/>
              <a:gd name="connsiteY5" fmla="*/ 98852 h 874355"/>
              <a:gd name="connsiteX6" fmla="*/ 468774 w 2754774"/>
              <a:gd name="connsiteY6" fmla="*/ 75702 h 874355"/>
              <a:gd name="connsiteX7" fmla="*/ 520860 w 2754774"/>
              <a:gd name="connsiteY7" fmla="*/ 64128 h 874355"/>
              <a:gd name="connsiteX8" fmla="*/ 596096 w 2754774"/>
              <a:gd name="connsiteY8" fmla="*/ 40978 h 874355"/>
              <a:gd name="connsiteX9" fmla="*/ 677118 w 2754774"/>
              <a:gd name="connsiteY9" fmla="*/ 35191 h 874355"/>
              <a:gd name="connsiteX10" fmla="*/ 1030146 w 2754774"/>
              <a:gd name="connsiteY10" fmla="*/ 17829 h 874355"/>
              <a:gd name="connsiteX11" fmla="*/ 1145893 w 2754774"/>
              <a:gd name="connsiteY11" fmla="*/ 6254 h 874355"/>
              <a:gd name="connsiteX12" fmla="*/ 1979270 w 2754774"/>
              <a:gd name="connsiteY12" fmla="*/ 17829 h 874355"/>
              <a:gd name="connsiteX13" fmla="*/ 2071868 w 2754774"/>
              <a:gd name="connsiteY13" fmla="*/ 29403 h 874355"/>
              <a:gd name="connsiteX14" fmla="*/ 2152891 w 2754774"/>
              <a:gd name="connsiteY14" fmla="*/ 35191 h 874355"/>
              <a:gd name="connsiteX15" fmla="*/ 2361235 w 2754774"/>
              <a:gd name="connsiteY15" fmla="*/ 75702 h 874355"/>
              <a:gd name="connsiteX16" fmla="*/ 2430683 w 2754774"/>
              <a:gd name="connsiteY16" fmla="*/ 110426 h 874355"/>
              <a:gd name="connsiteX17" fmla="*/ 2517493 w 2754774"/>
              <a:gd name="connsiteY17" fmla="*/ 139363 h 874355"/>
              <a:gd name="connsiteX18" fmla="*/ 2569579 w 2754774"/>
              <a:gd name="connsiteY18" fmla="*/ 162512 h 874355"/>
              <a:gd name="connsiteX19" fmla="*/ 2627453 w 2754774"/>
              <a:gd name="connsiteY19" fmla="*/ 214598 h 874355"/>
              <a:gd name="connsiteX20" fmla="*/ 2708475 w 2754774"/>
              <a:gd name="connsiteY20" fmla="*/ 289834 h 874355"/>
              <a:gd name="connsiteX21" fmla="*/ 2754774 w 2754774"/>
              <a:gd name="connsiteY21" fmla="*/ 399793 h 874355"/>
              <a:gd name="connsiteX22" fmla="*/ 2743200 w 2754774"/>
              <a:gd name="connsiteY22" fmla="*/ 584988 h 874355"/>
              <a:gd name="connsiteX23" fmla="*/ 2731625 w 2754774"/>
              <a:gd name="connsiteY23" fmla="*/ 654436 h 874355"/>
              <a:gd name="connsiteX24" fmla="*/ 2702688 w 2754774"/>
              <a:gd name="connsiteY24" fmla="*/ 706522 h 874355"/>
              <a:gd name="connsiteX25" fmla="*/ 2679539 w 2754774"/>
              <a:gd name="connsiteY25" fmla="*/ 764396 h 874355"/>
              <a:gd name="connsiteX26" fmla="*/ 2633240 w 2754774"/>
              <a:gd name="connsiteY26" fmla="*/ 787545 h 874355"/>
              <a:gd name="connsiteX27" fmla="*/ 2598516 w 2754774"/>
              <a:gd name="connsiteY27" fmla="*/ 833844 h 874355"/>
              <a:gd name="connsiteX28" fmla="*/ 2505918 w 2754774"/>
              <a:gd name="connsiteY28" fmla="*/ 868568 h 874355"/>
              <a:gd name="connsiteX29" fmla="*/ 2482769 w 2754774"/>
              <a:gd name="connsiteY29" fmla="*/ 874355 h 874355"/>
              <a:gd name="connsiteX30" fmla="*/ 2164465 w 2754774"/>
              <a:gd name="connsiteY30" fmla="*/ 862781 h 874355"/>
              <a:gd name="connsiteX31" fmla="*/ 1979270 w 2754774"/>
              <a:gd name="connsiteY31" fmla="*/ 845419 h 874355"/>
              <a:gd name="connsiteX32" fmla="*/ 1452622 w 2754774"/>
              <a:gd name="connsiteY32" fmla="*/ 828057 h 874355"/>
              <a:gd name="connsiteX33" fmla="*/ 879675 w 2754774"/>
              <a:gd name="connsiteY33" fmla="*/ 799120 h 874355"/>
              <a:gd name="connsiteX34" fmla="*/ 567159 w 2754774"/>
              <a:gd name="connsiteY34" fmla="*/ 822269 h 874355"/>
              <a:gd name="connsiteX35" fmla="*/ 422475 w 2754774"/>
              <a:gd name="connsiteY35" fmla="*/ 828057 h 874355"/>
              <a:gd name="connsiteX36" fmla="*/ 179407 w 2754774"/>
              <a:gd name="connsiteY36" fmla="*/ 799120 h 874355"/>
              <a:gd name="connsiteX37" fmla="*/ 92597 w 2754774"/>
              <a:gd name="connsiteY37" fmla="*/ 758609 h 874355"/>
              <a:gd name="connsiteX38" fmla="*/ 52086 w 2754774"/>
              <a:gd name="connsiteY38" fmla="*/ 706522 h 874355"/>
              <a:gd name="connsiteX39" fmla="*/ 34724 w 2754774"/>
              <a:gd name="connsiteY39" fmla="*/ 654436 h 874355"/>
              <a:gd name="connsiteX40" fmla="*/ 11574 w 2754774"/>
              <a:gd name="connsiteY40" fmla="*/ 602350 h 874355"/>
              <a:gd name="connsiteX41" fmla="*/ 0 w 2754774"/>
              <a:gd name="connsiteY41" fmla="*/ 498178 h 874355"/>
              <a:gd name="connsiteX42" fmla="*/ 40511 w 2754774"/>
              <a:gd name="connsiteY42" fmla="*/ 278259 h 874355"/>
              <a:gd name="connsiteX43" fmla="*/ 46298 w 2754774"/>
              <a:gd name="connsiteY43" fmla="*/ 243535 h 874355"/>
              <a:gd name="connsiteX44" fmla="*/ 52086 w 2754774"/>
              <a:gd name="connsiteY44" fmla="*/ 197236 h 874355"/>
              <a:gd name="connsiteX45" fmla="*/ 63660 w 2754774"/>
              <a:gd name="connsiteY45" fmla="*/ 174087 h 874355"/>
              <a:gd name="connsiteX46" fmla="*/ 28936 w 2754774"/>
              <a:gd name="connsiteY46" fmla="*/ 64128 h 87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54774" h="874355">
                <a:moveTo>
                  <a:pt x="28936" y="64128"/>
                </a:moveTo>
                <a:cubicBezTo>
                  <a:pt x="48227" y="52553"/>
                  <a:pt x="128578" y="93938"/>
                  <a:pt x="179407" y="104639"/>
                </a:cubicBezTo>
                <a:cubicBezTo>
                  <a:pt x="202138" y="109424"/>
                  <a:pt x="225941" y="106607"/>
                  <a:pt x="248855" y="110426"/>
                </a:cubicBezTo>
                <a:cubicBezTo>
                  <a:pt x="260890" y="112432"/>
                  <a:pt x="271527" y="120098"/>
                  <a:pt x="283579" y="122001"/>
                </a:cubicBezTo>
                <a:cubicBezTo>
                  <a:pt x="308424" y="125924"/>
                  <a:pt x="333736" y="125859"/>
                  <a:pt x="358815" y="127788"/>
                </a:cubicBezTo>
                <a:cubicBezTo>
                  <a:pt x="379717" y="121816"/>
                  <a:pt x="427790" y="109256"/>
                  <a:pt x="445625" y="98852"/>
                </a:cubicBezTo>
                <a:cubicBezTo>
                  <a:pt x="455051" y="93353"/>
                  <a:pt x="458866" y="80275"/>
                  <a:pt x="468774" y="75702"/>
                </a:cubicBezTo>
                <a:cubicBezTo>
                  <a:pt x="484922" y="68249"/>
                  <a:pt x="503675" y="68711"/>
                  <a:pt x="520860" y="64128"/>
                </a:cubicBezTo>
                <a:cubicBezTo>
                  <a:pt x="542415" y="58380"/>
                  <a:pt x="574349" y="44085"/>
                  <a:pt x="596096" y="40978"/>
                </a:cubicBezTo>
                <a:cubicBezTo>
                  <a:pt x="622900" y="37149"/>
                  <a:pt x="650130" y="37379"/>
                  <a:pt x="677118" y="35191"/>
                </a:cubicBezTo>
                <a:cubicBezTo>
                  <a:pt x="905409" y="16681"/>
                  <a:pt x="729275" y="25746"/>
                  <a:pt x="1030146" y="17829"/>
                </a:cubicBezTo>
                <a:cubicBezTo>
                  <a:pt x="1068728" y="13971"/>
                  <a:pt x="1107197" y="8724"/>
                  <a:pt x="1145893" y="6254"/>
                </a:cubicBezTo>
                <a:cubicBezTo>
                  <a:pt x="1413410" y="-10822"/>
                  <a:pt x="1745461" y="11834"/>
                  <a:pt x="1979270" y="17829"/>
                </a:cubicBezTo>
                <a:cubicBezTo>
                  <a:pt x="2010136" y="21687"/>
                  <a:pt x="2040916" y="26308"/>
                  <a:pt x="2071868" y="29403"/>
                </a:cubicBezTo>
                <a:cubicBezTo>
                  <a:pt x="2098810" y="32097"/>
                  <a:pt x="2126058" y="31565"/>
                  <a:pt x="2152891" y="35191"/>
                </a:cubicBezTo>
                <a:cubicBezTo>
                  <a:pt x="2247108" y="47923"/>
                  <a:pt x="2278835" y="56687"/>
                  <a:pt x="2361235" y="75702"/>
                </a:cubicBezTo>
                <a:cubicBezTo>
                  <a:pt x="2384384" y="87277"/>
                  <a:pt x="2406714" y="100661"/>
                  <a:pt x="2430683" y="110426"/>
                </a:cubicBezTo>
                <a:cubicBezTo>
                  <a:pt x="2458931" y="121934"/>
                  <a:pt x="2488933" y="128653"/>
                  <a:pt x="2517493" y="139363"/>
                </a:cubicBezTo>
                <a:cubicBezTo>
                  <a:pt x="2535283" y="146034"/>
                  <a:pt x="2552217" y="154796"/>
                  <a:pt x="2569579" y="162512"/>
                </a:cubicBezTo>
                <a:cubicBezTo>
                  <a:pt x="2588870" y="179874"/>
                  <a:pt x="2606966" y="198664"/>
                  <a:pt x="2627453" y="214598"/>
                </a:cubicBezTo>
                <a:cubicBezTo>
                  <a:pt x="2676156" y="252478"/>
                  <a:pt x="2677623" y="230334"/>
                  <a:pt x="2708475" y="289834"/>
                </a:cubicBezTo>
                <a:cubicBezTo>
                  <a:pt x="2726782" y="325140"/>
                  <a:pt x="2754774" y="399793"/>
                  <a:pt x="2754774" y="399793"/>
                </a:cubicBezTo>
                <a:cubicBezTo>
                  <a:pt x="2750916" y="461525"/>
                  <a:pt x="2748800" y="523390"/>
                  <a:pt x="2743200" y="584988"/>
                </a:cubicBezTo>
                <a:cubicBezTo>
                  <a:pt x="2741075" y="608360"/>
                  <a:pt x="2739047" y="632172"/>
                  <a:pt x="2731625" y="654436"/>
                </a:cubicBezTo>
                <a:cubicBezTo>
                  <a:pt x="2725344" y="673278"/>
                  <a:pt x="2711190" y="688572"/>
                  <a:pt x="2702688" y="706522"/>
                </a:cubicBezTo>
                <a:cubicBezTo>
                  <a:pt x="2693794" y="725299"/>
                  <a:pt x="2693061" y="748621"/>
                  <a:pt x="2679539" y="764396"/>
                </a:cubicBezTo>
                <a:cubicBezTo>
                  <a:pt x="2668310" y="777497"/>
                  <a:pt x="2648673" y="779829"/>
                  <a:pt x="2633240" y="787545"/>
                </a:cubicBezTo>
                <a:cubicBezTo>
                  <a:pt x="2621665" y="802978"/>
                  <a:pt x="2612691" y="820759"/>
                  <a:pt x="2598516" y="833844"/>
                </a:cubicBezTo>
                <a:cubicBezTo>
                  <a:pt x="2570258" y="859929"/>
                  <a:pt x="2541516" y="860353"/>
                  <a:pt x="2505918" y="868568"/>
                </a:cubicBezTo>
                <a:cubicBezTo>
                  <a:pt x="2498168" y="870356"/>
                  <a:pt x="2490485" y="872426"/>
                  <a:pt x="2482769" y="874355"/>
                </a:cubicBezTo>
                <a:cubicBezTo>
                  <a:pt x="2451620" y="873535"/>
                  <a:pt x="2236776" y="870261"/>
                  <a:pt x="2164465" y="862781"/>
                </a:cubicBezTo>
                <a:cubicBezTo>
                  <a:pt x="1929696" y="838495"/>
                  <a:pt x="2327861" y="862847"/>
                  <a:pt x="1979270" y="845419"/>
                </a:cubicBezTo>
                <a:cubicBezTo>
                  <a:pt x="1754910" y="820487"/>
                  <a:pt x="2080592" y="855164"/>
                  <a:pt x="1452622" y="828057"/>
                </a:cubicBezTo>
                <a:lnTo>
                  <a:pt x="879675" y="799120"/>
                </a:lnTo>
                <a:lnTo>
                  <a:pt x="567159" y="822269"/>
                </a:lnTo>
                <a:cubicBezTo>
                  <a:pt x="518989" y="825318"/>
                  <a:pt x="470656" y="830933"/>
                  <a:pt x="422475" y="828057"/>
                </a:cubicBezTo>
                <a:cubicBezTo>
                  <a:pt x="341025" y="823194"/>
                  <a:pt x="260430" y="808766"/>
                  <a:pt x="179407" y="799120"/>
                </a:cubicBezTo>
                <a:cubicBezTo>
                  <a:pt x="165397" y="793116"/>
                  <a:pt x="102286" y="767006"/>
                  <a:pt x="92597" y="758609"/>
                </a:cubicBezTo>
                <a:cubicBezTo>
                  <a:pt x="75975" y="744203"/>
                  <a:pt x="65590" y="723884"/>
                  <a:pt x="52086" y="706522"/>
                </a:cubicBezTo>
                <a:cubicBezTo>
                  <a:pt x="46299" y="689160"/>
                  <a:pt x="41357" y="671493"/>
                  <a:pt x="34724" y="654436"/>
                </a:cubicBezTo>
                <a:cubicBezTo>
                  <a:pt x="27838" y="636728"/>
                  <a:pt x="15696" y="620897"/>
                  <a:pt x="11574" y="602350"/>
                </a:cubicBezTo>
                <a:cubicBezTo>
                  <a:pt x="3995" y="568244"/>
                  <a:pt x="3858" y="532902"/>
                  <a:pt x="0" y="498178"/>
                </a:cubicBezTo>
                <a:cubicBezTo>
                  <a:pt x="29920" y="288735"/>
                  <a:pt x="-8898" y="352370"/>
                  <a:pt x="40511" y="278259"/>
                </a:cubicBezTo>
                <a:cubicBezTo>
                  <a:pt x="42440" y="266684"/>
                  <a:pt x="44638" y="255151"/>
                  <a:pt x="46298" y="243535"/>
                </a:cubicBezTo>
                <a:cubicBezTo>
                  <a:pt x="48498" y="228138"/>
                  <a:pt x="48314" y="212325"/>
                  <a:pt x="52086" y="197236"/>
                </a:cubicBezTo>
                <a:cubicBezTo>
                  <a:pt x="54178" y="188867"/>
                  <a:pt x="59802" y="181803"/>
                  <a:pt x="63660" y="174087"/>
                </a:cubicBezTo>
                <a:cubicBezTo>
                  <a:pt x="70600" y="104697"/>
                  <a:pt x="9645" y="75703"/>
                  <a:pt x="28936" y="64128"/>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 Box 46">
            <a:extLst>
              <a:ext uri="{FF2B5EF4-FFF2-40B4-BE49-F238E27FC236}">
                <a16:creationId xmlns:a16="http://schemas.microsoft.com/office/drawing/2014/main" id="{2BD75A57-9CB5-1D95-24D7-FAC0736AC3CA}"/>
              </a:ext>
            </a:extLst>
          </p:cNvPr>
          <p:cNvSpPr txBox="1">
            <a:spLocks noChangeArrowheads="1"/>
          </p:cNvSpPr>
          <p:nvPr/>
        </p:nvSpPr>
        <p:spPr bwMode="auto">
          <a:xfrm>
            <a:off x="199720" y="16010"/>
            <a:ext cx="3025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FF0000"/>
                </a:solidFill>
                <a:latin typeface="+mn-lt"/>
                <a:ea typeface="微软雅黑 Light" panose="020B0502040204020203" pitchFamily="34" charset="-122"/>
              </a:rPr>
              <a:t>由子问题解子树</a:t>
            </a:r>
            <a:r>
              <a:rPr lang="en-US" altLang="zh-CN" sz="2400" dirty="0">
                <a:solidFill>
                  <a:srgbClr val="FF0000"/>
                </a:solidFill>
                <a:latin typeface="+mn-lt"/>
                <a:ea typeface="微软雅黑 Light" panose="020B0502040204020203" pitchFamily="34" charset="-122"/>
              </a:rPr>
              <a:t>T’’</a:t>
            </a:r>
          </a:p>
          <a:p>
            <a:pPr eaLnBrk="1" hangingPunct="1"/>
            <a:r>
              <a:rPr lang="en-US" altLang="zh-CN" sz="2400" dirty="0">
                <a:solidFill>
                  <a:srgbClr val="FF0000"/>
                </a:solidFill>
                <a:latin typeface="+mn-lt"/>
                <a:ea typeface="微软雅黑 Light" panose="020B0502040204020203" pitchFamily="34" charset="-122"/>
              </a:rPr>
              <a:t> ,</a:t>
            </a:r>
            <a:r>
              <a:rPr lang="zh-CN" altLang="en-US" sz="2400" dirty="0">
                <a:solidFill>
                  <a:srgbClr val="FF0000"/>
                </a:solidFill>
                <a:latin typeface="+mn-lt"/>
                <a:ea typeface="微软雅黑 Light" panose="020B0502040204020203" pitchFamily="34" charset="-122"/>
              </a:rPr>
              <a:t>构造原问题的解</a:t>
            </a:r>
            <a:r>
              <a:rPr lang="en-US" altLang="zh-CN" sz="2400" dirty="0">
                <a:solidFill>
                  <a:srgbClr val="FF0000"/>
                </a:solidFill>
                <a:latin typeface="+mn-lt"/>
                <a:ea typeface="微软雅黑 Light" panose="020B0502040204020203" pitchFamily="34" charset="-122"/>
              </a:rPr>
              <a:t>T’’’</a:t>
            </a:r>
            <a:r>
              <a:rPr lang="zh-CN" altLang="en-US" sz="2400" dirty="0">
                <a:solidFill>
                  <a:srgbClr val="FF0000"/>
                </a:solidFill>
                <a:latin typeface="+mn-lt"/>
                <a:ea typeface="微软雅黑 Light" panose="020B0502040204020203" pitchFamily="34" charset="-122"/>
              </a:rPr>
              <a:t>：</a:t>
            </a:r>
            <a:r>
              <a:rPr lang="en-US" altLang="zh-CN" sz="2400" dirty="0">
                <a:solidFill>
                  <a:srgbClr val="FF0000"/>
                </a:solidFill>
                <a:latin typeface="+mn-lt"/>
                <a:ea typeface="微软雅黑 Light" panose="020B0502040204020203" pitchFamily="34" charset="-122"/>
              </a:rPr>
              <a:t>z</a:t>
            </a:r>
            <a:r>
              <a:rPr lang="zh-CN" altLang="en-US" sz="2400" dirty="0">
                <a:solidFill>
                  <a:srgbClr val="FF0000"/>
                </a:solidFill>
                <a:latin typeface="+mn-lt"/>
                <a:ea typeface="微软雅黑 Light" panose="020B0502040204020203" pitchFamily="34" charset="-122"/>
              </a:rPr>
              <a:t>替换为</a:t>
            </a:r>
            <a:r>
              <a:rPr lang="en-US" altLang="zh-CN" sz="2400" dirty="0" err="1">
                <a:solidFill>
                  <a:srgbClr val="FF0000"/>
                </a:solidFill>
                <a:latin typeface="+mn-lt"/>
                <a:ea typeface="微软雅黑 Light" panose="020B0502040204020203" pitchFamily="34" charset="-122"/>
              </a:rPr>
              <a:t>x,y</a:t>
            </a:r>
            <a:endParaRPr lang="en-US" altLang="zh-CN" sz="2400" dirty="0">
              <a:solidFill>
                <a:srgbClr val="FF0000"/>
              </a:solidFill>
              <a:latin typeface="+mn-lt"/>
              <a:ea typeface="微软雅黑 Light" panose="020B0502040204020203" pitchFamily="34" charset="-122"/>
            </a:endParaRPr>
          </a:p>
        </p:txBody>
      </p:sp>
      <p:sp>
        <p:nvSpPr>
          <p:cNvPr id="47" name="Text Box 45">
            <a:extLst>
              <a:ext uri="{FF2B5EF4-FFF2-40B4-BE49-F238E27FC236}">
                <a16:creationId xmlns:a16="http://schemas.microsoft.com/office/drawing/2014/main" id="{6B4A8084-5CE3-747F-95BA-0384041D15EC}"/>
              </a:ext>
            </a:extLst>
          </p:cNvPr>
          <p:cNvSpPr txBox="1">
            <a:spLocks noChangeArrowheads="1"/>
          </p:cNvSpPr>
          <p:nvPr/>
        </p:nvSpPr>
        <p:spPr bwMode="auto">
          <a:xfrm>
            <a:off x="4861126" y="50479"/>
            <a:ext cx="1958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solidFill>
                  <a:srgbClr val="FF0000"/>
                </a:solidFill>
                <a:latin typeface="+mn-lt"/>
                <a:ea typeface="微软雅黑 Light" panose="020B0502040204020203" pitchFamily="34" charset="-122"/>
              </a:rPr>
              <a:t>树</a:t>
            </a:r>
            <a:r>
              <a:rPr lang="en-US" altLang="zh-CN" sz="2400">
                <a:solidFill>
                  <a:srgbClr val="FF0000"/>
                </a:solidFill>
                <a:latin typeface="+mn-lt"/>
                <a:ea typeface="微软雅黑 Light" panose="020B0502040204020203" pitchFamily="34" charset="-122"/>
              </a:rPr>
              <a:t>T’’’, B(T’’’)</a:t>
            </a:r>
          </a:p>
        </p:txBody>
      </p:sp>
      <p:sp>
        <p:nvSpPr>
          <p:cNvPr id="48" name="内容占位符 1">
            <a:extLst>
              <a:ext uri="{FF2B5EF4-FFF2-40B4-BE49-F238E27FC236}">
                <a16:creationId xmlns:a16="http://schemas.microsoft.com/office/drawing/2014/main" id="{340BA1A5-63CB-5B64-624D-BEEFBAC8E44B}"/>
              </a:ext>
            </a:extLst>
          </p:cNvPr>
          <p:cNvSpPr>
            <a:spLocks noGrp="1"/>
          </p:cNvSpPr>
          <p:nvPr>
            <p:ph idx="1"/>
          </p:nvPr>
        </p:nvSpPr>
        <p:spPr>
          <a:xfrm>
            <a:off x="122548" y="164237"/>
            <a:ext cx="8897136" cy="6478351"/>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dirty="0">
                <a:solidFill>
                  <a:srgbClr val="FF0000"/>
                </a:solidFill>
                <a:latin typeface="+mn-lt"/>
              </a:rPr>
              <a:t>T’’’</a:t>
            </a:r>
            <a:r>
              <a:rPr lang="zh-CN" altLang="en-US" sz="2400" dirty="0">
                <a:latin typeface="+mn-lt"/>
              </a:rPr>
              <a:t>是关于原问题</a:t>
            </a:r>
            <a:r>
              <a:rPr lang="en-US" altLang="zh-CN" sz="2400" dirty="0">
                <a:latin typeface="+mn-lt"/>
              </a:rPr>
              <a:t>C</a:t>
            </a:r>
            <a:r>
              <a:rPr lang="zh-CN" altLang="en-US" sz="2400" dirty="0">
                <a:latin typeface="+mn-lt"/>
              </a:rPr>
              <a:t>的</a:t>
            </a:r>
            <a:r>
              <a:rPr lang="en-US" altLang="zh-CN" sz="2400" dirty="0">
                <a:latin typeface="+mn-lt"/>
              </a:rPr>
              <a:t>1</a:t>
            </a:r>
            <a:r>
              <a:rPr lang="zh-CN" altLang="en-US" sz="2400" dirty="0">
                <a:latin typeface="+mn-lt"/>
              </a:rPr>
              <a:t>个解，同时</a:t>
            </a:r>
            <a:r>
              <a:rPr lang="en-US" altLang="zh-CN" sz="2400" dirty="0">
                <a:latin typeface="+mn-lt"/>
              </a:rPr>
              <a:t>B(T’’’)&lt;B(T)</a:t>
            </a:r>
            <a:r>
              <a:rPr lang="zh-CN" altLang="en-US" sz="2400" dirty="0">
                <a:latin typeface="+mn-lt"/>
              </a:rPr>
              <a:t>，与</a:t>
            </a:r>
            <a:r>
              <a:rPr lang="en-US" altLang="zh-CN" sz="2400" dirty="0">
                <a:latin typeface="+mn-lt"/>
              </a:rPr>
              <a:t>T</a:t>
            </a:r>
            <a:r>
              <a:rPr lang="zh-CN" altLang="en-US" sz="2400" dirty="0">
                <a:latin typeface="+mn-lt"/>
              </a:rPr>
              <a:t>是最优解矛盾</a:t>
            </a:r>
            <a:endParaRPr lang="zh-CN" altLang="en-US" dirty="0">
              <a:latin typeface="+mn-lt"/>
            </a:endParaRPr>
          </a:p>
        </p:txBody>
      </p:sp>
    </p:spTree>
    <p:extLst>
      <p:ext uri="{BB962C8B-B14F-4D97-AF65-F5344CB8AC3E}">
        <p14:creationId xmlns:p14="http://schemas.microsoft.com/office/powerpoint/2010/main" val="3107674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FE921-28F2-4870-8DC4-88033B47B0B4}"/>
              </a:ext>
            </a:extLst>
          </p:cNvPr>
          <p:cNvSpPr>
            <a:spLocks noGrp="1"/>
          </p:cNvSpPr>
          <p:nvPr>
            <p:ph type="title"/>
          </p:nvPr>
        </p:nvSpPr>
        <p:spPr/>
        <p:txBody>
          <a:bodyPr/>
          <a:lstStyle/>
          <a:p>
            <a:r>
              <a:rPr lang="en-US" altLang="zh-CN" dirty="0"/>
              <a:t>4.4 </a:t>
            </a:r>
            <a:r>
              <a:rPr lang="zh-CN" altLang="en-US" dirty="0"/>
              <a:t>单源最短路径</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CBC9F2-D19E-40E0-8EE8-EA45DF855482}"/>
                  </a:ext>
                </a:extLst>
              </p:cNvPr>
              <p:cNvSpPr>
                <a:spLocks noGrp="1"/>
              </p:cNvSpPr>
              <p:nvPr>
                <p:ph idx="1"/>
              </p:nvPr>
            </p:nvSpPr>
            <p:spPr/>
            <p:txBody>
              <a:bodyPr/>
              <a:lstStyle/>
              <a:p>
                <a:r>
                  <a:rPr lang="zh-CN" altLang="en-US" sz="2400" dirty="0">
                    <a:solidFill>
                      <a:srgbClr val="000000"/>
                    </a:solidFill>
                  </a:rPr>
                  <a:t>问题描述</a:t>
                </a:r>
                <a:endParaRPr lang="en-US" altLang="zh-CN" sz="2400" dirty="0">
                  <a:solidFill>
                    <a:srgbClr val="000000"/>
                  </a:solidFill>
                </a:endParaRPr>
              </a:p>
              <a:p>
                <a:pPr lvl="1"/>
                <a:r>
                  <a:rPr lang="zh-CN" altLang="en-US" dirty="0">
                    <a:solidFill>
                      <a:srgbClr val="000000"/>
                    </a:solidFill>
                  </a:rPr>
                  <a:t>给定带权有向图</a:t>
                </a:r>
                <a:r>
                  <a:rPr lang="en-US" altLang="zh-CN" dirty="0">
                    <a:solidFill>
                      <a:srgbClr val="000000"/>
                    </a:solidFill>
                  </a:rPr>
                  <a:t>G =(V, E)</a:t>
                </a:r>
                <a:r>
                  <a:rPr lang="zh-CN" altLang="en-US" dirty="0">
                    <a:solidFill>
                      <a:srgbClr val="000000"/>
                    </a:solidFill>
                  </a:rPr>
                  <a:t>，</a:t>
                </a:r>
                <a:r>
                  <a:rPr lang="en-US" altLang="zh-CN" dirty="0">
                    <a:solidFill>
                      <a:srgbClr val="000000"/>
                    </a:solidFill>
                  </a:rPr>
                  <a:t>V={1, 2, 3,..., n}, </a:t>
                </a:r>
                <a:r>
                  <a:rPr lang="zh-CN" altLang="en-US" dirty="0">
                    <a:solidFill>
                      <a:srgbClr val="000000"/>
                    </a:solidFill>
                  </a:rPr>
                  <a:t>其中每条边的权</a:t>
                </a:r>
                <a:r>
                  <a:rPr lang="en-US" altLang="zh-CN" dirty="0">
                    <a:solidFill>
                      <a:srgbClr val="000000"/>
                    </a:solidFill>
                  </a:rPr>
                  <a:t>c[</a:t>
                </a:r>
                <a:r>
                  <a:rPr lang="en-US" altLang="zh-CN" dirty="0" err="1">
                    <a:solidFill>
                      <a:srgbClr val="000000"/>
                    </a:solidFill>
                  </a:rPr>
                  <a:t>i</a:t>
                </a:r>
                <a:r>
                  <a:rPr lang="en-US" altLang="zh-CN" dirty="0">
                    <a:solidFill>
                      <a:srgbClr val="000000"/>
                    </a:solidFill>
                  </a:rPr>
                  <a:t>][j]</a:t>
                </a:r>
                <a:r>
                  <a:rPr lang="zh-CN" altLang="en-US" dirty="0">
                    <a:solidFill>
                      <a:srgbClr val="000000"/>
                    </a:solidFill>
                  </a:rPr>
                  <a:t>是非负实数</a:t>
                </a:r>
                <a:endParaRPr lang="en-US" altLang="zh-CN" dirty="0">
                  <a:solidFill>
                    <a:srgbClr val="000000"/>
                  </a:solidFill>
                </a:endParaRPr>
              </a:p>
              <a:p>
                <a:pPr lvl="1"/>
                <a:r>
                  <a:rPr lang="en-US" altLang="zh-CN" dirty="0">
                    <a:solidFill>
                      <a:srgbClr val="000000"/>
                    </a:solidFill>
                  </a:rPr>
                  <a:t>V</a:t>
                </a:r>
                <a:r>
                  <a:rPr lang="zh-CN" altLang="en-US" dirty="0">
                    <a:solidFill>
                      <a:srgbClr val="000000"/>
                    </a:solidFill>
                  </a:rPr>
                  <a:t>中的一个顶点</a:t>
                </a:r>
                <a:r>
                  <a:rPr lang="en-US" altLang="zh-CN" dirty="0">
                    <a:solidFill>
                      <a:srgbClr val="000000"/>
                    </a:solidFill>
                  </a:rPr>
                  <a:t>v</a:t>
                </a:r>
                <a:r>
                  <a:rPr lang="zh-CN" altLang="en-US" dirty="0">
                    <a:solidFill>
                      <a:srgbClr val="000000"/>
                    </a:solidFill>
                  </a:rPr>
                  <a:t>，称为</a:t>
                </a:r>
                <a:r>
                  <a:rPr lang="zh-CN" altLang="en-US" b="1" dirty="0">
                    <a:solidFill>
                      <a:srgbClr val="000000"/>
                    </a:solidFill>
                  </a:rPr>
                  <a:t>源</a:t>
                </a:r>
                <a:endParaRPr lang="en-US" altLang="zh-CN" b="1" dirty="0">
                  <a:solidFill>
                    <a:srgbClr val="000000"/>
                  </a:solidFill>
                </a:endParaRPr>
              </a:p>
              <a:p>
                <a:pPr lvl="1"/>
                <a:r>
                  <a:rPr lang="zh-CN" altLang="en-US" sz="2400" dirty="0">
                    <a:solidFill>
                      <a:srgbClr val="000000"/>
                    </a:solidFill>
                  </a:rPr>
                  <a:t>要求</a:t>
                </a:r>
                <a:r>
                  <a:rPr lang="en-US" altLang="zh-CN" sz="2400" dirty="0">
                    <a:solidFill>
                      <a:srgbClr val="000000"/>
                    </a:solidFill>
                  </a:rPr>
                  <a:t>: </a:t>
                </a:r>
                <a:r>
                  <a:rPr lang="zh-CN" altLang="en-US" sz="2400" dirty="0">
                    <a:solidFill>
                      <a:srgbClr val="000000"/>
                    </a:solidFill>
                  </a:rPr>
                  <a:t>计算从源</a:t>
                </a:r>
                <a:r>
                  <a:rPr lang="en-US" altLang="zh-CN" sz="2400" dirty="0">
                    <a:solidFill>
                      <a:srgbClr val="000000"/>
                    </a:solidFill>
                  </a:rPr>
                  <a:t>v</a:t>
                </a:r>
                <a:r>
                  <a:rPr lang="zh-CN" altLang="en-US" sz="2400" dirty="0">
                    <a:solidFill>
                      <a:srgbClr val="000000"/>
                    </a:solidFill>
                  </a:rPr>
                  <a:t>到所有其它各顶点</a:t>
                </a:r>
                <a:r>
                  <a:rPr lang="en-US" altLang="zh-CN" dirty="0">
                    <a:solidFill>
                      <a:srgbClr val="000000"/>
                    </a:solidFill>
                  </a:rPr>
                  <a:t>j</a:t>
                </a:r>
                <a14:m>
                  <m:oMath xmlns:m="http://schemas.openxmlformats.org/officeDocument/2006/math">
                    <m:r>
                      <a:rPr lang="en-US" altLang="zh-CN" i="1" smtClean="0">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rPr>
                  <a:t>V-{v}</a:t>
                </a:r>
                <a:r>
                  <a:rPr lang="zh-CN" altLang="en-US" sz="2400" dirty="0">
                    <a:solidFill>
                      <a:srgbClr val="000000"/>
                    </a:solidFill>
                  </a:rPr>
                  <a:t>的</a:t>
                </a:r>
                <a:r>
                  <a:rPr lang="zh-CN" altLang="en-US" sz="2400" b="1" dirty="0">
                    <a:solidFill>
                      <a:srgbClr val="000000"/>
                    </a:solidFill>
                  </a:rPr>
                  <a:t>最短路径长度</a:t>
                </a:r>
                <a:endParaRPr lang="en-US" altLang="zh-CN" b="1" dirty="0">
                  <a:solidFill>
                    <a:srgbClr val="000000"/>
                  </a:solidFill>
                </a:endParaRPr>
              </a:p>
              <a:p>
                <a:pPr lvl="2"/>
                <a:r>
                  <a:rPr lang="zh-CN" altLang="en-US" dirty="0">
                    <a:solidFill>
                      <a:srgbClr val="000000"/>
                    </a:solidFill>
                  </a:rPr>
                  <a:t>路径长度：路径上各条边的权之和</a:t>
                </a:r>
              </a:p>
              <a:p>
                <a:r>
                  <a:rPr lang="en-US" altLang="zh-CN" dirty="0">
                    <a:solidFill>
                      <a:srgbClr val="000000"/>
                    </a:solidFill>
                  </a:rPr>
                  <a:t>Dijkstra</a:t>
                </a:r>
                <a:r>
                  <a:rPr lang="zh-CN" altLang="en-US" dirty="0">
                    <a:solidFill>
                      <a:srgbClr val="000000"/>
                    </a:solidFill>
                  </a:rPr>
                  <a:t>算法</a:t>
                </a:r>
                <a:endParaRPr lang="en-US" altLang="zh-CN" dirty="0">
                  <a:solidFill>
                    <a:srgbClr val="000000"/>
                  </a:solidFill>
                </a:endParaRPr>
              </a:p>
              <a:p>
                <a:pPr lvl="1"/>
                <a:r>
                  <a:rPr lang="zh-CN" altLang="en-US" dirty="0">
                    <a:solidFill>
                      <a:srgbClr val="000000"/>
                    </a:solidFill>
                  </a:rPr>
                  <a:t>贪心算法求解单源最短路径</a:t>
                </a:r>
                <a:endParaRPr lang="zh-CN" altLang="en-US" dirty="0"/>
              </a:p>
              <a:p>
                <a:r>
                  <a:rPr lang="zh-CN" altLang="en-US" dirty="0">
                    <a:solidFill>
                      <a:srgbClr val="000000"/>
                    </a:solidFill>
                  </a:rPr>
                  <a:t>其它求解单源最短路径算法</a:t>
                </a:r>
                <a:endParaRPr lang="en-US" altLang="zh-CN" dirty="0">
                  <a:solidFill>
                    <a:srgbClr val="000000"/>
                  </a:solidFill>
                </a:endParaRPr>
              </a:p>
              <a:p>
                <a:pPr lvl="1"/>
                <a:r>
                  <a:rPr lang="en-US" altLang="zh-CN" dirty="0">
                    <a:solidFill>
                      <a:srgbClr val="000000"/>
                    </a:solidFill>
                  </a:rPr>
                  <a:t>Bellman-Ford</a:t>
                </a:r>
                <a:r>
                  <a:rPr lang="zh-CN" altLang="en-US" dirty="0">
                    <a:solidFill>
                      <a:srgbClr val="000000"/>
                    </a:solidFill>
                  </a:rPr>
                  <a:t>算法</a:t>
                </a:r>
                <a:endParaRPr lang="en-US" altLang="zh-CN" dirty="0">
                  <a:solidFill>
                    <a:srgbClr val="000000"/>
                  </a:solidFill>
                </a:endParaRPr>
              </a:p>
              <a:p>
                <a:pPr lvl="2"/>
                <a:r>
                  <a:rPr lang="zh-CN" altLang="en-US" dirty="0">
                    <a:solidFill>
                      <a:srgbClr val="000000"/>
                    </a:solidFill>
                  </a:rPr>
                  <a:t>判断有无从源点可达的负权回路 </a:t>
                </a:r>
                <a:r>
                  <a:rPr lang="en-US" altLang="zh-CN" dirty="0">
                    <a:solidFill>
                      <a:srgbClr val="000000"/>
                    </a:solidFill>
                  </a:rPr>
                  <a:t>+ </a:t>
                </a:r>
                <a:r>
                  <a:rPr lang="zh-CN" altLang="en-US" dirty="0">
                    <a:solidFill>
                      <a:srgbClr val="000000"/>
                    </a:solidFill>
                  </a:rPr>
                  <a:t>各点的最短路径</a:t>
                </a:r>
                <a:endParaRPr lang="en-US" altLang="zh-CN" dirty="0">
                  <a:solidFill>
                    <a:srgbClr val="000000"/>
                  </a:solidFill>
                </a:endParaRPr>
              </a:p>
              <a:p>
                <a:pPr lvl="1"/>
                <a:r>
                  <a:rPr lang="zh-CN" altLang="en-US" dirty="0">
                    <a:solidFill>
                      <a:srgbClr val="000000"/>
                    </a:solidFill>
                  </a:rPr>
                  <a:t>分支限界法</a:t>
                </a:r>
                <a:endParaRPr lang="en-US" altLang="zh-CN" dirty="0">
                  <a:solidFill>
                    <a:srgbClr val="000000"/>
                  </a:solidFill>
                </a:endParaRPr>
              </a:p>
            </p:txBody>
          </p:sp>
        </mc:Choice>
        <mc:Fallback xmlns="">
          <p:sp>
            <p:nvSpPr>
              <p:cNvPr id="3" name="内容占位符 2">
                <a:extLst>
                  <a:ext uri="{FF2B5EF4-FFF2-40B4-BE49-F238E27FC236}">
                    <a16:creationId xmlns:a16="http://schemas.microsoft.com/office/drawing/2014/main" id="{53CBC9F2-D19E-40E0-8EE8-EA45DF855482}"/>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BECA0AA9-36E6-421D-BBDA-58CAADB4A7A8}"/>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78AA9E28-6C39-4B1A-9B02-D1D6E180FD32}"/>
              </a:ext>
            </a:extLst>
          </p:cNvPr>
          <p:cNvSpPr>
            <a:spLocks noGrp="1"/>
          </p:cNvSpPr>
          <p:nvPr>
            <p:ph type="sldNum" sz="quarter" idx="12"/>
          </p:nvPr>
        </p:nvSpPr>
        <p:spPr/>
        <p:txBody>
          <a:bodyPr/>
          <a:lstStyle/>
          <a:p>
            <a:fld id="{EEA58A3B-43CE-4AA0-90B5-EB47AFAFEB34}" type="slidenum">
              <a:rPr lang="zh-CN" altLang="en-US" smtClean="0"/>
              <a:pPr/>
              <a:t>71</a:t>
            </a:fld>
            <a:endParaRPr lang="zh-CN" altLang="en-US" dirty="0"/>
          </a:p>
        </p:txBody>
      </p:sp>
    </p:spTree>
    <p:extLst>
      <p:ext uri="{BB962C8B-B14F-4D97-AF65-F5344CB8AC3E}">
        <p14:creationId xmlns:p14="http://schemas.microsoft.com/office/powerpoint/2010/main" val="30423566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DB37E37-AB93-8E06-0E8A-2E2079845F98}"/>
              </a:ext>
            </a:extLst>
          </p:cNvPr>
          <p:cNvPicPr>
            <a:picLocks noChangeAspect="1"/>
          </p:cNvPicPr>
          <p:nvPr/>
        </p:nvPicPr>
        <p:blipFill>
          <a:blip r:embed="rId2"/>
          <a:stretch>
            <a:fillRect/>
          </a:stretch>
        </p:blipFill>
        <p:spPr>
          <a:xfrm>
            <a:off x="6414471" y="1707034"/>
            <a:ext cx="2693562" cy="4947920"/>
          </a:xfrm>
          <a:prstGeom prst="rect">
            <a:avLst/>
          </a:prstGeom>
        </p:spPr>
      </p:pic>
      <p:sp>
        <p:nvSpPr>
          <p:cNvPr id="2" name="标题 1">
            <a:extLst>
              <a:ext uri="{FF2B5EF4-FFF2-40B4-BE49-F238E27FC236}">
                <a16:creationId xmlns:a16="http://schemas.microsoft.com/office/drawing/2014/main" id="{81E0D0BA-9474-ED1F-8064-8764BF4B0796}"/>
              </a:ext>
            </a:extLst>
          </p:cNvPr>
          <p:cNvSpPr>
            <a:spLocks noGrp="1"/>
          </p:cNvSpPr>
          <p:nvPr>
            <p:ph type="title"/>
          </p:nvPr>
        </p:nvSpPr>
        <p:spPr/>
        <p:txBody>
          <a:bodyPr/>
          <a:lstStyle/>
          <a:p>
            <a:r>
              <a:rPr lang="zh-CN" altLang="en-US" dirty="0"/>
              <a:t>单源最短路径</a:t>
            </a:r>
          </a:p>
        </p:txBody>
      </p:sp>
      <p:sp>
        <p:nvSpPr>
          <p:cNvPr id="3" name="内容占位符 2">
            <a:extLst>
              <a:ext uri="{FF2B5EF4-FFF2-40B4-BE49-F238E27FC236}">
                <a16:creationId xmlns:a16="http://schemas.microsoft.com/office/drawing/2014/main" id="{1A9345DC-B135-91E4-1A8E-2CE07276CCFF}"/>
              </a:ext>
            </a:extLst>
          </p:cNvPr>
          <p:cNvSpPr>
            <a:spLocks noGrp="1"/>
          </p:cNvSpPr>
          <p:nvPr>
            <p:ph idx="1"/>
          </p:nvPr>
        </p:nvSpPr>
        <p:spPr/>
        <p:txBody>
          <a:bodyPr/>
          <a:lstStyle/>
          <a:p>
            <a:r>
              <a:rPr kumimoji="0" lang="zh-CN" altLang="zh-CN" sz="2400" b="0" i="0" u="none" strike="noStrike" cap="none" normalizeH="0" baseline="0" dirty="0">
                <a:ln>
                  <a:noFill/>
                </a:ln>
                <a:solidFill>
                  <a:schemeClr val="tx1"/>
                </a:solidFill>
                <a:effectLst/>
                <a:latin typeface="Arial" panose="020B0604020202020204" pitchFamily="34" charset="0"/>
              </a:rPr>
              <a:t>Dijkstra论文</a:t>
            </a:r>
            <a:r>
              <a:rPr kumimoji="0" lang="zh-CN" altLang="en-US" sz="2400" b="0" i="0" u="none" strike="noStrike" cap="none" normalizeH="0" baseline="0" dirty="0">
                <a:ln>
                  <a:noFill/>
                </a:ln>
                <a:solidFill>
                  <a:schemeClr val="tx1"/>
                </a:solidFill>
                <a:effectLst/>
                <a:latin typeface="Arial" panose="020B0604020202020204" pitchFamily="34" charset="0"/>
              </a:rPr>
              <a:t>“</a:t>
            </a:r>
            <a:r>
              <a:rPr kumimoji="0" lang="zh-CN" altLang="zh-CN" sz="2400" b="0" i="0" u="none" strike="noStrike" cap="none" normalizeH="0" baseline="0" dirty="0">
                <a:ln>
                  <a:noFill/>
                </a:ln>
                <a:solidFill>
                  <a:schemeClr val="tx1"/>
                </a:solidFill>
                <a:effectLst/>
                <a:latin typeface="Arial" panose="020B0604020202020204" pitchFamily="34" charset="0"/>
              </a:rPr>
              <a:t>A Note on Two Problems in Connexion with Graphs</a:t>
            </a:r>
            <a:r>
              <a:rPr kumimoji="0" lang="zh-CN" altLang="en-US" sz="2400" b="0" i="0" u="none" strike="noStrike" cap="none" normalizeH="0" baseline="0" dirty="0">
                <a:ln>
                  <a:noFill/>
                </a:ln>
                <a:solidFill>
                  <a:schemeClr val="tx1"/>
                </a:solidFill>
                <a:effectLst/>
                <a:latin typeface="Arial" panose="020B0604020202020204" pitchFamily="34" charset="0"/>
              </a:rPr>
              <a:t>”，提出该算法</a:t>
            </a:r>
            <a:endParaRPr kumimoji="0" lang="en-US" altLang="zh-CN" sz="2400" b="0" i="0" u="none" strike="noStrike" cap="none" normalizeH="0" baseline="0" dirty="0">
              <a:ln>
                <a:noFill/>
              </a:ln>
              <a:solidFill>
                <a:schemeClr val="tx1"/>
              </a:solidFill>
              <a:effectLst/>
              <a:latin typeface="Arial" panose="020B0604020202020204" pitchFamily="34" charset="0"/>
            </a:endParaRPr>
          </a:p>
          <a:p>
            <a:pPr lvl="1"/>
            <a:r>
              <a:rPr lang="en-US" altLang="zh-CN" dirty="0">
                <a:latin typeface="Arial" panose="020B0604020202020204" pitchFamily="34" charset="0"/>
              </a:rPr>
              <a:t> </a:t>
            </a:r>
            <a:r>
              <a:rPr kumimoji="0" lang="en-US" altLang="zh-CN" sz="2400" b="0" i="0" u="none" strike="noStrike" cap="none" normalizeH="0" baseline="0" dirty="0">
                <a:ln>
                  <a:noFill/>
                </a:ln>
                <a:solidFill>
                  <a:schemeClr val="tx1"/>
                </a:solidFill>
                <a:effectLst/>
                <a:latin typeface="Arial" panose="020B0604020202020204" pitchFamily="34" charset="0"/>
              </a:rPr>
              <a:t>1956</a:t>
            </a:r>
            <a:r>
              <a:rPr kumimoji="0" lang="zh-CN" altLang="en-US" sz="2400" b="0" i="0" u="none" strike="noStrike" cap="none" normalizeH="0" baseline="0" dirty="0">
                <a:ln>
                  <a:noFill/>
                </a:ln>
                <a:solidFill>
                  <a:schemeClr val="tx1"/>
                </a:solidFill>
                <a:effectLst/>
                <a:latin typeface="Arial" panose="020B0604020202020204" pitchFamily="34" charset="0"/>
              </a:rPr>
              <a:t>年发明，</a:t>
            </a:r>
            <a:r>
              <a:rPr kumimoji="0" lang="zh-CN" altLang="zh-CN" sz="2400" b="0" i="0" u="none" strike="noStrike" cap="none" normalizeH="0" baseline="0" dirty="0">
                <a:ln>
                  <a:noFill/>
                </a:ln>
                <a:solidFill>
                  <a:schemeClr val="tx1"/>
                </a:solidFill>
                <a:effectLst/>
                <a:latin typeface="Arial" panose="020B0604020202020204" pitchFamily="34" charset="0"/>
              </a:rPr>
              <a:t>195</a:t>
            </a:r>
            <a:r>
              <a:rPr kumimoji="0" lang="en-US" altLang="zh-CN" sz="2400" b="0" i="0" u="none" strike="noStrike" cap="none" normalizeH="0" baseline="0" dirty="0">
                <a:ln>
                  <a:noFill/>
                </a:ln>
                <a:solidFill>
                  <a:schemeClr val="tx1"/>
                </a:solidFill>
                <a:effectLst/>
                <a:latin typeface="Arial" panose="020B0604020202020204" pitchFamily="34" charset="0"/>
              </a:rPr>
              <a:t>9</a:t>
            </a:r>
            <a:r>
              <a:rPr kumimoji="0" lang="zh-CN" altLang="zh-CN" sz="2400" b="0" i="0" u="none" strike="noStrike" cap="none" normalizeH="0" baseline="0" dirty="0">
                <a:ln>
                  <a:noFill/>
                </a:ln>
                <a:solidFill>
                  <a:schemeClr val="tx1"/>
                </a:solidFill>
                <a:effectLst/>
                <a:latin typeface="Arial" panose="020B0604020202020204" pitchFamily="34" charset="0"/>
              </a:rPr>
              <a:t>年</a:t>
            </a:r>
            <a:r>
              <a:rPr lang="zh-CN" altLang="en-US" dirty="0">
                <a:latin typeface="Arial" panose="020B0604020202020204" pitchFamily="34" charset="0"/>
              </a:rPr>
              <a:t>发表</a:t>
            </a:r>
            <a:endParaRPr kumimoji="0" lang="zh-CN" altLang="zh-CN" b="0" i="0" u="none" strike="noStrike" cap="none" normalizeH="0" baseline="0" dirty="0">
              <a:ln>
                <a:noFill/>
              </a:ln>
              <a:solidFill>
                <a:schemeClr val="tx1"/>
              </a:solidFill>
              <a:effectLst/>
              <a:latin typeface="Arial" panose="020B0604020202020204" pitchFamily="34" charset="0"/>
            </a:endParaRPr>
          </a:p>
          <a:p>
            <a:endParaRPr lang="en-US" altLang="zh-CN" dirty="0"/>
          </a:p>
          <a:p>
            <a:endParaRPr lang="zh-CN" altLang="en-US" dirty="0"/>
          </a:p>
        </p:txBody>
      </p:sp>
      <p:sp>
        <p:nvSpPr>
          <p:cNvPr id="4" name="日期占位符 3">
            <a:extLst>
              <a:ext uri="{FF2B5EF4-FFF2-40B4-BE49-F238E27FC236}">
                <a16:creationId xmlns:a16="http://schemas.microsoft.com/office/drawing/2014/main" id="{9437752B-E185-46AF-702C-995C06C518D8}"/>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E3D7CDCB-8436-7973-37BE-823C88C65171}"/>
              </a:ext>
            </a:extLst>
          </p:cNvPr>
          <p:cNvSpPr>
            <a:spLocks noGrp="1"/>
          </p:cNvSpPr>
          <p:nvPr>
            <p:ph type="sldNum" sz="quarter" idx="12"/>
          </p:nvPr>
        </p:nvSpPr>
        <p:spPr/>
        <p:txBody>
          <a:bodyPr/>
          <a:lstStyle/>
          <a:p>
            <a:fld id="{EEA58A3B-43CE-4AA0-90B5-EB47AFAFEB34}" type="slidenum">
              <a:rPr lang="zh-CN" altLang="en-US" smtClean="0"/>
              <a:pPr/>
              <a:t>72</a:t>
            </a:fld>
            <a:endParaRPr lang="zh-CN" altLang="en-US" dirty="0"/>
          </a:p>
        </p:txBody>
      </p:sp>
      <p:pic>
        <p:nvPicPr>
          <p:cNvPr id="9" name="图片 8">
            <a:extLst>
              <a:ext uri="{FF2B5EF4-FFF2-40B4-BE49-F238E27FC236}">
                <a16:creationId xmlns:a16="http://schemas.microsoft.com/office/drawing/2014/main" id="{E39A4FB6-1793-9F2B-91C9-442CCD7C4C92}"/>
              </a:ext>
            </a:extLst>
          </p:cNvPr>
          <p:cNvPicPr>
            <a:picLocks noChangeAspect="1"/>
          </p:cNvPicPr>
          <p:nvPr/>
        </p:nvPicPr>
        <p:blipFill>
          <a:blip r:embed="rId3"/>
          <a:stretch>
            <a:fillRect/>
          </a:stretch>
        </p:blipFill>
        <p:spPr>
          <a:xfrm>
            <a:off x="35967" y="2116635"/>
            <a:ext cx="6687047" cy="4050319"/>
          </a:xfrm>
          <a:prstGeom prst="rect">
            <a:avLst/>
          </a:prstGeom>
        </p:spPr>
      </p:pic>
    </p:spTree>
    <p:extLst>
      <p:ext uri="{BB962C8B-B14F-4D97-AF65-F5344CB8AC3E}">
        <p14:creationId xmlns:p14="http://schemas.microsoft.com/office/powerpoint/2010/main" val="2714808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5C19E-8224-4FC8-A942-6F62A17AFB66}"/>
              </a:ext>
            </a:extLst>
          </p:cNvPr>
          <p:cNvSpPr>
            <a:spLocks noGrp="1"/>
          </p:cNvSpPr>
          <p:nvPr>
            <p:ph type="title"/>
          </p:nvPr>
        </p:nvSpPr>
        <p:spPr/>
        <p:txBody>
          <a:bodyPr>
            <a:normAutofit/>
          </a:bodyPr>
          <a:lstStyle/>
          <a:p>
            <a:r>
              <a:rPr lang="en-US" altLang="zh-CN" dirty="0" err="1"/>
              <a:t>Edsger</a:t>
            </a:r>
            <a:r>
              <a:rPr lang="en-US" altLang="zh-CN" dirty="0"/>
              <a:t> </a:t>
            </a:r>
            <a:r>
              <a:rPr lang="en-US" altLang="zh-CN" dirty="0" err="1"/>
              <a:t>Wybe</a:t>
            </a:r>
            <a:r>
              <a:rPr lang="en-US" altLang="zh-CN" dirty="0"/>
              <a:t> Dijkstra</a:t>
            </a:r>
            <a:endParaRPr lang="zh-CN" altLang="en-US" dirty="0"/>
          </a:p>
        </p:txBody>
      </p:sp>
      <p:sp>
        <p:nvSpPr>
          <p:cNvPr id="3" name="内容占位符 2">
            <a:extLst>
              <a:ext uri="{FF2B5EF4-FFF2-40B4-BE49-F238E27FC236}">
                <a16:creationId xmlns:a16="http://schemas.microsoft.com/office/drawing/2014/main" id="{DEC7AA3E-92C9-4094-B000-71515DF1B5DE}"/>
              </a:ext>
            </a:extLst>
          </p:cNvPr>
          <p:cNvSpPr>
            <a:spLocks noGrp="1"/>
          </p:cNvSpPr>
          <p:nvPr>
            <p:ph idx="1"/>
          </p:nvPr>
        </p:nvSpPr>
        <p:spPr/>
        <p:txBody>
          <a:bodyPr>
            <a:noAutofit/>
          </a:bodyPr>
          <a:lstStyle/>
          <a:p>
            <a:pPr>
              <a:tabLst>
                <a:tab pos="1597025" algn="l"/>
                <a:tab pos="2576513" algn="l"/>
              </a:tabLst>
            </a:pPr>
            <a:r>
              <a:rPr lang="en-US" altLang="zh-CN" dirty="0"/>
              <a:t>1930-2002</a:t>
            </a:r>
            <a:r>
              <a:rPr lang="zh-CN" altLang="en-US" dirty="0">
                <a:solidFill>
                  <a:srgbClr val="333333"/>
                </a:solidFill>
              </a:rPr>
              <a:t>，</a:t>
            </a:r>
            <a:r>
              <a:rPr lang="zh-CN" altLang="en-US" dirty="0">
                <a:solidFill>
                  <a:srgbClr val="2E2E2E"/>
                </a:solidFill>
              </a:rPr>
              <a:t>出生于荷兰，美国</a:t>
            </a:r>
            <a:r>
              <a:rPr lang="en-US" altLang="zh-CN" dirty="0">
                <a:solidFill>
                  <a:srgbClr val="2E2E2E"/>
                </a:solidFill>
              </a:rPr>
              <a:t>Texas</a:t>
            </a:r>
            <a:r>
              <a:rPr lang="zh-CN" altLang="en-US" dirty="0">
                <a:solidFill>
                  <a:srgbClr val="2E2E2E"/>
                </a:solidFill>
              </a:rPr>
              <a:t>大学计算机科学和数学教授</a:t>
            </a:r>
            <a:endParaRPr lang="en-US" altLang="zh-CN" dirty="0">
              <a:solidFill>
                <a:srgbClr val="2E2E2E"/>
              </a:solidFill>
            </a:endParaRPr>
          </a:p>
          <a:p>
            <a:pPr eaLnBrk="1" hangingPunct="1">
              <a:tabLst>
                <a:tab pos="1597025" algn="l"/>
                <a:tab pos="2576513" algn="l"/>
              </a:tabLst>
            </a:pPr>
            <a:r>
              <a:rPr lang="en-US" altLang="zh-CN" dirty="0">
                <a:solidFill>
                  <a:srgbClr val="2E4BFA"/>
                </a:solidFill>
              </a:rPr>
              <a:t>Dijkstra</a:t>
            </a:r>
            <a:r>
              <a:rPr lang="zh-CN" altLang="en-US" dirty="0">
                <a:solidFill>
                  <a:srgbClr val="2E4BFA"/>
                </a:solidFill>
              </a:rPr>
              <a:t>单源最短路径算法</a:t>
            </a:r>
            <a:r>
              <a:rPr lang="zh-CN" altLang="en-US" dirty="0">
                <a:solidFill>
                  <a:srgbClr val="2E2E2E"/>
                </a:solidFill>
              </a:rPr>
              <a:t>的发明者</a:t>
            </a:r>
            <a:endParaRPr lang="en-US" altLang="zh-CN" dirty="0">
              <a:solidFill>
                <a:srgbClr val="2E2E2E"/>
              </a:solidFill>
            </a:endParaRPr>
          </a:p>
          <a:p>
            <a:pPr lvl="1">
              <a:tabLst>
                <a:tab pos="1597025" algn="l"/>
                <a:tab pos="2576513" algn="l"/>
              </a:tabLst>
            </a:pPr>
            <a:r>
              <a:rPr lang="zh-CN" altLang="en-US" dirty="0">
                <a:solidFill>
                  <a:srgbClr val="2E2E2E"/>
                </a:solidFill>
              </a:rPr>
              <a:t>基于此，提出最小生成树算法</a:t>
            </a:r>
            <a:endParaRPr lang="en-US" altLang="zh-CN" dirty="0">
              <a:solidFill>
                <a:srgbClr val="2E2E2E"/>
              </a:solidFill>
            </a:endParaRPr>
          </a:p>
          <a:p>
            <a:pPr eaLnBrk="1" hangingPunct="1">
              <a:tabLst>
                <a:tab pos="1597025" algn="l"/>
                <a:tab pos="2576513" algn="l"/>
              </a:tabLst>
            </a:pPr>
            <a:r>
              <a:rPr lang="en-US" altLang="zh-CN" dirty="0">
                <a:solidFill>
                  <a:srgbClr val="FF0000"/>
                </a:solidFill>
              </a:rPr>
              <a:t>Turing Prize Winner (1972)</a:t>
            </a:r>
          </a:p>
          <a:p>
            <a:pPr lvl="1">
              <a:tabLst>
                <a:tab pos="1597025" algn="l"/>
                <a:tab pos="2576513" algn="l"/>
              </a:tabLst>
            </a:pPr>
            <a:r>
              <a:rPr lang="zh-CN" altLang="en-US" dirty="0">
                <a:solidFill>
                  <a:srgbClr val="2E2E2E"/>
                </a:solidFill>
              </a:rPr>
              <a:t>因</a:t>
            </a:r>
            <a:r>
              <a:rPr lang="en-US" altLang="zh-CN" dirty="0">
                <a:solidFill>
                  <a:srgbClr val="2E2E2E"/>
                </a:solidFill>
              </a:rPr>
              <a:t>ALGOL</a:t>
            </a:r>
            <a:r>
              <a:rPr lang="zh-CN" altLang="en-US" dirty="0">
                <a:solidFill>
                  <a:srgbClr val="2E2E2E"/>
                </a:solidFill>
              </a:rPr>
              <a:t>第二代编程语言，获得图灵奖</a:t>
            </a:r>
            <a:endParaRPr lang="en-US" altLang="zh-CN" dirty="0">
              <a:solidFill>
                <a:srgbClr val="2E2E2E"/>
              </a:solidFill>
            </a:endParaRPr>
          </a:p>
          <a:p>
            <a:pPr eaLnBrk="1" hangingPunct="1">
              <a:tabLst>
                <a:tab pos="1597025" algn="l"/>
                <a:tab pos="2576513" algn="l"/>
              </a:tabLst>
            </a:pPr>
            <a:r>
              <a:rPr lang="zh-CN" altLang="en-US" dirty="0">
                <a:solidFill>
                  <a:srgbClr val="2E2E2E"/>
                </a:solidFill>
              </a:rPr>
              <a:t>“</a:t>
            </a:r>
            <a:r>
              <a:rPr lang="en-US" altLang="zh-CN" b="1" dirty="0">
                <a:solidFill>
                  <a:srgbClr val="FF0000"/>
                </a:solidFill>
              </a:rPr>
              <a:t>Go To </a:t>
            </a:r>
            <a:r>
              <a:rPr lang="en-US" altLang="zh-CN" dirty="0">
                <a:solidFill>
                  <a:srgbClr val="2E2E2E"/>
                </a:solidFill>
              </a:rPr>
              <a:t>Statement Considered Harmful”(EWD215)</a:t>
            </a:r>
          </a:p>
          <a:p>
            <a:pPr lvl="1">
              <a:tabLst>
                <a:tab pos="1597025" algn="l"/>
                <a:tab pos="2576513" algn="l"/>
              </a:tabLst>
            </a:pPr>
            <a:r>
              <a:rPr lang="zh-CN" altLang="en-US" dirty="0">
                <a:solidFill>
                  <a:srgbClr val="2E2E2E"/>
                </a:solidFill>
              </a:rPr>
              <a:t> 被广为传颂的经典之作</a:t>
            </a:r>
            <a:endParaRPr lang="en-US" altLang="zh-CN" dirty="0"/>
          </a:p>
          <a:p>
            <a:pPr>
              <a:tabLst>
                <a:tab pos="1597025" algn="l"/>
                <a:tab pos="2576513" algn="l"/>
              </a:tabLst>
            </a:pPr>
            <a:r>
              <a:rPr lang="en-US" altLang="zh-CN" dirty="0"/>
              <a:t>1962/1963</a:t>
            </a:r>
            <a:r>
              <a:rPr lang="zh-CN" altLang="en-US" dirty="0"/>
              <a:t>提出（二元互斥）信号量</a:t>
            </a:r>
            <a:endParaRPr lang="en-US" altLang="zh-CN" dirty="0"/>
          </a:p>
          <a:p>
            <a:pPr lvl="1" eaLnBrk="1" hangingPunct="1">
              <a:tabLst>
                <a:tab pos="1597025" algn="l"/>
                <a:tab pos="2576513" algn="l"/>
              </a:tabLst>
            </a:pPr>
            <a:r>
              <a:rPr lang="en-US" altLang="zh-CN" dirty="0"/>
              <a:t>Dijkstra</a:t>
            </a:r>
            <a:r>
              <a:rPr lang="zh-CN" altLang="en-US" dirty="0"/>
              <a:t>及其团队为</a:t>
            </a:r>
            <a:r>
              <a:rPr lang="en-US" altLang="zh-CN" dirty="0" err="1"/>
              <a:t>Electrologica</a:t>
            </a:r>
            <a:r>
              <a:rPr lang="en-US" altLang="zh-CN" dirty="0"/>
              <a:t> X8</a:t>
            </a:r>
            <a:r>
              <a:rPr lang="zh-CN" altLang="en-US" dirty="0"/>
              <a:t>开发一款操作系统（</a:t>
            </a:r>
            <a:r>
              <a:rPr lang="en-US" altLang="zh-CN" dirty="0"/>
              <a:t>THE</a:t>
            </a:r>
            <a:r>
              <a:rPr lang="zh-CN" altLang="en-US" dirty="0"/>
              <a:t>多道程序系统），提出用</a:t>
            </a:r>
            <a:r>
              <a:rPr lang="en-US" altLang="zh-CN" b="1" dirty="0">
                <a:solidFill>
                  <a:srgbClr val="FF0000"/>
                </a:solidFill>
              </a:rPr>
              <a:t>P</a:t>
            </a:r>
            <a:r>
              <a:rPr lang="zh-CN" altLang="en-US" dirty="0"/>
              <a:t>、</a:t>
            </a:r>
            <a:r>
              <a:rPr lang="en-US" altLang="zh-CN" b="1" dirty="0">
                <a:solidFill>
                  <a:srgbClr val="FF0000"/>
                </a:solidFill>
              </a:rPr>
              <a:t>V</a:t>
            </a:r>
            <a:r>
              <a:rPr lang="zh-CN" altLang="en-US" dirty="0"/>
              <a:t>操作（</a:t>
            </a:r>
            <a:r>
              <a:rPr lang="en-US" altLang="zh-CN" dirty="0"/>
              <a:t>i.e. wait(),signal()</a:t>
            </a:r>
            <a:r>
              <a:rPr lang="zh-CN" altLang="en-US" dirty="0"/>
              <a:t>）实现进程同步与互斥</a:t>
            </a:r>
            <a:endParaRPr lang="en-US" altLang="zh-CN" dirty="0"/>
          </a:p>
          <a:p>
            <a:pPr lvl="1" eaLnBrk="1" hangingPunct="1">
              <a:tabLst>
                <a:tab pos="1597025" algn="l"/>
                <a:tab pos="2576513" algn="l"/>
              </a:tabLst>
            </a:pPr>
            <a:r>
              <a:rPr lang="en-US" altLang="zh-CN" dirty="0"/>
              <a:t>P</a:t>
            </a:r>
            <a:r>
              <a:rPr lang="zh-CN" altLang="en-US" dirty="0"/>
              <a:t>和</a:t>
            </a:r>
            <a:r>
              <a:rPr lang="en-US" altLang="zh-CN" dirty="0"/>
              <a:t>V</a:t>
            </a:r>
            <a:r>
              <a:rPr lang="zh-CN" altLang="en-US" dirty="0"/>
              <a:t>取自荷兰语</a:t>
            </a:r>
            <a:r>
              <a:rPr lang="en-US" altLang="zh-CN" dirty="0"/>
              <a:t>”</a:t>
            </a:r>
            <a:r>
              <a:rPr lang="zh-CN" altLang="en-US" dirty="0"/>
              <a:t>测试</a:t>
            </a:r>
            <a:r>
              <a:rPr lang="en-US" altLang="zh-CN" dirty="0"/>
              <a:t>”(</a:t>
            </a:r>
            <a:r>
              <a:rPr lang="en-US" altLang="zh-CN" b="1" dirty="0" err="1">
                <a:solidFill>
                  <a:srgbClr val="FF0000"/>
                </a:solidFill>
              </a:rPr>
              <a:t>P</a:t>
            </a:r>
            <a:r>
              <a:rPr lang="en-US" altLang="zh-CN" dirty="0" err="1">
                <a:solidFill>
                  <a:srgbClr val="2E4BFA"/>
                </a:solidFill>
              </a:rPr>
              <a:t>roberen</a:t>
            </a:r>
            <a:r>
              <a:rPr lang="en-US" altLang="zh-CN" dirty="0"/>
              <a:t>)</a:t>
            </a:r>
            <a:r>
              <a:rPr lang="zh-CN" altLang="en-US" dirty="0"/>
              <a:t>和</a:t>
            </a:r>
            <a:r>
              <a:rPr lang="en-US" altLang="zh-CN" dirty="0"/>
              <a:t>”</a:t>
            </a:r>
            <a:r>
              <a:rPr lang="zh-CN" altLang="en-US" dirty="0"/>
              <a:t>增加</a:t>
            </a:r>
            <a:r>
              <a:rPr lang="en-US" altLang="zh-CN" dirty="0"/>
              <a:t>”(</a:t>
            </a:r>
            <a:r>
              <a:rPr lang="en-US" altLang="zh-CN" b="1" dirty="0" err="1">
                <a:solidFill>
                  <a:srgbClr val="FF0000"/>
                </a:solidFill>
              </a:rPr>
              <a:t>V</a:t>
            </a:r>
            <a:r>
              <a:rPr lang="en-US" altLang="zh-CN" dirty="0" err="1">
                <a:solidFill>
                  <a:srgbClr val="2E4BFA"/>
                </a:solidFill>
              </a:rPr>
              <a:t>erhogen</a:t>
            </a:r>
            <a:r>
              <a:rPr lang="en-US" altLang="zh-CN" dirty="0"/>
              <a:t>)</a:t>
            </a:r>
            <a:r>
              <a:rPr lang="zh-CN" altLang="en-US" dirty="0"/>
              <a:t>的首字母</a:t>
            </a:r>
            <a:endParaRPr lang="en-US" altLang="zh-CN" dirty="0"/>
          </a:p>
          <a:p>
            <a:pPr lvl="1" eaLnBrk="1" hangingPunct="1">
              <a:tabLst>
                <a:tab pos="1597025" algn="l"/>
                <a:tab pos="2576513" algn="l"/>
              </a:tabLst>
            </a:pPr>
            <a:r>
              <a:rPr lang="zh-CN" altLang="en-US" dirty="0"/>
              <a:t>后来推广到一般信号量（多值</a:t>
            </a:r>
            <a:r>
              <a:rPr lang="en-US" altLang="zh-CN" dirty="0"/>
              <a:t>/</a:t>
            </a:r>
            <a:r>
              <a:rPr lang="zh-CN" altLang="en-US" dirty="0"/>
              <a:t>计数，同步）</a:t>
            </a:r>
          </a:p>
        </p:txBody>
      </p:sp>
      <p:sp>
        <p:nvSpPr>
          <p:cNvPr id="4" name="日期占位符 3">
            <a:extLst>
              <a:ext uri="{FF2B5EF4-FFF2-40B4-BE49-F238E27FC236}">
                <a16:creationId xmlns:a16="http://schemas.microsoft.com/office/drawing/2014/main" id="{4F92FC5E-6524-4337-B82C-A5D48A53F3E6}"/>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40D8357F-E9AB-4497-87AA-E1B72CFEA77C}"/>
              </a:ext>
            </a:extLst>
          </p:cNvPr>
          <p:cNvSpPr>
            <a:spLocks noGrp="1"/>
          </p:cNvSpPr>
          <p:nvPr>
            <p:ph type="sldNum" sz="quarter" idx="12"/>
          </p:nvPr>
        </p:nvSpPr>
        <p:spPr/>
        <p:txBody>
          <a:bodyPr/>
          <a:lstStyle/>
          <a:p>
            <a:fld id="{EEA58A3B-43CE-4AA0-90B5-EB47AFAFEB34}" type="slidenum">
              <a:rPr lang="zh-CN" altLang="en-US" smtClean="0"/>
              <a:pPr/>
              <a:t>73</a:t>
            </a:fld>
            <a:endParaRPr lang="zh-CN" altLang="en-US" dirty="0"/>
          </a:p>
        </p:txBody>
      </p:sp>
      <p:pic>
        <p:nvPicPr>
          <p:cNvPr id="9" name="图片 8">
            <a:extLst>
              <a:ext uri="{FF2B5EF4-FFF2-40B4-BE49-F238E27FC236}">
                <a16:creationId xmlns:a16="http://schemas.microsoft.com/office/drawing/2014/main" id="{EBD8DFB3-BEBD-415F-916A-7A5EBAB53C76}"/>
              </a:ext>
            </a:extLst>
          </p:cNvPr>
          <p:cNvPicPr>
            <a:picLocks noChangeAspect="1"/>
          </p:cNvPicPr>
          <p:nvPr/>
        </p:nvPicPr>
        <p:blipFill>
          <a:blip r:embed="rId2"/>
          <a:stretch>
            <a:fillRect/>
          </a:stretch>
        </p:blipFill>
        <p:spPr>
          <a:xfrm>
            <a:off x="6688624" y="1282523"/>
            <a:ext cx="2393660" cy="2050784"/>
          </a:xfrm>
          <a:prstGeom prst="rect">
            <a:avLst/>
          </a:prstGeom>
          <a:ln w="19050">
            <a:solidFill>
              <a:srgbClr val="C00000"/>
            </a:solidFill>
            <a:prstDash val="dash"/>
          </a:ln>
        </p:spPr>
      </p:pic>
    </p:spTree>
    <p:extLst>
      <p:ext uri="{BB962C8B-B14F-4D97-AF65-F5344CB8AC3E}">
        <p14:creationId xmlns:p14="http://schemas.microsoft.com/office/powerpoint/2010/main" val="257010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15AC7-FFBF-3171-E125-010EF5841661}"/>
              </a:ext>
            </a:extLst>
          </p:cNvPr>
          <p:cNvSpPr>
            <a:spLocks noGrp="1"/>
          </p:cNvSpPr>
          <p:nvPr>
            <p:ph type="title"/>
          </p:nvPr>
        </p:nvSpPr>
        <p:spPr/>
        <p:txBody>
          <a:bodyPr/>
          <a:lstStyle/>
          <a:p>
            <a:r>
              <a:rPr lang="en-US" altLang="zh-CN" dirty="0" err="1"/>
              <a:t>Edsger</a:t>
            </a:r>
            <a:r>
              <a:rPr lang="en-US" altLang="zh-CN" dirty="0"/>
              <a:t> </a:t>
            </a:r>
            <a:r>
              <a:rPr lang="en-US" altLang="zh-CN" dirty="0" err="1"/>
              <a:t>Wybe</a:t>
            </a:r>
            <a:r>
              <a:rPr lang="en-US" altLang="zh-CN" dirty="0"/>
              <a:t> Dijkstra</a:t>
            </a:r>
            <a:endParaRPr lang="zh-CN" altLang="en-US" dirty="0"/>
          </a:p>
        </p:txBody>
      </p:sp>
      <p:sp>
        <p:nvSpPr>
          <p:cNvPr id="3" name="内容占位符 2">
            <a:extLst>
              <a:ext uri="{FF2B5EF4-FFF2-40B4-BE49-F238E27FC236}">
                <a16:creationId xmlns:a16="http://schemas.microsoft.com/office/drawing/2014/main" id="{735EF177-7EB2-D206-86E3-560279839AE4}"/>
              </a:ext>
            </a:extLst>
          </p:cNvPr>
          <p:cNvSpPr>
            <a:spLocks noGrp="1"/>
          </p:cNvSpPr>
          <p:nvPr>
            <p:ph idx="1"/>
          </p:nvPr>
        </p:nvSpPr>
        <p:spPr>
          <a:xfrm>
            <a:off x="123431" y="764364"/>
            <a:ext cx="7162825" cy="5768409"/>
          </a:xfrm>
        </p:spPr>
        <p:txBody>
          <a:bodyPr/>
          <a:lstStyle/>
          <a:p>
            <a:pPr>
              <a:tabLst>
                <a:tab pos="1597025" algn="l"/>
                <a:tab pos="2576513" algn="l"/>
              </a:tabLst>
            </a:pPr>
            <a:r>
              <a:rPr lang="zh-CN" altLang="en-US" dirty="0"/>
              <a:t>死锁处理与</a:t>
            </a:r>
            <a:r>
              <a:rPr lang="en-US" altLang="zh-CN" dirty="0">
                <a:solidFill>
                  <a:srgbClr val="FF0000"/>
                </a:solidFill>
              </a:rPr>
              <a:t>Banker’s Algorithm</a:t>
            </a:r>
            <a:endParaRPr lang="en-US" altLang="zh-CN" dirty="0">
              <a:solidFill>
                <a:srgbClr val="FF0000"/>
              </a:solidFill>
              <a:latin typeface="Times New Roman" pitchFamily="18" charset="0"/>
            </a:endParaRPr>
          </a:p>
          <a:p>
            <a:pPr lvl="1">
              <a:tabLst>
                <a:tab pos="1597025" algn="l"/>
                <a:tab pos="2576513" algn="l"/>
              </a:tabLst>
            </a:pPr>
            <a:r>
              <a:rPr lang="zh-CN" altLang="en-US" dirty="0"/>
              <a:t>提出“死锁”</a:t>
            </a:r>
            <a:r>
              <a:rPr lang="en-US" altLang="zh-CN" dirty="0"/>
              <a:t>(</a:t>
            </a:r>
            <a:r>
              <a:rPr lang="en-US" altLang="zh-CN" dirty="0">
                <a:solidFill>
                  <a:srgbClr val="333333"/>
                </a:solidFill>
                <a:latin typeface="Helvetica Neue"/>
              </a:rPr>
              <a:t>Deadly embrace</a:t>
            </a:r>
            <a:r>
              <a:rPr lang="en-US" altLang="zh-CN" dirty="0"/>
              <a:t>)</a:t>
            </a:r>
            <a:r>
              <a:rPr lang="zh-CN" altLang="en-US" dirty="0"/>
              <a:t>的概念</a:t>
            </a:r>
            <a:endParaRPr lang="en-US" altLang="zh-CN" dirty="0"/>
          </a:p>
          <a:p>
            <a:pPr lvl="1">
              <a:tabLst>
                <a:tab pos="1597025" algn="l"/>
                <a:tab pos="2576513" algn="l"/>
              </a:tabLst>
            </a:pPr>
            <a:r>
              <a:rPr lang="en-US" altLang="zh-CN" dirty="0"/>
              <a:t>1965</a:t>
            </a:r>
            <a:r>
              <a:rPr lang="zh-CN" altLang="en-US" dirty="0"/>
              <a:t>年，为</a:t>
            </a:r>
            <a:r>
              <a:rPr lang="en-US" altLang="zh-CN" dirty="0"/>
              <a:t>THE</a:t>
            </a:r>
            <a:r>
              <a:rPr lang="zh-CN" altLang="en-US" dirty="0"/>
              <a:t>系统开发死锁处理策略，提出用于死锁避免的</a:t>
            </a:r>
            <a:r>
              <a:rPr lang="zh-CN" altLang="en-US" dirty="0">
                <a:solidFill>
                  <a:srgbClr val="FF0000"/>
                </a:solidFill>
              </a:rPr>
              <a:t>银行家算法</a:t>
            </a:r>
            <a:endParaRPr lang="en-US" altLang="zh-CN" dirty="0">
              <a:solidFill>
                <a:srgbClr val="FF0000"/>
              </a:solidFill>
            </a:endParaRPr>
          </a:p>
          <a:p>
            <a:pPr lvl="1">
              <a:tabLst>
                <a:tab pos="1597025" algn="l"/>
                <a:tab pos="2576513" algn="l"/>
              </a:tabLst>
            </a:pPr>
            <a:r>
              <a:rPr lang="zh-CN" altLang="en-US" dirty="0"/>
              <a:t>以银行借贷系统的分配策略为基础，判断并保证系统的安全运行</a:t>
            </a:r>
            <a:endParaRPr lang="en-US" altLang="zh-CN" dirty="0"/>
          </a:p>
          <a:p>
            <a:endParaRPr lang="zh-CN" altLang="en-US" dirty="0"/>
          </a:p>
        </p:txBody>
      </p:sp>
      <p:sp>
        <p:nvSpPr>
          <p:cNvPr id="4" name="日期占位符 3">
            <a:extLst>
              <a:ext uri="{FF2B5EF4-FFF2-40B4-BE49-F238E27FC236}">
                <a16:creationId xmlns:a16="http://schemas.microsoft.com/office/drawing/2014/main" id="{EA65EF69-4C77-C807-59AA-DCAB4FAB2B74}"/>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B6994AA3-2B8A-6B66-2AA3-DE45AC47BC62}"/>
              </a:ext>
            </a:extLst>
          </p:cNvPr>
          <p:cNvSpPr>
            <a:spLocks noGrp="1"/>
          </p:cNvSpPr>
          <p:nvPr>
            <p:ph type="sldNum" sz="quarter" idx="12"/>
          </p:nvPr>
        </p:nvSpPr>
        <p:spPr/>
        <p:txBody>
          <a:bodyPr/>
          <a:lstStyle/>
          <a:p>
            <a:fld id="{EEA58A3B-43CE-4AA0-90B5-EB47AFAFEB34}" type="slidenum">
              <a:rPr lang="zh-CN" altLang="en-US" smtClean="0"/>
              <a:pPr/>
              <a:t>74</a:t>
            </a:fld>
            <a:endParaRPr lang="zh-CN" altLang="en-US" dirty="0"/>
          </a:p>
        </p:txBody>
      </p:sp>
      <p:pic>
        <p:nvPicPr>
          <p:cNvPr id="8" name="图片 7">
            <a:extLst>
              <a:ext uri="{FF2B5EF4-FFF2-40B4-BE49-F238E27FC236}">
                <a16:creationId xmlns:a16="http://schemas.microsoft.com/office/drawing/2014/main" id="{8A28CF78-3B57-92D3-1FDA-70D3EDFC38D1}"/>
              </a:ext>
            </a:extLst>
          </p:cNvPr>
          <p:cNvPicPr>
            <a:picLocks noChangeAspect="1"/>
          </p:cNvPicPr>
          <p:nvPr/>
        </p:nvPicPr>
        <p:blipFill>
          <a:blip r:embed="rId2"/>
          <a:stretch>
            <a:fillRect/>
          </a:stretch>
        </p:blipFill>
        <p:spPr>
          <a:xfrm>
            <a:off x="7286257" y="841328"/>
            <a:ext cx="1734311" cy="2291657"/>
          </a:xfrm>
          <a:prstGeom prst="rect">
            <a:avLst/>
          </a:prstGeom>
          <a:ln w="19050">
            <a:solidFill>
              <a:srgbClr val="C00000"/>
            </a:solidFill>
            <a:prstDash val="dash"/>
          </a:ln>
        </p:spPr>
      </p:pic>
      <p:sp>
        <p:nvSpPr>
          <p:cNvPr id="9" name="文本框 8">
            <a:extLst>
              <a:ext uri="{FF2B5EF4-FFF2-40B4-BE49-F238E27FC236}">
                <a16:creationId xmlns:a16="http://schemas.microsoft.com/office/drawing/2014/main" id="{A59D2FB2-E76E-26B2-EB78-05A9403BD205}"/>
              </a:ext>
            </a:extLst>
          </p:cNvPr>
          <p:cNvSpPr txBox="1"/>
          <p:nvPr/>
        </p:nvSpPr>
        <p:spPr>
          <a:xfrm flipH="1">
            <a:off x="7286257" y="3193464"/>
            <a:ext cx="1823909" cy="738664"/>
          </a:xfrm>
          <a:prstGeom prst="rect">
            <a:avLst/>
          </a:prstGeom>
          <a:noFill/>
        </p:spPr>
        <p:txBody>
          <a:bodyPr wrap="square" rtlCol="0">
            <a:spAutoFit/>
          </a:bodyPr>
          <a:lstStyle/>
          <a:p>
            <a:r>
              <a:rPr lang="zh-CN" altLang="en-US" sz="1400" dirty="0">
                <a:solidFill>
                  <a:srgbClr val="2E2E2E"/>
                </a:solidFill>
              </a:rPr>
              <a:t>美国</a:t>
            </a:r>
            <a:r>
              <a:rPr lang="en-US" altLang="zh-CN" sz="1400" dirty="0">
                <a:solidFill>
                  <a:srgbClr val="2E2E2E"/>
                </a:solidFill>
              </a:rPr>
              <a:t>Texas</a:t>
            </a:r>
            <a:r>
              <a:rPr lang="zh-CN" altLang="en-US" sz="1400" dirty="0">
                <a:solidFill>
                  <a:srgbClr val="2E2E2E"/>
                </a:solidFill>
              </a:rPr>
              <a:t>大学计算机科学和数学教授，荷兰裔，</a:t>
            </a:r>
            <a:r>
              <a:rPr lang="en-US" altLang="zh-CN" sz="1400" dirty="0"/>
              <a:t>1930-2002</a:t>
            </a:r>
            <a:endParaRPr lang="en-US" altLang="zh-CN" sz="1400" dirty="0">
              <a:solidFill>
                <a:srgbClr val="333333"/>
              </a:solidFill>
              <a:latin typeface="-apple-system"/>
            </a:endParaRPr>
          </a:p>
        </p:txBody>
      </p:sp>
    </p:spTree>
    <p:extLst>
      <p:ext uri="{BB962C8B-B14F-4D97-AF65-F5344CB8AC3E}">
        <p14:creationId xmlns:p14="http://schemas.microsoft.com/office/powerpoint/2010/main" val="3957353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D6160B-820A-6B30-227B-6D58AB7070DB}"/>
              </a:ext>
            </a:extLst>
          </p:cNvPr>
          <p:cNvSpPr>
            <a:spLocks noGrp="1"/>
          </p:cNvSpPr>
          <p:nvPr>
            <p:ph type="title"/>
          </p:nvPr>
        </p:nvSpPr>
        <p:spPr/>
        <p:txBody>
          <a:bodyPr>
            <a:normAutofit/>
          </a:bodyPr>
          <a:lstStyle/>
          <a:p>
            <a:r>
              <a:rPr lang="en-US" altLang="zh-CN" dirty="0"/>
              <a:t>Dijkstra</a:t>
            </a:r>
            <a:r>
              <a:rPr lang="zh-CN" altLang="en-US" dirty="0"/>
              <a:t>算法性质：普遍最优性</a:t>
            </a:r>
          </a:p>
        </p:txBody>
      </p:sp>
      <p:sp>
        <p:nvSpPr>
          <p:cNvPr id="3" name="内容占位符 2">
            <a:extLst>
              <a:ext uri="{FF2B5EF4-FFF2-40B4-BE49-F238E27FC236}">
                <a16:creationId xmlns:a16="http://schemas.microsoft.com/office/drawing/2014/main" id="{5C5359A9-CFD7-204A-EDC3-FD9AEC52255F}"/>
              </a:ext>
            </a:extLst>
          </p:cNvPr>
          <p:cNvSpPr>
            <a:spLocks noGrp="1"/>
          </p:cNvSpPr>
          <p:nvPr>
            <p:ph idx="1"/>
          </p:nvPr>
        </p:nvSpPr>
        <p:spPr/>
        <p:txBody>
          <a:bodyPr/>
          <a:lstStyle/>
          <a:p>
            <a:r>
              <a:rPr lang="zh-CN" altLang="en-US" dirty="0"/>
              <a:t>算法的普遍最优性（</a:t>
            </a:r>
            <a:r>
              <a:rPr lang="en-US" altLang="zh-CN" dirty="0"/>
              <a:t>Universal Optimality</a:t>
            </a:r>
            <a:r>
              <a:rPr lang="zh-CN" altLang="en-US" dirty="0"/>
              <a:t>）</a:t>
            </a:r>
            <a:r>
              <a:rPr lang="en-US" altLang="zh-CN" dirty="0"/>
              <a:t>【</a:t>
            </a:r>
            <a:r>
              <a:rPr lang="zh-CN" altLang="en-US" dirty="0"/>
              <a:t>新近证明</a:t>
            </a:r>
            <a:r>
              <a:rPr lang="en-US" altLang="zh-CN" dirty="0"/>
              <a:t>】</a:t>
            </a:r>
          </a:p>
          <a:p>
            <a:pPr lvl="1"/>
            <a:r>
              <a:rPr lang="zh-CN" altLang="en-US" dirty="0"/>
              <a:t>算法在所有可能的输入情况下，都能达到最优性能</a:t>
            </a:r>
            <a:endParaRPr lang="en-US" altLang="zh-CN" dirty="0"/>
          </a:p>
          <a:p>
            <a:pPr lvl="2"/>
            <a:r>
              <a:rPr lang="zh-CN" altLang="en-US" dirty="0"/>
              <a:t>算法不仅在最坏情况下能够保证一定的性能，而且在所有可能的输入情况下都能达到理论上的最优性能</a:t>
            </a:r>
            <a:endParaRPr lang="en-US" altLang="zh-CN" dirty="0"/>
          </a:p>
          <a:p>
            <a:pPr lvl="2"/>
            <a:r>
              <a:rPr lang="zh-CN" altLang="en-US" dirty="0"/>
              <a:t>与算法的最好情况复杂度（</a:t>
            </a:r>
            <a:r>
              <a:rPr lang="en-US" altLang="zh-CN" dirty="0"/>
              <a:t>Best Case Complexity</a:t>
            </a:r>
            <a:r>
              <a:rPr lang="zh-CN" altLang="en-US" dirty="0"/>
              <a:t>）、 最坏情况复杂度（</a:t>
            </a:r>
            <a:r>
              <a:rPr lang="en-US" altLang="zh-CN" dirty="0"/>
              <a:t>Worst Case Complexity</a:t>
            </a:r>
            <a:r>
              <a:rPr lang="zh-CN" altLang="en-US" dirty="0"/>
              <a:t>）、平均情况复杂度（</a:t>
            </a:r>
            <a:r>
              <a:rPr lang="en-US" altLang="zh-CN" dirty="0"/>
              <a:t>Average Case Complexity</a:t>
            </a:r>
            <a:r>
              <a:rPr lang="zh-CN" altLang="en-US" dirty="0"/>
              <a:t>）密切相关</a:t>
            </a:r>
            <a:endParaRPr lang="en-US" altLang="zh-CN" dirty="0"/>
          </a:p>
          <a:p>
            <a:pPr lvl="1"/>
            <a:r>
              <a:rPr lang="zh-CN" altLang="en-US" dirty="0"/>
              <a:t>理论计算机科学中的概念，同时考虑问题规模</a:t>
            </a:r>
            <a:r>
              <a:rPr lang="en-US" altLang="zh-CN" dirty="0"/>
              <a:t>n</a:t>
            </a:r>
            <a:r>
              <a:rPr lang="zh-CN" altLang="en-US" dirty="0"/>
              <a:t>、</a:t>
            </a:r>
            <a:r>
              <a:rPr lang="zh-CN" altLang="en-US" dirty="0">
                <a:highlight>
                  <a:srgbClr val="FFFF00"/>
                </a:highlight>
              </a:rPr>
              <a:t>问题输入</a:t>
            </a:r>
            <a:r>
              <a:rPr lang="en-US" altLang="zh-CN" dirty="0">
                <a:solidFill>
                  <a:srgbClr val="FF0000"/>
                </a:solidFill>
                <a:highlight>
                  <a:srgbClr val="FFFF00"/>
                </a:highlight>
              </a:rPr>
              <a:t>I</a:t>
            </a:r>
            <a:r>
              <a:rPr lang="zh-CN" altLang="en-US" dirty="0"/>
              <a:t>对算法性能</a:t>
            </a:r>
            <a:r>
              <a:rPr lang="en-US" altLang="zh-CN" dirty="0"/>
              <a:t>/</a:t>
            </a:r>
            <a:r>
              <a:rPr lang="zh-CN" altLang="en-US" dirty="0"/>
              <a:t>复杂性的影响</a:t>
            </a:r>
            <a:endParaRPr lang="en-US" altLang="zh-CN" dirty="0"/>
          </a:p>
          <a:p>
            <a:r>
              <a:rPr lang="en-US" altLang="zh-CN" dirty="0"/>
              <a:t> </a:t>
            </a:r>
          </a:p>
          <a:p>
            <a:pPr lvl="1"/>
            <a:endParaRPr lang="zh-CN" altLang="en-US" dirty="0"/>
          </a:p>
        </p:txBody>
      </p:sp>
      <p:sp>
        <p:nvSpPr>
          <p:cNvPr id="4" name="日期占位符 3">
            <a:extLst>
              <a:ext uri="{FF2B5EF4-FFF2-40B4-BE49-F238E27FC236}">
                <a16:creationId xmlns:a16="http://schemas.microsoft.com/office/drawing/2014/main" id="{A640A4FF-D50C-70A2-8731-F669F3DADE10}"/>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2B56C2DE-206C-41D3-98B1-09D813F573A1}"/>
              </a:ext>
            </a:extLst>
          </p:cNvPr>
          <p:cNvSpPr>
            <a:spLocks noGrp="1"/>
          </p:cNvSpPr>
          <p:nvPr>
            <p:ph type="sldNum" sz="quarter" idx="12"/>
          </p:nvPr>
        </p:nvSpPr>
        <p:spPr/>
        <p:txBody>
          <a:bodyPr/>
          <a:lstStyle/>
          <a:p>
            <a:fld id="{EEA58A3B-43CE-4AA0-90B5-EB47AFAFEB34}" type="slidenum">
              <a:rPr lang="zh-CN" altLang="en-US" smtClean="0"/>
              <a:pPr/>
              <a:t>75</a:t>
            </a:fld>
            <a:endParaRPr lang="zh-CN" altLang="en-US" dirty="0"/>
          </a:p>
        </p:txBody>
      </p:sp>
    </p:spTree>
    <p:extLst>
      <p:ext uri="{BB962C8B-B14F-4D97-AF65-F5344CB8AC3E}">
        <p14:creationId xmlns:p14="http://schemas.microsoft.com/office/powerpoint/2010/main" val="36842960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AF7CF-9ABF-C8E7-04BD-6B13EE7191AB}"/>
              </a:ext>
            </a:extLst>
          </p:cNvPr>
          <p:cNvSpPr>
            <a:spLocks noGrp="1"/>
          </p:cNvSpPr>
          <p:nvPr>
            <p:ph type="title"/>
          </p:nvPr>
        </p:nvSpPr>
        <p:spPr/>
        <p:txBody>
          <a:bodyPr/>
          <a:lstStyle/>
          <a:p>
            <a:r>
              <a:rPr lang="en-US" altLang="zh-CN" dirty="0"/>
              <a:t>Dijkstra</a:t>
            </a:r>
            <a:r>
              <a:rPr lang="zh-CN" altLang="en-US" dirty="0"/>
              <a:t>算法性质：普遍最优性</a:t>
            </a:r>
          </a:p>
        </p:txBody>
      </p:sp>
      <p:sp>
        <p:nvSpPr>
          <p:cNvPr id="3" name="内容占位符 2">
            <a:extLst>
              <a:ext uri="{FF2B5EF4-FFF2-40B4-BE49-F238E27FC236}">
                <a16:creationId xmlns:a16="http://schemas.microsoft.com/office/drawing/2014/main" id="{961EE7A8-42E2-1BA5-C440-DF739D75648F}"/>
              </a:ext>
            </a:extLst>
          </p:cNvPr>
          <p:cNvSpPr>
            <a:spLocks noGrp="1"/>
          </p:cNvSpPr>
          <p:nvPr>
            <p:ph idx="1"/>
          </p:nvPr>
        </p:nvSpPr>
        <p:spPr/>
        <p:txBody>
          <a:bodyPr>
            <a:normAutofit lnSpcReduction="10000"/>
          </a:bodyPr>
          <a:lstStyle/>
          <a:p>
            <a:r>
              <a:rPr lang="zh-CN" altLang="en-US" dirty="0"/>
              <a:t>如果一个算法是普遍最优，该算法不仅在最坏情况下能够保持较好的性能，而且在最好情况、平均情况下也能保持最优或接近最优的性能</a:t>
            </a:r>
            <a:endParaRPr lang="en-US" altLang="zh-CN" dirty="0"/>
          </a:p>
          <a:p>
            <a:pPr lvl="1"/>
            <a:r>
              <a:rPr lang="zh-CN" altLang="en-US" dirty="0"/>
              <a:t>在针对所有输入的各种情况下，算法的性能都是可预测的</a:t>
            </a:r>
            <a:endParaRPr lang="en-US" altLang="zh-CN" dirty="0"/>
          </a:p>
          <a:p>
            <a:pPr lvl="1"/>
            <a:r>
              <a:rPr lang="zh-CN" altLang="en-US" dirty="0"/>
              <a:t>保证在任何情况下不会出现性能显著下降的情况</a:t>
            </a:r>
            <a:endParaRPr lang="en-US" altLang="zh-CN" dirty="0"/>
          </a:p>
          <a:p>
            <a:r>
              <a:rPr lang="zh-CN" altLang="en-US" dirty="0"/>
              <a:t>近期，</a:t>
            </a:r>
            <a:r>
              <a:rPr lang="en-US" altLang="zh-CN" dirty="0"/>
              <a:t>Dijkstra</a:t>
            </a:r>
            <a:r>
              <a:rPr lang="zh-CN" altLang="en-US" dirty="0"/>
              <a:t>算法被证明具有普遍最优性</a:t>
            </a:r>
            <a:endParaRPr lang="en-US" altLang="zh-CN" dirty="0"/>
          </a:p>
          <a:p>
            <a:pPr lvl="1"/>
            <a:r>
              <a:rPr lang="zh-CN" altLang="en-US" dirty="0"/>
              <a:t>意味着，无论面对多复杂的图结构，即便在最坏情况下，</a:t>
            </a:r>
            <a:r>
              <a:rPr lang="en-US" altLang="zh-CN" dirty="0"/>
              <a:t>Dijkstra</a:t>
            </a:r>
            <a:r>
              <a:rPr lang="zh-CN" altLang="en-US" dirty="0"/>
              <a:t>算法都能达到理论上的最优性能</a:t>
            </a:r>
            <a:endParaRPr lang="en-US" altLang="zh-CN" dirty="0"/>
          </a:p>
          <a:p>
            <a:pPr lvl="1"/>
            <a:r>
              <a:rPr lang="zh-CN" altLang="en-US" dirty="0"/>
              <a:t>提供了精确的复杂度分析，证明了</a:t>
            </a:r>
            <a:r>
              <a:rPr lang="en-US" altLang="zh-CN" dirty="0"/>
              <a:t>Dijkstra</a:t>
            </a:r>
            <a:r>
              <a:rPr lang="zh-CN" altLang="en-US" dirty="0"/>
              <a:t>算法在具有工作集属性的堆上的比较次数是</a:t>
            </a:r>
            <a:r>
              <a:rPr lang="en-US" altLang="zh-CN" dirty="0"/>
              <a:t>O(OPTQ(G)+</a:t>
            </a:r>
            <a:r>
              <a:rPr lang="en-US" altLang="zh-CN" dirty="0" err="1"/>
              <a:t>n+max⁡w∈WG∣FG,w</a:t>
            </a:r>
            <a:r>
              <a:rPr lang="en-US" altLang="zh-CN" dirty="0"/>
              <a:t>∣)</a:t>
            </a:r>
            <a:r>
              <a:rPr lang="zh-CN" altLang="en-US" dirty="0"/>
              <a:t>，其中</a:t>
            </a:r>
            <a:r>
              <a:rPr lang="en-US" altLang="zh-CN" dirty="0"/>
              <a:t>OPTQ(G)</a:t>
            </a:r>
            <a:r>
              <a:rPr lang="zh-CN" altLang="en-US" dirty="0"/>
              <a:t>是解决距离排序问题的最优算法所需的比较次数，</a:t>
            </a:r>
            <a:r>
              <a:rPr lang="en-US" altLang="zh-CN" dirty="0"/>
              <a:t>n</a:t>
            </a:r>
            <a:r>
              <a:rPr lang="zh-CN" altLang="en-US" dirty="0"/>
              <a:t>是顶点数，∣</a:t>
            </a:r>
            <a:r>
              <a:rPr lang="en-US" altLang="zh-CN" dirty="0" err="1"/>
              <a:t>FG,w</a:t>
            </a:r>
            <a:r>
              <a:rPr lang="en-US" altLang="zh-CN" dirty="0"/>
              <a:t>∣</a:t>
            </a:r>
            <a:r>
              <a:rPr lang="zh-CN" altLang="en-US" dirty="0"/>
              <a:t>是前向边的数量</a:t>
            </a:r>
            <a:endParaRPr lang="en-US" altLang="zh-CN" dirty="0"/>
          </a:p>
          <a:p>
            <a:pPr lvl="1"/>
            <a:r>
              <a:rPr lang="en-US" altLang="zh-CN" dirty="0"/>
              <a:t>Dijkstra</a:t>
            </a:r>
            <a:r>
              <a:rPr lang="zh-CN" altLang="en-US" dirty="0"/>
              <a:t>算法不仅在理论上，而且在实际应用中都能保持优秀的性能</a:t>
            </a:r>
          </a:p>
        </p:txBody>
      </p:sp>
      <p:sp>
        <p:nvSpPr>
          <p:cNvPr id="4" name="日期占位符 3">
            <a:extLst>
              <a:ext uri="{FF2B5EF4-FFF2-40B4-BE49-F238E27FC236}">
                <a16:creationId xmlns:a16="http://schemas.microsoft.com/office/drawing/2014/main" id="{DA502084-5281-C621-3464-453A9EB74713}"/>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CA8F4ABA-BACC-038D-08F6-9AEB0A724551}"/>
              </a:ext>
            </a:extLst>
          </p:cNvPr>
          <p:cNvSpPr>
            <a:spLocks noGrp="1"/>
          </p:cNvSpPr>
          <p:nvPr>
            <p:ph type="sldNum" sz="quarter" idx="12"/>
          </p:nvPr>
        </p:nvSpPr>
        <p:spPr/>
        <p:txBody>
          <a:bodyPr/>
          <a:lstStyle/>
          <a:p>
            <a:fld id="{EEA58A3B-43CE-4AA0-90B5-EB47AFAFEB34}" type="slidenum">
              <a:rPr lang="zh-CN" altLang="en-US" smtClean="0"/>
              <a:pPr/>
              <a:t>76</a:t>
            </a:fld>
            <a:endParaRPr lang="zh-CN" altLang="en-US" dirty="0"/>
          </a:p>
        </p:txBody>
      </p:sp>
    </p:spTree>
    <p:extLst>
      <p:ext uri="{BB962C8B-B14F-4D97-AF65-F5344CB8AC3E}">
        <p14:creationId xmlns:p14="http://schemas.microsoft.com/office/powerpoint/2010/main" val="2004698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56D0-1A11-987D-E8D2-8D4B4D11259B}"/>
              </a:ext>
            </a:extLst>
          </p:cNvPr>
          <p:cNvSpPr>
            <a:spLocks noGrp="1"/>
          </p:cNvSpPr>
          <p:nvPr>
            <p:ph type="title"/>
          </p:nvPr>
        </p:nvSpPr>
        <p:spPr/>
        <p:txBody>
          <a:bodyPr/>
          <a:lstStyle/>
          <a:p>
            <a:r>
              <a:rPr lang="en-US" altLang="zh-CN" dirty="0"/>
              <a:t>Dijkstra</a:t>
            </a:r>
            <a:r>
              <a:rPr lang="zh-CN" altLang="en-US" dirty="0"/>
              <a:t>算法性质：普遍最优性</a:t>
            </a:r>
          </a:p>
        </p:txBody>
      </p:sp>
      <p:sp>
        <p:nvSpPr>
          <p:cNvPr id="3" name="内容占位符 2">
            <a:extLst>
              <a:ext uri="{FF2B5EF4-FFF2-40B4-BE49-F238E27FC236}">
                <a16:creationId xmlns:a16="http://schemas.microsoft.com/office/drawing/2014/main" id="{616B9CAF-9FBB-F7DF-ACF1-80C66A72DA95}"/>
              </a:ext>
            </a:extLst>
          </p:cNvPr>
          <p:cNvSpPr>
            <a:spLocks noGrp="1"/>
          </p:cNvSpPr>
          <p:nvPr>
            <p:ph idx="1"/>
          </p:nvPr>
        </p:nvSpPr>
        <p:spPr/>
        <p:txBody>
          <a:bodyPr/>
          <a:lstStyle/>
          <a:p>
            <a:r>
              <a:rPr kumimoji="0" lang="zh-CN" altLang="zh-CN" sz="2400" b="0" i="0" u="none" strike="noStrike" cap="none" normalizeH="0" baseline="0" dirty="0">
                <a:ln>
                  <a:noFill/>
                </a:ln>
                <a:solidFill>
                  <a:schemeClr val="tx1"/>
                </a:solidFill>
                <a:effectLst/>
                <a:latin typeface="Arial" panose="020B0604020202020204" pitchFamily="34" charset="0"/>
              </a:rPr>
              <a:t>论文荣获即将举行的理论计算机科学顶会</a:t>
            </a:r>
            <a:r>
              <a:rPr kumimoji="0" lang="zh-CN" altLang="zh-CN" sz="2400" b="0" i="0" u="none" strike="noStrike" cap="none" normalizeH="0" baseline="0" dirty="0">
                <a:ln>
                  <a:noFill/>
                </a:ln>
                <a:solidFill>
                  <a:srgbClr val="FF0000"/>
                </a:solidFill>
                <a:effectLst/>
                <a:latin typeface="Arial" panose="020B0604020202020204" pitchFamily="34" charset="0"/>
              </a:rPr>
              <a:t>F</a:t>
            </a:r>
            <a:r>
              <a:rPr kumimoji="0" lang="zh-CN" altLang="zh-CN" sz="2400" b="0" i="0" u="none" strike="noStrike" cap="none" normalizeH="0" baseline="0" dirty="0">
                <a:ln>
                  <a:noFill/>
                </a:ln>
                <a:solidFill>
                  <a:schemeClr val="tx1"/>
                </a:solidFill>
                <a:effectLst/>
                <a:latin typeface="Arial" panose="020B0604020202020204" pitchFamily="34" charset="0"/>
              </a:rPr>
              <a:t>OCS 2024（计算机科学</a:t>
            </a:r>
            <a:r>
              <a:rPr kumimoji="0" lang="zh-CN" altLang="zh-CN" sz="2400" b="0" i="0" u="none" strike="noStrike" cap="none" normalizeH="0" baseline="0" dirty="0">
                <a:ln>
                  <a:noFill/>
                </a:ln>
                <a:solidFill>
                  <a:srgbClr val="FF0000"/>
                </a:solidFill>
                <a:effectLst/>
                <a:latin typeface="Arial" panose="020B0604020202020204" pitchFamily="34" charset="0"/>
              </a:rPr>
              <a:t>基础</a:t>
            </a:r>
            <a:r>
              <a:rPr kumimoji="0" lang="zh-CN" altLang="zh-CN" sz="2400" b="0" i="0" u="none" strike="noStrike" cap="none" normalizeH="0" baseline="0" dirty="0">
                <a:ln>
                  <a:noFill/>
                </a:ln>
                <a:solidFill>
                  <a:schemeClr val="tx1"/>
                </a:solidFill>
                <a:effectLst/>
                <a:latin typeface="Arial" panose="020B0604020202020204" pitchFamily="34" charset="0"/>
              </a:rPr>
              <a:t>研讨会）最佳论文奖</a:t>
            </a:r>
            <a:endParaRPr lang="zh-CN" altLang="en-US" dirty="0"/>
          </a:p>
        </p:txBody>
      </p:sp>
      <p:sp>
        <p:nvSpPr>
          <p:cNvPr id="4" name="日期占位符 3">
            <a:extLst>
              <a:ext uri="{FF2B5EF4-FFF2-40B4-BE49-F238E27FC236}">
                <a16:creationId xmlns:a16="http://schemas.microsoft.com/office/drawing/2014/main" id="{7CBA1C48-BEAC-6890-9308-FAE3866AE56F}"/>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F6CAA698-9F54-B8FE-0D4A-7C64F9AB9D79}"/>
              </a:ext>
            </a:extLst>
          </p:cNvPr>
          <p:cNvSpPr>
            <a:spLocks noGrp="1"/>
          </p:cNvSpPr>
          <p:nvPr>
            <p:ph type="sldNum" sz="quarter" idx="12"/>
          </p:nvPr>
        </p:nvSpPr>
        <p:spPr/>
        <p:txBody>
          <a:bodyPr/>
          <a:lstStyle/>
          <a:p>
            <a:fld id="{EEA58A3B-43CE-4AA0-90B5-EB47AFAFEB34}" type="slidenum">
              <a:rPr lang="zh-CN" altLang="en-US" smtClean="0"/>
              <a:pPr/>
              <a:t>77</a:t>
            </a:fld>
            <a:endParaRPr lang="zh-CN" altLang="en-US" dirty="0"/>
          </a:p>
        </p:txBody>
      </p:sp>
      <p:pic>
        <p:nvPicPr>
          <p:cNvPr id="8" name="图片 7">
            <a:extLst>
              <a:ext uri="{FF2B5EF4-FFF2-40B4-BE49-F238E27FC236}">
                <a16:creationId xmlns:a16="http://schemas.microsoft.com/office/drawing/2014/main" id="{290BECDC-032B-15FB-1DC0-3BAFDE5C692B}"/>
              </a:ext>
            </a:extLst>
          </p:cNvPr>
          <p:cNvPicPr>
            <a:picLocks noChangeAspect="1"/>
          </p:cNvPicPr>
          <p:nvPr/>
        </p:nvPicPr>
        <p:blipFill>
          <a:blip r:embed="rId3"/>
          <a:stretch>
            <a:fillRect/>
          </a:stretch>
        </p:blipFill>
        <p:spPr>
          <a:xfrm>
            <a:off x="123432" y="1741706"/>
            <a:ext cx="8866060" cy="2373093"/>
          </a:xfrm>
          <a:prstGeom prst="rect">
            <a:avLst/>
          </a:prstGeom>
        </p:spPr>
      </p:pic>
      <p:graphicFrame>
        <p:nvGraphicFramePr>
          <p:cNvPr id="7" name="对象 6">
            <a:extLst>
              <a:ext uri="{FF2B5EF4-FFF2-40B4-BE49-F238E27FC236}">
                <a16:creationId xmlns:a16="http://schemas.microsoft.com/office/drawing/2014/main" id="{550EDFFF-02A8-1530-7E17-C4FFC49E5B03}"/>
              </a:ext>
            </a:extLst>
          </p:cNvPr>
          <p:cNvGraphicFramePr>
            <a:graphicFrameLocks noChangeAspect="1"/>
          </p:cNvGraphicFramePr>
          <p:nvPr>
            <p:extLst>
              <p:ext uri="{D42A27DB-BD31-4B8C-83A1-F6EECF244321}">
                <p14:modId xmlns:p14="http://schemas.microsoft.com/office/powerpoint/2010/main" val="4173198753"/>
              </p:ext>
            </p:extLst>
          </p:nvPr>
        </p:nvGraphicFramePr>
        <p:xfrm>
          <a:off x="-197109" y="4257734"/>
          <a:ext cx="9341109" cy="1066052"/>
        </p:xfrm>
        <a:graphic>
          <a:graphicData uri="http://schemas.openxmlformats.org/presentationml/2006/ole">
            <mc:AlternateContent xmlns:mc="http://schemas.openxmlformats.org/markup-compatibility/2006">
              <mc:Choice xmlns:v="urn:schemas-microsoft-com:vml" Requires="v">
                <p:oleObj spid="_x0000_s5136" name="包装程序外壳对象" showAsIcon="1" r:id="rId4" imgW="4507399" imgH="514526" progId="Package">
                  <p:embed/>
                </p:oleObj>
              </mc:Choice>
              <mc:Fallback>
                <p:oleObj name="包装程序外壳对象" showAsIcon="1" r:id="rId4" imgW="4507399" imgH="514526" progId="Package">
                  <p:embed/>
                  <p:pic>
                    <p:nvPicPr>
                      <p:cNvPr id="0" name=""/>
                      <p:cNvPicPr/>
                      <p:nvPr/>
                    </p:nvPicPr>
                    <p:blipFill>
                      <a:blip r:embed="rId5"/>
                      <a:stretch>
                        <a:fillRect/>
                      </a:stretch>
                    </p:blipFill>
                    <p:spPr>
                      <a:xfrm>
                        <a:off x="-197109" y="4257734"/>
                        <a:ext cx="9341109" cy="1066052"/>
                      </a:xfrm>
                      <a:prstGeom prst="rect">
                        <a:avLst/>
                      </a:prstGeom>
                    </p:spPr>
                  </p:pic>
                </p:oleObj>
              </mc:Fallback>
            </mc:AlternateContent>
          </a:graphicData>
        </a:graphic>
      </p:graphicFrame>
    </p:spTree>
    <p:extLst>
      <p:ext uri="{BB962C8B-B14F-4D97-AF65-F5344CB8AC3E}">
        <p14:creationId xmlns:p14="http://schemas.microsoft.com/office/powerpoint/2010/main" val="2850432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CA134-DDD4-33FC-B2E6-57FB5877CCAE}"/>
              </a:ext>
            </a:extLst>
          </p:cNvPr>
          <p:cNvSpPr>
            <a:spLocks noGrp="1"/>
          </p:cNvSpPr>
          <p:nvPr>
            <p:ph type="title"/>
          </p:nvPr>
        </p:nvSpPr>
        <p:spPr>
          <a:xfrm>
            <a:off x="219456" y="-15005"/>
            <a:ext cx="8379496" cy="918894"/>
          </a:xfrm>
        </p:spPr>
        <p:txBody>
          <a:bodyPr>
            <a:normAutofit/>
          </a:bodyPr>
          <a:lstStyle/>
          <a:p>
            <a:r>
              <a:rPr lang="en-US" altLang="zh-CN" sz="2000" dirty="0"/>
              <a:t>Universal Optimality of Dijkstra via Beyond-Worst-Case Heaps</a:t>
            </a:r>
            <a:endParaRPr lang="zh-CN" altLang="en-US" sz="2000" dirty="0"/>
          </a:p>
        </p:txBody>
      </p:sp>
      <p:sp>
        <p:nvSpPr>
          <p:cNvPr id="4" name="日期占位符 3">
            <a:extLst>
              <a:ext uri="{FF2B5EF4-FFF2-40B4-BE49-F238E27FC236}">
                <a16:creationId xmlns:a16="http://schemas.microsoft.com/office/drawing/2014/main" id="{631A7C95-E579-18F9-4405-A5EBAEEDA724}"/>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ADC1D95C-0DAE-5C4B-63F1-AAD8DE02259C}"/>
              </a:ext>
            </a:extLst>
          </p:cNvPr>
          <p:cNvSpPr>
            <a:spLocks noGrp="1"/>
          </p:cNvSpPr>
          <p:nvPr>
            <p:ph type="sldNum" sz="quarter" idx="12"/>
          </p:nvPr>
        </p:nvSpPr>
        <p:spPr/>
        <p:txBody>
          <a:bodyPr/>
          <a:lstStyle/>
          <a:p>
            <a:fld id="{EEA58A3B-43CE-4AA0-90B5-EB47AFAFEB34}" type="slidenum">
              <a:rPr lang="zh-CN" altLang="en-US" smtClean="0"/>
              <a:pPr/>
              <a:t>78</a:t>
            </a:fld>
            <a:endParaRPr lang="zh-CN" altLang="en-US" dirty="0"/>
          </a:p>
        </p:txBody>
      </p:sp>
      <p:pic>
        <p:nvPicPr>
          <p:cNvPr id="8" name="图片 7">
            <a:extLst>
              <a:ext uri="{FF2B5EF4-FFF2-40B4-BE49-F238E27FC236}">
                <a16:creationId xmlns:a16="http://schemas.microsoft.com/office/drawing/2014/main" id="{235195C6-5BF4-C02B-8C83-5A8B189FD69C}"/>
              </a:ext>
            </a:extLst>
          </p:cNvPr>
          <p:cNvPicPr>
            <a:picLocks noChangeAspect="1"/>
          </p:cNvPicPr>
          <p:nvPr/>
        </p:nvPicPr>
        <p:blipFill>
          <a:blip r:embed="rId2"/>
          <a:stretch>
            <a:fillRect/>
          </a:stretch>
        </p:blipFill>
        <p:spPr>
          <a:xfrm>
            <a:off x="0" y="805368"/>
            <a:ext cx="9144000" cy="5247263"/>
          </a:xfrm>
          <a:prstGeom prst="rect">
            <a:avLst/>
          </a:prstGeom>
        </p:spPr>
      </p:pic>
      <p:cxnSp>
        <p:nvCxnSpPr>
          <p:cNvPr id="10" name="直接连接符 9">
            <a:extLst>
              <a:ext uri="{FF2B5EF4-FFF2-40B4-BE49-F238E27FC236}">
                <a16:creationId xmlns:a16="http://schemas.microsoft.com/office/drawing/2014/main" id="{A30DDD23-0E2D-4A84-3694-5009406291E7}"/>
              </a:ext>
            </a:extLst>
          </p:cNvPr>
          <p:cNvCxnSpPr/>
          <p:nvPr/>
        </p:nvCxnSpPr>
        <p:spPr>
          <a:xfrm>
            <a:off x="0" y="1875826"/>
            <a:ext cx="13115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1BF1C9E-185C-5B43-D05A-9D4A43DEEF49}"/>
              </a:ext>
            </a:extLst>
          </p:cNvPr>
          <p:cNvCxnSpPr>
            <a:cxnSpLocks/>
          </p:cNvCxnSpPr>
          <p:nvPr/>
        </p:nvCxnSpPr>
        <p:spPr>
          <a:xfrm>
            <a:off x="1761744" y="1875826"/>
            <a:ext cx="21675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A403161-6284-A3DD-BF6B-83A06D49A049}"/>
              </a:ext>
            </a:extLst>
          </p:cNvPr>
          <p:cNvCxnSpPr>
            <a:cxnSpLocks/>
          </p:cNvCxnSpPr>
          <p:nvPr/>
        </p:nvCxnSpPr>
        <p:spPr>
          <a:xfrm>
            <a:off x="1642436" y="3172532"/>
            <a:ext cx="51450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9568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B0DA9-04CA-4919-9441-C371F9DC2A5C}"/>
              </a:ext>
            </a:extLst>
          </p:cNvPr>
          <p:cNvSpPr>
            <a:spLocks noGrp="1"/>
          </p:cNvSpPr>
          <p:nvPr>
            <p:ph type="title"/>
          </p:nvPr>
        </p:nvSpPr>
        <p:spPr/>
        <p:txBody>
          <a:bodyPr>
            <a:normAutofit/>
          </a:bodyPr>
          <a:lstStyle/>
          <a:p>
            <a:r>
              <a:rPr lang="en-US" altLang="zh-CN" dirty="0"/>
              <a:t>Dijkstra</a:t>
            </a:r>
            <a:r>
              <a:rPr lang="zh-CN" altLang="en-US" dirty="0"/>
              <a:t>算法原理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0D5B69-C764-4F77-96DD-FA461EE8211B}"/>
                  </a:ext>
                </a:extLst>
              </p:cNvPr>
              <p:cNvSpPr>
                <a:spLocks noGrp="1"/>
              </p:cNvSpPr>
              <p:nvPr>
                <p:ph idx="1"/>
              </p:nvPr>
            </p:nvSpPr>
            <p:spPr>
              <a:xfrm>
                <a:off x="123432" y="764364"/>
                <a:ext cx="8897136" cy="5894741"/>
              </a:xfrm>
            </p:spPr>
            <p:txBody>
              <a:bodyPr>
                <a:normAutofit/>
              </a:bodyPr>
              <a:lstStyle/>
              <a:p>
                <a:r>
                  <a:rPr lang="en-US" altLang="zh-CN" sz="2400" dirty="0">
                    <a:solidFill>
                      <a:srgbClr val="000000"/>
                    </a:solidFill>
                  </a:rPr>
                  <a:t>1. </a:t>
                </a:r>
                <a:r>
                  <a:rPr lang="zh-CN" altLang="en-US" sz="2400" dirty="0">
                    <a:solidFill>
                      <a:srgbClr val="000000"/>
                    </a:solidFill>
                  </a:rPr>
                  <a:t>设置集合</a:t>
                </a:r>
                <a:r>
                  <a:rPr lang="en-US" altLang="zh-CN" sz="2400" dirty="0">
                    <a:solidFill>
                      <a:srgbClr val="000000"/>
                    </a:solidFill>
                  </a:rPr>
                  <a:t>S={</a:t>
                </a:r>
                <a:r>
                  <a:rPr lang="en-US" altLang="zh-CN" sz="2400" dirty="0" err="1">
                    <a:solidFill>
                      <a:srgbClr val="000000"/>
                    </a:solidFill>
                  </a:rPr>
                  <a:t>i</a:t>
                </a:r>
                <a:r>
                  <a:rPr lang="en-US" altLang="zh-CN" sz="2400" dirty="0">
                    <a:solidFill>
                      <a:srgbClr val="000000"/>
                    </a:solidFill>
                  </a:rPr>
                  <a:t>}</a:t>
                </a:r>
                <a14:m>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oMath>
                </a14:m>
                <a:r>
                  <a:rPr lang="en-US" altLang="zh-CN" sz="2400" dirty="0">
                    <a:solidFill>
                      <a:srgbClr val="000000"/>
                    </a:solidFill>
                  </a:rPr>
                  <a:t>V</a:t>
                </a:r>
                <a:r>
                  <a:rPr lang="zh-CN" altLang="en-US" sz="2400" dirty="0">
                    <a:solidFill>
                      <a:srgbClr val="000000"/>
                    </a:solidFill>
                  </a:rPr>
                  <a:t>，记录已经得到最短路径的顶点</a:t>
                </a:r>
                <a:r>
                  <a:rPr lang="en-US" altLang="zh-CN" sz="2400" dirty="0" err="1">
                    <a:solidFill>
                      <a:srgbClr val="000000"/>
                    </a:solidFill>
                  </a:rPr>
                  <a:t>i</a:t>
                </a:r>
                <a:r>
                  <a:rPr lang="zh-CN" altLang="en-US" sz="2400" dirty="0">
                    <a:solidFill>
                      <a:srgbClr val="000000"/>
                    </a:solidFill>
                  </a:rPr>
                  <a:t>（已经求出源点</a:t>
                </a:r>
                <a:r>
                  <a:rPr lang="en-US" altLang="zh-CN" sz="2400" dirty="0">
                    <a:solidFill>
                      <a:srgbClr val="000000"/>
                    </a:solidFill>
                  </a:rPr>
                  <a:t>v</a:t>
                </a:r>
                <a:r>
                  <a:rPr lang="zh-CN" altLang="en-US" sz="2400" dirty="0">
                    <a:solidFill>
                      <a:srgbClr val="000000"/>
                    </a:solidFill>
                  </a:rPr>
                  <a:t>至</a:t>
                </a:r>
                <a:r>
                  <a:rPr lang="en-US" altLang="zh-CN" sz="2400" dirty="0" err="1">
                    <a:solidFill>
                      <a:srgbClr val="000000"/>
                    </a:solidFill>
                  </a:rPr>
                  <a:t>i</a:t>
                </a:r>
                <a:r>
                  <a:rPr lang="zh-CN" altLang="en-US" sz="2400" dirty="0">
                    <a:solidFill>
                      <a:srgbClr val="000000"/>
                    </a:solidFill>
                  </a:rPr>
                  <a:t>的最短路径）</a:t>
                </a:r>
                <a:endParaRPr lang="en-US" altLang="zh-CN" sz="2400" dirty="0">
                  <a:solidFill>
                    <a:srgbClr val="000000"/>
                  </a:solidFill>
                </a:endParaRPr>
              </a:p>
              <a:p>
                <a:pPr lvl="1"/>
                <a:r>
                  <a:rPr lang="zh-CN" altLang="en-US" sz="2400" dirty="0">
                    <a:solidFill>
                      <a:srgbClr val="000000"/>
                    </a:solidFill>
                  </a:rPr>
                  <a:t>顶点</a:t>
                </a:r>
                <a:r>
                  <a:rPr lang="en-US" altLang="zh-CN" sz="2400" dirty="0" err="1">
                    <a:solidFill>
                      <a:srgbClr val="000000"/>
                    </a:solidFill>
                  </a:rPr>
                  <a:t>i</a:t>
                </a:r>
                <a14:m>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oMath>
                </a14:m>
                <a:r>
                  <a:rPr lang="en-US" altLang="zh-CN" sz="2400" dirty="0">
                    <a:solidFill>
                      <a:srgbClr val="000000"/>
                    </a:solidFill>
                  </a:rPr>
                  <a:t>S</a:t>
                </a:r>
                <a:r>
                  <a:rPr lang="zh-CN" altLang="en-US" sz="2400" dirty="0">
                    <a:solidFill>
                      <a:srgbClr val="000000"/>
                    </a:solidFill>
                  </a:rPr>
                  <a:t>，当且仅当从源</a:t>
                </a:r>
                <a:r>
                  <a:rPr lang="en-US" altLang="zh-CN" sz="2400" dirty="0">
                    <a:solidFill>
                      <a:srgbClr val="000000"/>
                    </a:solidFill>
                  </a:rPr>
                  <a:t>v</a:t>
                </a:r>
                <a:r>
                  <a:rPr lang="zh-CN" altLang="en-US" sz="2400" dirty="0">
                    <a:solidFill>
                      <a:srgbClr val="000000"/>
                    </a:solidFill>
                  </a:rPr>
                  <a:t>到该顶点</a:t>
                </a:r>
                <a:r>
                  <a:rPr lang="en-US" altLang="zh-CN" sz="2400" dirty="0" err="1">
                    <a:solidFill>
                      <a:srgbClr val="000000"/>
                    </a:solidFill>
                  </a:rPr>
                  <a:t>i</a:t>
                </a:r>
                <a:r>
                  <a:rPr lang="zh-CN" altLang="en-US" sz="2400" dirty="0">
                    <a:solidFill>
                      <a:srgbClr val="000000"/>
                    </a:solidFill>
                  </a:rPr>
                  <a:t>的</a:t>
                </a:r>
                <a:r>
                  <a:rPr lang="zh-CN" altLang="en-US" sz="2400" b="1" dirty="0">
                    <a:solidFill>
                      <a:srgbClr val="FF0000"/>
                    </a:solidFill>
                  </a:rPr>
                  <a:t>（全局）</a:t>
                </a:r>
                <a:r>
                  <a:rPr lang="zh-CN" altLang="en-US" sz="2400" dirty="0">
                    <a:solidFill>
                      <a:srgbClr val="000000"/>
                    </a:solidFill>
                  </a:rPr>
                  <a:t>最短路径已知</a:t>
                </a:r>
                <a:endParaRPr lang="en-US" altLang="zh-CN" sz="2400" dirty="0">
                  <a:solidFill>
                    <a:srgbClr val="000000"/>
                  </a:solidFill>
                </a:endParaRPr>
              </a:p>
              <a:p>
                <a:pPr lvl="1"/>
                <a:r>
                  <a:rPr lang="zh-CN" altLang="en-US" dirty="0">
                    <a:solidFill>
                      <a:srgbClr val="000000"/>
                    </a:solidFill>
                  </a:rPr>
                  <a:t>初始时，</a:t>
                </a:r>
                <a:r>
                  <a:rPr lang="en-US" altLang="zh-CN" dirty="0">
                    <a:solidFill>
                      <a:srgbClr val="000000"/>
                    </a:solidFill>
                  </a:rPr>
                  <a:t>S</a:t>
                </a:r>
                <a:r>
                  <a:rPr lang="zh-CN" altLang="en-US" dirty="0">
                    <a:solidFill>
                      <a:srgbClr val="000000"/>
                    </a:solidFill>
                  </a:rPr>
                  <a:t>中只有源点</a:t>
                </a:r>
                <a:r>
                  <a:rPr lang="en-US" altLang="zh-CN" dirty="0">
                    <a:solidFill>
                      <a:srgbClr val="000000"/>
                    </a:solidFill>
                  </a:rPr>
                  <a:t>v</a:t>
                </a:r>
              </a:p>
              <a:p>
                <a:r>
                  <a:rPr lang="en-US" altLang="zh-CN" dirty="0">
                    <a:solidFill>
                      <a:srgbClr val="000000"/>
                    </a:solidFill>
                  </a:rPr>
                  <a:t>2. </a:t>
                </a:r>
                <a:r>
                  <a:rPr lang="zh-CN" altLang="en-US" dirty="0">
                    <a:solidFill>
                      <a:srgbClr val="000000"/>
                    </a:solidFill>
                  </a:rPr>
                  <a:t>对</a:t>
                </a:r>
                <a:r>
                  <a:rPr lang="zh-CN" altLang="en-US" sz="2400" dirty="0">
                    <a:solidFill>
                      <a:srgbClr val="000000"/>
                    </a:solidFill>
                  </a:rPr>
                  <a:t>图</a:t>
                </a:r>
                <a:r>
                  <a:rPr lang="en-US" altLang="zh-CN" sz="2400" dirty="0">
                    <a:solidFill>
                      <a:srgbClr val="000000"/>
                    </a:solidFill>
                  </a:rPr>
                  <a:t>G(V, E)</a:t>
                </a:r>
                <a:r>
                  <a:rPr lang="zh-CN" altLang="en-US" sz="2400" dirty="0">
                    <a:solidFill>
                      <a:srgbClr val="000000"/>
                    </a:solidFill>
                  </a:rPr>
                  <a:t>中某一个顶点</a:t>
                </a:r>
                <a:r>
                  <a:rPr lang="en-US" altLang="zh-CN" dirty="0">
                    <a:solidFill>
                      <a:srgbClr val="000000"/>
                    </a:solidFill>
                  </a:rPr>
                  <a:t>u</a:t>
                </a:r>
                <a14:m>
                  <m:oMath xmlns:m="http://schemas.openxmlformats.org/officeDocument/2006/math">
                    <m:r>
                      <a:rPr lang="en-US" altLang="zh-CN" i="1">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rPr>
                  <a:t>V</a:t>
                </a:r>
                <a:r>
                  <a:rPr lang="zh-CN" altLang="en-US" sz="2400" dirty="0">
                    <a:solidFill>
                      <a:srgbClr val="000000"/>
                    </a:solidFill>
                  </a:rPr>
                  <a:t>，将从源</a:t>
                </a:r>
                <a:r>
                  <a:rPr lang="en-US" altLang="zh-CN" sz="2400" dirty="0">
                    <a:solidFill>
                      <a:srgbClr val="000000"/>
                    </a:solidFill>
                  </a:rPr>
                  <a:t>v</a:t>
                </a:r>
                <a:r>
                  <a:rPr lang="zh-CN" altLang="en-US" sz="2400" dirty="0">
                    <a:solidFill>
                      <a:srgbClr val="000000"/>
                    </a:solidFill>
                  </a:rPr>
                  <a:t>到</a:t>
                </a:r>
                <a:r>
                  <a:rPr lang="en-US" altLang="zh-CN" sz="2400" dirty="0">
                    <a:solidFill>
                      <a:srgbClr val="000000"/>
                    </a:solidFill>
                  </a:rPr>
                  <a:t>u</a:t>
                </a:r>
                <a:r>
                  <a:rPr lang="zh-CN" altLang="en-US" sz="2400" dirty="0">
                    <a:solidFill>
                      <a:srgbClr val="000000"/>
                    </a:solidFill>
                  </a:rPr>
                  <a:t>且中间只经过</a:t>
                </a:r>
                <a:r>
                  <a:rPr lang="en-US" altLang="zh-CN" sz="2400" dirty="0">
                    <a:solidFill>
                      <a:srgbClr val="000000"/>
                    </a:solidFill>
                  </a:rPr>
                  <a:t>S</a:t>
                </a:r>
                <a:r>
                  <a:rPr lang="zh-CN" altLang="en-US" sz="2400" dirty="0">
                    <a:solidFill>
                      <a:srgbClr val="000000"/>
                    </a:solidFill>
                  </a:rPr>
                  <a:t>中的顶点的路径称为从源点</a:t>
                </a:r>
                <a:r>
                  <a:rPr lang="en-US" altLang="zh-CN" sz="2400" dirty="0">
                    <a:solidFill>
                      <a:srgbClr val="000000"/>
                    </a:solidFill>
                  </a:rPr>
                  <a:t>v</a:t>
                </a:r>
                <a:r>
                  <a:rPr lang="zh-CN" altLang="en-US" sz="2400" dirty="0">
                    <a:solidFill>
                      <a:srgbClr val="000000"/>
                    </a:solidFill>
                  </a:rPr>
                  <a:t>到</a:t>
                </a:r>
                <a:r>
                  <a:rPr lang="en-US" altLang="zh-CN" sz="2400" dirty="0">
                    <a:solidFill>
                      <a:srgbClr val="000000"/>
                    </a:solidFill>
                  </a:rPr>
                  <a:t>u</a:t>
                </a:r>
                <a:r>
                  <a:rPr lang="zh-CN" altLang="en-US" sz="2400" dirty="0">
                    <a:solidFill>
                      <a:srgbClr val="000000"/>
                    </a:solidFill>
                  </a:rPr>
                  <a:t>的</a:t>
                </a:r>
                <a:r>
                  <a:rPr lang="zh-CN" altLang="en-US" sz="2400" dirty="0">
                    <a:solidFill>
                      <a:srgbClr val="FF0000"/>
                    </a:solidFill>
                  </a:rPr>
                  <a:t>特殊路径</a:t>
                </a:r>
                <a:r>
                  <a:rPr lang="zh-CN" altLang="en-US" sz="2400" dirty="0">
                    <a:solidFill>
                      <a:srgbClr val="000000"/>
                    </a:solidFill>
                  </a:rPr>
                  <a:t>，用数组</a:t>
                </a:r>
                <a:r>
                  <a:rPr lang="en-US" altLang="zh-CN" sz="2400" dirty="0" err="1">
                    <a:solidFill>
                      <a:srgbClr val="000000"/>
                    </a:solidFill>
                  </a:rPr>
                  <a:t>dist</a:t>
                </a:r>
                <a:r>
                  <a:rPr lang="zh-CN" altLang="en-US" sz="2400" dirty="0">
                    <a:solidFill>
                      <a:srgbClr val="000000"/>
                    </a:solidFill>
                  </a:rPr>
                  <a:t>记录</a:t>
                </a:r>
                <a:r>
                  <a:rPr lang="en-US" altLang="zh-CN" sz="2400" dirty="0">
                    <a:solidFill>
                      <a:srgbClr val="000000"/>
                    </a:solidFill>
                  </a:rPr>
                  <a:t>v</a:t>
                </a:r>
                <a:r>
                  <a:rPr lang="zh-CN" altLang="en-US" sz="2400" dirty="0">
                    <a:solidFill>
                      <a:srgbClr val="000000"/>
                    </a:solidFill>
                  </a:rPr>
                  <a:t>到</a:t>
                </a:r>
                <a:r>
                  <a:rPr lang="zh-CN" altLang="en-US" dirty="0">
                    <a:solidFill>
                      <a:srgbClr val="000000"/>
                    </a:solidFill>
                  </a:rPr>
                  <a:t>图中</a:t>
                </a:r>
                <a:r>
                  <a:rPr lang="zh-CN" altLang="en-US" sz="2400" dirty="0">
                    <a:solidFill>
                      <a:srgbClr val="000000"/>
                    </a:solidFill>
                  </a:rPr>
                  <a:t>各点</a:t>
                </a:r>
                <a:r>
                  <a:rPr lang="en-US" altLang="zh-CN" sz="2400" dirty="0">
                    <a:solidFill>
                      <a:srgbClr val="000000"/>
                    </a:solidFill>
                  </a:rPr>
                  <a:t>u</a:t>
                </a:r>
                <a:r>
                  <a:rPr lang="zh-CN" altLang="en-US" sz="2400" dirty="0">
                    <a:solidFill>
                      <a:srgbClr val="000000"/>
                    </a:solidFill>
                  </a:rPr>
                  <a:t>的特殊路径长度，记为</a:t>
                </a:r>
                <a:r>
                  <a:rPr lang="en-US" altLang="zh-CN" sz="2400" dirty="0" err="1">
                    <a:solidFill>
                      <a:srgbClr val="000000"/>
                    </a:solidFill>
                  </a:rPr>
                  <a:t>dist</a:t>
                </a:r>
                <a:r>
                  <a:rPr lang="en-US" altLang="zh-CN" sz="2400" dirty="0">
                    <a:solidFill>
                      <a:srgbClr val="000000"/>
                    </a:solidFill>
                  </a:rPr>
                  <a:t>[u]</a:t>
                </a:r>
                <a:endParaRPr lang="en-US" altLang="zh-CN" dirty="0">
                  <a:solidFill>
                    <a:srgbClr val="000000"/>
                  </a:solidFill>
                </a:endParaRPr>
              </a:p>
            </p:txBody>
          </p:sp>
        </mc:Choice>
        <mc:Fallback xmlns="">
          <p:sp>
            <p:nvSpPr>
              <p:cNvPr id="3" name="内容占位符 2">
                <a:extLst>
                  <a:ext uri="{FF2B5EF4-FFF2-40B4-BE49-F238E27FC236}">
                    <a16:creationId xmlns:a16="http://schemas.microsoft.com/office/drawing/2014/main" id="{BF0D5B69-C764-4F77-96DD-FA461EE8211B}"/>
                  </a:ext>
                </a:extLst>
              </p:cNvPr>
              <p:cNvSpPr>
                <a:spLocks noGrp="1" noRot="1" noChangeAspect="1" noMove="1" noResize="1" noEditPoints="1" noAdjustHandles="1" noChangeArrowheads="1" noChangeShapeType="1" noTextEdit="1"/>
              </p:cNvSpPr>
              <p:nvPr>
                <p:ph idx="1"/>
              </p:nvPr>
            </p:nvSpPr>
            <p:spPr>
              <a:xfrm>
                <a:off x="123432" y="764364"/>
                <a:ext cx="8897136" cy="5894741"/>
              </a:xfrm>
              <a:blipFill>
                <a:blip r:embed="rId2"/>
                <a:stretch>
                  <a:fillRect l="-137" t="-207" r="-95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8F86002C-4B7B-4808-942D-C80EE45F44AF}"/>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5F4763B2-0DCD-4852-936C-EACBCDAFF94F}"/>
              </a:ext>
            </a:extLst>
          </p:cNvPr>
          <p:cNvSpPr>
            <a:spLocks noGrp="1"/>
          </p:cNvSpPr>
          <p:nvPr>
            <p:ph type="sldNum" sz="quarter" idx="12"/>
          </p:nvPr>
        </p:nvSpPr>
        <p:spPr/>
        <p:txBody>
          <a:bodyPr/>
          <a:lstStyle/>
          <a:p>
            <a:fld id="{EEA58A3B-43CE-4AA0-90B5-EB47AFAFEB34}" type="slidenum">
              <a:rPr lang="zh-CN" altLang="en-US" smtClean="0"/>
              <a:pPr/>
              <a:t>79</a:t>
            </a:fld>
            <a:endParaRPr lang="zh-CN" altLang="en-US" dirty="0"/>
          </a:p>
        </p:txBody>
      </p:sp>
      <p:sp>
        <p:nvSpPr>
          <p:cNvPr id="7" name="Line 31">
            <a:extLst>
              <a:ext uri="{FF2B5EF4-FFF2-40B4-BE49-F238E27FC236}">
                <a16:creationId xmlns:a16="http://schemas.microsoft.com/office/drawing/2014/main" id="{D3A59A8F-F0D6-0363-D640-8E11B836F2D2}"/>
              </a:ext>
            </a:extLst>
          </p:cNvPr>
          <p:cNvSpPr>
            <a:spLocks noChangeShapeType="1"/>
          </p:cNvSpPr>
          <p:nvPr/>
        </p:nvSpPr>
        <p:spPr bwMode="auto">
          <a:xfrm flipV="1">
            <a:off x="6691979" y="5619386"/>
            <a:ext cx="1708268" cy="340544"/>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8" name="Line 32">
            <a:extLst>
              <a:ext uri="{FF2B5EF4-FFF2-40B4-BE49-F238E27FC236}">
                <a16:creationId xmlns:a16="http://schemas.microsoft.com/office/drawing/2014/main" id="{00DB3C1E-2BE4-7A5B-10A1-C487ECE49A4A}"/>
              </a:ext>
            </a:extLst>
          </p:cNvPr>
          <p:cNvSpPr>
            <a:spLocks noChangeShapeType="1"/>
          </p:cNvSpPr>
          <p:nvPr/>
        </p:nvSpPr>
        <p:spPr bwMode="auto">
          <a:xfrm>
            <a:off x="6691979" y="5959929"/>
            <a:ext cx="138292" cy="586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9" name="Oval 33">
            <a:extLst>
              <a:ext uri="{FF2B5EF4-FFF2-40B4-BE49-F238E27FC236}">
                <a16:creationId xmlns:a16="http://schemas.microsoft.com/office/drawing/2014/main" id="{FFA01A6E-A640-3954-0ECB-EE4570A211BA}"/>
              </a:ext>
            </a:extLst>
          </p:cNvPr>
          <p:cNvSpPr>
            <a:spLocks noChangeArrowheads="1"/>
          </p:cNvSpPr>
          <p:nvPr/>
        </p:nvSpPr>
        <p:spPr bwMode="auto">
          <a:xfrm>
            <a:off x="3828935" y="5259792"/>
            <a:ext cx="629921"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gn="ctr"/>
            <a:r>
              <a:rPr lang="en-US" altLang="zh-CN" sz="2400">
                <a:ea typeface="微软雅黑 Light" panose="020B0502040204020203" pitchFamily="34" charset="-122"/>
              </a:rPr>
              <a:t>v</a:t>
            </a:r>
          </a:p>
        </p:txBody>
      </p:sp>
      <p:sp>
        <p:nvSpPr>
          <p:cNvPr id="10" name="Oval 34">
            <a:extLst>
              <a:ext uri="{FF2B5EF4-FFF2-40B4-BE49-F238E27FC236}">
                <a16:creationId xmlns:a16="http://schemas.microsoft.com/office/drawing/2014/main" id="{9288435E-1CC4-0896-7D40-B9034691673E}"/>
              </a:ext>
            </a:extLst>
          </p:cNvPr>
          <p:cNvSpPr>
            <a:spLocks noChangeArrowheads="1"/>
          </p:cNvSpPr>
          <p:nvPr/>
        </p:nvSpPr>
        <p:spPr bwMode="auto">
          <a:xfrm>
            <a:off x="8400247" y="5249549"/>
            <a:ext cx="620321"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gn="ctr"/>
            <a:r>
              <a:rPr lang="en-US" altLang="zh-CN" sz="2400">
                <a:ea typeface="微软雅黑 Light" panose="020B0502040204020203" pitchFamily="34" charset="-122"/>
              </a:rPr>
              <a:t>u</a:t>
            </a:r>
          </a:p>
        </p:txBody>
      </p:sp>
      <p:sp>
        <p:nvSpPr>
          <p:cNvPr id="11" name="Line 35">
            <a:extLst>
              <a:ext uri="{FF2B5EF4-FFF2-40B4-BE49-F238E27FC236}">
                <a16:creationId xmlns:a16="http://schemas.microsoft.com/office/drawing/2014/main" id="{888D51A0-7ED3-2D8B-F0B2-CBACDD224CF2}"/>
              </a:ext>
            </a:extLst>
          </p:cNvPr>
          <p:cNvSpPr>
            <a:spLocks noChangeShapeType="1"/>
          </p:cNvSpPr>
          <p:nvPr/>
        </p:nvSpPr>
        <p:spPr bwMode="auto">
          <a:xfrm flipV="1">
            <a:off x="4439435" y="4805275"/>
            <a:ext cx="611767" cy="669646"/>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2" name="Line 36">
            <a:extLst>
              <a:ext uri="{FF2B5EF4-FFF2-40B4-BE49-F238E27FC236}">
                <a16:creationId xmlns:a16="http://schemas.microsoft.com/office/drawing/2014/main" id="{AE42BBA0-D835-AE4E-A537-4965C890EA58}"/>
              </a:ext>
            </a:extLst>
          </p:cNvPr>
          <p:cNvSpPr>
            <a:spLocks noChangeShapeType="1"/>
          </p:cNvSpPr>
          <p:nvPr/>
        </p:nvSpPr>
        <p:spPr bwMode="auto">
          <a:xfrm>
            <a:off x="6058348" y="4712720"/>
            <a:ext cx="580749" cy="885025"/>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3" name="Line 37">
            <a:extLst>
              <a:ext uri="{FF2B5EF4-FFF2-40B4-BE49-F238E27FC236}">
                <a16:creationId xmlns:a16="http://schemas.microsoft.com/office/drawing/2014/main" id="{B9CCB28C-86E0-0164-395A-6EE86F4B5C30}"/>
              </a:ext>
            </a:extLst>
          </p:cNvPr>
          <p:cNvSpPr>
            <a:spLocks noChangeShapeType="1"/>
          </p:cNvSpPr>
          <p:nvPr/>
        </p:nvSpPr>
        <p:spPr bwMode="auto">
          <a:xfrm flipV="1">
            <a:off x="6678670" y="5017496"/>
            <a:ext cx="877890" cy="580248"/>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4" name="Line 38">
            <a:extLst>
              <a:ext uri="{FF2B5EF4-FFF2-40B4-BE49-F238E27FC236}">
                <a16:creationId xmlns:a16="http://schemas.microsoft.com/office/drawing/2014/main" id="{532C8EE4-C29C-D735-873E-5D3179AEB37E}"/>
              </a:ext>
            </a:extLst>
          </p:cNvPr>
          <p:cNvSpPr>
            <a:spLocks noChangeShapeType="1"/>
          </p:cNvSpPr>
          <p:nvPr/>
        </p:nvSpPr>
        <p:spPr bwMode="auto">
          <a:xfrm>
            <a:off x="7556560" y="5014687"/>
            <a:ext cx="843687" cy="604698"/>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5" name="Line 39">
            <a:extLst>
              <a:ext uri="{FF2B5EF4-FFF2-40B4-BE49-F238E27FC236}">
                <a16:creationId xmlns:a16="http://schemas.microsoft.com/office/drawing/2014/main" id="{0CC0B505-4DD3-EDAE-708E-20B9733C089A}"/>
              </a:ext>
            </a:extLst>
          </p:cNvPr>
          <p:cNvSpPr>
            <a:spLocks noChangeShapeType="1"/>
          </p:cNvSpPr>
          <p:nvPr/>
        </p:nvSpPr>
        <p:spPr bwMode="auto">
          <a:xfrm flipV="1">
            <a:off x="4439436" y="5240481"/>
            <a:ext cx="1188514" cy="450343"/>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6" name="Text Box 41">
            <a:extLst>
              <a:ext uri="{FF2B5EF4-FFF2-40B4-BE49-F238E27FC236}">
                <a16:creationId xmlns:a16="http://schemas.microsoft.com/office/drawing/2014/main" id="{F6901AD7-C3A3-CDE2-0C99-8417D8052CE6}"/>
              </a:ext>
            </a:extLst>
          </p:cNvPr>
          <p:cNvSpPr txBox="1">
            <a:spLocks noChangeArrowheads="1"/>
          </p:cNvSpPr>
          <p:nvPr/>
        </p:nvSpPr>
        <p:spPr bwMode="auto">
          <a:xfrm>
            <a:off x="3581223" y="4144414"/>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solidFill>
                  <a:srgbClr val="FF0000"/>
                </a:solidFill>
                <a:latin typeface="+mn-lt"/>
                <a:ea typeface="微软雅黑 Light" panose="020B0502040204020203" pitchFamily="34" charset="-122"/>
              </a:rPr>
              <a:t>顶点集合</a:t>
            </a:r>
            <a:r>
              <a:rPr lang="en-US" altLang="zh-CN" dirty="0">
                <a:solidFill>
                  <a:srgbClr val="FF0000"/>
                </a:solidFill>
                <a:latin typeface="+mn-lt"/>
                <a:ea typeface="微软雅黑 Light" panose="020B0502040204020203" pitchFamily="34" charset="-122"/>
              </a:rPr>
              <a:t>S</a:t>
            </a:r>
          </a:p>
        </p:txBody>
      </p:sp>
      <p:sp>
        <p:nvSpPr>
          <p:cNvPr id="17" name="Line 42">
            <a:extLst>
              <a:ext uri="{FF2B5EF4-FFF2-40B4-BE49-F238E27FC236}">
                <a16:creationId xmlns:a16="http://schemas.microsoft.com/office/drawing/2014/main" id="{2695FE5D-DC8C-8095-2EE6-0D26CE22C19C}"/>
              </a:ext>
            </a:extLst>
          </p:cNvPr>
          <p:cNvSpPr>
            <a:spLocks noChangeShapeType="1"/>
          </p:cNvSpPr>
          <p:nvPr/>
        </p:nvSpPr>
        <p:spPr bwMode="auto">
          <a:xfrm>
            <a:off x="4346089" y="5837542"/>
            <a:ext cx="2484182" cy="713686"/>
          </a:xfrm>
          <a:prstGeom prst="line">
            <a:avLst/>
          </a:prstGeom>
          <a:noFill/>
          <a:ln w="28575">
            <a:solidFill>
              <a:srgbClr val="0000FF"/>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8" name="Line 44">
            <a:extLst>
              <a:ext uri="{FF2B5EF4-FFF2-40B4-BE49-F238E27FC236}">
                <a16:creationId xmlns:a16="http://schemas.microsoft.com/office/drawing/2014/main" id="{5401D0DD-C0DC-211F-8742-9766A5BD4D02}"/>
              </a:ext>
            </a:extLst>
          </p:cNvPr>
          <p:cNvSpPr>
            <a:spLocks noChangeShapeType="1"/>
          </p:cNvSpPr>
          <p:nvPr/>
        </p:nvSpPr>
        <p:spPr bwMode="auto">
          <a:xfrm flipV="1">
            <a:off x="6815923" y="5766102"/>
            <a:ext cx="1652294" cy="781819"/>
          </a:xfrm>
          <a:prstGeom prst="line">
            <a:avLst/>
          </a:prstGeom>
          <a:noFill/>
          <a:ln w="28575">
            <a:solidFill>
              <a:srgbClr val="0000FF"/>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9" name="Text Box 57">
            <a:extLst>
              <a:ext uri="{FF2B5EF4-FFF2-40B4-BE49-F238E27FC236}">
                <a16:creationId xmlns:a16="http://schemas.microsoft.com/office/drawing/2014/main" id="{95D26855-9515-41C2-22FB-9A31AA90A783}"/>
              </a:ext>
            </a:extLst>
          </p:cNvPr>
          <p:cNvSpPr txBox="1">
            <a:spLocks noChangeArrowheads="1"/>
          </p:cNvSpPr>
          <p:nvPr/>
        </p:nvSpPr>
        <p:spPr bwMode="auto">
          <a:xfrm>
            <a:off x="5229074" y="6377665"/>
            <a:ext cx="9558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solidFill>
                  <a:srgbClr val="0000FF"/>
                </a:solidFill>
                <a:latin typeface="+mn-lt"/>
                <a:ea typeface="微软雅黑 Light" panose="020B0502040204020203" pitchFamily="34" charset="-122"/>
              </a:rPr>
              <a:t>d(v, u)</a:t>
            </a:r>
          </a:p>
        </p:txBody>
      </p:sp>
      <p:sp>
        <p:nvSpPr>
          <p:cNvPr id="20" name="Text Box 58">
            <a:extLst>
              <a:ext uri="{FF2B5EF4-FFF2-40B4-BE49-F238E27FC236}">
                <a16:creationId xmlns:a16="http://schemas.microsoft.com/office/drawing/2014/main" id="{BD8888CD-A9CE-E1B4-850F-AE8789CA3FEC}"/>
              </a:ext>
            </a:extLst>
          </p:cNvPr>
          <p:cNvSpPr txBox="1">
            <a:spLocks noChangeArrowheads="1"/>
          </p:cNvSpPr>
          <p:nvPr/>
        </p:nvSpPr>
        <p:spPr bwMode="auto">
          <a:xfrm>
            <a:off x="5691156" y="3957761"/>
            <a:ext cx="987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solidFill>
                  <a:srgbClr val="FF0000"/>
                </a:solidFill>
                <a:latin typeface="+mn-lt"/>
                <a:ea typeface="微软雅黑 Light" panose="020B0502040204020203" pitchFamily="34" charset="-122"/>
              </a:rPr>
              <a:t>dist</a:t>
            </a:r>
            <a:r>
              <a:rPr lang="en-US" altLang="zh-CN" sz="2400" dirty="0">
                <a:solidFill>
                  <a:srgbClr val="FF0000"/>
                </a:solidFill>
                <a:latin typeface="+mn-lt"/>
                <a:ea typeface="微软雅黑 Light" panose="020B0502040204020203" pitchFamily="34" charset="-122"/>
              </a:rPr>
              <a:t>[u]</a:t>
            </a:r>
          </a:p>
        </p:txBody>
      </p:sp>
      <p:sp>
        <p:nvSpPr>
          <p:cNvPr id="21" name="Line 32">
            <a:extLst>
              <a:ext uri="{FF2B5EF4-FFF2-40B4-BE49-F238E27FC236}">
                <a16:creationId xmlns:a16="http://schemas.microsoft.com/office/drawing/2014/main" id="{635F267B-24D1-0C70-D22E-C1C8F34C7252}"/>
              </a:ext>
            </a:extLst>
          </p:cNvPr>
          <p:cNvSpPr>
            <a:spLocks noChangeShapeType="1"/>
          </p:cNvSpPr>
          <p:nvPr/>
        </p:nvSpPr>
        <p:spPr bwMode="auto">
          <a:xfrm>
            <a:off x="5627950" y="5249247"/>
            <a:ext cx="1064029" cy="713685"/>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2" name="Line 36">
            <a:extLst>
              <a:ext uri="{FF2B5EF4-FFF2-40B4-BE49-F238E27FC236}">
                <a16:creationId xmlns:a16="http://schemas.microsoft.com/office/drawing/2014/main" id="{C7780B9A-D3E4-5CB9-1D09-34A7FF09ACB0}"/>
              </a:ext>
            </a:extLst>
          </p:cNvPr>
          <p:cNvSpPr>
            <a:spLocks noChangeShapeType="1"/>
          </p:cNvSpPr>
          <p:nvPr/>
        </p:nvSpPr>
        <p:spPr bwMode="auto">
          <a:xfrm flipV="1">
            <a:off x="5038654" y="4712721"/>
            <a:ext cx="1019694" cy="85594"/>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cxnSp>
        <p:nvCxnSpPr>
          <p:cNvPr id="23" name="直接连接符 22">
            <a:extLst>
              <a:ext uri="{FF2B5EF4-FFF2-40B4-BE49-F238E27FC236}">
                <a16:creationId xmlns:a16="http://schemas.microsoft.com/office/drawing/2014/main" id="{40A96BC3-C587-4F23-7F09-4CD33FB6B5A4}"/>
              </a:ext>
            </a:extLst>
          </p:cNvPr>
          <p:cNvCxnSpPr>
            <a:stCxn id="22" idx="0"/>
            <a:endCxn id="21" idx="0"/>
          </p:cNvCxnSpPr>
          <p:nvPr/>
        </p:nvCxnSpPr>
        <p:spPr>
          <a:xfrm>
            <a:off x="5038654" y="4798315"/>
            <a:ext cx="589296" cy="450932"/>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cxnSp>
      <p:sp>
        <p:nvSpPr>
          <p:cNvPr id="24" name="矩形 23">
            <a:extLst>
              <a:ext uri="{FF2B5EF4-FFF2-40B4-BE49-F238E27FC236}">
                <a16:creationId xmlns:a16="http://schemas.microsoft.com/office/drawing/2014/main" id="{F6D8118A-232A-72B2-1297-8B96628965D4}"/>
              </a:ext>
            </a:extLst>
          </p:cNvPr>
          <p:cNvSpPr/>
          <p:nvPr/>
        </p:nvSpPr>
        <p:spPr>
          <a:xfrm>
            <a:off x="3679766" y="4535511"/>
            <a:ext cx="4344787" cy="170170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cxnSp>
        <p:nvCxnSpPr>
          <p:cNvPr id="25" name="直接箭头连接符 24">
            <a:extLst>
              <a:ext uri="{FF2B5EF4-FFF2-40B4-BE49-F238E27FC236}">
                <a16:creationId xmlns:a16="http://schemas.microsoft.com/office/drawing/2014/main" id="{60EF620E-673D-83E1-23AF-47E8BA45F30B}"/>
              </a:ext>
            </a:extLst>
          </p:cNvPr>
          <p:cNvCxnSpPr>
            <a:cxnSpLocks/>
          </p:cNvCxnSpPr>
          <p:nvPr/>
        </p:nvCxnSpPr>
        <p:spPr>
          <a:xfrm>
            <a:off x="6158172" y="4285487"/>
            <a:ext cx="1256781" cy="1504171"/>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26" name="文本框 25">
            <a:extLst>
              <a:ext uri="{FF2B5EF4-FFF2-40B4-BE49-F238E27FC236}">
                <a16:creationId xmlns:a16="http://schemas.microsoft.com/office/drawing/2014/main" id="{A936E0AE-0616-B736-D726-2525B8FEEEFE}"/>
              </a:ext>
            </a:extLst>
          </p:cNvPr>
          <p:cNvSpPr txBox="1"/>
          <p:nvPr/>
        </p:nvSpPr>
        <p:spPr>
          <a:xfrm>
            <a:off x="6671492" y="6563639"/>
            <a:ext cx="288862" cy="369332"/>
          </a:xfrm>
          <a:prstGeom prst="rect">
            <a:avLst/>
          </a:prstGeom>
          <a:noFill/>
        </p:spPr>
        <p:txBody>
          <a:bodyPr wrap="none" rtlCol="0">
            <a:spAutoFit/>
          </a:bodyPr>
          <a:lstStyle/>
          <a:p>
            <a:r>
              <a:rPr lang="en-US" altLang="zh-CN" dirty="0"/>
              <a:t>k</a:t>
            </a:r>
            <a:endParaRPr lang="zh-CN" altLang="en-US" dirty="0"/>
          </a:p>
        </p:txBody>
      </p:sp>
    </p:spTree>
    <p:extLst>
      <p:ext uri="{BB962C8B-B14F-4D97-AF65-F5344CB8AC3E}">
        <p14:creationId xmlns:p14="http://schemas.microsoft.com/office/powerpoint/2010/main" val="2537345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8E2CF-1487-4ABC-B5FE-9FCC979FB222}"/>
              </a:ext>
            </a:extLst>
          </p:cNvPr>
          <p:cNvSpPr>
            <a:spLocks noGrp="1"/>
          </p:cNvSpPr>
          <p:nvPr>
            <p:ph type="title"/>
          </p:nvPr>
        </p:nvSpPr>
        <p:spPr/>
        <p:txBody>
          <a:bodyPr/>
          <a:lstStyle/>
          <a:p>
            <a:r>
              <a:rPr lang="zh-CN" altLang="en-US" dirty="0"/>
              <a:t>分治法</a:t>
            </a:r>
          </a:p>
        </p:txBody>
      </p:sp>
      <p:sp>
        <p:nvSpPr>
          <p:cNvPr id="3" name="内容占位符 2">
            <a:extLst>
              <a:ext uri="{FF2B5EF4-FFF2-40B4-BE49-F238E27FC236}">
                <a16:creationId xmlns:a16="http://schemas.microsoft.com/office/drawing/2014/main" id="{8D01A794-FFDE-4621-8B49-ED79A3540F6E}"/>
              </a:ext>
            </a:extLst>
          </p:cNvPr>
          <p:cNvSpPr>
            <a:spLocks noGrp="1"/>
          </p:cNvSpPr>
          <p:nvPr>
            <p:ph idx="1"/>
          </p:nvPr>
        </p:nvSpPr>
        <p:spPr/>
        <p:txBody>
          <a:bodyPr>
            <a:normAutofit/>
          </a:bodyPr>
          <a:lstStyle/>
          <a:p>
            <a:pPr eaLnBrk="1" hangingPunct="1"/>
            <a:r>
              <a:rPr lang="zh-CN" altLang="en-US" dirty="0"/>
              <a:t>分治法求解本问题时的难点</a:t>
            </a:r>
            <a:endParaRPr lang="en-US" altLang="zh-CN" dirty="0"/>
          </a:p>
          <a:p>
            <a:pPr lvl="1"/>
            <a:r>
              <a:rPr lang="zh-CN" altLang="en-US" dirty="0"/>
              <a:t>如果只采用</a:t>
            </a:r>
            <a:r>
              <a:rPr lang="en-US" altLang="zh-CN" dirty="0"/>
              <a:t>1</a:t>
            </a:r>
            <a:r>
              <a:rPr lang="zh-CN" altLang="en-US" dirty="0"/>
              <a:t>种固定的划分方法，有可能得不到解</a:t>
            </a:r>
            <a:endParaRPr lang="en-US" altLang="zh-CN" dirty="0"/>
          </a:p>
          <a:p>
            <a:pPr lvl="2"/>
            <a:r>
              <a:rPr lang="en-US" altLang="zh-CN" dirty="0" err="1"/>
              <a:t>e.g</a:t>
            </a:r>
            <a:r>
              <a:rPr lang="en-US" altLang="zh-CN" dirty="0"/>
              <a:t>  </a:t>
            </a:r>
            <a:r>
              <a:rPr lang="zh-CN" altLang="en-US" dirty="0"/>
              <a:t>始终采取</a:t>
            </a:r>
            <a:r>
              <a:rPr lang="en-US" altLang="zh-CN" dirty="0"/>
              <a:t>2</a:t>
            </a:r>
            <a:r>
              <a:rPr lang="zh-CN" altLang="en-US" dirty="0"/>
              <a:t>等分方式</a:t>
            </a:r>
          </a:p>
          <a:p>
            <a:pPr eaLnBrk="1" hangingPunct="1">
              <a:buFontTx/>
              <a:buNone/>
            </a:pPr>
            <a:r>
              <a:rPr lang="zh-CN" altLang="en-US" sz="2400" dirty="0"/>
              <a:t>             </a:t>
            </a:r>
            <a:r>
              <a:rPr lang="en-US" altLang="zh-CN" sz="2400" dirty="0"/>
              <a:t>4</a:t>
            </a:r>
            <a:r>
              <a:rPr lang="zh-CN" altLang="en-US" sz="2400" dirty="0"/>
              <a:t>元</a:t>
            </a:r>
            <a:r>
              <a:rPr lang="en-US" altLang="zh-CN" sz="2400" dirty="0"/>
              <a:t>6</a:t>
            </a:r>
            <a:r>
              <a:rPr lang="zh-CN" altLang="en-US" sz="2400" dirty="0"/>
              <a:t>角 </a:t>
            </a:r>
            <a:r>
              <a:rPr lang="en-US" altLang="zh-CN" sz="2400" dirty="0">
                <a:sym typeface="Wingdings" pitchFamily="2" charset="2"/>
              </a:rPr>
              <a:t> 2</a:t>
            </a:r>
            <a:r>
              <a:rPr lang="zh-CN" altLang="en-US" sz="2400" dirty="0">
                <a:sym typeface="Wingdings" pitchFamily="2" charset="2"/>
              </a:rPr>
              <a:t>元</a:t>
            </a:r>
            <a:r>
              <a:rPr lang="en-US" altLang="zh-CN" sz="2400" dirty="0">
                <a:sym typeface="Wingdings" pitchFamily="2" charset="2"/>
              </a:rPr>
              <a:t>3</a:t>
            </a:r>
            <a:r>
              <a:rPr lang="zh-CN" altLang="en-US" sz="2400" dirty="0">
                <a:sym typeface="Wingdings" pitchFamily="2" charset="2"/>
              </a:rPr>
              <a:t>角 </a:t>
            </a:r>
            <a:r>
              <a:rPr lang="en-US" altLang="zh-CN" sz="2400" dirty="0">
                <a:sym typeface="Wingdings" pitchFamily="2" charset="2"/>
              </a:rPr>
              <a:t> </a:t>
            </a:r>
            <a:r>
              <a:rPr lang="en-US" altLang="zh-CN" sz="2400" dirty="0">
                <a:solidFill>
                  <a:srgbClr val="FF0000"/>
                </a:solidFill>
                <a:sym typeface="Wingdings" pitchFamily="2" charset="2"/>
              </a:rPr>
              <a:t>1</a:t>
            </a:r>
            <a:r>
              <a:rPr lang="zh-CN" altLang="en-US" sz="2400" dirty="0">
                <a:solidFill>
                  <a:srgbClr val="FF0000"/>
                </a:solidFill>
                <a:sym typeface="Wingdings" pitchFamily="2" charset="2"/>
              </a:rPr>
              <a:t>元</a:t>
            </a:r>
            <a:r>
              <a:rPr lang="en-US" altLang="zh-CN" sz="2400" dirty="0">
                <a:solidFill>
                  <a:srgbClr val="FF0000"/>
                </a:solidFill>
                <a:sym typeface="Wingdings" pitchFamily="2" charset="2"/>
              </a:rPr>
              <a:t>1</a:t>
            </a:r>
            <a:r>
              <a:rPr lang="zh-CN" altLang="en-US" sz="2400" dirty="0">
                <a:solidFill>
                  <a:srgbClr val="FF0000"/>
                </a:solidFill>
                <a:sym typeface="Wingdings" pitchFamily="2" charset="2"/>
              </a:rPr>
              <a:t>角</a:t>
            </a:r>
            <a:r>
              <a:rPr lang="en-US" altLang="zh-CN" sz="2400" dirty="0">
                <a:solidFill>
                  <a:srgbClr val="FF0000"/>
                </a:solidFill>
                <a:sym typeface="Wingdings" pitchFamily="2" charset="2"/>
              </a:rPr>
              <a:t>5</a:t>
            </a:r>
            <a:r>
              <a:rPr lang="zh-CN" altLang="en-US" sz="2400" dirty="0">
                <a:solidFill>
                  <a:srgbClr val="FF0000"/>
                </a:solidFill>
                <a:sym typeface="Wingdings" pitchFamily="2" charset="2"/>
              </a:rPr>
              <a:t>分</a:t>
            </a:r>
            <a:r>
              <a:rPr lang="zh-CN" altLang="en-US" sz="2400" dirty="0">
                <a:sym typeface="Wingdings" pitchFamily="2" charset="2"/>
              </a:rPr>
              <a:t>？？！！</a:t>
            </a:r>
            <a:endParaRPr lang="zh-CN" altLang="en-US" sz="2400" dirty="0"/>
          </a:p>
          <a:p>
            <a:pPr lvl="1">
              <a:lnSpc>
                <a:spcPct val="130000"/>
              </a:lnSpc>
            </a:pPr>
            <a:r>
              <a:rPr lang="zh-CN" altLang="en-US" dirty="0"/>
              <a:t>采用多种问题划分方法，不同划分导致不同可行</a:t>
            </a:r>
            <a:r>
              <a:rPr lang="en-US" altLang="zh-CN" dirty="0"/>
              <a:t>/</a:t>
            </a:r>
            <a:r>
              <a:rPr lang="zh-CN" altLang="en-US" dirty="0"/>
              <a:t>部分解</a:t>
            </a:r>
            <a:endParaRPr lang="en-US" altLang="zh-CN" dirty="0"/>
          </a:p>
          <a:p>
            <a:pPr lvl="2">
              <a:lnSpc>
                <a:spcPct val="130000"/>
              </a:lnSpc>
            </a:pPr>
            <a:r>
              <a:rPr lang="en-US" altLang="zh-CN" dirty="0"/>
              <a:t>e.g.1</a:t>
            </a:r>
            <a:r>
              <a:rPr lang="zh-CN" altLang="en-US" dirty="0"/>
              <a:t>  划分</a:t>
            </a:r>
            <a:r>
              <a:rPr lang="en-US" altLang="zh-CN" dirty="0"/>
              <a:t>1</a:t>
            </a:r>
            <a:r>
              <a:rPr lang="zh-CN" altLang="en-US" dirty="0"/>
              <a:t>：一分为二</a:t>
            </a:r>
            <a:r>
              <a:rPr lang="en-US" altLang="zh-CN" dirty="0"/>
              <a:t>/2</a:t>
            </a:r>
            <a:r>
              <a:rPr lang="zh-CN" altLang="en-US" dirty="0"/>
              <a:t>等分</a:t>
            </a:r>
            <a:endParaRPr lang="en-US" altLang="zh-CN" dirty="0"/>
          </a:p>
          <a:p>
            <a:pPr marL="268287" lvl="1" indent="0">
              <a:lnSpc>
                <a:spcPct val="130000"/>
              </a:lnSpc>
              <a:buNone/>
            </a:pPr>
            <a:r>
              <a:rPr lang="zh-CN" altLang="en-US" sz="2400" dirty="0"/>
              <a:t>                   划分</a:t>
            </a:r>
            <a:r>
              <a:rPr lang="en-US" altLang="zh-CN" sz="2400" dirty="0"/>
              <a:t>2</a:t>
            </a:r>
            <a:r>
              <a:rPr lang="zh-CN" altLang="en-US" sz="2400" dirty="0"/>
              <a:t>：</a:t>
            </a:r>
            <a:r>
              <a:rPr lang="en-US" altLang="zh-CN" sz="2400" dirty="0"/>
              <a:t>m</a:t>
            </a:r>
            <a:r>
              <a:rPr lang="zh-CN" altLang="en-US" sz="2400" dirty="0"/>
              <a:t>元</a:t>
            </a:r>
            <a:r>
              <a:rPr lang="en-US" altLang="zh-CN" sz="2400" dirty="0"/>
              <a:t>n</a:t>
            </a:r>
            <a:r>
              <a:rPr lang="zh-CN" altLang="en-US" sz="2400" dirty="0"/>
              <a:t>角 </a:t>
            </a:r>
            <a:r>
              <a:rPr lang="en-US" altLang="zh-CN" sz="2400" dirty="0">
                <a:sym typeface="Wingdings" pitchFamily="2" charset="2"/>
              </a:rPr>
              <a:t> m</a:t>
            </a:r>
            <a:r>
              <a:rPr lang="zh-CN" altLang="en-US" sz="2400" dirty="0">
                <a:sym typeface="Wingdings" pitchFamily="2" charset="2"/>
              </a:rPr>
              <a:t>元 </a:t>
            </a:r>
            <a:r>
              <a:rPr lang="en-US" altLang="zh-CN" sz="2400" dirty="0">
                <a:sym typeface="Wingdings" pitchFamily="2" charset="2"/>
              </a:rPr>
              <a:t>+ n</a:t>
            </a:r>
            <a:r>
              <a:rPr lang="zh-CN" altLang="en-US" sz="2400" dirty="0">
                <a:sym typeface="Wingdings" pitchFamily="2" charset="2"/>
              </a:rPr>
              <a:t>角</a:t>
            </a:r>
            <a:endParaRPr lang="en-US" altLang="zh-CN" sz="2400" dirty="0"/>
          </a:p>
          <a:p>
            <a:r>
              <a:rPr lang="zh-CN" altLang="en-US" dirty="0"/>
              <a:t>分治法比较难处理最优化问题</a:t>
            </a:r>
            <a:endParaRPr lang="en-US" altLang="zh-CN" dirty="0"/>
          </a:p>
          <a:p>
            <a:pPr lvl="1"/>
            <a:r>
              <a:rPr lang="zh-CN" altLang="en-US" dirty="0"/>
              <a:t>付款问题本身带有最优化要求，需要考虑多种划分方法、可行解 </a:t>
            </a:r>
          </a:p>
          <a:p>
            <a:pPr eaLnBrk="1" hangingPunct="1">
              <a:buFontTx/>
              <a:buNone/>
            </a:pPr>
            <a:r>
              <a:rPr lang="en-US" altLang="zh-CN" sz="2400" dirty="0"/>
              <a:t>      </a:t>
            </a:r>
            <a:r>
              <a:rPr lang="en-US" altLang="zh-CN" sz="2400" dirty="0">
                <a:sym typeface="Wingdings" pitchFamily="2" charset="2"/>
              </a:rPr>
              <a:t> </a:t>
            </a:r>
            <a:r>
              <a:rPr lang="zh-CN" altLang="en-US" sz="2400" dirty="0">
                <a:sym typeface="Wingdings" pitchFamily="2" charset="2"/>
              </a:rPr>
              <a:t>算法效率</a:t>
            </a:r>
          </a:p>
          <a:p>
            <a:endParaRPr lang="zh-CN" altLang="en-US" dirty="0"/>
          </a:p>
        </p:txBody>
      </p:sp>
      <p:sp>
        <p:nvSpPr>
          <p:cNvPr id="4" name="日期占位符 3">
            <a:extLst>
              <a:ext uri="{FF2B5EF4-FFF2-40B4-BE49-F238E27FC236}">
                <a16:creationId xmlns:a16="http://schemas.microsoft.com/office/drawing/2014/main" id="{DAAADBDC-0223-4C8A-8F9A-10C2BE4CAC17}"/>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D1A6E74A-AB19-4EA4-AF80-143B792999DB}"/>
              </a:ext>
            </a:extLst>
          </p:cNvPr>
          <p:cNvSpPr>
            <a:spLocks noGrp="1"/>
          </p:cNvSpPr>
          <p:nvPr>
            <p:ph type="sldNum" sz="quarter" idx="12"/>
          </p:nvPr>
        </p:nvSpPr>
        <p:spPr/>
        <p:txBody>
          <a:bodyPr/>
          <a:lstStyle/>
          <a:p>
            <a:fld id="{EEA58A3B-43CE-4AA0-90B5-EB47AFAFEB34}" type="slidenum">
              <a:rPr lang="zh-CN" altLang="en-US" smtClean="0"/>
              <a:pPr/>
              <a:t>8</a:t>
            </a:fld>
            <a:endParaRPr lang="zh-CN" altLang="en-US" dirty="0"/>
          </a:p>
        </p:txBody>
      </p:sp>
    </p:spTree>
    <p:extLst>
      <p:ext uri="{BB962C8B-B14F-4D97-AF65-F5344CB8AC3E}">
        <p14:creationId xmlns:p14="http://schemas.microsoft.com/office/powerpoint/2010/main" val="3667691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B0DA9-04CA-4919-9441-C371F9DC2A5C}"/>
              </a:ext>
            </a:extLst>
          </p:cNvPr>
          <p:cNvSpPr>
            <a:spLocks noGrp="1"/>
          </p:cNvSpPr>
          <p:nvPr>
            <p:ph type="title"/>
          </p:nvPr>
        </p:nvSpPr>
        <p:spPr/>
        <p:txBody>
          <a:bodyPr>
            <a:normAutofit/>
          </a:bodyPr>
          <a:lstStyle/>
          <a:p>
            <a:r>
              <a:rPr lang="en-US" altLang="zh-CN" dirty="0"/>
              <a:t>Dijkstra</a:t>
            </a:r>
            <a:r>
              <a:rPr lang="zh-CN" altLang="en-US" dirty="0"/>
              <a:t>算法原理</a:t>
            </a:r>
          </a:p>
        </p:txBody>
      </p:sp>
      <p:sp>
        <p:nvSpPr>
          <p:cNvPr id="3" name="内容占位符 2">
            <a:extLst>
              <a:ext uri="{FF2B5EF4-FFF2-40B4-BE49-F238E27FC236}">
                <a16:creationId xmlns:a16="http://schemas.microsoft.com/office/drawing/2014/main" id="{BF0D5B69-C764-4F77-96DD-FA461EE8211B}"/>
              </a:ext>
            </a:extLst>
          </p:cNvPr>
          <p:cNvSpPr>
            <a:spLocks noGrp="1"/>
          </p:cNvSpPr>
          <p:nvPr>
            <p:ph idx="1"/>
          </p:nvPr>
        </p:nvSpPr>
        <p:spPr>
          <a:xfrm>
            <a:off x="123432" y="764364"/>
            <a:ext cx="8897136" cy="4687608"/>
          </a:xfrm>
        </p:spPr>
        <p:txBody>
          <a:bodyPr>
            <a:normAutofit/>
          </a:bodyPr>
          <a:lstStyle/>
          <a:p>
            <a:r>
              <a:rPr lang="en-US" altLang="zh-CN" sz="2400" dirty="0">
                <a:solidFill>
                  <a:srgbClr val="000000"/>
                </a:solidFill>
              </a:rPr>
              <a:t>v</a:t>
            </a:r>
            <a:r>
              <a:rPr lang="zh-CN" altLang="en-US" sz="2400" dirty="0">
                <a:solidFill>
                  <a:srgbClr val="000000"/>
                </a:solidFill>
              </a:rPr>
              <a:t>到</a:t>
            </a:r>
            <a:r>
              <a:rPr lang="en-US" altLang="zh-CN" sz="2400" dirty="0">
                <a:solidFill>
                  <a:srgbClr val="000000"/>
                </a:solidFill>
              </a:rPr>
              <a:t>u</a:t>
            </a:r>
            <a:r>
              <a:rPr lang="zh-CN" altLang="en-US" sz="2400" dirty="0">
                <a:solidFill>
                  <a:srgbClr val="000000"/>
                </a:solidFill>
              </a:rPr>
              <a:t>的特殊</a:t>
            </a:r>
            <a:r>
              <a:rPr lang="zh-CN" altLang="en-US" sz="2400" dirty="0">
                <a:solidFill>
                  <a:srgbClr val="FF0000"/>
                </a:solidFill>
              </a:rPr>
              <a:t>最短</a:t>
            </a:r>
            <a:r>
              <a:rPr lang="zh-CN" altLang="en-US" sz="2400" dirty="0">
                <a:solidFill>
                  <a:srgbClr val="000000"/>
                </a:solidFill>
              </a:rPr>
              <a:t>路径，长度</a:t>
            </a:r>
            <a:r>
              <a:rPr lang="en-US" altLang="zh-CN" sz="2400" dirty="0" err="1">
                <a:solidFill>
                  <a:srgbClr val="000000"/>
                </a:solidFill>
              </a:rPr>
              <a:t>dist</a:t>
            </a:r>
            <a:r>
              <a:rPr lang="en-US" altLang="zh-CN" sz="2400" dirty="0">
                <a:solidFill>
                  <a:srgbClr val="000000"/>
                </a:solidFill>
              </a:rPr>
              <a:t>[u]</a:t>
            </a:r>
          </a:p>
          <a:p>
            <a:pPr lvl="1"/>
            <a:r>
              <a:rPr lang="zh-CN" altLang="en-US" dirty="0"/>
              <a:t>从</a:t>
            </a:r>
            <a:r>
              <a:rPr lang="en-US" altLang="zh-CN" dirty="0"/>
              <a:t>v</a:t>
            </a:r>
            <a:r>
              <a:rPr lang="zh-CN" altLang="en-US" dirty="0"/>
              <a:t>到</a:t>
            </a:r>
            <a:r>
              <a:rPr lang="en-US" altLang="zh-CN" dirty="0"/>
              <a:t>u</a:t>
            </a:r>
            <a:r>
              <a:rPr lang="zh-CN" altLang="en-US" dirty="0"/>
              <a:t>、中间只经过</a:t>
            </a:r>
            <a:r>
              <a:rPr lang="en-US" altLang="zh-CN" dirty="0"/>
              <a:t>S</a:t>
            </a:r>
            <a:r>
              <a:rPr lang="zh-CN" altLang="en-US" dirty="0"/>
              <a:t>中的顶点</a:t>
            </a:r>
            <a:endParaRPr lang="en-US" altLang="zh-CN" dirty="0"/>
          </a:p>
          <a:p>
            <a:r>
              <a:rPr lang="en-US" altLang="zh-CN" sz="2400" dirty="0">
                <a:solidFill>
                  <a:srgbClr val="000000"/>
                </a:solidFill>
              </a:rPr>
              <a:t>v</a:t>
            </a:r>
            <a:r>
              <a:rPr lang="zh-CN" altLang="en-US" sz="2400" dirty="0">
                <a:solidFill>
                  <a:srgbClr val="000000"/>
                </a:solidFill>
              </a:rPr>
              <a:t>到</a:t>
            </a:r>
            <a:r>
              <a:rPr lang="en-US" altLang="zh-CN" sz="2400" dirty="0">
                <a:solidFill>
                  <a:srgbClr val="000000"/>
                </a:solidFill>
              </a:rPr>
              <a:t>u</a:t>
            </a:r>
            <a:r>
              <a:rPr lang="zh-CN" altLang="en-US" sz="2400" dirty="0">
                <a:solidFill>
                  <a:srgbClr val="000000"/>
                </a:solidFill>
              </a:rPr>
              <a:t>的</a:t>
            </a:r>
            <a:r>
              <a:rPr lang="zh-CN" altLang="en-US" sz="2400" dirty="0">
                <a:solidFill>
                  <a:srgbClr val="0000FF"/>
                </a:solidFill>
              </a:rPr>
              <a:t>全局最短</a:t>
            </a:r>
            <a:r>
              <a:rPr lang="zh-CN" altLang="en-US" sz="2400" dirty="0">
                <a:solidFill>
                  <a:srgbClr val="000000"/>
                </a:solidFill>
              </a:rPr>
              <a:t>路径，长度</a:t>
            </a:r>
            <a:r>
              <a:rPr lang="en-US" altLang="zh-CN" sz="2400" dirty="0">
                <a:solidFill>
                  <a:srgbClr val="000000"/>
                </a:solidFill>
              </a:rPr>
              <a:t>d(</a:t>
            </a:r>
            <a:r>
              <a:rPr lang="en-US" altLang="zh-CN" sz="2400" dirty="0" err="1">
                <a:solidFill>
                  <a:srgbClr val="000000"/>
                </a:solidFill>
              </a:rPr>
              <a:t>v,u</a:t>
            </a:r>
            <a:r>
              <a:rPr lang="en-US" altLang="zh-CN" sz="2400" dirty="0">
                <a:solidFill>
                  <a:srgbClr val="000000"/>
                </a:solidFill>
              </a:rPr>
              <a:t>)</a:t>
            </a:r>
          </a:p>
          <a:p>
            <a:pPr lvl="1"/>
            <a:r>
              <a:rPr lang="en-US" altLang="zh-CN" sz="2400" dirty="0">
                <a:solidFill>
                  <a:srgbClr val="000000"/>
                </a:solidFill>
              </a:rPr>
              <a:t>d(</a:t>
            </a:r>
            <a:r>
              <a:rPr lang="en-US" altLang="zh-CN" sz="2400" dirty="0" err="1">
                <a:solidFill>
                  <a:srgbClr val="000000"/>
                </a:solidFill>
              </a:rPr>
              <a:t>v,u</a:t>
            </a:r>
            <a:r>
              <a:rPr lang="en-US" altLang="zh-CN" sz="2400" dirty="0">
                <a:solidFill>
                  <a:srgbClr val="000000"/>
                </a:solidFill>
              </a:rPr>
              <a:t>)</a:t>
            </a:r>
            <a:r>
              <a:rPr lang="zh-CN" altLang="en-US" sz="2400" dirty="0">
                <a:latin typeface="Times New Roman" pitchFamily="18" charset="0"/>
              </a:rPr>
              <a:t> ≤ </a:t>
            </a:r>
            <a:r>
              <a:rPr lang="en-US" altLang="zh-CN" sz="2400" dirty="0" err="1">
                <a:solidFill>
                  <a:srgbClr val="000000"/>
                </a:solidFill>
              </a:rPr>
              <a:t>dist</a:t>
            </a:r>
            <a:r>
              <a:rPr lang="en-US" altLang="zh-CN" sz="2400" dirty="0">
                <a:solidFill>
                  <a:srgbClr val="000000"/>
                </a:solidFill>
              </a:rPr>
              <a:t>[u]</a:t>
            </a:r>
          </a:p>
          <a:p>
            <a:pPr lvl="1"/>
            <a:r>
              <a:rPr lang="zh-CN" altLang="en-US" dirty="0">
                <a:solidFill>
                  <a:srgbClr val="000000"/>
                </a:solidFill>
              </a:rPr>
              <a:t>可能经过不在</a:t>
            </a:r>
            <a:r>
              <a:rPr lang="en-US" altLang="zh-CN" dirty="0">
                <a:solidFill>
                  <a:srgbClr val="000000"/>
                </a:solidFill>
              </a:rPr>
              <a:t>S</a:t>
            </a:r>
            <a:r>
              <a:rPr lang="zh-CN" altLang="en-US" dirty="0">
                <a:solidFill>
                  <a:srgbClr val="000000"/>
                </a:solidFill>
              </a:rPr>
              <a:t>中的顶点，如</a:t>
            </a:r>
            <a:r>
              <a:rPr lang="en-US" altLang="zh-CN" dirty="0">
                <a:solidFill>
                  <a:srgbClr val="000000"/>
                </a:solidFill>
              </a:rPr>
              <a:t>k</a:t>
            </a:r>
            <a:endParaRPr lang="zh-CN" altLang="en-US" dirty="0"/>
          </a:p>
        </p:txBody>
      </p:sp>
      <p:sp>
        <p:nvSpPr>
          <p:cNvPr id="4" name="日期占位符 3">
            <a:extLst>
              <a:ext uri="{FF2B5EF4-FFF2-40B4-BE49-F238E27FC236}">
                <a16:creationId xmlns:a16="http://schemas.microsoft.com/office/drawing/2014/main" id="{8F86002C-4B7B-4808-942D-C80EE45F44AF}"/>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5F4763B2-0DCD-4852-936C-EACBCDAFF94F}"/>
              </a:ext>
            </a:extLst>
          </p:cNvPr>
          <p:cNvSpPr>
            <a:spLocks noGrp="1"/>
          </p:cNvSpPr>
          <p:nvPr>
            <p:ph type="sldNum" sz="quarter" idx="12"/>
          </p:nvPr>
        </p:nvSpPr>
        <p:spPr/>
        <p:txBody>
          <a:bodyPr/>
          <a:lstStyle/>
          <a:p>
            <a:fld id="{EEA58A3B-43CE-4AA0-90B5-EB47AFAFEB34}" type="slidenum">
              <a:rPr lang="zh-CN" altLang="en-US" smtClean="0"/>
              <a:pPr/>
              <a:t>80</a:t>
            </a:fld>
            <a:endParaRPr lang="zh-CN" altLang="en-US" dirty="0"/>
          </a:p>
        </p:txBody>
      </p:sp>
      <p:sp>
        <p:nvSpPr>
          <p:cNvPr id="8" name="Line 31">
            <a:extLst>
              <a:ext uri="{FF2B5EF4-FFF2-40B4-BE49-F238E27FC236}">
                <a16:creationId xmlns:a16="http://schemas.microsoft.com/office/drawing/2014/main" id="{F7E362D7-41B2-4D41-AEB1-403E52EE709E}"/>
              </a:ext>
            </a:extLst>
          </p:cNvPr>
          <p:cNvSpPr>
            <a:spLocks noChangeShapeType="1"/>
          </p:cNvSpPr>
          <p:nvPr/>
        </p:nvSpPr>
        <p:spPr bwMode="auto">
          <a:xfrm flipV="1">
            <a:off x="6348386" y="4834139"/>
            <a:ext cx="1708268" cy="340544"/>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9" name="Line 32">
            <a:extLst>
              <a:ext uri="{FF2B5EF4-FFF2-40B4-BE49-F238E27FC236}">
                <a16:creationId xmlns:a16="http://schemas.microsoft.com/office/drawing/2014/main" id="{5EAB5584-BEEC-458B-9088-C1E9C4D2649B}"/>
              </a:ext>
            </a:extLst>
          </p:cNvPr>
          <p:cNvSpPr>
            <a:spLocks noChangeShapeType="1"/>
          </p:cNvSpPr>
          <p:nvPr/>
        </p:nvSpPr>
        <p:spPr bwMode="auto">
          <a:xfrm>
            <a:off x="6348386" y="5174682"/>
            <a:ext cx="138292" cy="586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0" name="Oval 33">
            <a:extLst>
              <a:ext uri="{FF2B5EF4-FFF2-40B4-BE49-F238E27FC236}">
                <a16:creationId xmlns:a16="http://schemas.microsoft.com/office/drawing/2014/main" id="{C383BE4C-1A48-4474-842F-5E9B88C23B97}"/>
              </a:ext>
            </a:extLst>
          </p:cNvPr>
          <p:cNvSpPr>
            <a:spLocks noChangeArrowheads="1"/>
          </p:cNvSpPr>
          <p:nvPr/>
        </p:nvSpPr>
        <p:spPr bwMode="auto">
          <a:xfrm>
            <a:off x="3485342" y="4474545"/>
            <a:ext cx="629921"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gn="ctr"/>
            <a:r>
              <a:rPr lang="en-US" altLang="zh-CN" sz="2400">
                <a:ea typeface="微软雅黑 Light" panose="020B0502040204020203" pitchFamily="34" charset="-122"/>
              </a:rPr>
              <a:t>v</a:t>
            </a:r>
          </a:p>
        </p:txBody>
      </p:sp>
      <p:sp>
        <p:nvSpPr>
          <p:cNvPr id="11" name="Oval 34">
            <a:extLst>
              <a:ext uri="{FF2B5EF4-FFF2-40B4-BE49-F238E27FC236}">
                <a16:creationId xmlns:a16="http://schemas.microsoft.com/office/drawing/2014/main" id="{CEFF09AC-A192-4F49-8631-7520B8CDDF80}"/>
              </a:ext>
            </a:extLst>
          </p:cNvPr>
          <p:cNvSpPr>
            <a:spLocks noChangeArrowheads="1"/>
          </p:cNvSpPr>
          <p:nvPr/>
        </p:nvSpPr>
        <p:spPr bwMode="auto">
          <a:xfrm>
            <a:off x="8056654" y="4464302"/>
            <a:ext cx="620321"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gn="ctr"/>
            <a:r>
              <a:rPr lang="en-US" altLang="zh-CN" sz="2400">
                <a:ea typeface="微软雅黑 Light" panose="020B0502040204020203" pitchFamily="34" charset="-122"/>
              </a:rPr>
              <a:t>u</a:t>
            </a:r>
          </a:p>
        </p:txBody>
      </p:sp>
      <p:sp>
        <p:nvSpPr>
          <p:cNvPr id="12" name="Line 35">
            <a:extLst>
              <a:ext uri="{FF2B5EF4-FFF2-40B4-BE49-F238E27FC236}">
                <a16:creationId xmlns:a16="http://schemas.microsoft.com/office/drawing/2014/main" id="{74BFBC83-7239-423E-A741-68183AFBD2F8}"/>
              </a:ext>
            </a:extLst>
          </p:cNvPr>
          <p:cNvSpPr>
            <a:spLocks noChangeShapeType="1"/>
          </p:cNvSpPr>
          <p:nvPr/>
        </p:nvSpPr>
        <p:spPr bwMode="auto">
          <a:xfrm flipV="1">
            <a:off x="4095842" y="4020028"/>
            <a:ext cx="611767" cy="669646"/>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3" name="Line 36">
            <a:extLst>
              <a:ext uri="{FF2B5EF4-FFF2-40B4-BE49-F238E27FC236}">
                <a16:creationId xmlns:a16="http://schemas.microsoft.com/office/drawing/2014/main" id="{8EFFC13A-85F8-4B22-B928-1CE4ACF8F4D3}"/>
              </a:ext>
            </a:extLst>
          </p:cNvPr>
          <p:cNvSpPr>
            <a:spLocks noChangeShapeType="1"/>
          </p:cNvSpPr>
          <p:nvPr/>
        </p:nvSpPr>
        <p:spPr bwMode="auto">
          <a:xfrm>
            <a:off x="5714755" y="3927473"/>
            <a:ext cx="580749" cy="885025"/>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4" name="Line 37">
            <a:extLst>
              <a:ext uri="{FF2B5EF4-FFF2-40B4-BE49-F238E27FC236}">
                <a16:creationId xmlns:a16="http://schemas.microsoft.com/office/drawing/2014/main" id="{E1A2D2A6-946D-4000-9646-9ECC1C0A57D6}"/>
              </a:ext>
            </a:extLst>
          </p:cNvPr>
          <p:cNvSpPr>
            <a:spLocks noChangeShapeType="1"/>
          </p:cNvSpPr>
          <p:nvPr/>
        </p:nvSpPr>
        <p:spPr bwMode="auto">
          <a:xfrm flipV="1">
            <a:off x="6335077" y="4232249"/>
            <a:ext cx="877890" cy="580248"/>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5" name="Line 38">
            <a:extLst>
              <a:ext uri="{FF2B5EF4-FFF2-40B4-BE49-F238E27FC236}">
                <a16:creationId xmlns:a16="http://schemas.microsoft.com/office/drawing/2014/main" id="{B96DC14C-B25A-4222-BAEB-439D5C557D6B}"/>
              </a:ext>
            </a:extLst>
          </p:cNvPr>
          <p:cNvSpPr>
            <a:spLocks noChangeShapeType="1"/>
          </p:cNvSpPr>
          <p:nvPr/>
        </p:nvSpPr>
        <p:spPr bwMode="auto">
          <a:xfrm>
            <a:off x="7212967" y="4229440"/>
            <a:ext cx="843687" cy="604698"/>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6" name="Line 39">
            <a:extLst>
              <a:ext uri="{FF2B5EF4-FFF2-40B4-BE49-F238E27FC236}">
                <a16:creationId xmlns:a16="http://schemas.microsoft.com/office/drawing/2014/main" id="{4BCFB27F-E637-4DBA-8863-1BE97955B4C6}"/>
              </a:ext>
            </a:extLst>
          </p:cNvPr>
          <p:cNvSpPr>
            <a:spLocks noChangeShapeType="1"/>
          </p:cNvSpPr>
          <p:nvPr/>
        </p:nvSpPr>
        <p:spPr bwMode="auto">
          <a:xfrm flipV="1">
            <a:off x="4095843" y="4455234"/>
            <a:ext cx="1188514" cy="450343"/>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8" name="Text Box 41">
            <a:extLst>
              <a:ext uri="{FF2B5EF4-FFF2-40B4-BE49-F238E27FC236}">
                <a16:creationId xmlns:a16="http://schemas.microsoft.com/office/drawing/2014/main" id="{1F5A8C52-EC03-467F-B58C-AB39797BB88F}"/>
              </a:ext>
            </a:extLst>
          </p:cNvPr>
          <p:cNvSpPr txBox="1">
            <a:spLocks noChangeArrowheads="1"/>
          </p:cNvSpPr>
          <p:nvPr/>
        </p:nvSpPr>
        <p:spPr bwMode="auto">
          <a:xfrm>
            <a:off x="3237630" y="3359167"/>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solidFill>
                  <a:srgbClr val="FF0000"/>
                </a:solidFill>
                <a:latin typeface="+mn-lt"/>
                <a:ea typeface="微软雅黑 Light" panose="020B0502040204020203" pitchFamily="34" charset="-122"/>
              </a:rPr>
              <a:t>顶点集合</a:t>
            </a:r>
            <a:r>
              <a:rPr lang="en-US" altLang="zh-CN" dirty="0">
                <a:solidFill>
                  <a:srgbClr val="FF0000"/>
                </a:solidFill>
                <a:latin typeface="+mn-lt"/>
                <a:ea typeface="微软雅黑 Light" panose="020B0502040204020203" pitchFamily="34" charset="-122"/>
              </a:rPr>
              <a:t>S</a:t>
            </a:r>
          </a:p>
        </p:txBody>
      </p:sp>
      <p:sp>
        <p:nvSpPr>
          <p:cNvPr id="19" name="Line 42">
            <a:extLst>
              <a:ext uri="{FF2B5EF4-FFF2-40B4-BE49-F238E27FC236}">
                <a16:creationId xmlns:a16="http://schemas.microsoft.com/office/drawing/2014/main" id="{8AB85749-22FB-48F3-86C1-83A858B2A3BA}"/>
              </a:ext>
            </a:extLst>
          </p:cNvPr>
          <p:cNvSpPr>
            <a:spLocks noChangeShapeType="1"/>
          </p:cNvSpPr>
          <p:nvPr/>
        </p:nvSpPr>
        <p:spPr bwMode="auto">
          <a:xfrm>
            <a:off x="4002496" y="5052295"/>
            <a:ext cx="2484182" cy="713686"/>
          </a:xfrm>
          <a:prstGeom prst="line">
            <a:avLst/>
          </a:prstGeom>
          <a:noFill/>
          <a:ln w="28575">
            <a:solidFill>
              <a:srgbClr val="0000FF"/>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1" name="Line 44">
            <a:extLst>
              <a:ext uri="{FF2B5EF4-FFF2-40B4-BE49-F238E27FC236}">
                <a16:creationId xmlns:a16="http://schemas.microsoft.com/office/drawing/2014/main" id="{EEA3101E-14B6-47D9-AD36-667436D1ADDF}"/>
              </a:ext>
            </a:extLst>
          </p:cNvPr>
          <p:cNvSpPr>
            <a:spLocks noChangeShapeType="1"/>
          </p:cNvSpPr>
          <p:nvPr/>
        </p:nvSpPr>
        <p:spPr bwMode="auto">
          <a:xfrm flipV="1">
            <a:off x="6472330" y="4980855"/>
            <a:ext cx="1652294" cy="781819"/>
          </a:xfrm>
          <a:prstGeom prst="line">
            <a:avLst/>
          </a:prstGeom>
          <a:noFill/>
          <a:ln w="28575">
            <a:solidFill>
              <a:srgbClr val="0000FF"/>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32" name="Text Box 57">
            <a:extLst>
              <a:ext uri="{FF2B5EF4-FFF2-40B4-BE49-F238E27FC236}">
                <a16:creationId xmlns:a16="http://schemas.microsoft.com/office/drawing/2014/main" id="{6270ABCB-8267-4C0E-A059-A1C90DA0BBA2}"/>
              </a:ext>
            </a:extLst>
          </p:cNvPr>
          <p:cNvSpPr txBox="1">
            <a:spLocks noChangeArrowheads="1"/>
          </p:cNvSpPr>
          <p:nvPr/>
        </p:nvSpPr>
        <p:spPr bwMode="auto">
          <a:xfrm>
            <a:off x="4885481" y="5592418"/>
            <a:ext cx="9558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solidFill>
                  <a:srgbClr val="0000FF"/>
                </a:solidFill>
                <a:latin typeface="+mn-lt"/>
                <a:ea typeface="微软雅黑 Light" panose="020B0502040204020203" pitchFamily="34" charset="-122"/>
              </a:rPr>
              <a:t>d(v, u)</a:t>
            </a:r>
          </a:p>
        </p:txBody>
      </p:sp>
      <p:sp>
        <p:nvSpPr>
          <p:cNvPr id="33" name="Text Box 58">
            <a:extLst>
              <a:ext uri="{FF2B5EF4-FFF2-40B4-BE49-F238E27FC236}">
                <a16:creationId xmlns:a16="http://schemas.microsoft.com/office/drawing/2014/main" id="{3559955C-A8E5-4D34-9956-CB6119003826}"/>
              </a:ext>
            </a:extLst>
          </p:cNvPr>
          <p:cNvSpPr txBox="1">
            <a:spLocks noChangeArrowheads="1"/>
          </p:cNvSpPr>
          <p:nvPr/>
        </p:nvSpPr>
        <p:spPr bwMode="auto">
          <a:xfrm>
            <a:off x="5347563" y="3172514"/>
            <a:ext cx="987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solidFill>
                  <a:srgbClr val="FF0000"/>
                </a:solidFill>
                <a:latin typeface="+mn-lt"/>
                <a:ea typeface="微软雅黑 Light" panose="020B0502040204020203" pitchFamily="34" charset="-122"/>
              </a:rPr>
              <a:t>dist</a:t>
            </a:r>
            <a:r>
              <a:rPr lang="en-US" altLang="zh-CN" sz="2400" dirty="0">
                <a:solidFill>
                  <a:srgbClr val="FF0000"/>
                </a:solidFill>
                <a:latin typeface="+mn-lt"/>
                <a:ea typeface="微软雅黑 Light" panose="020B0502040204020203" pitchFamily="34" charset="-122"/>
              </a:rPr>
              <a:t>[u]</a:t>
            </a:r>
          </a:p>
        </p:txBody>
      </p:sp>
      <p:sp>
        <p:nvSpPr>
          <p:cNvPr id="34" name="Line 32">
            <a:extLst>
              <a:ext uri="{FF2B5EF4-FFF2-40B4-BE49-F238E27FC236}">
                <a16:creationId xmlns:a16="http://schemas.microsoft.com/office/drawing/2014/main" id="{F6EB5920-2622-438A-95A1-4EFEC4231738}"/>
              </a:ext>
            </a:extLst>
          </p:cNvPr>
          <p:cNvSpPr>
            <a:spLocks noChangeShapeType="1"/>
          </p:cNvSpPr>
          <p:nvPr/>
        </p:nvSpPr>
        <p:spPr bwMode="auto">
          <a:xfrm>
            <a:off x="5284357" y="4464000"/>
            <a:ext cx="1064029" cy="713685"/>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35" name="Line 36">
            <a:extLst>
              <a:ext uri="{FF2B5EF4-FFF2-40B4-BE49-F238E27FC236}">
                <a16:creationId xmlns:a16="http://schemas.microsoft.com/office/drawing/2014/main" id="{F56858DD-7995-4DB1-96FF-555A55DF91AD}"/>
              </a:ext>
            </a:extLst>
          </p:cNvPr>
          <p:cNvSpPr>
            <a:spLocks noChangeShapeType="1"/>
          </p:cNvSpPr>
          <p:nvPr/>
        </p:nvSpPr>
        <p:spPr bwMode="auto">
          <a:xfrm flipV="1">
            <a:off x="4695061" y="3927474"/>
            <a:ext cx="1019694" cy="85594"/>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cxnSp>
        <p:nvCxnSpPr>
          <p:cNvPr id="37" name="直接连接符 36">
            <a:extLst>
              <a:ext uri="{FF2B5EF4-FFF2-40B4-BE49-F238E27FC236}">
                <a16:creationId xmlns:a16="http://schemas.microsoft.com/office/drawing/2014/main" id="{0CA04DF5-635F-4239-BD85-BBC2712B0626}"/>
              </a:ext>
            </a:extLst>
          </p:cNvPr>
          <p:cNvCxnSpPr>
            <a:stCxn id="35" idx="0"/>
            <a:endCxn id="34" idx="0"/>
          </p:cNvCxnSpPr>
          <p:nvPr/>
        </p:nvCxnSpPr>
        <p:spPr>
          <a:xfrm>
            <a:off x="4695061" y="4013068"/>
            <a:ext cx="589296" cy="450932"/>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cxnSp>
      <p:sp>
        <p:nvSpPr>
          <p:cNvPr id="38" name="矩形 37">
            <a:extLst>
              <a:ext uri="{FF2B5EF4-FFF2-40B4-BE49-F238E27FC236}">
                <a16:creationId xmlns:a16="http://schemas.microsoft.com/office/drawing/2014/main" id="{47937ECB-C25F-43FD-8ECF-A5A61356C4CA}"/>
              </a:ext>
            </a:extLst>
          </p:cNvPr>
          <p:cNvSpPr/>
          <p:nvPr/>
        </p:nvSpPr>
        <p:spPr>
          <a:xfrm>
            <a:off x="3336173" y="3750264"/>
            <a:ext cx="4344787" cy="170170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cxnSp>
        <p:nvCxnSpPr>
          <p:cNvPr id="40" name="直接箭头连接符 39">
            <a:extLst>
              <a:ext uri="{FF2B5EF4-FFF2-40B4-BE49-F238E27FC236}">
                <a16:creationId xmlns:a16="http://schemas.microsoft.com/office/drawing/2014/main" id="{8AF66EE8-4E6E-4FCF-A23D-F59804F5C858}"/>
              </a:ext>
            </a:extLst>
          </p:cNvPr>
          <p:cNvCxnSpPr>
            <a:cxnSpLocks/>
          </p:cNvCxnSpPr>
          <p:nvPr/>
        </p:nvCxnSpPr>
        <p:spPr>
          <a:xfrm>
            <a:off x="5814579" y="3500240"/>
            <a:ext cx="1256781" cy="1504171"/>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43" name="文本框 42">
            <a:extLst>
              <a:ext uri="{FF2B5EF4-FFF2-40B4-BE49-F238E27FC236}">
                <a16:creationId xmlns:a16="http://schemas.microsoft.com/office/drawing/2014/main" id="{47BF7344-CB6E-460E-A72C-EDF4B1E30223}"/>
              </a:ext>
            </a:extLst>
          </p:cNvPr>
          <p:cNvSpPr txBox="1"/>
          <p:nvPr/>
        </p:nvSpPr>
        <p:spPr>
          <a:xfrm>
            <a:off x="6327899" y="5778392"/>
            <a:ext cx="288862" cy="369332"/>
          </a:xfrm>
          <a:prstGeom prst="rect">
            <a:avLst/>
          </a:prstGeom>
          <a:noFill/>
        </p:spPr>
        <p:txBody>
          <a:bodyPr wrap="none" rtlCol="0">
            <a:spAutoFit/>
          </a:bodyPr>
          <a:lstStyle/>
          <a:p>
            <a:r>
              <a:rPr lang="en-US" altLang="zh-CN" dirty="0"/>
              <a:t>k</a:t>
            </a:r>
            <a:endParaRPr lang="zh-CN" altLang="en-US" dirty="0"/>
          </a:p>
        </p:txBody>
      </p:sp>
    </p:spTree>
    <p:extLst>
      <p:ext uri="{BB962C8B-B14F-4D97-AF65-F5344CB8AC3E}">
        <p14:creationId xmlns:p14="http://schemas.microsoft.com/office/powerpoint/2010/main" val="3404017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B0DA9-04CA-4919-9441-C371F9DC2A5C}"/>
              </a:ext>
            </a:extLst>
          </p:cNvPr>
          <p:cNvSpPr>
            <a:spLocks noGrp="1"/>
          </p:cNvSpPr>
          <p:nvPr>
            <p:ph type="title"/>
          </p:nvPr>
        </p:nvSpPr>
        <p:spPr/>
        <p:txBody>
          <a:bodyPr>
            <a:normAutofit/>
          </a:bodyPr>
          <a:lstStyle/>
          <a:p>
            <a:r>
              <a:rPr lang="en-US" altLang="zh-CN" dirty="0"/>
              <a:t>Dijkstra</a:t>
            </a:r>
            <a:r>
              <a:rPr lang="zh-CN" altLang="en-US" dirty="0"/>
              <a:t>算法原理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0D5B69-C764-4F77-96DD-FA461EE8211B}"/>
                  </a:ext>
                </a:extLst>
              </p:cNvPr>
              <p:cNvSpPr>
                <a:spLocks noGrp="1"/>
              </p:cNvSpPr>
              <p:nvPr>
                <p:ph idx="1"/>
              </p:nvPr>
            </p:nvSpPr>
            <p:spPr>
              <a:xfrm>
                <a:off x="123432" y="764364"/>
                <a:ext cx="8897136" cy="5894741"/>
              </a:xfrm>
            </p:spPr>
            <p:txBody>
              <a:bodyPr>
                <a:normAutofit/>
              </a:bodyPr>
              <a:lstStyle/>
              <a:p>
                <a:r>
                  <a:rPr lang="en-US" altLang="zh-CN" dirty="0">
                    <a:solidFill>
                      <a:srgbClr val="000000"/>
                    </a:solidFill>
                  </a:rPr>
                  <a:t>3. </a:t>
                </a:r>
                <a:r>
                  <a:rPr lang="zh-CN" altLang="en-US" dirty="0">
                    <a:solidFill>
                      <a:srgbClr val="000000"/>
                    </a:solidFill>
                  </a:rPr>
                  <a:t>采用贪心选择策略，从</a:t>
                </a:r>
                <a:r>
                  <a:rPr lang="en-US" altLang="zh-CN" dirty="0">
                    <a:solidFill>
                      <a:srgbClr val="000000"/>
                    </a:solidFill>
                  </a:rPr>
                  <a:t>V-S</a:t>
                </a:r>
                <a:r>
                  <a:rPr lang="zh-CN" altLang="en-US" dirty="0">
                    <a:solidFill>
                      <a:srgbClr val="000000"/>
                    </a:solidFill>
                  </a:rPr>
                  <a:t>中挑选具有</a:t>
                </a:r>
                <a:r>
                  <a:rPr lang="zh-CN" altLang="en-US" dirty="0">
                    <a:solidFill>
                      <a:srgbClr val="FF0000"/>
                    </a:solidFill>
                  </a:rPr>
                  <a:t>最小</a:t>
                </a:r>
                <a:r>
                  <a:rPr lang="en-US" altLang="zh-CN" dirty="0" err="1">
                    <a:solidFill>
                      <a:srgbClr val="FF0000"/>
                    </a:solidFill>
                  </a:rPr>
                  <a:t>dist</a:t>
                </a:r>
                <a:r>
                  <a:rPr lang="en-US" altLang="zh-CN" dirty="0">
                    <a:solidFill>
                      <a:srgbClr val="FF0000"/>
                    </a:solidFill>
                  </a:rPr>
                  <a:t>[</a:t>
                </a:r>
                <a:r>
                  <a:rPr lang="en-US" altLang="zh-CN" dirty="0" err="1">
                    <a:solidFill>
                      <a:srgbClr val="FF0000"/>
                    </a:solidFill>
                  </a:rPr>
                  <a:t>u</a:t>
                </a:r>
                <a:r>
                  <a:rPr lang="en-US" altLang="zh-CN" baseline="-25000" dirty="0" err="1">
                    <a:solidFill>
                      <a:srgbClr val="FF0000"/>
                    </a:solidFill>
                  </a:rPr>
                  <a:t>k</a:t>
                </a:r>
                <a:r>
                  <a:rPr lang="en-US" altLang="zh-CN" dirty="0">
                    <a:solidFill>
                      <a:srgbClr val="FF0000"/>
                    </a:solidFill>
                  </a:rPr>
                  <a:t>]</a:t>
                </a:r>
                <a:r>
                  <a:rPr lang="zh-CN" altLang="en-US" dirty="0">
                    <a:solidFill>
                      <a:srgbClr val="000000"/>
                    </a:solidFill>
                  </a:rPr>
                  <a:t>的顶点</a:t>
                </a:r>
                <a:r>
                  <a:rPr lang="en-US" altLang="zh-CN" dirty="0" err="1">
                    <a:solidFill>
                      <a:srgbClr val="000000"/>
                    </a:solidFill>
                  </a:rPr>
                  <a:t>u</a:t>
                </a:r>
                <a:r>
                  <a:rPr lang="en-US" altLang="zh-CN" baseline="-25000" dirty="0" err="1">
                    <a:solidFill>
                      <a:srgbClr val="000000"/>
                    </a:solidFill>
                  </a:rPr>
                  <a:t>k</a:t>
                </a:r>
                <a:r>
                  <a:rPr lang="zh-CN" altLang="en-US" dirty="0">
                    <a:solidFill>
                      <a:srgbClr val="000000"/>
                    </a:solidFill>
                  </a:rPr>
                  <a:t>，将</a:t>
                </a:r>
                <a:r>
                  <a:rPr lang="en-US" altLang="zh-CN" dirty="0" err="1">
                    <a:solidFill>
                      <a:srgbClr val="000000"/>
                    </a:solidFill>
                  </a:rPr>
                  <a:t>u</a:t>
                </a:r>
                <a:r>
                  <a:rPr lang="en-US" altLang="zh-CN" baseline="-25000" dirty="0" err="1">
                    <a:solidFill>
                      <a:srgbClr val="000000"/>
                    </a:solidFill>
                  </a:rPr>
                  <a:t>k</a:t>
                </a:r>
                <a:r>
                  <a:rPr lang="zh-CN" altLang="en-US" dirty="0">
                    <a:solidFill>
                      <a:srgbClr val="000000"/>
                    </a:solidFill>
                  </a:rPr>
                  <a:t>加入</a:t>
                </a:r>
                <a:r>
                  <a:rPr lang="en-US" altLang="zh-CN" dirty="0">
                    <a:solidFill>
                      <a:srgbClr val="000000"/>
                    </a:solidFill>
                  </a:rPr>
                  <a:t>S</a:t>
                </a:r>
                <a:r>
                  <a:rPr lang="zh-CN" altLang="en-US" dirty="0">
                    <a:solidFill>
                      <a:srgbClr val="000000"/>
                    </a:solidFill>
                  </a:rPr>
                  <a:t>，</a:t>
                </a:r>
                <a:r>
                  <a:rPr lang="en-US" altLang="zh-CN" dirty="0">
                    <a:solidFill>
                      <a:srgbClr val="000000"/>
                    </a:solidFill>
                  </a:rPr>
                  <a:t>S={</a:t>
                </a:r>
                <a:r>
                  <a:rPr lang="en-US" altLang="zh-CN" dirty="0" err="1">
                    <a:solidFill>
                      <a:srgbClr val="000000"/>
                    </a:solidFill>
                  </a:rPr>
                  <a:t>u</a:t>
                </a:r>
                <a:r>
                  <a:rPr lang="en-US" altLang="zh-CN" baseline="-25000" dirty="0" err="1">
                    <a:solidFill>
                      <a:srgbClr val="000000"/>
                    </a:solidFill>
                  </a:rPr>
                  <a:t>k</a:t>
                </a:r>
                <a:r>
                  <a:rPr lang="en-US" altLang="zh-CN" dirty="0">
                    <a:solidFill>
                      <a:srgbClr val="000000"/>
                    </a:solidFill>
                  </a:rPr>
                  <a:t>}</a:t>
                </a:r>
                <a14:m>
                  <m:oMath xmlns:m="http://schemas.openxmlformats.org/officeDocument/2006/math">
                    <m:r>
                      <a:rPr lang="en-US" altLang="zh-CN" i="1" smtClean="0">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rPr>
                  <a:t>S</a:t>
                </a:r>
              </a:p>
              <a:p>
                <a:pPr marL="609600" indent="-609600">
                  <a:lnSpc>
                    <a:spcPct val="110000"/>
                  </a:lnSpc>
                  <a:buNone/>
                </a:pPr>
                <a:r>
                  <a:rPr lang="en-US" altLang="zh-CN" dirty="0">
                    <a:solidFill>
                      <a:srgbClr val="000000"/>
                    </a:solidFill>
                  </a:rPr>
                  <a:t>            S</a:t>
                </a:r>
                <a:r>
                  <a:rPr lang="en-US" altLang="zh-CN" baseline="-25000" dirty="0">
                    <a:solidFill>
                      <a:srgbClr val="000000"/>
                    </a:solidFill>
                  </a:rPr>
                  <a:t>0</a:t>
                </a:r>
                <a:r>
                  <a:rPr lang="en-US" altLang="zh-CN" dirty="0">
                    <a:solidFill>
                      <a:srgbClr val="000000"/>
                    </a:solidFill>
                  </a:rPr>
                  <a:t>={v}, S</a:t>
                </a:r>
                <a:r>
                  <a:rPr lang="en-US" altLang="zh-CN" baseline="-25000" dirty="0">
                    <a:solidFill>
                      <a:srgbClr val="000000"/>
                    </a:solidFill>
                  </a:rPr>
                  <a:t>1</a:t>
                </a:r>
                <a:r>
                  <a:rPr lang="en-US" altLang="zh-CN" dirty="0">
                    <a:solidFill>
                      <a:srgbClr val="000000"/>
                    </a:solidFill>
                  </a:rPr>
                  <a:t>={v, u</a:t>
                </a:r>
                <a:r>
                  <a:rPr lang="en-US" altLang="zh-CN" baseline="-25000" dirty="0">
                    <a:solidFill>
                      <a:srgbClr val="000000"/>
                    </a:solidFill>
                  </a:rPr>
                  <a:t>1</a:t>
                </a:r>
                <a:r>
                  <a:rPr lang="en-US" altLang="zh-CN" dirty="0">
                    <a:solidFill>
                      <a:srgbClr val="000000"/>
                    </a:solidFill>
                  </a:rPr>
                  <a:t>}, …, S</a:t>
                </a:r>
                <a:r>
                  <a:rPr lang="en-US" altLang="zh-CN" baseline="-25000" dirty="0">
                    <a:solidFill>
                      <a:srgbClr val="000000"/>
                    </a:solidFill>
                  </a:rPr>
                  <a:t>n</a:t>
                </a:r>
                <a:r>
                  <a:rPr lang="en-US" altLang="zh-CN" dirty="0">
                    <a:solidFill>
                      <a:srgbClr val="000000"/>
                    </a:solidFill>
                  </a:rPr>
                  <a:t>={u</a:t>
                </a:r>
                <a:r>
                  <a:rPr lang="en-US" altLang="zh-CN" baseline="-25000" dirty="0">
                    <a:solidFill>
                      <a:srgbClr val="000000"/>
                    </a:solidFill>
                  </a:rPr>
                  <a:t>n-1</a:t>
                </a:r>
                <a:r>
                  <a:rPr lang="en-US" altLang="zh-CN" dirty="0">
                    <a:solidFill>
                      <a:srgbClr val="000000"/>
                    </a:solidFill>
                  </a:rPr>
                  <a:t>}</a:t>
                </a:r>
                <a14:m>
                  <m:oMath xmlns:m="http://schemas.openxmlformats.org/officeDocument/2006/math">
                    <m:r>
                      <a:rPr lang="en-US" altLang="zh-CN" i="1" smtClean="0">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rPr>
                  <a:t>S</a:t>
                </a:r>
                <a:r>
                  <a:rPr lang="en-US" altLang="zh-CN" baseline="-25000" dirty="0">
                    <a:solidFill>
                      <a:srgbClr val="000000"/>
                    </a:solidFill>
                  </a:rPr>
                  <a:t>n-1</a:t>
                </a:r>
                <a:endParaRPr lang="en-US" altLang="zh-CN" dirty="0">
                  <a:solidFill>
                    <a:srgbClr val="000000"/>
                  </a:solidFill>
                </a:endParaRPr>
              </a:p>
              <a:p>
                <a:r>
                  <a:rPr lang="en-US" altLang="zh-CN" dirty="0">
                    <a:solidFill>
                      <a:srgbClr val="000000"/>
                    </a:solidFill>
                  </a:rPr>
                  <a:t>4. </a:t>
                </a:r>
                <a:r>
                  <a:rPr lang="zh-CN" altLang="en-US" dirty="0">
                    <a:solidFill>
                      <a:srgbClr val="000000"/>
                    </a:solidFill>
                  </a:rPr>
                  <a:t>当</a:t>
                </a:r>
                <a:r>
                  <a:rPr lang="en-US" altLang="zh-CN" dirty="0">
                    <a:solidFill>
                      <a:srgbClr val="000000"/>
                    </a:solidFill>
                  </a:rPr>
                  <a:t>S=V</a:t>
                </a:r>
                <a:r>
                  <a:rPr lang="zh-CN" altLang="en-US" dirty="0">
                    <a:solidFill>
                      <a:srgbClr val="000000"/>
                    </a:solidFill>
                  </a:rPr>
                  <a:t>时，获得源点</a:t>
                </a:r>
                <a:r>
                  <a:rPr lang="en-US" altLang="zh-CN" dirty="0">
                    <a:solidFill>
                      <a:srgbClr val="000000"/>
                    </a:solidFill>
                  </a:rPr>
                  <a:t>v</a:t>
                </a:r>
                <a:r>
                  <a:rPr lang="zh-CN" altLang="en-US" dirty="0">
                    <a:solidFill>
                      <a:srgbClr val="000000"/>
                    </a:solidFill>
                  </a:rPr>
                  <a:t>至图中全部其它</a:t>
                </a:r>
                <a:r>
                  <a:rPr lang="en-US" altLang="zh-CN" dirty="0">
                    <a:solidFill>
                      <a:srgbClr val="000000"/>
                    </a:solidFill>
                  </a:rPr>
                  <a:t>n-1</a:t>
                </a:r>
                <a:r>
                  <a:rPr lang="zh-CN" altLang="en-US" dirty="0">
                    <a:solidFill>
                      <a:srgbClr val="000000"/>
                    </a:solidFill>
                  </a:rPr>
                  <a:t>个顶点的最短路径，算法结束</a:t>
                </a:r>
                <a:endParaRPr lang="zh-CN" altLang="en-US" dirty="0"/>
              </a:p>
            </p:txBody>
          </p:sp>
        </mc:Choice>
        <mc:Fallback xmlns="">
          <p:sp>
            <p:nvSpPr>
              <p:cNvPr id="3" name="内容占位符 2">
                <a:extLst>
                  <a:ext uri="{FF2B5EF4-FFF2-40B4-BE49-F238E27FC236}">
                    <a16:creationId xmlns:a16="http://schemas.microsoft.com/office/drawing/2014/main" id="{BF0D5B69-C764-4F77-96DD-FA461EE8211B}"/>
                  </a:ext>
                </a:extLst>
              </p:cNvPr>
              <p:cNvSpPr>
                <a:spLocks noGrp="1" noRot="1" noChangeAspect="1" noMove="1" noResize="1" noEditPoints="1" noAdjustHandles="1" noChangeArrowheads="1" noChangeShapeType="1" noTextEdit="1"/>
              </p:cNvSpPr>
              <p:nvPr>
                <p:ph idx="1"/>
              </p:nvPr>
            </p:nvSpPr>
            <p:spPr>
              <a:xfrm>
                <a:off x="123432" y="764364"/>
                <a:ext cx="8897136" cy="5894741"/>
              </a:xfrm>
              <a:blipFill>
                <a:blip r:embed="rId2"/>
                <a:stretch>
                  <a:fillRect l="-137" t="-20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8F86002C-4B7B-4808-942D-C80EE45F44AF}"/>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5F4763B2-0DCD-4852-936C-EACBCDAFF94F}"/>
              </a:ext>
            </a:extLst>
          </p:cNvPr>
          <p:cNvSpPr>
            <a:spLocks noGrp="1"/>
          </p:cNvSpPr>
          <p:nvPr>
            <p:ph type="sldNum" sz="quarter" idx="12"/>
          </p:nvPr>
        </p:nvSpPr>
        <p:spPr/>
        <p:txBody>
          <a:bodyPr/>
          <a:lstStyle/>
          <a:p>
            <a:fld id="{EEA58A3B-43CE-4AA0-90B5-EB47AFAFEB34}" type="slidenum">
              <a:rPr lang="zh-CN" altLang="en-US" smtClean="0"/>
              <a:pPr/>
              <a:t>81</a:t>
            </a:fld>
            <a:endParaRPr lang="zh-CN" altLang="en-US" dirty="0"/>
          </a:p>
        </p:txBody>
      </p:sp>
    </p:spTree>
    <p:extLst>
      <p:ext uri="{BB962C8B-B14F-4D97-AF65-F5344CB8AC3E}">
        <p14:creationId xmlns:p14="http://schemas.microsoft.com/office/powerpoint/2010/main" val="30836058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70814-43F2-445C-8DCB-658222B1D164}"/>
              </a:ext>
            </a:extLst>
          </p:cNvPr>
          <p:cNvSpPr>
            <a:spLocks noGrp="1"/>
          </p:cNvSpPr>
          <p:nvPr>
            <p:ph type="title"/>
          </p:nvPr>
        </p:nvSpPr>
        <p:spPr/>
        <p:txBody>
          <a:bodyPr/>
          <a:lstStyle/>
          <a:p>
            <a:r>
              <a:rPr lang="en-US" altLang="zh-CN" dirty="0"/>
              <a:t>Dijkstra</a:t>
            </a:r>
            <a:r>
              <a:rPr lang="zh-CN" altLang="en-US" dirty="0"/>
              <a:t>算法原理</a:t>
            </a:r>
          </a:p>
        </p:txBody>
      </p:sp>
      <p:sp>
        <p:nvSpPr>
          <p:cNvPr id="3" name="内容占位符 2">
            <a:extLst>
              <a:ext uri="{FF2B5EF4-FFF2-40B4-BE49-F238E27FC236}">
                <a16:creationId xmlns:a16="http://schemas.microsoft.com/office/drawing/2014/main" id="{8DB61735-A102-47B1-AEE2-6022E73840A0}"/>
              </a:ext>
            </a:extLst>
          </p:cNvPr>
          <p:cNvSpPr>
            <a:spLocks noGrp="1"/>
          </p:cNvSpPr>
          <p:nvPr>
            <p:ph idx="1"/>
          </p:nvPr>
        </p:nvSpPr>
        <p:spPr/>
        <p:txBody>
          <a:bodyPr/>
          <a:lstStyle/>
          <a:p>
            <a:r>
              <a:rPr lang="zh-CN" altLang="en-US" dirty="0"/>
              <a:t>贪心策略</a:t>
            </a:r>
            <a:endParaRPr lang="en-US" altLang="zh-CN" dirty="0"/>
          </a:p>
          <a:p>
            <a:pPr lvl="1"/>
            <a:r>
              <a:rPr lang="en-US" altLang="zh-CN" dirty="0"/>
              <a:t>【</a:t>
            </a:r>
            <a:r>
              <a:rPr lang="zh-CN" altLang="en-US" dirty="0">
                <a:highlight>
                  <a:srgbClr val="FFFF00"/>
                </a:highlight>
              </a:rPr>
              <a:t>选</a:t>
            </a:r>
            <a:r>
              <a:rPr lang="en-US" altLang="zh-CN" dirty="0"/>
              <a:t>】</a:t>
            </a:r>
            <a:r>
              <a:rPr lang="zh-CN" altLang="en-US" dirty="0"/>
              <a:t>扩展集合</a:t>
            </a:r>
            <a:r>
              <a:rPr lang="en-US" altLang="zh-CN" dirty="0"/>
              <a:t>S</a:t>
            </a:r>
            <a:r>
              <a:rPr lang="zh-CN" altLang="en-US" dirty="0"/>
              <a:t>时，从</a:t>
            </a:r>
            <a:r>
              <a:rPr lang="en-US" altLang="zh-CN" dirty="0"/>
              <a:t>V-S</a:t>
            </a:r>
            <a:r>
              <a:rPr lang="zh-CN" altLang="en-US" dirty="0"/>
              <a:t>中取出具有最短特殊路径长度</a:t>
            </a:r>
            <a:r>
              <a:rPr lang="en-US" altLang="zh-CN" dirty="0" err="1"/>
              <a:t>dist</a:t>
            </a:r>
            <a:r>
              <a:rPr lang="en-US" altLang="zh-CN" dirty="0"/>
              <a:t>[u]</a:t>
            </a:r>
            <a:r>
              <a:rPr lang="zh-CN" altLang="en-US" dirty="0"/>
              <a:t>的顶点</a:t>
            </a:r>
            <a:r>
              <a:rPr lang="en-US" altLang="zh-CN" dirty="0"/>
              <a:t>u</a:t>
            </a:r>
            <a:r>
              <a:rPr lang="zh-CN" altLang="en-US" dirty="0"/>
              <a:t>，将</a:t>
            </a:r>
            <a:r>
              <a:rPr lang="en-US" altLang="zh-CN" dirty="0"/>
              <a:t>u</a:t>
            </a:r>
            <a:r>
              <a:rPr lang="zh-CN" altLang="en-US" dirty="0"/>
              <a:t>添加到</a:t>
            </a:r>
            <a:r>
              <a:rPr lang="en-US" altLang="zh-CN" dirty="0"/>
              <a:t>S</a:t>
            </a:r>
            <a:r>
              <a:rPr lang="zh-CN" altLang="en-US" dirty="0"/>
              <a:t>中</a:t>
            </a:r>
            <a:endParaRPr lang="en-US" altLang="zh-CN" dirty="0"/>
          </a:p>
          <a:p>
            <a:pPr lvl="1"/>
            <a:r>
              <a:rPr lang="en-US" altLang="zh-CN" dirty="0"/>
              <a:t>【</a:t>
            </a:r>
            <a:r>
              <a:rPr lang="zh-CN" altLang="en-US" dirty="0">
                <a:highlight>
                  <a:srgbClr val="FFFF00"/>
                </a:highlight>
              </a:rPr>
              <a:t>修正</a:t>
            </a:r>
            <a:r>
              <a:rPr lang="en-US" altLang="zh-CN" dirty="0"/>
              <a:t>】S</a:t>
            </a:r>
            <a:r>
              <a:rPr lang="zh-CN" altLang="en-US" dirty="0"/>
              <a:t>发生改变，对数组</a:t>
            </a:r>
            <a:r>
              <a:rPr lang="en-US" altLang="zh-CN" dirty="0" err="1"/>
              <a:t>dist</a:t>
            </a:r>
            <a:r>
              <a:rPr lang="zh-CN" altLang="en-US" dirty="0"/>
              <a:t>作必要修改，重新计算</a:t>
            </a:r>
            <a:r>
              <a:rPr lang="en-US" altLang="zh-CN" dirty="0"/>
              <a:t>v</a:t>
            </a:r>
            <a:r>
              <a:rPr lang="zh-CN" altLang="en-US" dirty="0"/>
              <a:t>到</a:t>
            </a:r>
            <a:r>
              <a:rPr lang="en-US" altLang="zh-CN" dirty="0"/>
              <a:t>S</a:t>
            </a:r>
            <a:r>
              <a:rPr lang="zh-CN" altLang="en-US" dirty="0"/>
              <a:t>中各点</a:t>
            </a:r>
            <a:r>
              <a:rPr lang="en-US" altLang="zh-CN" dirty="0"/>
              <a:t>u</a:t>
            </a:r>
            <a:r>
              <a:rPr lang="zh-CN" altLang="en-US" dirty="0"/>
              <a:t>的</a:t>
            </a:r>
            <a:r>
              <a:rPr lang="en-US" altLang="zh-CN" dirty="0" err="1"/>
              <a:t>dist</a:t>
            </a:r>
            <a:r>
              <a:rPr lang="en-US" altLang="zh-CN" dirty="0"/>
              <a:t>[u]【</a:t>
            </a:r>
            <a:r>
              <a:rPr lang="zh-CN" altLang="en-US" dirty="0"/>
              <a:t>注：</a:t>
            </a:r>
            <a:r>
              <a:rPr lang="en-US" altLang="zh-CN" dirty="0" err="1"/>
              <a:t>dist</a:t>
            </a:r>
            <a:r>
              <a:rPr lang="en-US" altLang="zh-CN" dirty="0"/>
              <a:t>[u]</a:t>
            </a:r>
            <a:r>
              <a:rPr lang="zh-CN" altLang="en-US" dirty="0"/>
              <a:t>非递增</a:t>
            </a:r>
            <a:r>
              <a:rPr lang="en-US" altLang="zh-CN" dirty="0"/>
              <a:t>】</a:t>
            </a:r>
          </a:p>
          <a:p>
            <a:pPr marL="228600" lvl="1" indent="-228600">
              <a:spcBef>
                <a:spcPts val="500"/>
              </a:spcBef>
              <a:buClr>
                <a:srgbClr val="0000FF"/>
              </a:buClr>
              <a:buSzPct val="60000"/>
              <a:buFont typeface="Wingdings" panose="05000000000000000000" pitchFamily="2" charset="2"/>
              <a:buChar char="n"/>
            </a:pPr>
            <a:r>
              <a:rPr lang="en-US" altLang="zh-CN" dirty="0"/>
              <a:t>E.g. </a:t>
            </a:r>
            <a:r>
              <a:rPr lang="zh-CN" altLang="en-US" sz="2400" dirty="0">
                <a:solidFill>
                  <a:srgbClr val="000000"/>
                </a:solidFill>
              </a:rPr>
              <a:t>选择</a:t>
            </a:r>
            <a:r>
              <a:rPr lang="en-US" altLang="zh-CN" sz="2400" dirty="0" err="1">
                <a:solidFill>
                  <a:srgbClr val="000000"/>
                </a:solidFill>
              </a:rPr>
              <a:t>u</a:t>
            </a:r>
            <a:r>
              <a:rPr lang="en-US" altLang="zh-CN" sz="2400" dirty="0" err="1"/>
              <a:t>∈</a:t>
            </a:r>
            <a:r>
              <a:rPr lang="en-US" altLang="zh-CN" sz="2400" dirty="0" err="1">
                <a:solidFill>
                  <a:srgbClr val="000000"/>
                </a:solidFill>
              </a:rPr>
              <a:t>V-S</a:t>
            </a:r>
            <a:r>
              <a:rPr lang="en-US" altLang="zh-CN" sz="2400" baseline="-25000" dirty="0" err="1">
                <a:solidFill>
                  <a:srgbClr val="000000"/>
                </a:solidFill>
              </a:rPr>
              <a:t>i</a:t>
            </a:r>
            <a:r>
              <a:rPr lang="zh-CN" altLang="en-US" sz="2400" dirty="0">
                <a:solidFill>
                  <a:srgbClr val="000000"/>
                </a:solidFill>
              </a:rPr>
              <a:t>，不选</a:t>
            </a:r>
            <a:r>
              <a:rPr lang="en-US" altLang="zh-CN" sz="2400" dirty="0">
                <a:solidFill>
                  <a:srgbClr val="000000"/>
                </a:solidFill>
              </a:rPr>
              <a:t>u’</a:t>
            </a:r>
          </a:p>
          <a:p>
            <a:pPr lvl="1"/>
            <a:r>
              <a:rPr lang="en-US" altLang="zh-CN" dirty="0" err="1"/>
              <a:t>dist</a:t>
            </a:r>
            <a:r>
              <a:rPr lang="en-US" altLang="zh-CN" dirty="0"/>
              <a:t>[u]</a:t>
            </a:r>
          </a:p>
          <a:p>
            <a:pPr marL="268287" lvl="1" indent="0">
              <a:buNone/>
            </a:pPr>
            <a:r>
              <a:rPr lang="en-US" altLang="zh-CN" dirty="0"/>
              <a:t>   =1+2+1+2=6</a:t>
            </a:r>
          </a:p>
          <a:p>
            <a:pPr lvl="1"/>
            <a:r>
              <a:rPr lang="en-US" altLang="zh-CN" dirty="0" err="1"/>
              <a:t>dist</a:t>
            </a:r>
            <a:r>
              <a:rPr lang="en-US" altLang="zh-CN" dirty="0"/>
              <a:t>[u’]=7+2=9</a:t>
            </a:r>
          </a:p>
          <a:p>
            <a:endParaRPr lang="zh-CN" altLang="en-US" b="1" dirty="0"/>
          </a:p>
        </p:txBody>
      </p:sp>
      <p:sp>
        <p:nvSpPr>
          <p:cNvPr id="4" name="日期占位符 3">
            <a:extLst>
              <a:ext uri="{FF2B5EF4-FFF2-40B4-BE49-F238E27FC236}">
                <a16:creationId xmlns:a16="http://schemas.microsoft.com/office/drawing/2014/main" id="{9E7ED0EF-BE73-419E-878B-F83D9AD01AF3}"/>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7DCD5FB8-1855-4875-84A2-1B9533481DF4}"/>
              </a:ext>
            </a:extLst>
          </p:cNvPr>
          <p:cNvSpPr>
            <a:spLocks noGrp="1"/>
          </p:cNvSpPr>
          <p:nvPr>
            <p:ph type="sldNum" sz="quarter" idx="12"/>
          </p:nvPr>
        </p:nvSpPr>
        <p:spPr/>
        <p:txBody>
          <a:bodyPr/>
          <a:lstStyle/>
          <a:p>
            <a:fld id="{EEA58A3B-43CE-4AA0-90B5-EB47AFAFEB34}" type="slidenum">
              <a:rPr lang="zh-CN" altLang="en-US" smtClean="0"/>
              <a:pPr/>
              <a:t>82</a:t>
            </a:fld>
            <a:endParaRPr lang="zh-CN" altLang="en-US" dirty="0"/>
          </a:p>
        </p:txBody>
      </p:sp>
      <p:sp>
        <p:nvSpPr>
          <p:cNvPr id="8" name="AutoShape 34">
            <a:hlinkClick r:id="" action="ppaction://hlinkshowjump?jump=lastslideviewed" highlightClick="1"/>
            <a:extLst>
              <a:ext uri="{FF2B5EF4-FFF2-40B4-BE49-F238E27FC236}">
                <a16:creationId xmlns:a16="http://schemas.microsoft.com/office/drawing/2014/main" id="{F174505F-92CB-4074-A02E-E9968B08B105}"/>
              </a:ext>
            </a:extLst>
          </p:cNvPr>
          <p:cNvSpPr>
            <a:spLocks noChangeArrowheads="1"/>
          </p:cNvSpPr>
          <p:nvPr/>
        </p:nvSpPr>
        <p:spPr bwMode="auto">
          <a:xfrm>
            <a:off x="8733231" y="6227964"/>
            <a:ext cx="395287" cy="260350"/>
          </a:xfrm>
          <a:prstGeom prst="actionButtonBackPrevious">
            <a:avLst/>
          </a:prstGeom>
          <a:solidFill>
            <a:schemeClr val="bg1">
              <a:lumMod val="95000"/>
            </a:schemeClr>
          </a:solidFill>
          <a:ln>
            <a:noFill/>
          </a:ln>
        </p:spPr>
        <p:txBody>
          <a:bodyPr wrap="none" anchor="ctr">
            <a:spAutoFit/>
          </a:bodyPr>
          <a:lstStyle/>
          <a:p>
            <a:endParaRPr lang="zh-CN" altLang="en-US"/>
          </a:p>
        </p:txBody>
      </p:sp>
      <p:sp>
        <p:nvSpPr>
          <p:cNvPr id="10" name="Freeform 12">
            <a:extLst>
              <a:ext uri="{FF2B5EF4-FFF2-40B4-BE49-F238E27FC236}">
                <a16:creationId xmlns:a16="http://schemas.microsoft.com/office/drawing/2014/main" id="{21E2FBAF-37CD-479F-8A4F-28D6E9C7DACF}"/>
              </a:ext>
            </a:extLst>
          </p:cNvPr>
          <p:cNvSpPr>
            <a:spLocks/>
          </p:cNvSpPr>
          <p:nvPr/>
        </p:nvSpPr>
        <p:spPr bwMode="auto">
          <a:xfrm>
            <a:off x="2769243" y="3153278"/>
            <a:ext cx="4391025" cy="2903537"/>
          </a:xfrm>
          <a:custGeom>
            <a:avLst/>
            <a:gdLst>
              <a:gd name="T0" fmla="*/ 570 w 2396"/>
              <a:gd name="T1" fmla="*/ 28182 h 1330"/>
              <a:gd name="T2" fmla="*/ 1198 w 2396"/>
              <a:gd name="T3" fmla="*/ 30374 h 1330"/>
              <a:gd name="T4" fmla="*/ 1353 w 2396"/>
              <a:gd name="T5" fmla="*/ 32481 h 1330"/>
              <a:gd name="T6" fmla="*/ 1750 w 2396"/>
              <a:gd name="T7" fmla="*/ 33571 h 1330"/>
              <a:gd name="T8" fmla="*/ 2854 w 2396"/>
              <a:gd name="T9" fmla="*/ 38025 h 1330"/>
              <a:gd name="T10" fmla="*/ 7586 w 2396"/>
              <a:gd name="T11" fmla="*/ 33571 h 1330"/>
              <a:gd name="T12" fmla="*/ 8538 w 2396"/>
              <a:gd name="T13" fmla="*/ 28182 h 1330"/>
              <a:gd name="T14" fmla="*/ 8701 w 2396"/>
              <a:gd name="T15" fmla="*/ 25979 h 1330"/>
              <a:gd name="T16" fmla="*/ 9246 w 2396"/>
              <a:gd name="T17" fmla="*/ 23776 h 1330"/>
              <a:gd name="T18" fmla="*/ 9950 w 2396"/>
              <a:gd name="T19" fmla="*/ 20581 h 1330"/>
              <a:gd name="T20" fmla="*/ 10190 w 2396"/>
              <a:gd name="T21" fmla="*/ 18377 h 1330"/>
              <a:gd name="T22" fmla="*/ 11514 w 2396"/>
              <a:gd name="T23" fmla="*/ 14038 h 1330"/>
              <a:gd name="T24" fmla="*/ 13960 w 2396"/>
              <a:gd name="T25" fmla="*/ 3174 h 1330"/>
              <a:gd name="T26" fmla="*/ 16336 w 2396"/>
              <a:gd name="T27" fmla="*/ 5349 h 1330"/>
              <a:gd name="T28" fmla="*/ 17593 w 2396"/>
              <a:gd name="T29" fmla="*/ 9608 h 1330"/>
              <a:gd name="T30" fmla="*/ 18220 w 2396"/>
              <a:gd name="T31" fmla="*/ 18377 h 1330"/>
              <a:gd name="T32" fmla="*/ 18624 w 2396"/>
              <a:gd name="T33" fmla="*/ 33571 h 1330"/>
              <a:gd name="T34" fmla="*/ 19095 w 2396"/>
              <a:gd name="T35" fmla="*/ 67291 h 1330"/>
              <a:gd name="T36" fmla="*/ 19165 w 2396"/>
              <a:gd name="T37" fmla="*/ 71638 h 1330"/>
              <a:gd name="T38" fmla="*/ 19404 w 2396"/>
              <a:gd name="T39" fmla="*/ 72653 h 1330"/>
              <a:gd name="T40" fmla="*/ 19803 w 2396"/>
              <a:gd name="T41" fmla="*/ 77068 h 1330"/>
              <a:gd name="T42" fmla="*/ 20355 w 2396"/>
              <a:gd name="T43" fmla="*/ 89039 h 1330"/>
              <a:gd name="T44" fmla="*/ 20204 w 2396"/>
              <a:gd name="T45" fmla="*/ 113014 h 1330"/>
              <a:gd name="T46" fmla="*/ 20115 w 2396"/>
              <a:gd name="T47" fmla="*/ 116223 h 1330"/>
              <a:gd name="T48" fmla="*/ 19954 w 2396"/>
              <a:gd name="T49" fmla="*/ 118371 h 1330"/>
              <a:gd name="T50" fmla="*/ 19481 w 2396"/>
              <a:gd name="T51" fmla="*/ 130338 h 1330"/>
              <a:gd name="T52" fmla="*/ 18698 w 2396"/>
              <a:gd name="T53" fmla="*/ 142413 h 1330"/>
              <a:gd name="T54" fmla="*/ 18220 w 2396"/>
              <a:gd name="T55" fmla="*/ 147774 h 1330"/>
              <a:gd name="T56" fmla="*/ 17514 w 2396"/>
              <a:gd name="T57" fmla="*/ 154292 h 1330"/>
              <a:gd name="T58" fmla="*/ 16646 w 2396"/>
              <a:gd name="T59" fmla="*/ 155415 h 1330"/>
              <a:gd name="T60" fmla="*/ 8447 w 2396"/>
              <a:gd name="T61" fmla="*/ 156406 h 1330"/>
              <a:gd name="T62" fmla="*/ 5374 w 2396"/>
              <a:gd name="T63" fmla="*/ 154292 h 1330"/>
              <a:gd name="T64" fmla="*/ 4581 w 2396"/>
              <a:gd name="T65" fmla="*/ 150036 h 1330"/>
              <a:gd name="T66" fmla="*/ 4356 w 2396"/>
              <a:gd name="T67" fmla="*/ 147774 h 1330"/>
              <a:gd name="T68" fmla="*/ 3400 w 2396"/>
              <a:gd name="T69" fmla="*/ 146704 h 1330"/>
              <a:gd name="T70" fmla="*/ 2459 w 2396"/>
              <a:gd name="T71" fmla="*/ 139118 h 1330"/>
              <a:gd name="T72" fmla="*/ 1830 w 2396"/>
              <a:gd name="T73" fmla="*/ 131467 h 1330"/>
              <a:gd name="T74" fmla="*/ 648 w 2396"/>
              <a:gd name="T75" fmla="*/ 119592 h 1330"/>
              <a:gd name="T76" fmla="*/ 172 w 2396"/>
              <a:gd name="T77" fmla="*/ 105342 h 1330"/>
              <a:gd name="T78" fmla="*/ 97 w 2396"/>
              <a:gd name="T79" fmla="*/ 81481 h 1330"/>
              <a:gd name="T80" fmla="*/ 172 w 2396"/>
              <a:gd name="T81" fmla="*/ 57442 h 1330"/>
              <a:gd name="T82" fmla="*/ 494 w 2396"/>
              <a:gd name="T83" fmla="*/ 46604 h 1330"/>
              <a:gd name="T84" fmla="*/ 726 w 2396"/>
              <a:gd name="T85" fmla="*/ 35766 h 1330"/>
              <a:gd name="T86" fmla="*/ 648 w 2396"/>
              <a:gd name="T87" fmla="*/ 32481 h 1330"/>
              <a:gd name="T88" fmla="*/ 570 w 2396"/>
              <a:gd name="T89" fmla="*/ 28182 h 13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96"/>
              <a:gd name="T136" fmla="*/ 0 h 1330"/>
              <a:gd name="T137" fmla="*/ 2396 w 2396"/>
              <a:gd name="T138" fmla="*/ 1330 h 133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96" h="1330">
                <a:moveTo>
                  <a:pt x="66" y="237"/>
                </a:moveTo>
                <a:cubicBezTo>
                  <a:pt x="77" y="239"/>
                  <a:pt x="124" y="246"/>
                  <a:pt x="139" y="255"/>
                </a:cubicBezTo>
                <a:cubicBezTo>
                  <a:pt x="147" y="259"/>
                  <a:pt x="150" y="270"/>
                  <a:pt x="158" y="273"/>
                </a:cubicBezTo>
                <a:cubicBezTo>
                  <a:pt x="172" y="279"/>
                  <a:pt x="188" y="277"/>
                  <a:pt x="203" y="282"/>
                </a:cubicBezTo>
                <a:cubicBezTo>
                  <a:pt x="336" y="324"/>
                  <a:pt x="220" y="301"/>
                  <a:pt x="331" y="319"/>
                </a:cubicBezTo>
                <a:cubicBezTo>
                  <a:pt x="611" y="309"/>
                  <a:pt x="693" y="342"/>
                  <a:pt x="880" y="282"/>
                </a:cubicBezTo>
                <a:cubicBezTo>
                  <a:pt x="977" y="206"/>
                  <a:pt x="869" y="278"/>
                  <a:pt x="990" y="237"/>
                </a:cubicBezTo>
                <a:cubicBezTo>
                  <a:pt x="998" y="234"/>
                  <a:pt x="1001" y="223"/>
                  <a:pt x="1008" y="218"/>
                </a:cubicBezTo>
                <a:cubicBezTo>
                  <a:pt x="1017" y="212"/>
                  <a:pt x="1066" y="202"/>
                  <a:pt x="1072" y="200"/>
                </a:cubicBezTo>
                <a:cubicBezTo>
                  <a:pt x="1135" y="158"/>
                  <a:pt x="1054" y="207"/>
                  <a:pt x="1154" y="173"/>
                </a:cubicBezTo>
                <a:cubicBezTo>
                  <a:pt x="1165" y="169"/>
                  <a:pt x="1172" y="159"/>
                  <a:pt x="1182" y="154"/>
                </a:cubicBezTo>
                <a:cubicBezTo>
                  <a:pt x="1226" y="132"/>
                  <a:pt x="1289" y="127"/>
                  <a:pt x="1337" y="118"/>
                </a:cubicBezTo>
                <a:cubicBezTo>
                  <a:pt x="1417" y="62"/>
                  <a:pt x="1525" y="35"/>
                  <a:pt x="1620" y="26"/>
                </a:cubicBezTo>
                <a:cubicBezTo>
                  <a:pt x="1702" y="0"/>
                  <a:pt x="1810" y="33"/>
                  <a:pt x="1895" y="45"/>
                </a:cubicBezTo>
                <a:cubicBezTo>
                  <a:pt x="1944" y="61"/>
                  <a:pt x="1992" y="62"/>
                  <a:pt x="2041" y="81"/>
                </a:cubicBezTo>
                <a:cubicBezTo>
                  <a:pt x="2067" y="108"/>
                  <a:pt x="2083" y="133"/>
                  <a:pt x="2114" y="154"/>
                </a:cubicBezTo>
                <a:cubicBezTo>
                  <a:pt x="2129" y="199"/>
                  <a:pt x="2134" y="242"/>
                  <a:pt x="2160" y="282"/>
                </a:cubicBezTo>
                <a:cubicBezTo>
                  <a:pt x="2166" y="374"/>
                  <a:pt x="2160" y="485"/>
                  <a:pt x="2215" y="566"/>
                </a:cubicBezTo>
                <a:cubicBezTo>
                  <a:pt x="2218" y="578"/>
                  <a:pt x="2216" y="592"/>
                  <a:pt x="2224" y="602"/>
                </a:cubicBezTo>
                <a:cubicBezTo>
                  <a:pt x="2230" y="609"/>
                  <a:pt x="2243" y="606"/>
                  <a:pt x="2251" y="611"/>
                </a:cubicBezTo>
                <a:cubicBezTo>
                  <a:pt x="2268" y="621"/>
                  <a:pt x="2281" y="637"/>
                  <a:pt x="2297" y="648"/>
                </a:cubicBezTo>
                <a:cubicBezTo>
                  <a:pt x="2309" y="684"/>
                  <a:pt x="2335" y="721"/>
                  <a:pt x="2361" y="749"/>
                </a:cubicBezTo>
                <a:cubicBezTo>
                  <a:pt x="2375" y="817"/>
                  <a:pt x="2396" y="894"/>
                  <a:pt x="2343" y="950"/>
                </a:cubicBezTo>
                <a:cubicBezTo>
                  <a:pt x="2340" y="959"/>
                  <a:pt x="2339" y="969"/>
                  <a:pt x="2334" y="977"/>
                </a:cubicBezTo>
                <a:cubicBezTo>
                  <a:pt x="2329" y="984"/>
                  <a:pt x="2319" y="987"/>
                  <a:pt x="2315" y="995"/>
                </a:cubicBezTo>
                <a:cubicBezTo>
                  <a:pt x="2291" y="1042"/>
                  <a:pt x="2299" y="1059"/>
                  <a:pt x="2260" y="1096"/>
                </a:cubicBezTo>
                <a:cubicBezTo>
                  <a:pt x="2244" y="1143"/>
                  <a:pt x="2208" y="1170"/>
                  <a:pt x="2169" y="1197"/>
                </a:cubicBezTo>
                <a:cubicBezTo>
                  <a:pt x="2136" y="1263"/>
                  <a:pt x="2173" y="1212"/>
                  <a:pt x="2114" y="1242"/>
                </a:cubicBezTo>
                <a:cubicBezTo>
                  <a:pt x="2089" y="1255"/>
                  <a:pt x="2062" y="1291"/>
                  <a:pt x="2032" y="1297"/>
                </a:cubicBezTo>
                <a:cubicBezTo>
                  <a:pt x="1999" y="1304"/>
                  <a:pt x="1965" y="1303"/>
                  <a:pt x="1931" y="1306"/>
                </a:cubicBezTo>
                <a:cubicBezTo>
                  <a:pt x="1614" y="1292"/>
                  <a:pt x="1300" y="1302"/>
                  <a:pt x="980" y="1315"/>
                </a:cubicBezTo>
                <a:cubicBezTo>
                  <a:pt x="860" y="1330"/>
                  <a:pt x="744" y="1304"/>
                  <a:pt x="624" y="1297"/>
                </a:cubicBezTo>
                <a:cubicBezTo>
                  <a:pt x="584" y="1284"/>
                  <a:pt x="566" y="1281"/>
                  <a:pt x="532" y="1261"/>
                </a:cubicBezTo>
                <a:cubicBezTo>
                  <a:pt x="522" y="1255"/>
                  <a:pt x="516" y="1244"/>
                  <a:pt x="505" y="1242"/>
                </a:cubicBezTo>
                <a:cubicBezTo>
                  <a:pt x="469" y="1235"/>
                  <a:pt x="432" y="1236"/>
                  <a:pt x="395" y="1233"/>
                </a:cubicBezTo>
                <a:cubicBezTo>
                  <a:pt x="341" y="1215"/>
                  <a:pt x="345" y="1184"/>
                  <a:pt x="286" y="1169"/>
                </a:cubicBezTo>
                <a:cubicBezTo>
                  <a:pt x="263" y="1152"/>
                  <a:pt x="237" y="1120"/>
                  <a:pt x="212" y="1105"/>
                </a:cubicBezTo>
                <a:cubicBezTo>
                  <a:pt x="146" y="1066"/>
                  <a:pt x="124" y="1075"/>
                  <a:pt x="75" y="1005"/>
                </a:cubicBezTo>
                <a:cubicBezTo>
                  <a:pt x="62" y="964"/>
                  <a:pt x="45" y="921"/>
                  <a:pt x="20" y="886"/>
                </a:cubicBezTo>
                <a:cubicBezTo>
                  <a:pt x="13" y="803"/>
                  <a:pt x="0" y="762"/>
                  <a:pt x="11" y="685"/>
                </a:cubicBezTo>
                <a:cubicBezTo>
                  <a:pt x="14" y="618"/>
                  <a:pt x="15" y="550"/>
                  <a:pt x="20" y="483"/>
                </a:cubicBezTo>
                <a:cubicBezTo>
                  <a:pt x="23" y="447"/>
                  <a:pt x="42" y="422"/>
                  <a:pt x="57" y="392"/>
                </a:cubicBezTo>
                <a:cubicBezTo>
                  <a:pt x="71" y="364"/>
                  <a:pt x="74" y="330"/>
                  <a:pt x="84" y="301"/>
                </a:cubicBezTo>
                <a:cubicBezTo>
                  <a:pt x="81" y="292"/>
                  <a:pt x="73" y="283"/>
                  <a:pt x="75" y="273"/>
                </a:cubicBezTo>
                <a:cubicBezTo>
                  <a:pt x="82" y="232"/>
                  <a:pt x="120" y="254"/>
                  <a:pt x="66" y="237"/>
                </a:cubicBezTo>
                <a:close/>
              </a:path>
            </a:pathLst>
          </a:custGeom>
          <a:solidFill>
            <a:schemeClr val="accent6">
              <a:lumMod val="20000"/>
              <a:lumOff val="80000"/>
            </a:schemeClr>
          </a:solidFill>
          <a:ln w="12700">
            <a:solidFill>
              <a:srgbClr val="FF0000"/>
            </a:solidFill>
            <a:round/>
            <a:headEnd/>
            <a:tailEnd/>
          </a:ln>
        </p:spPr>
        <p:txBody>
          <a:bodyPr anchor="ctr">
            <a:spAutoFit/>
          </a:bodyPr>
          <a:lstStyle/>
          <a:p>
            <a:endParaRPr lang="zh-CN" altLang="en-US" dirty="0"/>
          </a:p>
        </p:txBody>
      </p:sp>
      <p:sp>
        <p:nvSpPr>
          <p:cNvPr id="11" name="Line 2">
            <a:extLst>
              <a:ext uri="{FF2B5EF4-FFF2-40B4-BE49-F238E27FC236}">
                <a16:creationId xmlns:a16="http://schemas.microsoft.com/office/drawing/2014/main" id="{A6C02CEF-CFD0-43C3-9541-1B0A655C72E1}"/>
              </a:ext>
            </a:extLst>
          </p:cNvPr>
          <p:cNvSpPr>
            <a:spLocks noChangeShapeType="1"/>
          </p:cNvSpPr>
          <p:nvPr/>
        </p:nvSpPr>
        <p:spPr bwMode="auto">
          <a:xfrm flipV="1">
            <a:off x="5002856" y="5242427"/>
            <a:ext cx="2447925" cy="64770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Line 3">
            <a:extLst>
              <a:ext uri="{FF2B5EF4-FFF2-40B4-BE49-F238E27FC236}">
                <a16:creationId xmlns:a16="http://schemas.microsoft.com/office/drawing/2014/main" id="{1458667C-0B1E-47AE-9C3F-C6C444ED48BB}"/>
              </a:ext>
            </a:extLst>
          </p:cNvPr>
          <p:cNvSpPr>
            <a:spLocks noChangeShapeType="1"/>
          </p:cNvSpPr>
          <p:nvPr/>
        </p:nvSpPr>
        <p:spPr bwMode="auto">
          <a:xfrm>
            <a:off x="5002856" y="5890127"/>
            <a:ext cx="1655763" cy="4318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 name="Oval 5">
            <a:extLst>
              <a:ext uri="{FF2B5EF4-FFF2-40B4-BE49-F238E27FC236}">
                <a16:creationId xmlns:a16="http://schemas.microsoft.com/office/drawing/2014/main" id="{4C92B555-614E-48BF-ABCC-59BAF81BDBED}"/>
              </a:ext>
            </a:extLst>
          </p:cNvPr>
          <p:cNvSpPr>
            <a:spLocks noChangeArrowheads="1"/>
          </p:cNvSpPr>
          <p:nvPr/>
        </p:nvSpPr>
        <p:spPr bwMode="auto">
          <a:xfrm>
            <a:off x="2953393" y="4890002"/>
            <a:ext cx="536575" cy="6143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v</a:t>
            </a:r>
          </a:p>
        </p:txBody>
      </p:sp>
      <p:sp>
        <p:nvSpPr>
          <p:cNvPr id="14" name="Oval 6">
            <a:extLst>
              <a:ext uri="{FF2B5EF4-FFF2-40B4-BE49-F238E27FC236}">
                <a16:creationId xmlns:a16="http://schemas.microsoft.com/office/drawing/2014/main" id="{01395173-C3E2-42E4-827C-980346077E1A}"/>
              </a:ext>
            </a:extLst>
          </p:cNvPr>
          <p:cNvSpPr>
            <a:spLocks noChangeArrowheads="1"/>
          </p:cNvSpPr>
          <p:nvPr/>
        </p:nvSpPr>
        <p:spPr bwMode="auto">
          <a:xfrm>
            <a:off x="7450781" y="4876995"/>
            <a:ext cx="536575" cy="6143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u</a:t>
            </a:r>
          </a:p>
        </p:txBody>
      </p:sp>
      <p:sp>
        <p:nvSpPr>
          <p:cNvPr id="15" name="Line 7">
            <a:extLst>
              <a:ext uri="{FF2B5EF4-FFF2-40B4-BE49-F238E27FC236}">
                <a16:creationId xmlns:a16="http://schemas.microsoft.com/office/drawing/2014/main" id="{D5AEBBBE-8BCD-4A9C-8495-057C2BD9FBE0}"/>
              </a:ext>
            </a:extLst>
          </p:cNvPr>
          <p:cNvSpPr>
            <a:spLocks noChangeShapeType="1"/>
          </p:cNvSpPr>
          <p:nvPr/>
        </p:nvSpPr>
        <p:spPr bwMode="auto">
          <a:xfrm flipV="1">
            <a:off x="3489968" y="4882065"/>
            <a:ext cx="1008063" cy="215900"/>
          </a:xfrm>
          <a:prstGeom prst="line">
            <a:avLst/>
          </a:prstGeom>
          <a:noFill/>
          <a:ln w="190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8">
            <a:extLst>
              <a:ext uri="{FF2B5EF4-FFF2-40B4-BE49-F238E27FC236}">
                <a16:creationId xmlns:a16="http://schemas.microsoft.com/office/drawing/2014/main" id="{12E29814-F3E5-4108-8534-502CA0BEEEEF}"/>
              </a:ext>
            </a:extLst>
          </p:cNvPr>
          <p:cNvSpPr>
            <a:spLocks noChangeShapeType="1"/>
          </p:cNvSpPr>
          <p:nvPr/>
        </p:nvSpPr>
        <p:spPr bwMode="auto">
          <a:xfrm>
            <a:off x="4498031" y="4882065"/>
            <a:ext cx="863600" cy="504825"/>
          </a:xfrm>
          <a:prstGeom prst="line">
            <a:avLst/>
          </a:prstGeom>
          <a:noFill/>
          <a:ln w="190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9">
            <a:extLst>
              <a:ext uri="{FF2B5EF4-FFF2-40B4-BE49-F238E27FC236}">
                <a16:creationId xmlns:a16="http://schemas.microsoft.com/office/drawing/2014/main" id="{60B76C0D-EF59-445C-82DD-D2AA8F91B86F}"/>
              </a:ext>
            </a:extLst>
          </p:cNvPr>
          <p:cNvSpPr>
            <a:spLocks noChangeShapeType="1"/>
          </p:cNvSpPr>
          <p:nvPr/>
        </p:nvSpPr>
        <p:spPr bwMode="auto">
          <a:xfrm flipV="1">
            <a:off x="5361631" y="4594728"/>
            <a:ext cx="1225550" cy="792162"/>
          </a:xfrm>
          <a:prstGeom prst="line">
            <a:avLst/>
          </a:prstGeom>
          <a:noFill/>
          <a:ln w="190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Line 10">
            <a:extLst>
              <a:ext uri="{FF2B5EF4-FFF2-40B4-BE49-F238E27FC236}">
                <a16:creationId xmlns:a16="http://schemas.microsoft.com/office/drawing/2014/main" id="{D4CE24D2-55F7-41A0-9D25-A024DCA971C6}"/>
              </a:ext>
            </a:extLst>
          </p:cNvPr>
          <p:cNvSpPr>
            <a:spLocks noChangeShapeType="1"/>
          </p:cNvSpPr>
          <p:nvPr/>
        </p:nvSpPr>
        <p:spPr bwMode="auto">
          <a:xfrm>
            <a:off x="6587181" y="4594728"/>
            <a:ext cx="863600" cy="647700"/>
          </a:xfrm>
          <a:prstGeom prst="line">
            <a:avLst/>
          </a:prstGeom>
          <a:noFill/>
          <a:ln w="190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 name="Line 11">
            <a:extLst>
              <a:ext uri="{FF2B5EF4-FFF2-40B4-BE49-F238E27FC236}">
                <a16:creationId xmlns:a16="http://schemas.microsoft.com/office/drawing/2014/main" id="{A2EF8E5C-8F84-4EB2-919A-E024C3530CBE}"/>
              </a:ext>
            </a:extLst>
          </p:cNvPr>
          <p:cNvSpPr>
            <a:spLocks noChangeShapeType="1"/>
          </p:cNvSpPr>
          <p:nvPr/>
        </p:nvSpPr>
        <p:spPr bwMode="auto">
          <a:xfrm>
            <a:off x="3489968" y="5097965"/>
            <a:ext cx="1512888" cy="792162"/>
          </a:xfrm>
          <a:prstGeom prst="line">
            <a:avLst/>
          </a:prstGeom>
          <a:noFill/>
          <a:ln w="63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Text Box 13">
            <a:extLst>
              <a:ext uri="{FF2B5EF4-FFF2-40B4-BE49-F238E27FC236}">
                <a16:creationId xmlns:a16="http://schemas.microsoft.com/office/drawing/2014/main" id="{E9F3BB65-4812-4BE4-B7ED-7E9B96101364}"/>
              </a:ext>
            </a:extLst>
          </p:cNvPr>
          <p:cNvSpPr txBox="1">
            <a:spLocks noChangeArrowheads="1"/>
          </p:cNvSpPr>
          <p:nvPr/>
        </p:nvSpPr>
        <p:spPr bwMode="auto">
          <a:xfrm>
            <a:off x="5096518" y="2838953"/>
            <a:ext cx="854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dirty="0">
                <a:latin typeface="+mn-lt"/>
                <a:ea typeface="微软雅黑 Light" panose="020B0502040204020203" pitchFamily="34" charset="-122"/>
              </a:rPr>
              <a:t>集合</a:t>
            </a:r>
            <a:r>
              <a:rPr lang="en-US" altLang="zh-CN" sz="2000" dirty="0">
                <a:latin typeface="+mn-lt"/>
                <a:ea typeface="微软雅黑 Light" panose="020B0502040204020203" pitchFamily="34" charset="-122"/>
              </a:rPr>
              <a:t>S</a:t>
            </a:r>
            <a:r>
              <a:rPr lang="en-US" altLang="zh-CN" sz="2000" baseline="-25000" dirty="0">
                <a:latin typeface="+mn-lt"/>
                <a:ea typeface="微软雅黑 Light" panose="020B0502040204020203" pitchFamily="34" charset="-122"/>
              </a:rPr>
              <a:t>i</a:t>
            </a:r>
          </a:p>
        </p:txBody>
      </p:sp>
      <p:sp>
        <p:nvSpPr>
          <p:cNvPr id="21" name="Line 14">
            <a:extLst>
              <a:ext uri="{FF2B5EF4-FFF2-40B4-BE49-F238E27FC236}">
                <a16:creationId xmlns:a16="http://schemas.microsoft.com/office/drawing/2014/main" id="{D9E9501B-D896-4E05-A571-2085953D5F27}"/>
              </a:ext>
            </a:extLst>
          </p:cNvPr>
          <p:cNvSpPr>
            <a:spLocks noChangeShapeType="1"/>
          </p:cNvSpPr>
          <p:nvPr/>
        </p:nvSpPr>
        <p:spPr bwMode="auto">
          <a:xfrm>
            <a:off x="3489968" y="5169402"/>
            <a:ext cx="1296988" cy="1152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Line 15">
            <a:extLst>
              <a:ext uri="{FF2B5EF4-FFF2-40B4-BE49-F238E27FC236}">
                <a16:creationId xmlns:a16="http://schemas.microsoft.com/office/drawing/2014/main" id="{7D6D74D6-6556-4B2B-AFF4-81C3FEC8F255}"/>
              </a:ext>
            </a:extLst>
          </p:cNvPr>
          <p:cNvSpPr>
            <a:spLocks noChangeShapeType="1"/>
          </p:cNvSpPr>
          <p:nvPr/>
        </p:nvSpPr>
        <p:spPr bwMode="auto">
          <a:xfrm>
            <a:off x="4786956" y="6321927"/>
            <a:ext cx="1871663" cy="0"/>
          </a:xfrm>
          <a:prstGeom prst="line">
            <a:avLst/>
          </a:prstGeom>
          <a:noFill/>
          <a:ln w="63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3" name="Line 16">
            <a:extLst>
              <a:ext uri="{FF2B5EF4-FFF2-40B4-BE49-F238E27FC236}">
                <a16:creationId xmlns:a16="http://schemas.microsoft.com/office/drawing/2014/main" id="{C067234D-2405-4281-9C14-9B665592A0BC}"/>
              </a:ext>
            </a:extLst>
          </p:cNvPr>
          <p:cNvSpPr>
            <a:spLocks noChangeShapeType="1"/>
          </p:cNvSpPr>
          <p:nvPr/>
        </p:nvSpPr>
        <p:spPr bwMode="auto">
          <a:xfrm flipV="1">
            <a:off x="6658618" y="5458327"/>
            <a:ext cx="1008063" cy="863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4" name="Line 17">
            <a:extLst>
              <a:ext uri="{FF2B5EF4-FFF2-40B4-BE49-F238E27FC236}">
                <a16:creationId xmlns:a16="http://schemas.microsoft.com/office/drawing/2014/main" id="{FB9731F0-8ED3-4F09-800B-AD77A56E4C66}"/>
              </a:ext>
            </a:extLst>
          </p:cNvPr>
          <p:cNvSpPr>
            <a:spLocks noChangeShapeType="1"/>
          </p:cNvSpPr>
          <p:nvPr/>
        </p:nvSpPr>
        <p:spPr bwMode="auto">
          <a:xfrm flipV="1">
            <a:off x="7017393" y="4593140"/>
            <a:ext cx="1441450" cy="0"/>
          </a:xfrm>
          <a:prstGeom prst="line">
            <a:avLst/>
          </a:prstGeom>
          <a:noFill/>
          <a:ln w="2857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Freeform 18">
            <a:extLst>
              <a:ext uri="{FF2B5EF4-FFF2-40B4-BE49-F238E27FC236}">
                <a16:creationId xmlns:a16="http://schemas.microsoft.com/office/drawing/2014/main" id="{E3DC6B14-19D3-4AB2-B7C7-D710EA401259}"/>
              </a:ext>
            </a:extLst>
          </p:cNvPr>
          <p:cNvSpPr>
            <a:spLocks/>
          </p:cNvSpPr>
          <p:nvPr/>
        </p:nvSpPr>
        <p:spPr bwMode="auto">
          <a:xfrm>
            <a:off x="6464943" y="3874003"/>
            <a:ext cx="2065338" cy="1943099"/>
          </a:xfrm>
          <a:custGeom>
            <a:avLst/>
            <a:gdLst>
              <a:gd name="T0" fmla="*/ 0 w 1409"/>
              <a:gd name="T1" fmla="*/ 6 h 1430"/>
              <a:gd name="T2" fmla="*/ 4 w 1409"/>
              <a:gd name="T3" fmla="*/ 3 h 1430"/>
              <a:gd name="T4" fmla="*/ 22 w 1409"/>
              <a:gd name="T5" fmla="*/ 8 h 1430"/>
              <a:gd name="T6" fmla="*/ 25 w 1409"/>
              <a:gd name="T7" fmla="*/ 13 h 1430"/>
              <a:gd name="T8" fmla="*/ 26 w 1409"/>
              <a:gd name="T9" fmla="*/ 15 h 1430"/>
              <a:gd name="T10" fmla="*/ 28 w 1409"/>
              <a:gd name="T11" fmla="*/ 24 h 1430"/>
              <a:gd name="T12" fmla="*/ 29 w 1409"/>
              <a:gd name="T13" fmla="*/ 50 h 1430"/>
              <a:gd name="T14" fmla="*/ 28 w 1409"/>
              <a:gd name="T15" fmla="*/ 94 h 1430"/>
              <a:gd name="T16" fmla="*/ 26 w 1409"/>
              <a:gd name="T17" fmla="*/ 105 h 1430"/>
              <a:gd name="T18" fmla="*/ 26 w 1409"/>
              <a:gd name="T19" fmla="*/ 112 h 1430"/>
              <a:gd name="T20" fmla="*/ 24 w 1409"/>
              <a:gd name="T21" fmla="*/ 119 h 1430"/>
              <a:gd name="T22" fmla="*/ 23 w 1409"/>
              <a:gd name="T23" fmla="*/ 121 h 1430"/>
              <a:gd name="T24" fmla="*/ 22 w 1409"/>
              <a:gd name="T25" fmla="*/ 124 h 1430"/>
              <a:gd name="T26" fmla="*/ 22 w 1409"/>
              <a:gd name="T27" fmla="*/ 128 h 1430"/>
              <a:gd name="T28" fmla="*/ 20 w 1409"/>
              <a:gd name="T29" fmla="*/ 134 h 1430"/>
              <a:gd name="T30" fmla="*/ 15 w 1409"/>
              <a:gd name="T31" fmla="*/ 135 h 1430"/>
              <a:gd name="T32" fmla="*/ 13 w 1409"/>
              <a:gd name="T33" fmla="*/ 133 h 1430"/>
              <a:gd name="T34" fmla="*/ 13 w 1409"/>
              <a:gd name="T35" fmla="*/ 131 h 1430"/>
              <a:gd name="T36" fmla="*/ 10 w 1409"/>
              <a:gd name="T37" fmla="*/ 133 h 1430"/>
              <a:gd name="T38" fmla="*/ 5 w 1409"/>
              <a:gd name="T39" fmla="*/ 131 h 1430"/>
              <a:gd name="T40" fmla="*/ 5 w 1409"/>
              <a:gd name="T41" fmla="*/ 129 h 14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09"/>
              <a:gd name="T64" fmla="*/ 0 h 1430"/>
              <a:gd name="T65" fmla="*/ 1409 w 1409"/>
              <a:gd name="T66" fmla="*/ 1430 h 14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09" h="1430">
                <a:moveTo>
                  <a:pt x="0" y="61"/>
                </a:moveTo>
                <a:cubicBezTo>
                  <a:pt x="87" y="56"/>
                  <a:pt x="137" y="62"/>
                  <a:pt x="209" y="36"/>
                </a:cubicBezTo>
                <a:cubicBezTo>
                  <a:pt x="489" y="64"/>
                  <a:pt x="782" y="0"/>
                  <a:pt x="1052" y="86"/>
                </a:cubicBezTo>
                <a:cubicBezTo>
                  <a:pt x="1091" y="112"/>
                  <a:pt x="1136" y="116"/>
                  <a:pt x="1177" y="137"/>
                </a:cubicBezTo>
                <a:cubicBezTo>
                  <a:pt x="1242" y="169"/>
                  <a:pt x="1164" y="139"/>
                  <a:pt x="1227" y="162"/>
                </a:cubicBezTo>
                <a:cubicBezTo>
                  <a:pt x="1265" y="219"/>
                  <a:pt x="1267" y="209"/>
                  <a:pt x="1311" y="253"/>
                </a:cubicBezTo>
                <a:cubicBezTo>
                  <a:pt x="1325" y="344"/>
                  <a:pt x="1342" y="431"/>
                  <a:pt x="1361" y="521"/>
                </a:cubicBezTo>
                <a:cubicBezTo>
                  <a:pt x="1355" y="671"/>
                  <a:pt x="1409" y="840"/>
                  <a:pt x="1336" y="971"/>
                </a:cubicBezTo>
                <a:cubicBezTo>
                  <a:pt x="1314" y="1010"/>
                  <a:pt x="1287" y="1046"/>
                  <a:pt x="1260" y="1080"/>
                </a:cubicBezTo>
                <a:cubicBezTo>
                  <a:pt x="1241" y="1104"/>
                  <a:pt x="1235" y="1138"/>
                  <a:pt x="1210" y="1155"/>
                </a:cubicBezTo>
                <a:cubicBezTo>
                  <a:pt x="1166" y="1185"/>
                  <a:pt x="1192" y="1165"/>
                  <a:pt x="1135" y="1222"/>
                </a:cubicBezTo>
                <a:cubicBezTo>
                  <a:pt x="1127" y="1230"/>
                  <a:pt x="1110" y="1247"/>
                  <a:pt x="1110" y="1247"/>
                </a:cubicBezTo>
                <a:cubicBezTo>
                  <a:pt x="1105" y="1258"/>
                  <a:pt x="1103" y="1271"/>
                  <a:pt x="1094" y="1280"/>
                </a:cubicBezTo>
                <a:cubicBezTo>
                  <a:pt x="1080" y="1294"/>
                  <a:pt x="1060" y="1303"/>
                  <a:pt x="1043" y="1314"/>
                </a:cubicBezTo>
                <a:cubicBezTo>
                  <a:pt x="1008" y="1337"/>
                  <a:pt x="984" y="1367"/>
                  <a:pt x="943" y="1380"/>
                </a:cubicBezTo>
                <a:cubicBezTo>
                  <a:pt x="869" y="1430"/>
                  <a:pt x="842" y="1400"/>
                  <a:pt x="726" y="1389"/>
                </a:cubicBezTo>
                <a:cubicBezTo>
                  <a:pt x="701" y="1380"/>
                  <a:pt x="651" y="1364"/>
                  <a:pt x="651" y="1364"/>
                </a:cubicBezTo>
                <a:cubicBezTo>
                  <a:pt x="643" y="1358"/>
                  <a:pt x="636" y="1347"/>
                  <a:pt x="626" y="1347"/>
                </a:cubicBezTo>
                <a:cubicBezTo>
                  <a:pt x="584" y="1347"/>
                  <a:pt x="501" y="1364"/>
                  <a:pt x="501" y="1364"/>
                </a:cubicBezTo>
                <a:cubicBezTo>
                  <a:pt x="412" y="1358"/>
                  <a:pt x="323" y="1355"/>
                  <a:pt x="234" y="1347"/>
                </a:cubicBezTo>
                <a:cubicBezTo>
                  <a:pt x="228" y="1346"/>
                  <a:pt x="211" y="1339"/>
                  <a:pt x="217" y="1339"/>
                </a:cubicBezTo>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sp>
        <p:nvSpPr>
          <p:cNvPr id="26" name="Text Box 19">
            <a:extLst>
              <a:ext uri="{FF2B5EF4-FFF2-40B4-BE49-F238E27FC236}">
                <a16:creationId xmlns:a16="http://schemas.microsoft.com/office/drawing/2014/main" id="{0D3B3A42-9F0D-4471-B01D-46A4794344DC}"/>
              </a:ext>
            </a:extLst>
          </p:cNvPr>
          <p:cNvSpPr txBox="1">
            <a:spLocks noChangeArrowheads="1"/>
          </p:cNvSpPr>
          <p:nvPr/>
        </p:nvSpPr>
        <p:spPr bwMode="auto">
          <a:xfrm>
            <a:off x="3850331" y="4666165"/>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27" name="Text Box 20">
            <a:extLst>
              <a:ext uri="{FF2B5EF4-FFF2-40B4-BE49-F238E27FC236}">
                <a16:creationId xmlns:a16="http://schemas.microsoft.com/office/drawing/2014/main" id="{5B8C3BFF-896E-406A-B2C4-E8E826F97CD7}"/>
              </a:ext>
            </a:extLst>
          </p:cNvPr>
          <p:cNvSpPr txBox="1">
            <a:spLocks noChangeArrowheads="1"/>
          </p:cNvSpPr>
          <p:nvPr/>
        </p:nvSpPr>
        <p:spPr bwMode="auto">
          <a:xfrm>
            <a:off x="3921768" y="4953502"/>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a:t>
            </a:r>
          </a:p>
        </p:txBody>
      </p:sp>
      <p:sp>
        <p:nvSpPr>
          <p:cNvPr id="28" name="Text Box 21">
            <a:extLst>
              <a:ext uri="{FF2B5EF4-FFF2-40B4-BE49-F238E27FC236}">
                <a16:creationId xmlns:a16="http://schemas.microsoft.com/office/drawing/2014/main" id="{D504DB9D-FDA8-45E2-9DDF-D72DB5765FFA}"/>
              </a:ext>
            </a:extLst>
          </p:cNvPr>
          <p:cNvSpPr txBox="1">
            <a:spLocks noChangeArrowheads="1"/>
          </p:cNvSpPr>
          <p:nvPr/>
        </p:nvSpPr>
        <p:spPr bwMode="auto">
          <a:xfrm>
            <a:off x="4642493" y="502494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29" name="Text Box 22">
            <a:extLst>
              <a:ext uri="{FF2B5EF4-FFF2-40B4-BE49-F238E27FC236}">
                <a16:creationId xmlns:a16="http://schemas.microsoft.com/office/drawing/2014/main" id="{F2A2F1AA-C1AB-4624-932A-A98E7E3AC654}"/>
              </a:ext>
            </a:extLst>
          </p:cNvPr>
          <p:cNvSpPr txBox="1">
            <a:spLocks noChangeArrowheads="1"/>
          </p:cNvSpPr>
          <p:nvPr/>
        </p:nvSpPr>
        <p:spPr bwMode="auto">
          <a:xfrm>
            <a:off x="5918843" y="461377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a:t>
            </a:r>
          </a:p>
        </p:txBody>
      </p:sp>
      <p:sp>
        <p:nvSpPr>
          <p:cNvPr id="30" name="Text Box 23">
            <a:extLst>
              <a:ext uri="{FF2B5EF4-FFF2-40B4-BE49-F238E27FC236}">
                <a16:creationId xmlns:a16="http://schemas.microsoft.com/office/drawing/2014/main" id="{58625D9E-4DFD-4118-82F4-733830F58DF5}"/>
              </a:ext>
            </a:extLst>
          </p:cNvPr>
          <p:cNvSpPr txBox="1">
            <a:spLocks noChangeArrowheads="1"/>
          </p:cNvSpPr>
          <p:nvPr/>
        </p:nvSpPr>
        <p:spPr bwMode="auto">
          <a:xfrm>
            <a:off x="7174556" y="585361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31" name="Text Box 24">
            <a:extLst>
              <a:ext uri="{FF2B5EF4-FFF2-40B4-BE49-F238E27FC236}">
                <a16:creationId xmlns:a16="http://schemas.microsoft.com/office/drawing/2014/main" id="{70C1BD8E-7714-4EEC-BE0B-C6BBB28F5873}"/>
              </a:ext>
            </a:extLst>
          </p:cNvPr>
          <p:cNvSpPr txBox="1">
            <a:spLocks noChangeArrowheads="1"/>
          </p:cNvSpPr>
          <p:nvPr/>
        </p:nvSpPr>
        <p:spPr bwMode="auto">
          <a:xfrm>
            <a:off x="5795018" y="531386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5</a:t>
            </a:r>
          </a:p>
        </p:txBody>
      </p:sp>
      <p:sp>
        <p:nvSpPr>
          <p:cNvPr id="33" name="Text Box 26">
            <a:extLst>
              <a:ext uri="{FF2B5EF4-FFF2-40B4-BE49-F238E27FC236}">
                <a16:creationId xmlns:a16="http://schemas.microsoft.com/office/drawing/2014/main" id="{072E6130-C959-42EB-894B-10D4C04800E2}"/>
              </a:ext>
            </a:extLst>
          </p:cNvPr>
          <p:cNvSpPr txBox="1">
            <a:spLocks noChangeArrowheads="1"/>
          </p:cNvSpPr>
          <p:nvPr/>
        </p:nvSpPr>
        <p:spPr bwMode="auto">
          <a:xfrm>
            <a:off x="5845818" y="626954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8</a:t>
            </a:r>
          </a:p>
        </p:txBody>
      </p:sp>
      <p:sp>
        <p:nvSpPr>
          <p:cNvPr id="34" name="Text Box 27">
            <a:extLst>
              <a:ext uri="{FF2B5EF4-FFF2-40B4-BE49-F238E27FC236}">
                <a16:creationId xmlns:a16="http://schemas.microsoft.com/office/drawing/2014/main" id="{5B6FF2ED-7ED1-48CA-A367-540DB7F15A12}"/>
              </a:ext>
            </a:extLst>
          </p:cNvPr>
          <p:cNvSpPr txBox="1">
            <a:spLocks noChangeArrowheads="1"/>
          </p:cNvSpPr>
          <p:nvPr/>
        </p:nvSpPr>
        <p:spPr bwMode="auto">
          <a:xfrm>
            <a:off x="7069781" y="468521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35" name="Line 28">
            <a:extLst>
              <a:ext uri="{FF2B5EF4-FFF2-40B4-BE49-F238E27FC236}">
                <a16:creationId xmlns:a16="http://schemas.microsoft.com/office/drawing/2014/main" id="{3E740133-CA0D-417F-97B1-96E385C9C03C}"/>
              </a:ext>
            </a:extLst>
          </p:cNvPr>
          <p:cNvSpPr>
            <a:spLocks noChangeShapeType="1"/>
          </p:cNvSpPr>
          <p:nvPr/>
        </p:nvSpPr>
        <p:spPr bwMode="auto">
          <a:xfrm flipV="1">
            <a:off x="3489968" y="4016878"/>
            <a:ext cx="2160588" cy="1081087"/>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6" name="Text Box 29">
            <a:extLst>
              <a:ext uri="{FF2B5EF4-FFF2-40B4-BE49-F238E27FC236}">
                <a16:creationId xmlns:a16="http://schemas.microsoft.com/office/drawing/2014/main" id="{C597EEB8-EA39-42DE-9A34-4E6DD3A8152B}"/>
              </a:ext>
            </a:extLst>
          </p:cNvPr>
          <p:cNvSpPr txBox="1">
            <a:spLocks noChangeArrowheads="1"/>
          </p:cNvSpPr>
          <p:nvPr/>
        </p:nvSpPr>
        <p:spPr bwMode="auto">
          <a:xfrm>
            <a:off x="4261493" y="410895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7</a:t>
            </a:r>
          </a:p>
        </p:txBody>
      </p:sp>
      <p:sp>
        <p:nvSpPr>
          <p:cNvPr id="37" name="Oval 30">
            <a:extLst>
              <a:ext uri="{FF2B5EF4-FFF2-40B4-BE49-F238E27FC236}">
                <a16:creationId xmlns:a16="http://schemas.microsoft.com/office/drawing/2014/main" id="{3CB9E4BE-081B-45C6-91A6-224AF5CCE04E}"/>
              </a:ext>
            </a:extLst>
          </p:cNvPr>
          <p:cNvSpPr>
            <a:spLocks noChangeArrowheads="1"/>
          </p:cNvSpPr>
          <p:nvPr/>
        </p:nvSpPr>
        <p:spPr bwMode="auto">
          <a:xfrm>
            <a:off x="7161856" y="2865940"/>
            <a:ext cx="647700" cy="6143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u’</a:t>
            </a:r>
          </a:p>
        </p:txBody>
      </p:sp>
      <p:sp>
        <p:nvSpPr>
          <p:cNvPr id="38" name="Line 31">
            <a:extLst>
              <a:ext uri="{FF2B5EF4-FFF2-40B4-BE49-F238E27FC236}">
                <a16:creationId xmlns:a16="http://schemas.microsoft.com/office/drawing/2014/main" id="{4447D2CC-5B33-4C3A-B7A4-60BCFD355F9F}"/>
              </a:ext>
            </a:extLst>
          </p:cNvPr>
          <p:cNvSpPr>
            <a:spLocks noChangeShapeType="1"/>
          </p:cNvSpPr>
          <p:nvPr/>
        </p:nvSpPr>
        <p:spPr bwMode="auto">
          <a:xfrm flipV="1">
            <a:off x="5650557" y="3349904"/>
            <a:ext cx="1563532" cy="666974"/>
          </a:xfrm>
          <a:prstGeom prst="line">
            <a:avLst/>
          </a:prstGeom>
          <a:noFill/>
          <a:ln w="190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9" name="Text Box 32">
            <a:extLst>
              <a:ext uri="{FF2B5EF4-FFF2-40B4-BE49-F238E27FC236}">
                <a16:creationId xmlns:a16="http://schemas.microsoft.com/office/drawing/2014/main" id="{EACCED62-2DAB-45EB-BDE8-B19DF1F663DC}"/>
              </a:ext>
            </a:extLst>
          </p:cNvPr>
          <p:cNvSpPr txBox="1">
            <a:spLocks noChangeArrowheads="1"/>
          </p:cNvSpPr>
          <p:nvPr/>
        </p:nvSpPr>
        <p:spPr bwMode="auto">
          <a:xfrm>
            <a:off x="6082356" y="344220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40" name="Text Box 33">
            <a:extLst>
              <a:ext uri="{FF2B5EF4-FFF2-40B4-BE49-F238E27FC236}">
                <a16:creationId xmlns:a16="http://schemas.microsoft.com/office/drawing/2014/main" id="{0F7B28ED-DBAB-449B-93A1-0FA77137E435}"/>
              </a:ext>
            </a:extLst>
          </p:cNvPr>
          <p:cNvSpPr txBox="1">
            <a:spLocks noChangeArrowheads="1"/>
          </p:cNvSpPr>
          <p:nvPr/>
        </p:nvSpPr>
        <p:spPr bwMode="auto">
          <a:xfrm>
            <a:off x="7285681" y="3550153"/>
            <a:ext cx="25923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dirty="0">
                <a:latin typeface="+mn-lt"/>
                <a:ea typeface="微软雅黑 Light" panose="020B0502040204020203" pitchFamily="34" charset="-122"/>
              </a:rPr>
              <a:t>扩展后顶点集合</a:t>
            </a:r>
          </a:p>
          <a:p>
            <a:pPr eaLnBrk="1" hangingPunct="1"/>
            <a:r>
              <a:rPr lang="en-US" altLang="zh-CN" sz="2000" dirty="0">
                <a:latin typeface="+mn-lt"/>
                <a:ea typeface="微软雅黑 Light" panose="020B0502040204020203" pitchFamily="34" charset="-122"/>
              </a:rPr>
              <a:t>S</a:t>
            </a:r>
            <a:r>
              <a:rPr lang="en-US" altLang="zh-CN" sz="2000" baseline="-25000" dirty="0">
                <a:latin typeface="+mn-lt"/>
                <a:ea typeface="微软雅黑 Light" panose="020B0502040204020203" pitchFamily="34" charset="-122"/>
              </a:rPr>
              <a:t>i+1 </a:t>
            </a:r>
            <a:r>
              <a:rPr lang="en-US" altLang="zh-CN" sz="2000" dirty="0">
                <a:latin typeface="+mn-lt"/>
                <a:ea typeface="微软雅黑 Light" panose="020B0502040204020203" pitchFamily="34" charset="-122"/>
              </a:rPr>
              <a:t>= S</a:t>
            </a:r>
            <a:r>
              <a:rPr lang="en-US" altLang="zh-CN" sz="2000" baseline="-25000" dirty="0">
                <a:latin typeface="+mn-lt"/>
                <a:ea typeface="微软雅黑 Light" panose="020B0502040204020203" pitchFamily="34" charset="-122"/>
              </a:rPr>
              <a:t>i</a:t>
            </a:r>
            <a:r>
              <a:rPr lang="en-US" altLang="zh-CN" sz="2000" dirty="0">
                <a:latin typeface="+mn-lt"/>
                <a:ea typeface="微软雅黑 Light" panose="020B0502040204020203" pitchFamily="34" charset="-122"/>
              </a:rPr>
              <a:t>∪{</a:t>
            </a:r>
            <a:r>
              <a:rPr lang="en-US" altLang="zh-CN" sz="2400" dirty="0">
                <a:latin typeface="+mn-lt"/>
                <a:ea typeface="微软雅黑 Light" panose="020B0502040204020203" pitchFamily="34" charset="-122"/>
              </a:rPr>
              <a:t>u</a:t>
            </a:r>
            <a:r>
              <a:rPr lang="en-US" altLang="zh-CN" sz="2000" dirty="0">
                <a:latin typeface="+mn-lt"/>
                <a:ea typeface="微软雅黑 Light" panose="020B0502040204020203" pitchFamily="34" charset="-122"/>
              </a:rPr>
              <a:t>}</a:t>
            </a:r>
          </a:p>
        </p:txBody>
      </p:sp>
      <p:sp>
        <p:nvSpPr>
          <p:cNvPr id="41" name="Line 35">
            <a:extLst>
              <a:ext uri="{FF2B5EF4-FFF2-40B4-BE49-F238E27FC236}">
                <a16:creationId xmlns:a16="http://schemas.microsoft.com/office/drawing/2014/main" id="{0D92F3F8-8BFD-401C-B38C-AE68851C9499}"/>
              </a:ext>
            </a:extLst>
          </p:cNvPr>
          <p:cNvSpPr>
            <a:spLocks noChangeShapeType="1"/>
          </p:cNvSpPr>
          <p:nvPr/>
        </p:nvSpPr>
        <p:spPr bwMode="auto">
          <a:xfrm>
            <a:off x="5650556" y="4016878"/>
            <a:ext cx="1943100" cy="936625"/>
          </a:xfrm>
          <a:prstGeom prst="line">
            <a:avLst/>
          </a:prstGeom>
          <a:noFill/>
          <a:ln w="6350">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2" name="Text Box 37">
            <a:extLst>
              <a:ext uri="{FF2B5EF4-FFF2-40B4-BE49-F238E27FC236}">
                <a16:creationId xmlns:a16="http://schemas.microsoft.com/office/drawing/2014/main" id="{FE58CF43-F066-4A8D-97CD-4574F3D738D0}"/>
              </a:ext>
            </a:extLst>
          </p:cNvPr>
          <p:cNvSpPr txBox="1">
            <a:spLocks noChangeArrowheads="1"/>
          </p:cNvSpPr>
          <p:nvPr/>
        </p:nvSpPr>
        <p:spPr bwMode="auto">
          <a:xfrm>
            <a:off x="6349056" y="403751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0</a:t>
            </a:r>
          </a:p>
        </p:txBody>
      </p:sp>
      <p:sp>
        <p:nvSpPr>
          <p:cNvPr id="43" name="Text Box 23">
            <a:extLst>
              <a:ext uri="{FF2B5EF4-FFF2-40B4-BE49-F238E27FC236}">
                <a16:creationId xmlns:a16="http://schemas.microsoft.com/office/drawing/2014/main" id="{9A90CBDC-3049-4C55-9573-584B09AAA227}"/>
              </a:ext>
            </a:extLst>
          </p:cNvPr>
          <p:cNvSpPr txBox="1">
            <a:spLocks noChangeArrowheads="1"/>
          </p:cNvSpPr>
          <p:nvPr/>
        </p:nvSpPr>
        <p:spPr bwMode="auto">
          <a:xfrm>
            <a:off x="3935262" y="571572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t>4</a:t>
            </a:r>
          </a:p>
        </p:txBody>
      </p:sp>
      <p:sp>
        <p:nvSpPr>
          <p:cNvPr id="44" name="Text Box 23">
            <a:extLst>
              <a:ext uri="{FF2B5EF4-FFF2-40B4-BE49-F238E27FC236}">
                <a16:creationId xmlns:a16="http://schemas.microsoft.com/office/drawing/2014/main" id="{054AA891-61B3-4111-89AF-BDF117642BCC}"/>
              </a:ext>
            </a:extLst>
          </p:cNvPr>
          <p:cNvSpPr txBox="1">
            <a:spLocks noChangeArrowheads="1"/>
          </p:cNvSpPr>
          <p:nvPr/>
        </p:nvSpPr>
        <p:spPr bwMode="auto">
          <a:xfrm>
            <a:off x="6023617" y="5930391"/>
            <a:ext cx="441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t>10</a:t>
            </a:r>
          </a:p>
        </p:txBody>
      </p:sp>
      <p:sp>
        <p:nvSpPr>
          <p:cNvPr id="45" name="椭圆 1">
            <a:extLst>
              <a:ext uri="{FF2B5EF4-FFF2-40B4-BE49-F238E27FC236}">
                <a16:creationId xmlns:a16="http://schemas.microsoft.com/office/drawing/2014/main" id="{A09060E6-B684-4C19-AE2A-34A8B9EF20B6}"/>
              </a:ext>
            </a:extLst>
          </p:cNvPr>
          <p:cNvSpPr>
            <a:spLocks noChangeArrowheads="1"/>
          </p:cNvSpPr>
          <p:nvPr/>
        </p:nvSpPr>
        <p:spPr bwMode="auto">
          <a:xfrm>
            <a:off x="6464943" y="6176889"/>
            <a:ext cx="433387" cy="300038"/>
          </a:xfrm>
          <a:prstGeom prst="ellipse">
            <a:avLst/>
          </a:prstGeom>
          <a:noFill/>
          <a:ln w="63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46" name="TextBox 1">
            <a:extLst>
              <a:ext uri="{FF2B5EF4-FFF2-40B4-BE49-F238E27FC236}">
                <a16:creationId xmlns:a16="http://schemas.microsoft.com/office/drawing/2014/main" id="{E97F4563-6329-45A0-9200-FEF0B899EDE3}"/>
              </a:ext>
            </a:extLst>
          </p:cNvPr>
          <p:cNvSpPr txBox="1"/>
          <p:nvPr/>
        </p:nvSpPr>
        <p:spPr>
          <a:xfrm>
            <a:off x="6872947" y="2586871"/>
            <a:ext cx="1114408" cy="369332"/>
          </a:xfrm>
          <a:prstGeom prst="rect">
            <a:avLst/>
          </a:prstGeom>
          <a:noFill/>
        </p:spPr>
        <p:txBody>
          <a:bodyPr wrap="none" rtlCol="0">
            <a:spAutoFit/>
          </a:bodyPr>
          <a:lstStyle/>
          <a:p>
            <a:r>
              <a:rPr lang="en-US" altLang="zh-CN" dirty="0" err="1"/>
              <a:t>dist</a:t>
            </a:r>
            <a:r>
              <a:rPr lang="en-US" altLang="zh-CN" dirty="0"/>
              <a:t>[u’]=9</a:t>
            </a:r>
            <a:endParaRPr lang="zh-CN" altLang="en-US" dirty="0"/>
          </a:p>
        </p:txBody>
      </p:sp>
      <p:sp>
        <p:nvSpPr>
          <p:cNvPr id="47" name="TextBox 42">
            <a:extLst>
              <a:ext uri="{FF2B5EF4-FFF2-40B4-BE49-F238E27FC236}">
                <a16:creationId xmlns:a16="http://schemas.microsoft.com/office/drawing/2014/main" id="{023F8E0C-7D83-4065-A25E-62258D9C7216}"/>
              </a:ext>
            </a:extLst>
          </p:cNvPr>
          <p:cNvSpPr txBox="1"/>
          <p:nvPr/>
        </p:nvSpPr>
        <p:spPr>
          <a:xfrm>
            <a:off x="7327980" y="5487682"/>
            <a:ext cx="1063112" cy="369332"/>
          </a:xfrm>
          <a:prstGeom prst="rect">
            <a:avLst/>
          </a:prstGeom>
          <a:noFill/>
        </p:spPr>
        <p:txBody>
          <a:bodyPr wrap="none" rtlCol="0">
            <a:spAutoFit/>
          </a:bodyPr>
          <a:lstStyle/>
          <a:p>
            <a:r>
              <a:rPr lang="en-US" altLang="zh-CN" dirty="0" err="1"/>
              <a:t>dist</a:t>
            </a:r>
            <a:r>
              <a:rPr lang="en-US" altLang="zh-CN" dirty="0"/>
              <a:t>[u]=6</a:t>
            </a:r>
            <a:endParaRPr lang="zh-CN" altLang="en-US" dirty="0"/>
          </a:p>
        </p:txBody>
      </p:sp>
      <p:sp>
        <p:nvSpPr>
          <p:cNvPr id="7" name="Text Box 25">
            <a:extLst>
              <a:ext uri="{FF2B5EF4-FFF2-40B4-BE49-F238E27FC236}">
                <a16:creationId xmlns:a16="http://schemas.microsoft.com/office/drawing/2014/main" id="{9068AE8E-0A86-1EFB-F270-842C9457EADC}"/>
              </a:ext>
            </a:extLst>
          </p:cNvPr>
          <p:cNvSpPr txBox="1">
            <a:spLocks noChangeArrowheads="1"/>
          </p:cNvSpPr>
          <p:nvPr/>
        </p:nvSpPr>
        <p:spPr bwMode="auto">
          <a:xfrm>
            <a:off x="4302325" y="5437660"/>
            <a:ext cx="363769" cy="37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t>3</a:t>
            </a:r>
          </a:p>
        </p:txBody>
      </p:sp>
      <p:sp>
        <p:nvSpPr>
          <p:cNvPr id="5" name="文本框 4">
            <a:extLst>
              <a:ext uri="{FF2B5EF4-FFF2-40B4-BE49-F238E27FC236}">
                <a16:creationId xmlns:a16="http://schemas.microsoft.com/office/drawing/2014/main" id="{8F623C99-DF5D-736D-7CB3-A25C12529988}"/>
              </a:ext>
            </a:extLst>
          </p:cNvPr>
          <p:cNvSpPr txBox="1"/>
          <p:nvPr/>
        </p:nvSpPr>
        <p:spPr>
          <a:xfrm>
            <a:off x="5434875" y="3659661"/>
            <a:ext cx="389850" cy="400110"/>
          </a:xfrm>
          <a:prstGeom prst="rect">
            <a:avLst/>
          </a:prstGeom>
          <a:noFill/>
        </p:spPr>
        <p:txBody>
          <a:bodyPr wrap="none" rtlCol="0">
            <a:spAutoFit/>
          </a:bodyPr>
          <a:lstStyle/>
          <a:p>
            <a:r>
              <a:rPr lang="en-US" altLang="zh-CN" sz="2000" dirty="0"/>
              <a:t>m</a:t>
            </a:r>
            <a:endParaRPr lang="zh-CN" altLang="en-US" sz="2000" dirty="0"/>
          </a:p>
        </p:txBody>
      </p:sp>
      <p:sp>
        <p:nvSpPr>
          <p:cNvPr id="9" name="文本框 8">
            <a:extLst>
              <a:ext uri="{FF2B5EF4-FFF2-40B4-BE49-F238E27FC236}">
                <a16:creationId xmlns:a16="http://schemas.microsoft.com/office/drawing/2014/main" id="{EC2D15CB-6F1B-DBD6-37C1-0B9502851EA0}"/>
              </a:ext>
            </a:extLst>
          </p:cNvPr>
          <p:cNvSpPr txBox="1"/>
          <p:nvPr/>
        </p:nvSpPr>
        <p:spPr>
          <a:xfrm>
            <a:off x="4420581" y="4547102"/>
            <a:ext cx="243978" cy="400110"/>
          </a:xfrm>
          <a:prstGeom prst="rect">
            <a:avLst/>
          </a:prstGeom>
          <a:noFill/>
        </p:spPr>
        <p:txBody>
          <a:bodyPr wrap="none" rtlCol="0">
            <a:spAutoFit/>
          </a:bodyPr>
          <a:lstStyle/>
          <a:p>
            <a:r>
              <a:rPr lang="en-US" altLang="zh-CN" sz="2000" dirty="0"/>
              <a:t>i</a:t>
            </a:r>
            <a:endParaRPr lang="zh-CN" altLang="en-US" sz="2000" dirty="0"/>
          </a:p>
        </p:txBody>
      </p:sp>
      <p:sp>
        <p:nvSpPr>
          <p:cNvPr id="32" name="文本框 31">
            <a:extLst>
              <a:ext uri="{FF2B5EF4-FFF2-40B4-BE49-F238E27FC236}">
                <a16:creationId xmlns:a16="http://schemas.microsoft.com/office/drawing/2014/main" id="{F872C10D-930C-4BC8-307A-90AEBF443D57}"/>
              </a:ext>
            </a:extLst>
          </p:cNvPr>
          <p:cNvSpPr txBox="1"/>
          <p:nvPr/>
        </p:nvSpPr>
        <p:spPr>
          <a:xfrm>
            <a:off x="5246361" y="4982913"/>
            <a:ext cx="281443" cy="400110"/>
          </a:xfrm>
          <a:prstGeom prst="rect">
            <a:avLst/>
          </a:prstGeom>
          <a:noFill/>
        </p:spPr>
        <p:txBody>
          <a:bodyPr wrap="square" rtlCol="0">
            <a:spAutoFit/>
          </a:bodyPr>
          <a:lstStyle/>
          <a:p>
            <a:r>
              <a:rPr lang="en-US" altLang="zh-CN" sz="2000" dirty="0"/>
              <a:t>j</a:t>
            </a:r>
            <a:endParaRPr lang="zh-CN" altLang="en-US" sz="2000" dirty="0"/>
          </a:p>
        </p:txBody>
      </p:sp>
      <p:sp>
        <p:nvSpPr>
          <p:cNvPr id="48" name="文本框 47">
            <a:extLst>
              <a:ext uri="{FF2B5EF4-FFF2-40B4-BE49-F238E27FC236}">
                <a16:creationId xmlns:a16="http://schemas.microsoft.com/office/drawing/2014/main" id="{B22006BA-44BA-99AB-A232-BDBD80EAD1B2}"/>
              </a:ext>
            </a:extLst>
          </p:cNvPr>
          <p:cNvSpPr txBox="1"/>
          <p:nvPr/>
        </p:nvSpPr>
        <p:spPr>
          <a:xfrm>
            <a:off x="6468229" y="4571650"/>
            <a:ext cx="281443" cy="400110"/>
          </a:xfrm>
          <a:prstGeom prst="rect">
            <a:avLst/>
          </a:prstGeom>
          <a:noFill/>
        </p:spPr>
        <p:txBody>
          <a:bodyPr wrap="square" rtlCol="0">
            <a:spAutoFit/>
          </a:bodyPr>
          <a:lstStyle/>
          <a:p>
            <a:r>
              <a:rPr lang="en-US" altLang="zh-CN" sz="2000" dirty="0"/>
              <a:t>k</a:t>
            </a:r>
            <a:endParaRPr lang="zh-CN" altLang="en-US" sz="2000" dirty="0"/>
          </a:p>
        </p:txBody>
      </p:sp>
      <p:sp>
        <p:nvSpPr>
          <p:cNvPr id="49" name="文本框 48">
            <a:extLst>
              <a:ext uri="{FF2B5EF4-FFF2-40B4-BE49-F238E27FC236}">
                <a16:creationId xmlns:a16="http://schemas.microsoft.com/office/drawing/2014/main" id="{8AA7304E-3067-06BF-14D6-98C21D197CF6}"/>
              </a:ext>
            </a:extLst>
          </p:cNvPr>
          <p:cNvSpPr txBox="1"/>
          <p:nvPr/>
        </p:nvSpPr>
        <p:spPr>
          <a:xfrm>
            <a:off x="4837300" y="5513253"/>
            <a:ext cx="281443" cy="400110"/>
          </a:xfrm>
          <a:prstGeom prst="rect">
            <a:avLst/>
          </a:prstGeom>
          <a:noFill/>
        </p:spPr>
        <p:txBody>
          <a:bodyPr wrap="square" rtlCol="0">
            <a:spAutoFit/>
          </a:bodyPr>
          <a:lstStyle/>
          <a:p>
            <a:r>
              <a:rPr lang="en-US" altLang="zh-CN" sz="2000" dirty="0"/>
              <a:t>n</a:t>
            </a:r>
            <a:endParaRPr lang="zh-CN" altLang="en-US" sz="2000" dirty="0"/>
          </a:p>
        </p:txBody>
      </p:sp>
      <p:sp>
        <p:nvSpPr>
          <p:cNvPr id="50" name="文本框 49">
            <a:extLst>
              <a:ext uri="{FF2B5EF4-FFF2-40B4-BE49-F238E27FC236}">
                <a16:creationId xmlns:a16="http://schemas.microsoft.com/office/drawing/2014/main" id="{D151FA36-9ECD-6E5F-4B4D-95B7B8A05892}"/>
              </a:ext>
            </a:extLst>
          </p:cNvPr>
          <p:cNvSpPr txBox="1"/>
          <p:nvPr/>
        </p:nvSpPr>
        <p:spPr>
          <a:xfrm>
            <a:off x="1682328" y="5763068"/>
            <a:ext cx="1623458" cy="400110"/>
          </a:xfrm>
          <a:prstGeom prst="rect">
            <a:avLst/>
          </a:prstGeom>
          <a:solidFill>
            <a:schemeClr val="accent6">
              <a:lumMod val="20000"/>
              <a:lumOff val="80000"/>
            </a:schemeClr>
          </a:solidFill>
        </p:spPr>
        <p:txBody>
          <a:bodyPr wrap="none" rtlCol="0">
            <a:spAutoFit/>
          </a:bodyPr>
          <a:lstStyle/>
          <a:p>
            <a:r>
              <a:rPr lang="en-US" altLang="zh-CN" sz="2000" dirty="0">
                <a:latin typeface="+mn-lt"/>
                <a:ea typeface="微软雅黑 Light" panose="020B0502040204020203" pitchFamily="34" charset="-122"/>
              </a:rPr>
              <a:t>S</a:t>
            </a:r>
            <a:r>
              <a:rPr lang="en-US" altLang="zh-CN" sz="2000" baseline="-25000" dirty="0">
                <a:latin typeface="+mn-lt"/>
                <a:ea typeface="微软雅黑 Light" panose="020B0502040204020203" pitchFamily="34" charset="-122"/>
              </a:rPr>
              <a:t>i</a:t>
            </a:r>
            <a:r>
              <a:rPr lang="en-US" altLang="zh-CN" sz="2000" dirty="0">
                <a:latin typeface="+mn-lt"/>
                <a:ea typeface="微软雅黑 Light" panose="020B0502040204020203" pitchFamily="34" charset="-122"/>
              </a:rPr>
              <a:t>={</a:t>
            </a:r>
            <a:r>
              <a:rPr lang="en-US" altLang="zh-CN" sz="2000" dirty="0" err="1">
                <a:latin typeface="+mn-lt"/>
                <a:ea typeface="微软雅黑 Light" panose="020B0502040204020203" pitchFamily="34" charset="-122"/>
              </a:rPr>
              <a:t>v,i,j,k,n,m</a:t>
            </a:r>
            <a:r>
              <a:rPr lang="en-US" altLang="zh-CN" sz="2000" dirty="0">
                <a:latin typeface="+mn-lt"/>
                <a:ea typeface="微软雅黑 Light" panose="020B0502040204020203" pitchFamily="34" charset="-122"/>
              </a:rPr>
              <a:t>}</a:t>
            </a:r>
            <a:endParaRPr lang="zh-CN" altLang="en-US" sz="2000" dirty="0"/>
          </a:p>
        </p:txBody>
      </p:sp>
    </p:spTree>
    <p:extLst>
      <p:ext uri="{BB962C8B-B14F-4D97-AF65-F5344CB8AC3E}">
        <p14:creationId xmlns:p14="http://schemas.microsoft.com/office/powerpoint/2010/main" val="2754665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0B984-3237-4386-A19A-E5D5AF33ED8D}"/>
              </a:ext>
            </a:extLst>
          </p:cNvPr>
          <p:cNvSpPr>
            <a:spLocks noGrp="1"/>
          </p:cNvSpPr>
          <p:nvPr>
            <p:ph type="title"/>
          </p:nvPr>
        </p:nvSpPr>
        <p:spPr/>
        <p:txBody>
          <a:bodyPr/>
          <a:lstStyle/>
          <a:p>
            <a:r>
              <a:rPr lang="zh-CN" altLang="en-US" dirty="0"/>
              <a:t>算法过程及示例</a:t>
            </a:r>
          </a:p>
        </p:txBody>
      </p:sp>
      <p:sp>
        <p:nvSpPr>
          <p:cNvPr id="3" name="内容占位符 2">
            <a:extLst>
              <a:ext uri="{FF2B5EF4-FFF2-40B4-BE49-F238E27FC236}">
                <a16:creationId xmlns:a16="http://schemas.microsoft.com/office/drawing/2014/main" id="{9DD51EAD-3DCD-4EC3-8D2E-B7556BB146DC}"/>
              </a:ext>
            </a:extLst>
          </p:cNvPr>
          <p:cNvSpPr>
            <a:spLocks noGrp="1"/>
          </p:cNvSpPr>
          <p:nvPr>
            <p:ph idx="1"/>
          </p:nvPr>
        </p:nvSpPr>
        <p:spPr/>
        <p:txBody>
          <a:bodyPr/>
          <a:lstStyle/>
          <a:p>
            <a:r>
              <a:rPr lang="en-US" altLang="zh-CN" dirty="0"/>
              <a:t>P106</a:t>
            </a:r>
          </a:p>
          <a:p>
            <a:r>
              <a:rPr lang="en-US" altLang="zh-CN" dirty="0">
                <a:solidFill>
                  <a:srgbClr val="000000"/>
                </a:solidFill>
              </a:rPr>
              <a:t>E</a:t>
            </a:r>
            <a:r>
              <a:rPr lang="en-US" altLang="zh-CN" sz="2400" dirty="0">
                <a:solidFill>
                  <a:srgbClr val="000000"/>
                </a:solidFill>
              </a:rPr>
              <a:t>.g. </a:t>
            </a:r>
            <a:r>
              <a:rPr lang="zh-CN" altLang="en-US" sz="2400" dirty="0">
                <a:solidFill>
                  <a:srgbClr val="000000"/>
                </a:solidFill>
              </a:rPr>
              <a:t>对</a:t>
            </a:r>
            <a:r>
              <a:rPr lang="zh-CN" altLang="en-US" dirty="0">
                <a:solidFill>
                  <a:srgbClr val="000000"/>
                </a:solidFill>
              </a:rPr>
              <a:t>下述</a:t>
            </a:r>
            <a:r>
              <a:rPr lang="zh-CN" altLang="en-US" sz="2400" dirty="0">
                <a:solidFill>
                  <a:srgbClr val="000000"/>
                </a:solidFill>
              </a:rPr>
              <a:t>有向图，应用</a:t>
            </a:r>
            <a:r>
              <a:rPr lang="en-US" altLang="zh-CN" sz="2400" dirty="0">
                <a:solidFill>
                  <a:srgbClr val="000000"/>
                </a:solidFill>
              </a:rPr>
              <a:t>Dijkstra</a:t>
            </a:r>
            <a:r>
              <a:rPr lang="zh-CN" altLang="en-US" sz="2400" dirty="0">
                <a:solidFill>
                  <a:srgbClr val="000000"/>
                </a:solidFill>
              </a:rPr>
              <a:t>算法，计算从源</a:t>
            </a:r>
            <a:r>
              <a:rPr lang="zh-CN" altLang="en-US" sz="2400" dirty="0">
                <a:solidFill>
                  <a:srgbClr val="FF0000"/>
                </a:solidFill>
              </a:rPr>
              <a:t>顶点</a:t>
            </a:r>
            <a:r>
              <a:rPr lang="en-US" altLang="zh-CN" sz="2400" dirty="0">
                <a:solidFill>
                  <a:srgbClr val="FF0000"/>
                </a:solidFill>
              </a:rPr>
              <a:t>1</a:t>
            </a:r>
            <a:r>
              <a:rPr lang="zh-CN" altLang="en-US" sz="2400" dirty="0">
                <a:solidFill>
                  <a:srgbClr val="000000"/>
                </a:solidFill>
              </a:rPr>
              <a:t>到其它顶点间最短路径的过程如下</a:t>
            </a:r>
          </a:p>
          <a:p>
            <a:endParaRPr lang="zh-CN" altLang="en-US" dirty="0"/>
          </a:p>
        </p:txBody>
      </p:sp>
      <p:sp>
        <p:nvSpPr>
          <p:cNvPr id="4" name="日期占位符 3">
            <a:extLst>
              <a:ext uri="{FF2B5EF4-FFF2-40B4-BE49-F238E27FC236}">
                <a16:creationId xmlns:a16="http://schemas.microsoft.com/office/drawing/2014/main" id="{EF42917F-9931-42F1-92D5-F428D2067101}"/>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DD5C417F-8223-42D0-99EF-FF61BE78D37A}"/>
              </a:ext>
            </a:extLst>
          </p:cNvPr>
          <p:cNvSpPr>
            <a:spLocks noGrp="1"/>
          </p:cNvSpPr>
          <p:nvPr>
            <p:ph type="sldNum" sz="quarter" idx="12"/>
          </p:nvPr>
        </p:nvSpPr>
        <p:spPr/>
        <p:txBody>
          <a:bodyPr/>
          <a:lstStyle/>
          <a:p>
            <a:fld id="{EEA58A3B-43CE-4AA0-90B5-EB47AFAFEB34}" type="slidenum">
              <a:rPr lang="zh-CN" altLang="en-US" smtClean="0"/>
              <a:pPr/>
              <a:t>83</a:t>
            </a:fld>
            <a:endParaRPr lang="zh-CN" altLang="en-US" dirty="0"/>
          </a:p>
        </p:txBody>
      </p:sp>
      <p:pic>
        <p:nvPicPr>
          <p:cNvPr id="7" name="Picture 4" descr="t44">
            <a:extLst>
              <a:ext uri="{FF2B5EF4-FFF2-40B4-BE49-F238E27FC236}">
                <a16:creationId xmlns:a16="http://schemas.microsoft.com/office/drawing/2014/main" id="{665AECAB-5B53-45AC-9805-DF859EE0D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801570" y="2230165"/>
            <a:ext cx="4365774" cy="4247078"/>
          </a:xfrm>
          <a:prstGeom prst="rect">
            <a:avLst/>
          </a:prstGeom>
          <a:noFill/>
        </p:spPr>
      </p:pic>
    </p:spTree>
    <p:extLst>
      <p:ext uri="{BB962C8B-B14F-4D97-AF65-F5344CB8AC3E}">
        <p14:creationId xmlns:p14="http://schemas.microsoft.com/office/powerpoint/2010/main" val="2915113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0156444-A6D4-45B4-9789-9DF4F1DADE81}"/>
              </a:ext>
            </a:extLst>
          </p:cNvPr>
          <p:cNvSpPr>
            <a:spLocks noGrp="1"/>
          </p:cNvSpPr>
          <p:nvPr>
            <p:ph idx="1"/>
          </p:nvPr>
        </p:nvSpPr>
        <p:spPr/>
        <p:txBody>
          <a:bodyPr/>
          <a:lstStyle/>
          <a:p>
            <a:r>
              <a:rPr lang="en-US" altLang="zh-CN" sz="2400" dirty="0">
                <a:solidFill>
                  <a:srgbClr val="000000"/>
                </a:solidFill>
                <a:latin typeface="+mn-lt"/>
                <a:cs typeface="Times New Roman" pitchFamily="18" charset="0"/>
              </a:rPr>
              <a:t>Dijkstra</a:t>
            </a:r>
            <a:r>
              <a:rPr lang="zh-CN" altLang="en-US" sz="2400" dirty="0">
                <a:solidFill>
                  <a:srgbClr val="000000"/>
                </a:solidFill>
                <a:latin typeface="+mn-lt"/>
                <a:cs typeface="Times New Roman" pitchFamily="18" charset="0"/>
              </a:rPr>
              <a:t>算法迭代计算过程</a:t>
            </a:r>
            <a:endParaRPr lang="en-US" altLang="zh-CN" sz="2400" dirty="0">
              <a:solidFill>
                <a:srgbClr val="000000"/>
              </a:solidFill>
              <a:latin typeface="+mn-lt"/>
              <a:cs typeface="Times New Roman" pitchFamily="18" charset="0"/>
            </a:endParaRPr>
          </a:p>
          <a:p>
            <a:r>
              <a:rPr lang="zh-CN" altLang="en-US" dirty="0">
                <a:solidFill>
                  <a:srgbClr val="000000"/>
                </a:solidFill>
                <a:latin typeface="+mn-lt"/>
                <a:cs typeface="Times New Roman" pitchFamily="18" charset="0"/>
              </a:rPr>
              <a:t>特点</a:t>
            </a:r>
            <a:endParaRPr lang="en-US" altLang="zh-CN" dirty="0">
              <a:solidFill>
                <a:srgbClr val="000000"/>
              </a:solidFill>
              <a:latin typeface="+mn-lt"/>
              <a:cs typeface="Times New Roman" pitchFamily="18" charset="0"/>
            </a:endParaRPr>
          </a:p>
          <a:p>
            <a:pPr lvl="1"/>
            <a:r>
              <a:rPr lang="zh-CN" altLang="en-US" dirty="0">
                <a:solidFill>
                  <a:srgbClr val="000000"/>
                </a:solidFill>
                <a:latin typeface="+mn-lt"/>
                <a:cs typeface="Times New Roman" pitchFamily="18" charset="0"/>
              </a:rPr>
              <a:t>计算过程中，节点</a:t>
            </a:r>
            <a:r>
              <a:rPr lang="en-US" altLang="zh-CN" dirty="0">
                <a:solidFill>
                  <a:srgbClr val="000000"/>
                </a:solidFill>
                <a:latin typeface="+mn-lt"/>
                <a:cs typeface="Times New Roman" pitchFamily="18" charset="0"/>
              </a:rPr>
              <a:t>v</a:t>
            </a:r>
            <a:r>
              <a:rPr lang="zh-CN" altLang="en-US" dirty="0">
                <a:solidFill>
                  <a:srgbClr val="000000"/>
                </a:solidFill>
                <a:latin typeface="+mn-lt"/>
                <a:cs typeface="Times New Roman" pitchFamily="18" charset="0"/>
              </a:rPr>
              <a:t>的</a:t>
            </a:r>
            <a:r>
              <a:rPr lang="en-US" altLang="zh-CN" dirty="0" err="1">
                <a:solidFill>
                  <a:srgbClr val="000000"/>
                </a:solidFill>
                <a:latin typeface="+mn-lt"/>
                <a:cs typeface="Times New Roman" pitchFamily="18" charset="0"/>
              </a:rPr>
              <a:t>dist</a:t>
            </a:r>
            <a:r>
              <a:rPr lang="en-US" altLang="zh-CN" dirty="0">
                <a:solidFill>
                  <a:srgbClr val="000000"/>
                </a:solidFill>
                <a:latin typeface="+mn-lt"/>
                <a:cs typeface="Times New Roman" pitchFamily="18" charset="0"/>
              </a:rPr>
              <a:t>[v]</a:t>
            </a:r>
            <a:r>
              <a:rPr lang="zh-CN" altLang="en-US" dirty="0">
                <a:solidFill>
                  <a:srgbClr val="000000"/>
                </a:solidFill>
                <a:latin typeface="+mn-lt"/>
                <a:cs typeface="Times New Roman" pitchFamily="18" charset="0"/>
              </a:rPr>
              <a:t>值是非递增的 </a:t>
            </a:r>
          </a:p>
        </p:txBody>
      </p:sp>
      <p:sp>
        <p:nvSpPr>
          <p:cNvPr id="3" name="日期占位符 2">
            <a:extLst>
              <a:ext uri="{FF2B5EF4-FFF2-40B4-BE49-F238E27FC236}">
                <a16:creationId xmlns:a16="http://schemas.microsoft.com/office/drawing/2014/main" id="{CDEB1C16-753C-4803-94CF-1385C178178E}"/>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2BE95FAD-8CB1-46A8-B267-7DE2918C6775}"/>
              </a:ext>
            </a:extLst>
          </p:cNvPr>
          <p:cNvSpPr>
            <a:spLocks noGrp="1"/>
          </p:cNvSpPr>
          <p:nvPr>
            <p:ph type="sldNum" sz="quarter" idx="12"/>
          </p:nvPr>
        </p:nvSpPr>
        <p:spPr/>
        <p:txBody>
          <a:bodyPr/>
          <a:lstStyle/>
          <a:p>
            <a:fld id="{EEA58A3B-43CE-4AA0-90B5-EB47AFAFEB34}" type="slidenum">
              <a:rPr lang="zh-CN" altLang="en-US" smtClean="0"/>
              <a:pPr/>
              <a:t>84</a:t>
            </a:fld>
            <a:endParaRPr lang="zh-CN" altLang="en-US" dirty="0"/>
          </a:p>
        </p:txBody>
      </p:sp>
      <p:graphicFrame>
        <p:nvGraphicFramePr>
          <p:cNvPr id="6" name="Group 285">
            <a:extLst>
              <a:ext uri="{FF2B5EF4-FFF2-40B4-BE49-F238E27FC236}">
                <a16:creationId xmlns:a16="http://schemas.microsoft.com/office/drawing/2014/main" id="{5D606FA9-E6D8-4EA5-BB5B-F7F6ACB2990C}"/>
              </a:ext>
            </a:extLst>
          </p:cNvPr>
          <p:cNvGraphicFramePr>
            <a:graphicFrameLocks/>
          </p:cNvGraphicFramePr>
          <p:nvPr>
            <p:extLst>
              <p:ext uri="{D42A27DB-BD31-4B8C-83A1-F6EECF244321}">
                <p14:modId xmlns:p14="http://schemas.microsoft.com/office/powerpoint/2010/main" val="1519916320"/>
              </p:ext>
            </p:extLst>
          </p:nvPr>
        </p:nvGraphicFramePr>
        <p:xfrm>
          <a:off x="257175" y="2592388"/>
          <a:ext cx="8569325" cy="3787774"/>
        </p:xfrm>
        <a:graphic>
          <a:graphicData uri="http://schemas.openxmlformats.org/drawingml/2006/table">
            <a:tbl>
              <a:tblPr/>
              <a:tblGrid>
                <a:gridCol w="1249363">
                  <a:extLst>
                    <a:ext uri="{9D8B030D-6E8A-4147-A177-3AD203B41FA5}">
                      <a16:colId xmlns:a16="http://schemas.microsoft.com/office/drawing/2014/main" val="20000"/>
                    </a:ext>
                  </a:extLst>
                </a:gridCol>
                <a:gridCol w="1776412">
                  <a:extLst>
                    <a:ext uri="{9D8B030D-6E8A-4147-A177-3AD203B41FA5}">
                      <a16:colId xmlns:a16="http://schemas.microsoft.com/office/drawing/2014/main" val="20001"/>
                    </a:ext>
                  </a:extLst>
                </a:gridCol>
                <a:gridCol w="858838">
                  <a:extLst>
                    <a:ext uri="{9D8B030D-6E8A-4147-A177-3AD203B41FA5}">
                      <a16:colId xmlns:a16="http://schemas.microsoft.com/office/drawing/2014/main" val="20002"/>
                    </a:ext>
                  </a:extLst>
                </a:gridCol>
                <a:gridCol w="117316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gridCol w="1171575">
                  <a:extLst>
                    <a:ext uri="{9D8B030D-6E8A-4147-A177-3AD203B41FA5}">
                      <a16:colId xmlns:a16="http://schemas.microsoft.com/office/drawing/2014/main" val="20005"/>
                    </a:ext>
                  </a:extLst>
                </a:gridCol>
                <a:gridCol w="1169987">
                  <a:extLst>
                    <a:ext uri="{9D8B030D-6E8A-4147-A177-3AD203B41FA5}">
                      <a16:colId xmlns:a16="http://schemas.microsoft.com/office/drawing/2014/main" val="20006"/>
                    </a:ext>
                  </a:extLst>
                </a:gridCol>
              </a:tblGrid>
              <a:tr h="544558">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mn-lt"/>
                          <a:ea typeface="微软雅黑 Light" panose="020B0502040204020203" pitchFamily="34" charset="-122"/>
                        </a:rPr>
                        <a:t>迭代</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S</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u</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dist[2]</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dist[3]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dist[4]</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dist[5]</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9961">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mn-lt"/>
                          <a:ea typeface="微软雅黑 Light" panose="020B0502040204020203" pitchFamily="34" charset="-122"/>
                        </a:rPr>
                        <a:t>初始</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kern="1200" cap="none" normalizeH="0" baseline="0" dirty="0">
                          <a:ln>
                            <a:noFill/>
                          </a:ln>
                          <a:solidFill>
                            <a:srgbClr val="FF0000"/>
                          </a:solidFill>
                          <a:effectLst/>
                          <a:latin typeface="+mn-lt"/>
                          <a:ea typeface="微软雅黑 Light" panose="020B0502040204020203" pitchFamily="34" charset="-122"/>
                          <a:cs typeface="+mn-cs"/>
                        </a:rPr>
                        <a:t>10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30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100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098">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a:t>
                      </a:r>
                      <a:r>
                        <a:rPr kumimoji="0" lang="en-US" altLang="zh-CN" sz="2400" b="0" i="0" u="none" strike="noStrike" cap="none" normalizeH="0" baseline="0">
                          <a:ln>
                            <a:noFill/>
                          </a:ln>
                          <a:solidFill>
                            <a:srgbClr val="FF0000"/>
                          </a:solidFill>
                          <a:effectLst/>
                          <a:latin typeface="+mn-lt"/>
                          <a:ea typeface="微软雅黑 Light" panose="020B0502040204020203" pitchFamily="34" charset="-122"/>
                        </a:rPr>
                        <a:t>2</a:t>
                      </a: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2</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mn-lt"/>
                          <a:ea typeface="微软雅黑 Light" panose="020B0502040204020203" pitchFamily="34" charset="-122"/>
                        </a:rPr>
                        <a:t>60</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FF"/>
                          </a:solidFill>
                          <a:effectLst/>
                          <a:latin typeface="+mn-lt"/>
                          <a:ea typeface="微软雅黑 Light" panose="020B0502040204020203" pitchFamily="34" charset="-122"/>
                        </a:rPr>
                        <a:t>1-2-3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FF0000"/>
                          </a:solidFill>
                          <a:effectLst/>
                          <a:latin typeface="+mn-lt"/>
                          <a:ea typeface="微软雅黑 Light" panose="020B0502040204020203" pitchFamily="34" charset="-122"/>
                        </a:rPr>
                        <a:t>30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100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098">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2</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{1,2,</a:t>
                      </a:r>
                      <a:r>
                        <a:rPr kumimoji="0" lang="en-US" altLang="zh-CN" sz="2400" b="0" i="0" u="none" strike="noStrike" cap="none" normalizeH="0" baseline="0" dirty="0">
                          <a:ln>
                            <a:noFill/>
                          </a:ln>
                          <a:solidFill>
                            <a:srgbClr val="FF0000"/>
                          </a:solidFill>
                          <a:effectLst/>
                          <a:latin typeface="+mn-lt"/>
                          <a:ea typeface="微软雅黑 Light" panose="020B0502040204020203" pitchFamily="34" charset="-122"/>
                        </a:rPr>
                        <a:t>4</a:t>
                      </a: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4</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10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FF0000"/>
                          </a:solidFill>
                          <a:effectLst/>
                          <a:latin typeface="+mn-lt"/>
                          <a:ea typeface="微软雅黑 Light" panose="020B0502040204020203" pitchFamily="34" charset="-122"/>
                        </a:rPr>
                        <a:t>50</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FF"/>
                          </a:solidFill>
                          <a:effectLst/>
                          <a:latin typeface="+mn-lt"/>
                          <a:ea typeface="微软雅黑 Light" panose="020B0502040204020203" pitchFamily="34" charset="-122"/>
                        </a:rPr>
                        <a:t>1-4-3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30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mn-lt"/>
                          <a:ea typeface="微软雅黑 Light" panose="020B0502040204020203" pitchFamily="34" charset="-122"/>
                        </a:rPr>
                        <a:t>90</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FF"/>
                          </a:solidFill>
                          <a:effectLst/>
                          <a:latin typeface="+mn-lt"/>
                          <a:ea typeface="微软雅黑 Light" panose="020B0502040204020203" pitchFamily="34" charset="-122"/>
                        </a:rPr>
                        <a:t>1-4-5</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098">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{1,2,4,</a:t>
                      </a:r>
                      <a:r>
                        <a:rPr kumimoji="0" lang="en-US" altLang="zh-CN" sz="2400" b="0" i="0" u="none" strike="noStrike" cap="none" normalizeH="0" baseline="0">
                          <a:ln>
                            <a:noFill/>
                          </a:ln>
                          <a:solidFill>
                            <a:srgbClr val="FF0000"/>
                          </a:solidFill>
                          <a:effectLst/>
                          <a:latin typeface="+mn-lt"/>
                          <a:ea typeface="微软雅黑 Light" panose="020B0502040204020203" pitchFamily="34" charset="-122"/>
                        </a:rPr>
                        <a:t>3</a:t>
                      </a: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50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30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FF0000"/>
                          </a:solidFill>
                          <a:effectLst/>
                          <a:latin typeface="+mn-lt"/>
                          <a:ea typeface="微软雅黑 Light" panose="020B0502040204020203" pitchFamily="34" charset="-122"/>
                        </a:rPr>
                        <a:t>60</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FF"/>
                          </a:solidFill>
                          <a:effectLst/>
                          <a:latin typeface="+mn-lt"/>
                          <a:ea typeface="微软雅黑 Light" panose="020B0502040204020203" pitchFamily="34" charset="-122"/>
                        </a:rPr>
                        <a:t>1-4-3-5</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9961">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4</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{1,2,4,3,</a:t>
                      </a:r>
                      <a:r>
                        <a:rPr kumimoji="0" lang="en-US" altLang="zh-CN" sz="2400" b="0" i="0" u="none" strike="noStrike" cap="none" normalizeH="0" baseline="0">
                          <a:ln>
                            <a:noFill/>
                          </a:ln>
                          <a:solidFill>
                            <a:srgbClr val="FF0000"/>
                          </a:solidFill>
                          <a:effectLst/>
                          <a:latin typeface="+mn-lt"/>
                          <a:ea typeface="微软雅黑 Light" panose="020B0502040204020203" pitchFamily="34" charset="-122"/>
                        </a:rPr>
                        <a:t>5</a:t>
                      </a: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5</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50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30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60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Line 289">
            <a:extLst>
              <a:ext uri="{FF2B5EF4-FFF2-40B4-BE49-F238E27FC236}">
                <a16:creationId xmlns:a16="http://schemas.microsoft.com/office/drawing/2014/main" id="{0DDD0E06-CF05-41D6-B304-881C41322D46}"/>
              </a:ext>
            </a:extLst>
          </p:cNvPr>
          <p:cNvSpPr>
            <a:spLocks noChangeShapeType="1"/>
          </p:cNvSpPr>
          <p:nvPr/>
        </p:nvSpPr>
        <p:spPr bwMode="auto">
          <a:xfrm flipH="1">
            <a:off x="2778125" y="3529013"/>
            <a:ext cx="1943100" cy="4318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8" name="Line 290">
            <a:extLst>
              <a:ext uri="{FF2B5EF4-FFF2-40B4-BE49-F238E27FC236}">
                <a16:creationId xmlns:a16="http://schemas.microsoft.com/office/drawing/2014/main" id="{5B5938B2-94B0-4E45-9FA8-28E1BB1C070B}"/>
              </a:ext>
            </a:extLst>
          </p:cNvPr>
          <p:cNvSpPr>
            <a:spLocks noChangeShapeType="1"/>
          </p:cNvSpPr>
          <p:nvPr/>
        </p:nvSpPr>
        <p:spPr bwMode="auto">
          <a:xfrm flipH="1">
            <a:off x="2849563" y="4249738"/>
            <a:ext cx="4248150" cy="28733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9" name="Line 291">
            <a:extLst>
              <a:ext uri="{FF2B5EF4-FFF2-40B4-BE49-F238E27FC236}">
                <a16:creationId xmlns:a16="http://schemas.microsoft.com/office/drawing/2014/main" id="{A5B4B5D5-BCF9-4645-891C-0253590E7753}"/>
              </a:ext>
            </a:extLst>
          </p:cNvPr>
          <p:cNvSpPr>
            <a:spLocks noChangeShapeType="1"/>
          </p:cNvSpPr>
          <p:nvPr/>
        </p:nvSpPr>
        <p:spPr bwMode="auto">
          <a:xfrm flipH="1">
            <a:off x="2921000" y="4608513"/>
            <a:ext cx="2809875"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0" name="Line 292">
            <a:extLst>
              <a:ext uri="{FF2B5EF4-FFF2-40B4-BE49-F238E27FC236}">
                <a16:creationId xmlns:a16="http://schemas.microsoft.com/office/drawing/2014/main" id="{7D343AF2-AF59-4186-A53D-AE5025B03FB3}"/>
              </a:ext>
            </a:extLst>
          </p:cNvPr>
          <p:cNvSpPr>
            <a:spLocks noChangeShapeType="1"/>
          </p:cNvSpPr>
          <p:nvPr/>
        </p:nvSpPr>
        <p:spPr bwMode="auto">
          <a:xfrm flipH="1">
            <a:off x="3281363" y="5473700"/>
            <a:ext cx="4826000" cy="57467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pic>
        <p:nvPicPr>
          <p:cNvPr id="11" name="Picture 4" descr="t44">
            <a:extLst>
              <a:ext uri="{FF2B5EF4-FFF2-40B4-BE49-F238E27FC236}">
                <a16:creationId xmlns:a16="http://schemas.microsoft.com/office/drawing/2014/main" id="{5EE0D0C4-5E37-4CD4-BEB3-4C6429E05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974" y="64770"/>
            <a:ext cx="2626985" cy="250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288">
            <a:hlinkClick r:id="" action="ppaction://hlinkshowjump?jump=lastslideviewed" highlightClick="1"/>
            <a:extLst>
              <a:ext uri="{FF2B5EF4-FFF2-40B4-BE49-F238E27FC236}">
                <a16:creationId xmlns:a16="http://schemas.microsoft.com/office/drawing/2014/main" id="{CB4B39C4-1D7B-4AC6-BBB5-E47C68F7DBA8}"/>
              </a:ext>
            </a:extLst>
          </p:cNvPr>
          <p:cNvSpPr>
            <a:spLocks noChangeArrowheads="1"/>
          </p:cNvSpPr>
          <p:nvPr/>
        </p:nvSpPr>
        <p:spPr bwMode="auto">
          <a:xfrm>
            <a:off x="8559056" y="6407236"/>
            <a:ext cx="445625" cy="234499"/>
          </a:xfrm>
          <a:prstGeom prst="actionButtonBackPrevious">
            <a:avLst/>
          </a:prstGeom>
          <a:solidFill>
            <a:schemeClr val="bg1">
              <a:lumMod val="95000"/>
            </a:schemeClr>
          </a:solidFill>
          <a:ln>
            <a:noFill/>
          </a:ln>
        </p:spPr>
        <p:txBody>
          <a:bodyPr wrap="square" anchor="ctr">
            <a:spAutoFit/>
          </a:bodyPr>
          <a:lstStyle/>
          <a:p>
            <a:endParaRPr lang="zh-CN" altLang="en-US"/>
          </a:p>
        </p:txBody>
      </p:sp>
      <p:sp>
        <p:nvSpPr>
          <p:cNvPr id="13" name="左大括号 12">
            <a:extLst>
              <a:ext uri="{FF2B5EF4-FFF2-40B4-BE49-F238E27FC236}">
                <a16:creationId xmlns:a16="http://schemas.microsoft.com/office/drawing/2014/main" id="{2353C16A-DE27-BF67-8F1D-B24EBC2D5C30}"/>
              </a:ext>
            </a:extLst>
          </p:cNvPr>
          <p:cNvSpPr/>
          <p:nvPr/>
        </p:nvSpPr>
        <p:spPr>
          <a:xfrm>
            <a:off x="1229360" y="3866674"/>
            <a:ext cx="203200" cy="1483678"/>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1449695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92A89-6BBB-4593-BEE7-1F94ABAF778C}"/>
              </a:ext>
            </a:extLst>
          </p:cNvPr>
          <p:cNvSpPr>
            <a:spLocks noGrp="1"/>
          </p:cNvSpPr>
          <p:nvPr>
            <p:ph type="title"/>
          </p:nvPr>
        </p:nvSpPr>
        <p:spPr/>
        <p:txBody>
          <a:bodyPr/>
          <a:lstStyle/>
          <a:p>
            <a:r>
              <a:rPr lang="zh-CN" altLang="en-US" dirty="0"/>
              <a:t>算法复杂性</a:t>
            </a:r>
          </a:p>
        </p:txBody>
      </p:sp>
      <p:sp>
        <p:nvSpPr>
          <p:cNvPr id="3" name="内容占位符 2">
            <a:extLst>
              <a:ext uri="{FF2B5EF4-FFF2-40B4-BE49-F238E27FC236}">
                <a16:creationId xmlns:a16="http://schemas.microsoft.com/office/drawing/2014/main" id="{0D9841E2-795F-4743-8244-11E404B727F8}"/>
              </a:ext>
            </a:extLst>
          </p:cNvPr>
          <p:cNvSpPr>
            <a:spLocks noGrp="1"/>
          </p:cNvSpPr>
          <p:nvPr>
            <p:ph idx="1"/>
          </p:nvPr>
        </p:nvSpPr>
        <p:spPr/>
        <p:txBody>
          <a:bodyPr/>
          <a:lstStyle/>
          <a:p>
            <a:r>
              <a:rPr lang="zh-CN" altLang="en-US" dirty="0"/>
              <a:t>算法采用</a:t>
            </a:r>
            <a:r>
              <a:rPr lang="zh-CN" altLang="en-US" sz="2400" dirty="0">
                <a:solidFill>
                  <a:srgbClr val="0000FF"/>
                </a:solidFill>
              </a:rPr>
              <a:t>带权邻接矩阵</a:t>
            </a:r>
            <a:r>
              <a:rPr lang="zh-CN" altLang="en-US" sz="2400" dirty="0">
                <a:solidFill>
                  <a:srgbClr val="000000"/>
                </a:solidFill>
              </a:rPr>
              <a:t>表示具有</a:t>
            </a:r>
            <a:r>
              <a:rPr lang="en-US" altLang="zh-CN" sz="2400" dirty="0">
                <a:solidFill>
                  <a:srgbClr val="000000"/>
                </a:solidFill>
              </a:rPr>
              <a:t>n</a:t>
            </a:r>
            <a:r>
              <a:rPr lang="zh-CN" altLang="en-US" sz="2400" dirty="0">
                <a:solidFill>
                  <a:srgbClr val="000000"/>
                </a:solidFill>
              </a:rPr>
              <a:t>个顶点和</a:t>
            </a:r>
            <a:r>
              <a:rPr lang="en-US" altLang="zh-CN" sz="2400" dirty="0">
                <a:solidFill>
                  <a:srgbClr val="000000"/>
                </a:solidFill>
              </a:rPr>
              <a:t>e</a:t>
            </a:r>
            <a:r>
              <a:rPr lang="zh-CN" altLang="en-US" sz="2400" dirty="0">
                <a:solidFill>
                  <a:srgbClr val="000000"/>
                </a:solidFill>
              </a:rPr>
              <a:t>条边的带权有向图</a:t>
            </a:r>
            <a:r>
              <a:rPr lang="en-US" altLang="zh-CN" sz="2400" dirty="0">
                <a:solidFill>
                  <a:srgbClr val="000000"/>
                </a:solidFill>
              </a:rPr>
              <a:t>G(V, E)</a:t>
            </a:r>
            <a:r>
              <a:rPr lang="zh-CN" altLang="en-US" sz="2400" dirty="0">
                <a:solidFill>
                  <a:srgbClr val="000000"/>
                </a:solidFill>
              </a:rPr>
              <a:t>，计算图中源点</a:t>
            </a:r>
            <a:r>
              <a:rPr lang="en-US" altLang="zh-CN" dirty="0" err="1">
                <a:solidFill>
                  <a:srgbClr val="000000"/>
                </a:solidFill>
              </a:rPr>
              <a:t>v</a:t>
            </a:r>
            <a:r>
              <a:rPr lang="en-US" altLang="zh-CN" sz="2400" dirty="0" err="1"/>
              <a:t>∈</a:t>
            </a:r>
            <a:r>
              <a:rPr lang="en-US" altLang="zh-CN" sz="2400" dirty="0" err="1">
                <a:solidFill>
                  <a:srgbClr val="000000"/>
                </a:solidFill>
              </a:rPr>
              <a:t>V</a:t>
            </a:r>
            <a:r>
              <a:rPr lang="zh-CN" altLang="en-US" sz="2400" dirty="0">
                <a:solidFill>
                  <a:srgbClr val="000000"/>
                </a:solidFill>
              </a:rPr>
              <a:t>到其它各顶点的</a:t>
            </a:r>
            <a:r>
              <a:rPr lang="zh-CN" altLang="en-US" dirty="0">
                <a:solidFill>
                  <a:srgbClr val="000000"/>
                </a:solidFill>
              </a:rPr>
              <a:t>单源最短路径</a:t>
            </a:r>
            <a:endParaRPr lang="en-US" altLang="zh-CN" sz="2400" dirty="0">
              <a:solidFill>
                <a:srgbClr val="000000"/>
              </a:solidFill>
            </a:endParaRPr>
          </a:p>
          <a:p>
            <a:r>
              <a:rPr lang="zh-CN" altLang="en-US" sz="2400" dirty="0">
                <a:solidFill>
                  <a:srgbClr val="000000"/>
                </a:solidFill>
              </a:rPr>
              <a:t>算法复杂性</a:t>
            </a:r>
            <a:r>
              <a:rPr lang="en-US" altLang="zh-CN" sz="2400" dirty="0">
                <a:solidFill>
                  <a:srgbClr val="000000"/>
                </a:solidFill>
              </a:rPr>
              <a:t>O</a:t>
            </a:r>
            <a:r>
              <a:rPr lang="en-US" altLang="zh-CN" dirty="0">
                <a:solidFill>
                  <a:srgbClr val="000000"/>
                </a:solidFill>
              </a:rPr>
              <a:t>(n</a:t>
            </a:r>
            <a:r>
              <a:rPr lang="en-US" altLang="zh-CN" baseline="30000" dirty="0">
                <a:solidFill>
                  <a:srgbClr val="000000"/>
                </a:solidFill>
              </a:rPr>
              <a:t>2</a:t>
            </a:r>
            <a:r>
              <a:rPr lang="en-US" altLang="zh-CN" dirty="0">
                <a:solidFill>
                  <a:srgbClr val="000000"/>
                </a:solidFill>
              </a:rPr>
              <a:t>)</a:t>
            </a:r>
            <a:endParaRPr lang="en-US" altLang="zh-CN" sz="2400" dirty="0">
              <a:solidFill>
                <a:srgbClr val="000000"/>
              </a:solidFill>
            </a:endParaRPr>
          </a:p>
          <a:p>
            <a:pPr lvl="1"/>
            <a:r>
              <a:rPr lang="zh-CN" altLang="en-US" dirty="0">
                <a:solidFill>
                  <a:srgbClr val="000000"/>
                </a:solidFill>
              </a:rPr>
              <a:t>算法主循环体需要</a:t>
            </a:r>
            <a:r>
              <a:rPr lang="en-US" altLang="zh-CN" b="1" u="sng" dirty="0">
                <a:solidFill>
                  <a:srgbClr val="C00000"/>
                </a:solidFill>
              </a:rPr>
              <a:t>O(n</a:t>
            </a:r>
            <a:r>
              <a:rPr lang="en-US" altLang="zh-CN" u="sng" dirty="0">
                <a:solidFill>
                  <a:srgbClr val="000000"/>
                </a:solidFill>
              </a:rPr>
              <a:t>)</a:t>
            </a:r>
            <a:r>
              <a:rPr lang="zh-CN" altLang="en-US" dirty="0">
                <a:solidFill>
                  <a:srgbClr val="000000"/>
                </a:solidFill>
              </a:rPr>
              <a:t>时间，这个循环需要</a:t>
            </a:r>
            <a:r>
              <a:rPr lang="zh-CN" altLang="en-US" u="sng" dirty="0">
                <a:solidFill>
                  <a:srgbClr val="FF0000"/>
                </a:solidFill>
              </a:rPr>
              <a:t>执行</a:t>
            </a:r>
            <a:r>
              <a:rPr lang="en-US" altLang="zh-CN" u="sng" dirty="0">
                <a:solidFill>
                  <a:srgbClr val="FF0000"/>
                </a:solidFill>
              </a:rPr>
              <a:t>n-1</a:t>
            </a:r>
            <a:r>
              <a:rPr lang="zh-CN" altLang="en-US" u="sng" dirty="0">
                <a:solidFill>
                  <a:srgbClr val="FF0000"/>
                </a:solidFill>
              </a:rPr>
              <a:t>次</a:t>
            </a:r>
            <a:r>
              <a:rPr lang="zh-CN" altLang="en-US" dirty="0">
                <a:solidFill>
                  <a:srgbClr val="000000"/>
                </a:solidFill>
              </a:rPr>
              <a:t>，所以完成循环需要</a:t>
            </a:r>
            <a:r>
              <a:rPr lang="en-US" altLang="zh-CN" dirty="0">
                <a:solidFill>
                  <a:srgbClr val="000000"/>
                </a:solidFill>
              </a:rPr>
              <a:t>O(n</a:t>
            </a:r>
            <a:r>
              <a:rPr lang="en-US" altLang="zh-CN" baseline="30000" dirty="0">
                <a:solidFill>
                  <a:srgbClr val="000000"/>
                </a:solidFill>
              </a:rPr>
              <a:t>2</a:t>
            </a:r>
            <a:r>
              <a:rPr lang="en-US" altLang="zh-CN" dirty="0">
                <a:solidFill>
                  <a:srgbClr val="000000"/>
                </a:solidFill>
              </a:rPr>
              <a:t>)</a:t>
            </a:r>
            <a:r>
              <a:rPr lang="zh-CN" altLang="en-US" dirty="0">
                <a:solidFill>
                  <a:srgbClr val="000000"/>
                </a:solidFill>
              </a:rPr>
              <a:t>时间</a:t>
            </a:r>
            <a:endParaRPr lang="en-US" altLang="zh-CN" dirty="0">
              <a:solidFill>
                <a:srgbClr val="000000"/>
              </a:solidFill>
            </a:endParaRPr>
          </a:p>
          <a:p>
            <a:pPr lvl="1"/>
            <a:r>
              <a:rPr lang="zh-CN" altLang="en-US" dirty="0">
                <a:solidFill>
                  <a:srgbClr val="000000"/>
                </a:solidFill>
              </a:rPr>
              <a:t>算法的其余部分所需要时间不超过 </a:t>
            </a:r>
            <a:r>
              <a:rPr lang="en-US" altLang="zh-CN" dirty="0">
                <a:solidFill>
                  <a:srgbClr val="000000"/>
                </a:solidFill>
              </a:rPr>
              <a:t>O(n</a:t>
            </a:r>
            <a:r>
              <a:rPr lang="en-US" altLang="zh-CN" baseline="30000" dirty="0">
                <a:solidFill>
                  <a:srgbClr val="000000"/>
                </a:solidFill>
              </a:rPr>
              <a:t>2</a:t>
            </a:r>
            <a:r>
              <a:rPr lang="en-US" altLang="zh-CN" dirty="0">
                <a:solidFill>
                  <a:srgbClr val="000000"/>
                </a:solidFill>
              </a:rPr>
              <a:t>)</a:t>
            </a:r>
            <a:endParaRPr lang="zh-CN" altLang="en-US" dirty="0"/>
          </a:p>
        </p:txBody>
      </p:sp>
      <p:sp>
        <p:nvSpPr>
          <p:cNvPr id="4" name="日期占位符 3">
            <a:extLst>
              <a:ext uri="{FF2B5EF4-FFF2-40B4-BE49-F238E27FC236}">
                <a16:creationId xmlns:a16="http://schemas.microsoft.com/office/drawing/2014/main" id="{BFB8D2B6-6CF5-4CE7-9BDC-1044AB615644}"/>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5" name="页脚占位符 4">
            <a:extLst>
              <a:ext uri="{FF2B5EF4-FFF2-40B4-BE49-F238E27FC236}">
                <a16:creationId xmlns:a16="http://schemas.microsoft.com/office/drawing/2014/main" id="{530AA5C4-A53C-45A0-A70F-05C22D62C3AC}"/>
              </a:ext>
            </a:extLst>
          </p:cNvPr>
          <p:cNvSpPr>
            <a:spLocks noGrp="1"/>
          </p:cNvSpPr>
          <p:nvPr>
            <p:ph type="ftr" sz="quarter" idx="4294967295"/>
          </p:nvPr>
        </p:nvSpPr>
        <p:spPr>
          <a:xfrm>
            <a:off x="3028950" y="6356351"/>
            <a:ext cx="3086100" cy="365125"/>
          </a:xfrm>
        </p:spPr>
        <p:txBody>
          <a:bodyPr/>
          <a:lstStyle/>
          <a:p>
            <a:endParaRPr lang="zh-CN" altLang="en-US"/>
          </a:p>
        </p:txBody>
      </p:sp>
      <p:sp>
        <p:nvSpPr>
          <p:cNvPr id="6" name="灯片编号占位符 5">
            <a:extLst>
              <a:ext uri="{FF2B5EF4-FFF2-40B4-BE49-F238E27FC236}">
                <a16:creationId xmlns:a16="http://schemas.microsoft.com/office/drawing/2014/main" id="{96D9379F-B389-4A66-A61A-938803AA8478}"/>
              </a:ext>
            </a:extLst>
          </p:cNvPr>
          <p:cNvSpPr>
            <a:spLocks noGrp="1"/>
          </p:cNvSpPr>
          <p:nvPr>
            <p:ph type="sldNum" sz="quarter" idx="12"/>
          </p:nvPr>
        </p:nvSpPr>
        <p:spPr/>
        <p:txBody>
          <a:bodyPr/>
          <a:lstStyle/>
          <a:p>
            <a:fld id="{EEA58A3B-43CE-4AA0-90B5-EB47AFAFEB34}" type="slidenum">
              <a:rPr lang="zh-CN" altLang="en-US" smtClean="0"/>
              <a:pPr/>
              <a:t>85</a:t>
            </a:fld>
            <a:endParaRPr lang="zh-CN" altLang="en-US" dirty="0"/>
          </a:p>
        </p:txBody>
      </p:sp>
      <p:sp>
        <p:nvSpPr>
          <p:cNvPr id="7" name="Rectangle 5">
            <a:extLst>
              <a:ext uri="{FF2B5EF4-FFF2-40B4-BE49-F238E27FC236}">
                <a16:creationId xmlns:a16="http://schemas.microsoft.com/office/drawing/2014/main" id="{2B3DC17A-EE38-4250-9334-20E1BDDE3130}"/>
              </a:ext>
            </a:extLst>
          </p:cNvPr>
          <p:cNvSpPr>
            <a:spLocks noChangeArrowheads="1"/>
          </p:cNvSpPr>
          <p:nvPr/>
        </p:nvSpPr>
        <p:spPr bwMode="auto">
          <a:xfrm>
            <a:off x="0" y="418604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ea typeface="微软雅黑 Light" panose="020B0502040204020203" pitchFamily="34" charset="-122"/>
            </a:endParaRPr>
          </a:p>
        </p:txBody>
      </p:sp>
      <p:sp>
        <p:nvSpPr>
          <p:cNvPr id="8" name="Rectangle 7">
            <a:extLst>
              <a:ext uri="{FF2B5EF4-FFF2-40B4-BE49-F238E27FC236}">
                <a16:creationId xmlns:a16="http://schemas.microsoft.com/office/drawing/2014/main" id="{38505F82-5E95-49DB-90C7-7BC11324B215}"/>
              </a:ext>
            </a:extLst>
          </p:cNvPr>
          <p:cNvSpPr>
            <a:spLocks noChangeArrowheads="1"/>
          </p:cNvSpPr>
          <p:nvPr/>
        </p:nvSpPr>
        <p:spPr bwMode="auto">
          <a:xfrm>
            <a:off x="0" y="417175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ea typeface="微软雅黑 Light" panose="020B0502040204020203" pitchFamily="34" charset="-122"/>
            </a:endParaRPr>
          </a:p>
        </p:txBody>
      </p:sp>
      <p:sp>
        <p:nvSpPr>
          <p:cNvPr id="9" name="TextBox 1">
            <a:extLst>
              <a:ext uri="{FF2B5EF4-FFF2-40B4-BE49-F238E27FC236}">
                <a16:creationId xmlns:a16="http://schemas.microsoft.com/office/drawing/2014/main" id="{604931C2-5C77-4BC8-B43F-13116CC82189}"/>
              </a:ext>
            </a:extLst>
          </p:cNvPr>
          <p:cNvSpPr txBox="1">
            <a:spLocks noChangeArrowheads="1"/>
          </p:cNvSpPr>
          <p:nvPr/>
        </p:nvSpPr>
        <p:spPr bwMode="auto">
          <a:xfrm>
            <a:off x="0" y="3534096"/>
            <a:ext cx="9144000" cy="4894263"/>
          </a:xfrm>
          <a:prstGeom prst="rect">
            <a:avLst/>
          </a:prstGeom>
          <a:solidFill>
            <a:schemeClr val="bg1">
              <a:lumMod val="95000"/>
            </a:schemeClr>
          </a:solidFill>
          <a:ln>
            <a:noFill/>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dist</a:t>
            </a:r>
            <a:r>
              <a:rPr lang="en-US" altLang="zh-CN" sz="2400" dirty="0">
                <a:latin typeface="+mn-lt"/>
                <a:ea typeface="微软雅黑 Light" panose="020B0502040204020203" pitchFamily="34" charset="-122"/>
              </a:rPr>
              <a:t>[v]=0;   s[v]=true  //</a:t>
            </a:r>
            <a:r>
              <a:rPr lang="zh-CN" altLang="en-US" sz="2400" dirty="0">
                <a:latin typeface="+mn-lt"/>
                <a:ea typeface="微软雅黑 Light" panose="020B0502040204020203" pitchFamily="34" charset="-122"/>
              </a:rPr>
              <a:t>起点</a:t>
            </a:r>
            <a:r>
              <a:rPr lang="en-US" altLang="zh-CN" sz="2400" dirty="0">
                <a:latin typeface="+mn-lt"/>
                <a:ea typeface="微软雅黑 Light" panose="020B0502040204020203" pitchFamily="34" charset="-122"/>
              </a:rPr>
              <a:t>v</a:t>
            </a:r>
            <a:r>
              <a:rPr lang="zh-CN" altLang="en-US" sz="2400" dirty="0">
                <a:latin typeface="+mn-lt"/>
                <a:ea typeface="微软雅黑 Light" panose="020B0502040204020203" pitchFamily="34" charset="-122"/>
              </a:rPr>
              <a:t>放入</a:t>
            </a:r>
            <a:r>
              <a:rPr lang="en-US" altLang="zh-CN" sz="2400" dirty="0">
                <a:latin typeface="+mn-lt"/>
                <a:ea typeface="微软雅黑 Light" panose="020B0502040204020203" pitchFamily="34" charset="-122"/>
              </a:rPr>
              <a:t>S</a:t>
            </a:r>
            <a:r>
              <a:rPr lang="en-US" altLang="zh-CN" sz="2400" baseline="-25000" dirty="0">
                <a:latin typeface="+mn-lt"/>
                <a:ea typeface="微软雅黑 Light" panose="020B0502040204020203" pitchFamily="34" charset="-122"/>
              </a:rPr>
              <a:t>0</a:t>
            </a:r>
            <a:r>
              <a:rPr lang="zh-CN" altLang="en-US" sz="2400" dirty="0">
                <a:latin typeface="+mn-lt"/>
                <a:ea typeface="微软雅黑 Light" panose="020B0502040204020203" pitchFamily="34" charset="-122"/>
              </a:rPr>
              <a:t>中</a:t>
            </a:r>
            <a:endParaRPr lang="en-US" altLang="zh-CN" sz="2400" dirty="0">
              <a:latin typeface="+mn-lt"/>
              <a:ea typeface="微软雅黑 Light" panose="020B0502040204020203" pitchFamily="34" charset="-122"/>
            </a:endParaRPr>
          </a:p>
          <a:p>
            <a:pPr eaLnBrk="1" hangingPunct="1"/>
            <a:r>
              <a:rPr lang="en-US" altLang="zh-CN" sz="2400" dirty="0">
                <a:solidFill>
                  <a:srgbClr val="FF0000"/>
                </a:solidFill>
                <a:latin typeface="+mn-lt"/>
                <a:ea typeface="微软雅黑 Light" panose="020B0502040204020203" pitchFamily="34" charset="-122"/>
              </a:rPr>
              <a:t>for (</a:t>
            </a:r>
            <a:r>
              <a:rPr lang="en-US" altLang="zh-CN" sz="2400" dirty="0" err="1">
                <a:solidFill>
                  <a:srgbClr val="FF0000"/>
                </a:solidFill>
                <a:latin typeface="+mn-lt"/>
                <a:ea typeface="微软雅黑 Light" panose="020B0502040204020203" pitchFamily="34" charset="-122"/>
              </a:rPr>
              <a:t>int</a:t>
            </a:r>
            <a:r>
              <a:rPr lang="en-US" altLang="zh-CN" sz="2400" dirty="0">
                <a:solidFill>
                  <a:srgbClr val="FF0000"/>
                </a:solidFill>
                <a:latin typeface="+mn-lt"/>
                <a:ea typeface="微软雅黑 Light" panose="020B0502040204020203" pitchFamily="34" charset="-122"/>
              </a:rPr>
              <a:t> i=1; i&lt;n; i++)  { </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考虑源点</a:t>
            </a:r>
            <a:r>
              <a:rPr lang="en-US" altLang="zh-CN" sz="2400" dirty="0">
                <a:latin typeface="+mn-lt"/>
                <a:ea typeface="微软雅黑 Light" panose="020B0502040204020203" pitchFamily="34" charset="-122"/>
              </a:rPr>
              <a:t>v</a:t>
            </a:r>
            <a:r>
              <a:rPr lang="zh-CN" altLang="en-US" sz="2400" dirty="0">
                <a:latin typeface="+mn-lt"/>
                <a:ea typeface="微软雅黑 Light" panose="020B0502040204020203" pitchFamily="34" charset="-122"/>
              </a:rPr>
              <a:t>之外的其它点</a:t>
            </a:r>
            <a:r>
              <a:rPr lang="en-US" altLang="zh-CN" sz="2400" dirty="0">
                <a:latin typeface="+mn-lt"/>
                <a:ea typeface="微软雅黑 Light" panose="020B0502040204020203" pitchFamily="34" charset="-122"/>
              </a:rPr>
              <a:t>u</a:t>
            </a:r>
            <a:r>
              <a:rPr lang="zh-CN" altLang="en-US" sz="2400" dirty="0">
                <a:latin typeface="+mn-lt"/>
                <a:ea typeface="微软雅黑 Light" panose="020B0502040204020203" pitchFamily="34" charset="-122"/>
              </a:rPr>
              <a:t>，</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r>
              <a:rPr lang="zh-CN" altLang="en-US" sz="2400" dirty="0">
                <a:latin typeface="+mn-lt"/>
                <a:ea typeface="微软雅黑 Light" panose="020B0502040204020203" pitchFamily="34" charset="-122"/>
              </a:rPr>
              <a:t>不同规模</a:t>
            </a:r>
            <a:r>
              <a:rPr lang="en-US" altLang="zh-CN" sz="2400" dirty="0">
                <a:latin typeface="+mn-lt"/>
                <a:ea typeface="微软雅黑 Light" panose="020B0502040204020203" pitchFamily="34" charset="-122"/>
              </a:rPr>
              <a:t>S</a:t>
            </a:r>
            <a:r>
              <a:rPr lang="en-US" altLang="zh-CN" sz="2400" baseline="-25000" dirty="0">
                <a:latin typeface="+mn-lt"/>
                <a:ea typeface="微软雅黑 Light" panose="020B0502040204020203" pitchFamily="34" charset="-122"/>
              </a:rPr>
              <a:t>i</a:t>
            </a:r>
            <a:r>
              <a:rPr lang="zh-CN" altLang="en-US" sz="2400" dirty="0">
                <a:latin typeface="+mn-lt"/>
                <a:ea typeface="微软雅黑 Light" panose="020B0502040204020203" pitchFamily="34" charset="-122"/>
              </a:rPr>
              <a:t>，逐步扩展</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int</a:t>
            </a:r>
            <a:r>
              <a:rPr lang="en-US" altLang="zh-CN" sz="2400" dirty="0">
                <a:latin typeface="+mn-lt"/>
                <a:ea typeface="微软雅黑 Light" panose="020B0502040204020203" pitchFamily="34" charset="-122"/>
              </a:rPr>
              <a:t>  temp=</a:t>
            </a:r>
            <a:r>
              <a:rPr lang="en-US" altLang="zh-CN" sz="2400" dirty="0" err="1">
                <a:latin typeface="+mn-lt"/>
                <a:ea typeface="微软雅黑 Light" panose="020B0502040204020203" pitchFamily="34" charset="-122"/>
              </a:rPr>
              <a:t>maxint</a:t>
            </a:r>
            <a:r>
              <a:rPr lang="en-US" altLang="zh-CN" sz="2400" dirty="0">
                <a:latin typeface="+mn-lt"/>
                <a:ea typeface="微软雅黑 Light" panose="020B0502040204020203" pitchFamily="34" charset="-122"/>
              </a:rPr>
              <a:t>;</a:t>
            </a:r>
          </a:p>
          <a:p>
            <a:pPr eaLnBrk="1" hangingPunct="1"/>
            <a:r>
              <a:rPr lang="en-US" altLang="zh-CN" sz="2400"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int</a:t>
            </a:r>
            <a:r>
              <a:rPr lang="en-US" altLang="zh-CN" sz="2400" dirty="0">
                <a:latin typeface="+mn-lt"/>
                <a:ea typeface="微软雅黑 Light" panose="020B0502040204020203" pitchFamily="34" charset="-122"/>
              </a:rPr>
              <a:t>   u=v; </a:t>
            </a:r>
          </a:p>
          <a:p>
            <a:pPr eaLnBrk="1" hangingPunct="1"/>
            <a:r>
              <a:rPr lang="en-US" altLang="zh-CN" sz="2400" dirty="0">
                <a:latin typeface="+mn-lt"/>
                <a:ea typeface="微软雅黑 Light" panose="020B0502040204020203" pitchFamily="34" charset="-122"/>
              </a:rPr>
              <a:t>      </a:t>
            </a:r>
            <a:r>
              <a:rPr lang="en-US" altLang="zh-CN" sz="2400" dirty="0">
                <a:solidFill>
                  <a:srgbClr val="C00000"/>
                </a:solidFill>
                <a:latin typeface="+mn-lt"/>
                <a:ea typeface="微软雅黑 Light" panose="020B0502040204020203" pitchFamily="34" charset="-122"/>
              </a:rPr>
              <a:t>for  (</a:t>
            </a:r>
            <a:r>
              <a:rPr lang="en-US" altLang="zh-CN" sz="2400" dirty="0" err="1">
                <a:solidFill>
                  <a:srgbClr val="C00000"/>
                </a:solidFill>
                <a:latin typeface="+mn-lt"/>
                <a:ea typeface="微软雅黑 Light" panose="020B0502040204020203" pitchFamily="34" charset="-122"/>
              </a:rPr>
              <a:t>int</a:t>
            </a:r>
            <a:r>
              <a:rPr lang="en-US" altLang="zh-CN" sz="2400" dirty="0">
                <a:solidFill>
                  <a:srgbClr val="C00000"/>
                </a:solidFill>
                <a:latin typeface="+mn-lt"/>
                <a:ea typeface="微软雅黑 Light" panose="020B0502040204020203" pitchFamily="34" charset="-122"/>
              </a:rPr>
              <a:t> j=1; j&lt;=n; j++)    </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选取</a:t>
            </a:r>
            <a:r>
              <a:rPr lang="en-US" altLang="zh-CN" sz="2400" dirty="0">
                <a:latin typeface="+mn-lt"/>
                <a:ea typeface="微软雅黑 Light" panose="020B0502040204020203" pitchFamily="34" charset="-122"/>
              </a:rPr>
              <a:t>S</a:t>
            </a:r>
            <a:r>
              <a:rPr lang="zh-CN" altLang="en-US" sz="2400" dirty="0">
                <a:latin typeface="+mn-lt"/>
                <a:ea typeface="微软雅黑 Light" panose="020B0502040204020203" pitchFamily="34" charset="-122"/>
              </a:rPr>
              <a:t>之外的具有最小</a:t>
            </a:r>
            <a:r>
              <a:rPr lang="en-US" altLang="zh-CN" sz="2400" dirty="0" err="1">
                <a:latin typeface="+mn-lt"/>
                <a:ea typeface="微软雅黑 Light" panose="020B0502040204020203" pitchFamily="34" charset="-122"/>
              </a:rPr>
              <a:t>dist</a:t>
            </a:r>
            <a:r>
              <a:rPr lang="zh-CN" altLang="en-US" sz="2400" dirty="0">
                <a:latin typeface="+mn-lt"/>
                <a:ea typeface="微软雅黑 Light" panose="020B0502040204020203" pitchFamily="34" charset="-122"/>
              </a:rPr>
              <a:t>的</a:t>
            </a:r>
            <a:r>
              <a:rPr lang="en-US" altLang="zh-CN" sz="2400" dirty="0">
                <a:latin typeface="+mn-lt"/>
                <a:ea typeface="微软雅黑 Light" panose="020B0502040204020203" pitchFamily="34" charset="-122"/>
              </a:rPr>
              <a:t>u</a:t>
            </a:r>
          </a:p>
          <a:p>
            <a:pPr eaLnBrk="1" hangingPunct="1"/>
            <a:r>
              <a:rPr lang="en-US" altLang="zh-CN" sz="2400" dirty="0">
                <a:latin typeface="+mn-lt"/>
                <a:ea typeface="微软雅黑 Light" panose="020B0502040204020203" pitchFamily="34" charset="-122"/>
              </a:rPr>
              <a:t>            if ((!s[j]) &amp;&amp; (</a:t>
            </a:r>
            <a:r>
              <a:rPr lang="en-US" altLang="zh-CN" sz="2400" dirty="0" err="1">
                <a:latin typeface="+mn-lt"/>
                <a:ea typeface="微软雅黑 Light" panose="020B0502040204020203" pitchFamily="34" charset="-122"/>
              </a:rPr>
              <a:t>dist</a:t>
            </a:r>
            <a:r>
              <a:rPr lang="en-US" altLang="zh-CN" sz="2400" dirty="0">
                <a:latin typeface="+mn-lt"/>
                <a:ea typeface="微软雅黑 Light" panose="020B0502040204020203" pitchFamily="34" charset="-122"/>
              </a:rPr>
              <a:t>[j]&lt;temp))  {u=j; temp=</a:t>
            </a:r>
            <a:r>
              <a:rPr lang="en-US" altLang="zh-CN" sz="2400" dirty="0" err="1">
                <a:latin typeface="+mn-lt"/>
                <a:ea typeface="微软雅黑 Light" panose="020B0502040204020203" pitchFamily="34" charset="-122"/>
              </a:rPr>
              <a:t>dist</a:t>
            </a:r>
            <a:r>
              <a:rPr lang="en-US" altLang="zh-CN" sz="2400" dirty="0">
                <a:latin typeface="+mn-lt"/>
                <a:ea typeface="微软雅黑 Light" panose="020B0502040204020203" pitchFamily="34" charset="-122"/>
              </a:rPr>
              <a:t>[j]};</a:t>
            </a:r>
          </a:p>
          <a:p>
            <a:pPr eaLnBrk="1" hangingPunct="1"/>
            <a:r>
              <a:rPr lang="en-US" altLang="zh-CN" sz="2400" dirty="0">
                <a:latin typeface="+mn-lt"/>
                <a:ea typeface="微软雅黑 Light" panose="020B0502040204020203" pitchFamily="34" charset="-122"/>
              </a:rPr>
              <a:t>            s[u]=true;                  //</a:t>
            </a:r>
            <a:r>
              <a:rPr lang="zh-CN" altLang="en-US" sz="2400" dirty="0">
                <a:latin typeface="+mn-lt"/>
                <a:ea typeface="微软雅黑 Light" panose="020B0502040204020203" pitchFamily="34" charset="-122"/>
              </a:rPr>
              <a:t>将</a:t>
            </a:r>
            <a:r>
              <a:rPr lang="en-US" altLang="zh-CN" sz="2400" dirty="0">
                <a:latin typeface="+mn-lt"/>
                <a:ea typeface="微软雅黑 Light" panose="020B0502040204020203" pitchFamily="34" charset="-122"/>
              </a:rPr>
              <a:t>u</a:t>
            </a:r>
            <a:r>
              <a:rPr lang="zh-CN" altLang="en-US" sz="2400" dirty="0">
                <a:latin typeface="+mn-lt"/>
                <a:ea typeface="微软雅黑 Light" panose="020B0502040204020203" pitchFamily="34" charset="-122"/>
              </a:rPr>
              <a:t>放入</a:t>
            </a:r>
            <a:r>
              <a:rPr lang="en-US" altLang="zh-CN" sz="2400" dirty="0">
                <a:latin typeface="+mn-lt"/>
                <a:ea typeface="微软雅黑 Light" panose="020B0502040204020203" pitchFamily="34" charset="-122"/>
              </a:rPr>
              <a:t>S</a:t>
            </a:r>
          </a:p>
          <a:p>
            <a:pPr eaLnBrk="1" hangingPunct="1"/>
            <a:r>
              <a:rPr lang="en-US" altLang="zh-CN" sz="2400" dirty="0">
                <a:latin typeface="+mn-lt"/>
                <a:ea typeface="微软雅黑 Light" panose="020B0502040204020203" pitchFamily="34" charset="-122"/>
              </a:rPr>
              <a:t>       </a:t>
            </a:r>
            <a:r>
              <a:rPr lang="en-US" altLang="zh-CN" sz="2400" dirty="0">
                <a:solidFill>
                  <a:srgbClr val="C00000"/>
                </a:solidFill>
                <a:latin typeface="+mn-lt"/>
                <a:ea typeface="微软雅黑 Light" panose="020B0502040204020203" pitchFamily="34" charset="-122"/>
              </a:rPr>
              <a:t>for  (</a:t>
            </a:r>
            <a:r>
              <a:rPr lang="en-US" altLang="zh-CN" sz="2400" dirty="0" err="1">
                <a:solidFill>
                  <a:srgbClr val="C00000"/>
                </a:solidFill>
                <a:latin typeface="+mn-lt"/>
                <a:ea typeface="微软雅黑 Light" panose="020B0502040204020203" pitchFamily="34" charset="-122"/>
              </a:rPr>
              <a:t>int</a:t>
            </a:r>
            <a:r>
              <a:rPr lang="en-US" altLang="zh-CN" sz="2400" dirty="0">
                <a:solidFill>
                  <a:srgbClr val="C00000"/>
                </a:solidFill>
                <a:latin typeface="+mn-lt"/>
                <a:ea typeface="微软雅黑 Light" panose="020B0502040204020203" pitchFamily="34" charset="-122"/>
              </a:rPr>
              <a:t> j=1; j&lt;=n; j++)</a:t>
            </a:r>
          </a:p>
          <a:p>
            <a:pPr eaLnBrk="1" hangingPunct="1"/>
            <a:endParaRPr lang="en-US" altLang="zh-CN" sz="2400" dirty="0">
              <a:solidFill>
                <a:srgbClr val="C00000"/>
              </a:solidFill>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if  ((!s[j]&amp;&amp;(c[u][j]&lt;</a:t>
            </a:r>
            <a:r>
              <a:rPr lang="en-US" altLang="zh-CN" sz="2400" dirty="0" err="1">
                <a:latin typeface="+mn-lt"/>
                <a:ea typeface="微软雅黑 Light" panose="020B0502040204020203" pitchFamily="34" charset="-122"/>
              </a:rPr>
              <a:t>maxint</a:t>
            </a:r>
            <a:r>
              <a:rPr lang="en-US" altLang="zh-CN" sz="2400" dirty="0">
                <a:latin typeface="+mn-lt"/>
                <a:ea typeface="微软雅黑 Light" panose="020B0502040204020203" pitchFamily="34" charset="-122"/>
              </a:rPr>
              <a:t>)  {</a:t>
            </a:r>
          </a:p>
          <a:p>
            <a:pPr eaLnBrk="1" hangingPunct="1"/>
            <a:r>
              <a:rPr lang="en-US" altLang="zh-CN" sz="2400" dirty="0">
                <a:latin typeface="+mn-lt"/>
                <a:ea typeface="微软雅黑 Light" panose="020B0502040204020203" pitchFamily="34" charset="-122"/>
              </a:rPr>
              <a:t>             …..</a:t>
            </a:r>
          </a:p>
          <a:p>
            <a:pPr eaLnBrk="1" hangingPunct="1"/>
            <a:r>
              <a:rPr lang="en-US" altLang="zh-CN" sz="2400" b="1" dirty="0">
                <a:solidFill>
                  <a:srgbClr val="FF0000"/>
                </a:solidFill>
                <a:latin typeface="+mn-lt"/>
                <a:ea typeface="微软雅黑 Light" panose="020B0502040204020203" pitchFamily="34" charset="-122"/>
              </a:rPr>
              <a:t>}</a:t>
            </a:r>
            <a:r>
              <a:rPr lang="en-US" altLang="zh-CN" sz="2400" dirty="0">
                <a:latin typeface="+mn-lt"/>
                <a:ea typeface="微软雅黑 Light" panose="020B0502040204020203" pitchFamily="34" charset="-122"/>
              </a:rPr>
              <a:t>                                                        </a:t>
            </a:r>
            <a:endParaRPr lang="zh-CN" altLang="en-US" sz="2400" dirty="0">
              <a:latin typeface="+mn-lt"/>
              <a:ea typeface="微软雅黑 Light" panose="020B0502040204020203" pitchFamily="34" charset="-122"/>
            </a:endParaRPr>
          </a:p>
        </p:txBody>
      </p:sp>
      <p:sp>
        <p:nvSpPr>
          <p:cNvPr id="10" name="TextBox 1">
            <a:extLst>
              <a:ext uri="{FF2B5EF4-FFF2-40B4-BE49-F238E27FC236}">
                <a16:creationId xmlns:a16="http://schemas.microsoft.com/office/drawing/2014/main" id="{69C03069-7B77-4E4A-BA08-F9EAE7DB1488}"/>
              </a:ext>
            </a:extLst>
          </p:cNvPr>
          <p:cNvSpPr txBox="1">
            <a:spLocks noChangeArrowheads="1"/>
          </p:cNvSpPr>
          <p:nvPr/>
        </p:nvSpPr>
        <p:spPr bwMode="auto">
          <a:xfrm>
            <a:off x="7631113" y="3965896"/>
            <a:ext cx="1512887" cy="6477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如果</a:t>
            </a:r>
            <a:r>
              <a:rPr lang="en-US" altLang="zh-CN">
                <a:latin typeface="+mn-lt"/>
                <a:ea typeface="微软雅黑 Light" panose="020B0502040204020203" pitchFamily="34" charset="-122"/>
              </a:rPr>
              <a:t>j</a:t>
            </a:r>
            <a:r>
              <a:rPr lang="zh-CN" altLang="en-US">
                <a:latin typeface="+mn-lt"/>
                <a:ea typeface="微软雅黑 Light" panose="020B0502040204020203" pitchFamily="34" charset="-122"/>
              </a:rPr>
              <a:t>在</a:t>
            </a:r>
            <a:r>
              <a:rPr lang="en-US" altLang="zh-CN">
                <a:latin typeface="+mn-lt"/>
                <a:ea typeface="微软雅黑 Light" panose="020B0502040204020203" pitchFamily="34" charset="-122"/>
              </a:rPr>
              <a:t>S</a:t>
            </a:r>
            <a:r>
              <a:rPr lang="zh-CN" altLang="en-US">
                <a:latin typeface="+mn-lt"/>
                <a:ea typeface="微软雅黑 Light" panose="020B0502040204020203" pitchFamily="34" charset="-122"/>
              </a:rPr>
              <a:t>中，则</a:t>
            </a:r>
            <a:r>
              <a:rPr lang="en-US" altLang="zh-CN">
                <a:latin typeface="+mn-lt"/>
                <a:ea typeface="微软雅黑 Light" panose="020B0502040204020203" pitchFamily="34" charset="-122"/>
              </a:rPr>
              <a:t>s[j]=true</a:t>
            </a:r>
            <a:endParaRPr lang="zh-CN" altLang="en-US">
              <a:latin typeface="+mn-lt"/>
              <a:ea typeface="微软雅黑 Light" panose="020B0502040204020203" pitchFamily="34" charset="-122"/>
            </a:endParaRPr>
          </a:p>
        </p:txBody>
      </p:sp>
      <p:sp>
        <p:nvSpPr>
          <p:cNvPr id="11" name="TextBox 2">
            <a:extLst>
              <a:ext uri="{FF2B5EF4-FFF2-40B4-BE49-F238E27FC236}">
                <a16:creationId xmlns:a16="http://schemas.microsoft.com/office/drawing/2014/main" id="{99CA3A46-9C18-4955-AB50-C56DF7EA85CF}"/>
              </a:ext>
            </a:extLst>
          </p:cNvPr>
          <p:cNvSpPr txBox="1">
            <a:spLocks noChangeArrowheads="1"/>
          </p:cNvSpPr>
          <p:nvPr/>
        </p:nvSpPr>
        <p:spPr bwMode="auto">
          <a:xfrm>
            <a:off x="3535371" y="6502637"/>
            <a:ext cx="533325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  </a:t>
            </a:r>
            <a:r>
              <a:rPr lang="zh-CN" altLang="en-US">
                <a:latin typeface="+mn-lt"/>
                <a:ea typeface="微软雅黑 Light" panose="020B0502040204020203" pitchFamily="34" charset="-122"/>
              </a:rPr>
              <a:t>新加入</a:t>
            </a:r>
            <a:r>
              <a:rPr lang="en-US" altLang="zh-CN">
                <a:latin typeface="+mn-lt"/>
                <a:ea typeface="微软雅黑 Light" panose="020B0502040204020203" pitchFamily="34" charset="-122"/>
              </a:rPr>
              <a:t>u</a:t>
            </a:r>
            <a:r>
              <a:rPr lang="zh-CN" altLang="en-US">
                <a:latin typeface="+mn-lt"/>
                <a:ea typeface="微软雅黑 Light" panose="020B0502040204020203" pitchFamily="34" charset="-122"/>
              </a:rPr>
              <a:t>后，对于当前不在</a:t>
            </a:r>
            <a:r>
              <a:rPr lang="en-US" altLang="zh-CN">
                <a:latin typeface="+mn-lt"/>
                <a:ea typeface="微软雅黑 Light" panose="020B0502040204020203" pitchFamily="34" charset="-122"/>
              </a:rPr>
              <a:t>S</a:t>
            </a:r>
            <a:r>
              <a:rPr lang="zh-CN" altLang="en-US">
                <a:latin typeface="+mn-lt"/>
                <a:ea typeface="微软雅黑 Light" panose="020B0502040204020203" pitchFamily="34" charset="-122"/>
              </a:rPr>
              <a:t>中的</a:t>
            </a:r>
            <a:r>
              <a:rPr lang="en-US" altLang="zh-CN">
                <a:latin typeface="+mn-lt"/>
                <a:ea typeface="微软雅黑 Light" panose="020B0502040204020203" pitchFamily="34" charset="-122"/>
              </a:rPr>
              <a:t>j</a:t>
            </a:r>
            <a:r>
              <a:rPr lang="zh-CN" altLang="en-US">
                <a:latin typeface="+mn-lt"/>
                <a:ea typeface="微软雅黑 Light" panose="020B0502040204020203" pitchFamily="34" charset="-122"/>
              </a:rPr>
              <a:t>，更新其</a:t>
            </a:r>
            <a:r>
              <a:rPr lang="en-US" altLang="zh-CN">
                <a:latin typeface="+mn-lt"/>
                <a:ea typeface="微软雅黑 Light" panose="020B0502040204020203" pitchFamily="34" charset="-122"/>
              </a:rPr>
              <a:t>dist[j]</a:t>
            </a:r>
            <a:endParaRPr lang="zh-CN" altLang="en-US">
              <a:latin typeface="+mn-lt"/>
              <a:ea typeface="微软雅黑 Light" panose="020B0502040204020203" pitchFamily="34" charset="-122"/>
            </a:endParaRPr>
          </a:p>
        </p:txBody>
      </p:sp>
      <p:cxnSp>
        <p:nvCxnSpPr>
          <p:cNvPr id="12" name="直接连接符 11">
            <a:extLst>
              <a:ext uri="{FF2B5EF4-FFF2-40B4-BE49-F238E27FC236}">
                <a16:creationId xmlns:a16="http://schemas.microsoft.com/office/drawing/2014/main" id="{DFF8C79D-BE96-4BF3-9156-002DC615479D}"/>
              </a:ext>
            </a:extLst>
          </p:cNvPr>
          <p:cNvCxnSpPr/>
          <p:nvPr/>
        </p:nvCxnSpPr>
        <p:spPr bwMode="auto">
          <a:xfrm>
            <a:off x="1403350" y="6126905"/>
            <a:ext cx="792386" cy="0"/>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3" name="直接箭头连接符 12">
            <a:extLst>
              <a:ext uri="{FF2B5EF4-FFF2-40B4-BE49-F238E27FC236}">
                <a16:creationId xmlns:a16="http://schemas.microsoft.com/office/drawing/2014/main" id="{0E9A20D9-B2D5-45AA-8609-916F097CC69E}"/>
              </a:ext>
            </a:extLst>
          </p:cNvPr>
          <p:cNvCxnSpPr>
            <a:stCxn id="14" idx="3"/>
          </p:cNvCxnSpPr>
          <p:nvPr/>
        </p:nvCxnSpPr>
        <p:spPr bwMode="auto">
          <a:xfrm flipV="1">
            <a:off x="885463" y="6126905"/>
            <a:ext cx="517887" cy="58425"/>
          </a:xfrm>
          <a:prstGeom prst="straightConnector1">
            <a:avLst/>
          </a:prstGeom>
          <a:solidFill>
            <a:schemeClr val="accent1"/>
          </a:solidFill>
          <a:ln w="63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4" name="TextBox 5">
            <a:extLst>
              <a:ext uri="{FF2B5EF4-FFF2-40B4-BE49-F238E27FC236}">
                <a16:creationId xmlns:a16="http://schemas.microsoft.com/office/drawing/2014/main" id="{DE9780E6-AE1B-4739-BA87-959C6D7E5D40}"/>
              </a:ext>
            </a:extLst>
          </p:cNvPr>
          <p:cNvSpPr txBox="1"/>
          <p:nvPr/>
        </p:nvSpPr>
        <p:spPr>
          <a:xfrm>
            <a:off x="0" y="6031441"/>
            <a:ext cx="885463" cy="307777"/>
          </a:xfrm>
          <a:prstGeom prst="rect">
            <a:avLst/>
          </a:prstGeom>
          <a:solidFill>
            <a:srgbClr val="FFFF00"/>
          </a:solidFill>
          <a:ln>
            <a:solidFill>
              <a:srgbClr val="FF0000"/>
            </a:solidFill>
          </a:ln>
        </p:spPr>
        <p:txBody>
          <a:bodyPr wrap="square" rtlCol="0">
            <a:spAutoFit/>
          </a:bodyPr>
          <a:lstStyle/>
          <a:p>
            <a:r>
              <a:rPr lang="en-US" altLang="zh-CN" sz="1400" dirty="0">
                <a:ea typeface="微软雅黑 Light" panose="020B0502040204020203" pitchFamily="34" charset="-122"/>
              </a:rPr>
              <a:t>j</a:t>
            </a:r>
            <a:r>
              <a:rPr lang="zh-CN" altLang="en-US" sz="1400" dirty="0">
                <a:ea typeface="微软雅黑 Light" panose="020B0502040204020203" pitchFamily="34" charset="-122"/>
              </a:rPr>
              <a:t>在</a:t>
            </a:r>
            <a:r>
              <a:rPr lang="en-US" altLang="zh-CN" sz="1400" dirty="0">
                <a:ea typeface="微软雅黑 Light" panose="020B0502040204020203" pitchFamily="34" charset="-122"/>
              </a:rPr>
              <a:t>S</a:t>
            </a:r>
            <a:r>
              <a:rPr lang="zh-CN" altLang="en-US" sz="1400" dirty="0">
                <a:ea typeface="微软雅黑 Light" panose="020B0502040204020203" pitchFamily="34" charset="-122"/>
              </a:rPr>
              <a:t>之外</a:t>
            </a:r>
          </a:p>
        </p:txBody>
      </p:sp>
      <p:cxnSp>
        <p:nvCxnSpPr>
          <p:cNvPr id="15" name="直接箭头连接符 3">
            <a:extLst>
              <a:ext uri="{FF2B5EF4-FFF2-40B4-BE49-F238E27FC236}">
                <a16:creationId xmlns:a16="http://schemas.microsoft.com/office/drawing/2014/main" id="{0B59CCE5-9373-4870-BB51-1A7564EFC64B}"/>
              </a:ext>
            </a:extLst>
          </p:cNvPr>
          <p:cNvCxnSpPr>
            <a:cxnSpLocks noChangeShapeType="1"/>
          </p:cNvCxnSpPr>
          <p:nvPr/>
        </p:nvCxnSpPr>
        <p:spPr bwMode="auto">
          <a:xfrm flipH="1">
            <a:off x="1403350" y="2552499"/>
            <a:ext cx="5538787" cy="1487066"/>
          </a:xfrm>
          <a:prstGeom prst="straightConnector1">
            <a:avLst/>
          </a:prstGeom>
          <a:noFill/>
          <a:ln w="285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7" name="直接箭头连接符 5">
            <a:extLst>
              <a:ext uri="{FF2B5EF4-FFF2-40B4-BE49-F238E27FC236}">
                <a16:creationId xmlns:a16="http://schemas.microsoft.com/office/drawing/2014/main" id="{CFD4E5CF-63F1-4CB0-9A6A-B34466807DA4}"/>
              </a:ext>
            </a:extLst>
          </p:cNvPr>
          <p:cNvCxnSpPr>
            <a:cxnSpLocks noChangeShapeType="1"/>
          </p:cNvCxnSpPr>
          <p:nvPr/>
        </p:nvCxnSpPr>
        <p:spPr bwMode="auto">
          <a:xfrm flipH="1">
            <a:off x="1221129" y="2561752"/>
            <a:ext cx="2191153" cy="2925178"/>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9" name="直接箭头连接符 9">
            <a:extLst>
              <a:ext uri="{FF2B5EF4-FFF2-40B4-BE49-F238E27FC236}">
                <a16:creationId xmlns:a16="http://schemas.microsoft.com/office/drawing/2014/main" id="{6D8DF265-2D9D-409C-9797-D54732A255C6}"/>
              </a:ext>
            </a:extLst>
          </p:cNvPr>
          <p:cNvCxnSpPr>
            <a:cxnSpLocks noChangeShapeType="1"/>
          </p:cNvCxnSpPr>
          <p:nvPr/>
        </p:nvCxnSpPr>
        <p:spPr bwMode="auto">
          <a:xfrm flipH="1">
            <a:off x="1526782" y="2561750"/>
            <a:ext cx="2087564" cy="4026069"/>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Tree>
    <p:extLst>
      <p:ext uri="{BB962C8B-B14F-4D97-AF65-F5344CB8AC3E}">
        <p14:creationId xmlns:p14="http://schemas.microsoft.com/office/powerpoint/2010/main" val="27450129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CA884C-D18A-4DD6-89F0-78953C2B855D}"/>
              </a:ext>
            </a:extLst>
          </p:cNvPr>
          <p:cNvSpPr>
            <a:spLocks noGrp="1"/>
          </p:cNvSpPr>
          <p:nvPr>
            <p:ph type="title"/>
          </p:nvPr>
        </p:nvSpPr>
        <p:spPr/>
        <p:txBody>
          <a:bodyPr/>
          <a:lstStyle/>
          <a:p>
            <a:r>
              <a:rPr lang="zh-CN" altLang="en-US" dirty="0"/>
              <a:t>算法正确性证明</a:t>
            </a:r>
          </a:p>
        </p:txBody>
      </p:sp>
      <p:sp>
        <p:nvSpPr>
          <p:cNvPr id="3" name="内容占位符 2">
            <a:extLst>
              <a:ext uri="{FF2B5EF4-FFF2-40B4-BE49-F238E27FC236}">
                <a16:creationId xmlns:a16="http://schemas.microsoft.com/office/drawing/2014/main" id="{B4F3E0AC-0030-496C-986D-602C95511F9C}"/>
              </a:ext>
            </a:extLst>
          </p:cNvPr>
          <p:cNvSpPr>
            <a:spLocks noGrp="1"/>
          </p:cNvSpPr>
          <p:nvPr>
            <p:ph idx="1"/>
          </p:nvPr>
        </p:nvSpPr>
        <p:spPr/>
        <p:txBody>
          <a:bodyPr/>
          <a:lstStyle/>
          <a:p>
            <a:r>
              <a:rPr lang="zh-CN" altLang="en-US" dirty="0"/>
              <a:t>问题形式化</a:t>
            </a:r>
            <a:endParaRPr lang="en-US" altLang="zh-CN" dirty="0"/>
          </a:p>
          <a:p>
            <a:r>
              <a:rPr lang="zh-CN" altLang="en-US" dirty="0"/>
              <a:t>贪心选择性质</a:t>
            </a:r>
            <a:endParaRPr lang="en-US" altLang="zh-CN" dirty="0"/>
          </a:p>
          <a:p>
            <a:r>
              <a:rPr lang="zh-CN" altLang="en-US" dirty="0"/>
              <a:t>最优子结构性质</a:t>
            </a:r>
          </a:p>
        </p:txBody>
      </p:sp>
      <p:sp>
        <p:nvSpPr>
          <p:cNvPr id="4" name="日期占位符 3">
            <a:extLst>
              <a:ext uri="{FF2B5EF4-FFF2-40B4-BE49-F238E27FC236}">
                <a16:creationId xmlns:a16="http://schemas.microsoft.com/office/drawing/2014/main" id="{A44D7F4E-26DA-4BD8-9969-A0349C8A166B}"/>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821CABBF-28E4-4C0D-ACC7-F784BF41B760}"/>
              </a:ext>
            </a:extLst>
          </p:cNvPr>
          <p:cNvSpPr>
            <a:spLocks noGrp="1"/>
          </p:cNvSpPr>
          <p:nvPr>
            <p:ph type="sldNum" sz="quarter" idx="12"/>
          </p:nvPr>
        </p:nvSpPr>
        <p:spPr/>
        <p:txBody>
          <a:bodyPr/>
          <a:lstStyle/>
          <a:p>
            <a:fld id="{EEA58A3B-43CE-4AA0-90B5-EB47AFAFEB34}" type="slidenum">
              <a:rPr lang="zh-CN" altLang="en-US" smtClean="0"/>
              <a:pPr/>
              <a:t>86</a:t>
            </a:fld>
            <a:endParaRPr lang="zh-CN" altLang="en-US" dirty="0"/>
          </a:p>
        </p:txBody>
      </p:sp>
    </p:spTree>
    <p:extLst>
      <p:ext uri="{BB962C8B-B14F-4D97-AF65-F5344CB8AC3E}">
        <p14:creationId xmlns:p14="http://schemas.microsoft.com/office/powerpoint/2010/main" val="3293733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79DB8-B0DD-40A5-8D07-7417561CF1CC}"/>
              </a:ext>
            </a:extLst>
          </p:cNvPr>
          <p:cNvSpPr>
            <a:spLocks noGrp="1"/>
          </p:cNvSpPr>
          <p:nvPr>
            <p:ph type="title"/>
          </p:nvPr>
        </p:nvSpPr>
        <p:spPr/>
        <p:txBody>
          <a:bodyPr/>
          <a:lstStyle/>
          <a:p>
            <a:r>
              <a:rPr lang="zh-CN" altLang="en-US" dirty="0"/>
              <a:t>算法正确性证明：问题形式化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D8771A-A881-44D1-82D2-0CC56AE7E196}"/>
                  </a:ext>
                </a:extLst>
              </p:cNvPr>
              <p:cNvSpPr>
                <a:spLocks noGrp="1"/>
              </p:cNvSpPr>
              <p:nvPr>
                <p:ph idx="1"/>
              </p:nvPr>
            </p:nvSpPr>
            <p:spPr/>
            <p:txBody>
              <a:bodyPr/>
              <a:lstStyle/>
              <a:p>
                <a:r>
                  <a:rPr lang="zh-CN" altLang="en-US" sz="2400" dirty="0">
                    <a:sym typeface="Wingdings" pitchFamily="2" charset="2"/>
                  </a:rPr>
                  <a:t>对图</a:t>
                </a:r>
                <a:r>
                  <a:rPr lang="en-US" altLang="zh-CN" sz="2400" dirty="0">
                    <a:sym typeface="Wingdings" pitchFamily="2" charset="2"/>
                  </a:rPr>
                  <a:t>G(V, E), </a:t>
                </a:r>
                <a:r>
                  <a:rPr lang="zh-CN" altLang="en-US" sz="2400" dirty="0">
                    <a:sym typeface="Wingdings" pitchFamily="2" charset="2"/>
                  </a:rPr>
                  <a:t>源点</a:t>
                </a:r>
                <a:r>
                  <a:rPr lang="en-US" altLang="zh-CN" sz="2400" dirty="0">
                    <a:sym typeface="Wingdings" pitchFamily="2" charset="2"/>
                  </a:rPr>
                  <a:t>v</a:t>
                </a:r>
                <a:r>
                  <a:rPr lang="zh-CN" altLang="en-US" sz="2400" dirty="0">
                    <a:sym typeface="Wingdings" pitchFamily="2" charset="2"/>
                  </a:rPr>
                  <a:t>，三方面描述问题</a:t>
                </a:r>
                <a:endParaRPr lang="en-US" altLang="zh-CN" sz="2400" dirty="0">
                  <a:sym typeface="Wingdings" pitchFamily="2" charset="2"/>
                </a:endParaRPr>
              </a:p>
              <a:p>
                <a:pPr lvl="1"/>
                <a:r>
                  <a:rPr lang="zh-CN" altLang="en-US" dirty="0">
                    <a:sym typeface="Wingdings" pitchFamily="2" charset="2"/>
                  </a:rPr>
                  <a:t>源点</a:t>
                </a:r>
                <a:r>
                  <a:rPr lang="en-US" altLang="zh-CN" dirty="0">
                    <a:sym typeface="Wingdings" pitchFamily="2" charset="2"/>
                  </a:rPr>
                  <a:t>v</a:t>
                </a:r>
                <a:r>
                  <a:rPr lang="zh-CN" altLang="en-US" dirty="0">
                    <a:sym typeface="Wingdings" pitchFamily="2" charset="2"/>
                  </a:rPr>
                  <a:t>，图中顶点集合</a:t>
                </a:r>
                <a:r>
                  <a:rPr lang="en-US" altLang="zh-CN" dirty="0">
                    <a:sym typeface="Wingdings" pitchFamily="2" charset="2"/>
                  </a:rPr>
                  <a:t>V,</a:t>
                </a:r>
                <a:r>
                  <a:rPr lang="zh-CN" altLang="en-US" dirty="0">
                    <a:sym typeface="Wingdings" pitchFamily="2" charset="2"/>
                  </a:rPr>
                  <a:t>，各顶点</a:t>
                </a:r>
                <a:r>
                  <a:rPr lang="en-US" altLang="zh-CN" dirty="0" err="1">
                    <a:sym typeface="Wingdings" pitchFamily="2" charset="2"/>
                  </a:rPr>
                  <a:t>u</a:t>
                </a:r>
                <a:r>
                  <a:rPr lang="en-US" altLang="zh-CN" sz="2400" dirty="0" err="1"/>
                  <a:t>∈</a:t>
                </a:r>
                <a:r>
                  <a:rPr lang="en-US" altLang="zh-CN" dirty="0" err="1">
                    <a:sym typeface="Wingdings" pitchFamily="2" charset="2"/>
                  </a:rPr>
                  <a:t>V</a:t>
                </a:r>
                <a:r>
                  <a:rPr lang="zh-CN" altLang="en-US" dirty="0">
                    <a:sym typeface="Wingdings" pitchFamily="2" charset="2"/>
                  </a:rPr>
                  <a:t>的</a:t>
                </a:r>
                <a:r>
                  <a:rPr lang="zh-CN" altLang="en-US" dirty="0">
                    <a:solidFill>
                      <a:srgbClr val="FF0000"/>
                    </a:solidFill>
                    <a:sym typeface="Wingdings" pitchFamily="2" charset="2"/>
                  </a:rPr>
                  <a:t>全局</a:t>
                </a:r>
                <a:r>
                  <a:rPr lang="zh-CN" altLang="en-US" dirty="0">
                    <a:sym typeface="Wingdings" pitchFamily="2" charset="2"/>
                  </a:rPr>
                  <a:t>最短路径及其长度</a:t>
                </a:r>
                <a:r>
                  <a:rPr lang="en-US" altLang="zh-CN" sz="2400" dirty="0"/>
                  <a:t>d(v, u)</a:t>
                </a:r>
                <a:endParaRPr lang="en-US" altLang="zh-CN" dirty="0">
                  <a:sym typeface="Wingdings" pitchFamily="2" charset="2"/>
                </a:endParaRPr>
              </a:p>
              <a:p>
                <a:pPr lvl="2"/>
                <a:r>
                  <a:rPr lang="en-US" altLang="zh-CN" dirty="0">
                    <a:sym typeface="Wingdings" pitchFamily="2" charset="2"/>
                  </a:rPr>
                  <a:t> </a:t>
                </a:r>
                <a:r>
                  <a:rPr lang="zh-CN" altLang="en-US" dirty="0">
                    <a:sym typeface="Wingdings" pitchFamily="2" charset="2"/>
                  </a:rPr>
                  <a:t>算法迭代过程中保持不变</a:t>
                </a:r>
                <a:endParaRPr lang="en-US" altLang="zh-CN" dirty="0">
                  <a:sym typeface="Wingdings" pitchFamily="2" charset="2"/>
                </a:endParaRPr>
              </a:p>
              <a:p>
                <a:pPr lvl="1"/>
                <a:r>
                  <a:rPr lang="zh-CN" altLang="en-US" sz="2400" dirty="0">
                    <a:sym typeface="Wingdings" pitchFamily="2" charset="2"/>
                  </a:rPr>
                  <a:t>用于构造特殊最短路径的当前顶点集合</a:t>
                </a:r>
                <a:r>
                  <a:rPr lang="en-US" altLang="zh-CN" dirty="0"/>
                  <a:t>S</a:t>
                </a:r>
                <a:r>
                  <a:rPr lang="en-US" altLang="zh-CN" baseline="-25000" dirty="0"/>
                  <a:t>i </a:t>
                </a:r>
                <a:r>
                  <a:rPr lang="zh-CN" altLang="en-US" sz="2400" dirty="0">
                    <a:sym typeface="Wingdings" pitchFamily="2" charset="2"/>
                  </a:rPr>
                  <a:t>，</a:t>
                </a:r>
                <a:endParaRPr lang="en-US" altLang="zh-CN" sz="2400" dirty="0">
                  <a:sym typeface="Wingdings" pitchFamily="2" charset="2"/>
                </a:endParaRPr>
              </a:p>
              <a:p>
                <a:pPr lvl="2"/>
                <a:r>
                  <a:rPr lang="zh-CN" altLang="en-US" dirty="0">
                    <a:sym typeface="Wingdings" pitchFamily="2" charset="2"/>
                  </a:rPr>
                  <a:t>不断增加，定义了不同规模的子问题</a:t>
                </a:r>
                <a:endParaRPr lang="en-US" altLang="zh-CN" dirty="0">
                  <a:sym typeface="Wingdings" pitchFamily="2" charset="2"/>
                </a:endParaRPr>
              </a:p>
              <a:p>
                <a:pPr lvl="1"/>
                <a:r>
                  <a:rPr lang="zh-CN" altLang="en-US" sz="2400" dirty="0">
                    <a:sym typeface="Wingdings" pitchFamily="2" charset="2"/>
                  </a:rPr>
                  <a:t>指标：</a:t>
                </a:r>
                <a:r>
                  <a:rPr lang="zh-CN" altLang="en-US" dirty="0"/>
                  <a:t>相对于现有</a:t>
                </a:r>
                <a:r>
                  <a:rPr lang="en-US" altLang="zh-CN" dirty="0"/>
                  <a:t>S</a:t>
                </a:r>
                <a:r>
                  <a:rPr lang="en-US" altLang="zh-CN" baseline="-25000" dirty="0"/>
                  <a:t>i </a:t>
                </a:r>
                <a:r>
                  <a:rPr lang="zh-CN" altLang="en-US" dirty="0"/>
                  <a:t>，</a:t>
                </a:r>
                <a:r>
                  <a:rPr lang="zh-CN" altLang="en-US" dirty="0">
                    <a:sym typeface="Wingdings" pitchFamily="2" charset="2"/>
                  </a:rPr>
                  <a:t>对各顶点</a:t>
                </a:r>
                <a:r>
                  <a:rPr lang="en-US" altLang="zh-CN" dirty="0" err="1">
                    <a:sym typeface="Wingdings" pitchFamily="2" charset="2"/>
                  </a:rPr>
                  <a:t>u</a:t>
                </a:r>
                <a:r>
                  <a:rPr lang="en-US" altLang="zh-CN" dirty="0" err="1"/>
                  <a:t>∈</a:t>
                </a:r>
                <a:r>
                  <a:rPr lang="en-US" altLang="zh-CN" dirty="0" err="1">
                    <a:sym typeface="Wingdings" pitchFamily="2" charset="2"/>
                  </a:rPr>
                  <a:t>V</a:t>
                </a:r>
                <a:r>
                  <a:rPr lang="zh-CN" altLang="en-US" dirty="0">
                    <a:sym typeface="Wingdings" pitchFamily="2" charset="2"/>
                  </a:rPr>
                  <a:t>，特殊最短路径</a:t>
                </a:r>
                <a:r>
                  <a:rPr lang="en-US" altLang="zh-CN" dirty="0" err="1"/>
                  <a:t>dist</a:t>
                </a:r>
                <a:r>
                  <a:rPr lang="en-US" altLang="zh-CN" dirty="0"/>
                  <a:t>[u]</a:t>
                </a:r>
              </a:p>
              <a:p>
                <a:pPr lvl="2"/>
                <a:r>
                  <a:rPr lang="zh-CN" altLang="en-US" dirty="0"/>
                  <a:t>随着</a:t>
                </a:r>
                <a:r>
                  <a:rPr lang="en-US" altLang="zh-CN" dirty="0"/>
                  <a:t>S</a:t>
                </a:r>
                <a:r>
                  <a:rPr lang="en-US" altLang="zh-CN" baseline="-25000" dirty="0"/>
                  <a:t>i</a:t>
                </a:r>
                <a:r>
                  <a:rPr lang="zh-CN" altLang="en-US" dirty="0"/>
                  <a:t>的变化，</a:t>
                </a:r>
                <a:r>
                  <a:rPr lang="en-US" altLang="zh-CN" dirty="0"/>
                  <a:t> </a:t>
                </a:r>
                <a:r>
                  <a:rPr lang="en-US" altLang="zh-CN" dirty="0" err="1"/>
                  <a:t>dist</a:t>
                </a:r>
                <a:r>
                  <a:rPr lang="en-US" altLang="zh-CN" dirty="0"/>
                  <a:t>[u]</a:t>
                </a:r>
                <a:r>
                  <a:rPr lang="zh-CN" altLang="en-US" dirty="0"/>
                  <a:t>可能需要不断更新</a:t>
                </a:r>
                <a:endParaRPr lang="en-US" altLang="zh-CN" dirty="0"/>
              </a:p>
              <a:p>
                <a:endParaRPr lang="en-US" altLang="zh-CN" dirty="0"/>
              </a:p>
              <a:p>
                <a:r>
                  <a:rPr lang="zh-CN" altLang="en-US" dirty="0"/>
                  <a:t>问题</a:t>
                </a:r>
                <a:r>
                  <a:rPr lang="en-US" altLang="zh-CN" dirty="0"/>
                  <a:t>/</a:t>
                </a:r>
                <a:r>
                  <a:rPr lang="zh-CN" altLang="en-US" dirty="0"/>
                  <a:t>子问题描述：</a:t>
                </a:r>
                <a:r>
                  <a:rPr lang="en-US" altLang="zh-CN" dirty="0"/>
                  <a:t>[S</a:t>
                </a:r>
                <a:r>
                  <a:rPr lang="en-US" altLang="zh-CN" baseline="-25000" dirty="0"/>
                  <a:t>i</a:t>
                </a:r>
                <a:r>
                  <a:rPr lang="en-US" altLang="zh-CN" dirty="0"/>
                  <a:t>, {&lt;</a:t>
                </a:r>
                <a:r>
                  <a:rPr lang="en-US" altLang="zh-CN" dirty="0" err="1"/>
                  <a:t>u,dist</a:t>
                </a:r>
                <a:r>
                  <a:rPr lang="en-US" altLang="zh-CN" dirty="0"/>
                  <a:t>[u]&gt;}], S</a:t>
                </a:r>
                <a:r>
                  <a:rPr lang="en-US" altLang="zh-CN" baseline="-25000" dirty="0"/>
                  <a:t>i </a:t>
                </a:r>
                <a14:m>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oMath>
                </a14:m>
                <a:r>
                  <a:rPr lang="en-US" altLang="zh-CN" sz="2400" dirty="0">
                    <a:solidFill>
                      <a:srgbClr val="000000"/>
                    </a:solidFill>
                  </a:rPr>
                  <a:t>V</a:t>
                </a:r>
                <a:r>
                  <a:rPr lang="en-US" altLang="zh-CN" dirty="0">
                    <a:solidFill>
                      <a:srgbClr val="000000"/>
                    </a:solidFill>
                  </a:rPr>
                  <a:t>, </a:t>
                </a:r>
                <a:r>
                  <a:rPr lang="en-US" altLang="zh-CN" dirty="0" err="1"/>
                  <a:t>u∈V</a:t>
                </a:r>
                <a:r>
                  <a:rPr lang="en-US" altLang="zh-CN" dirty="0"/>
                  <a:t>, </a:t>
                </a:r>
                <a:r>
                  <a:rPr lang="en-US" altLang="zh-CN" dirty="0" err="1"/>
                  <a:t>i</a:t>
                </a:r>
                <a:r>
                  <a:rPr lang="en-US" altLang="zh-CN" dirty="0"/>
                  <a:t>=0,1,…,n</a:t>
                </a:r>
              </a:p>
              <a:p>
                <a:pPr lvl="1"/>
                <a:r>
                  <a:rPr lang="zh-CN" altLang="en-US" dirty="0"/>
                  <a:t>最简子问题：</a:t>
                </a:r>
                <a:r>
                  <a:rPr lang="en-US" altLang="zh-CN" dirty="0"/>
                  <a:t>[{v}, {&lt;v, 0&gt;}]</a:t>
                </a:r>
                <a:r>
                  <a:rPr lang="zh-CN" altLang="en-US" dirty="0"/>
                  <a:t>，</a:t>
                </a:r>
                <a:r>
                  <a:rPr lang="en-US" altLang="zh-CN" dirty="0"/>
                  <a:t> S</a:t>
                </a:r>
                <a:r>
                  <a:rPr lang="en-US" altLang="zh-CN" baseline="-25000" dirty="0"/>
                  <a:t>i</a:t>
                </a:r>
                <a:r>
                  <a:rPr lang="en-US" altLang="zh-CN" dirty="0"/>
                  <a:t>={u}</a:t>
                </a:r>
                <a:r>
                  <a:rPr lang="zh-CN" altLang="en-US" dirty="0"/>
                  <a:t>只包含源点</a:t>
                </a:r>
                <a:r>
                  <a:rPr lang="en-US" altLang="zh-CN" dirty="0"/>
                  <a:t>v</a:t>
                </a:r>
              </a:p>
              <a:p>
                <a:pPr lvl="1"/>
                <a:r>
                  <a:rPr lang="zh-CN" altLang="en-US" dirty="0"/>
                  <a:t>原问题：</a:t>
                </a:r>
                <a:r>
                  <a:rPr lang="en-US" altLang="zh-CN" dirty="0"/>
                  <a:t>[V, {&lt;</a:t>
                </a:r>
                <a:r>
                  <a:rPr lang="en-US" altLang="zh-CN" dirty="0" err="1"/>
                  <a:t>u,</a:t>
                </a:r>
                <a:r>
                  <a:rPr lang="en-US" altLang="zh-CN" dirty="0" err="1">
                    <a:solidFill>
                      <a:srgbClr val="FF0000"/>
                    </a:solidFill>
                  </a:rPr>
                  <a:t>dist</a:t>
                </a:r>
                <a:r>
                  <a:rPr lang="en-US" altLang="zh-CN" dirty="0">
                    <a:solidFill>
                      <a:srgbClr val="FF0000"/>
                    </a:solidFill>
                  </a:rPr>
                  <a:t>[u]</a:t>
                </a:r>
                <a:r>
                  <a:rPr lang="en-US" altLang="zh-CN" dirty="0"/>
                  <a:t>&gt;}] = [V, {&lt;</a:t>
                </a:r>
                <a:r>
                  <a:rPr lang="en-US" altLang="zh-CN" dirty="0" err="1"/>
                  <a:t>u,</a:t>
                </a:r>
                <a:r>
                  <a:rPr lang="en-US" altLang="zh-CN" dirty="0" err="1">
                    <a:solidFill>
                      <a:srgbClr val="FF0000"/>
                    </a:solidFill>
                  </a:rPr>
                  <a:t>d</a:t>
                </a:r>
                <a:r>
                  <a:rPr lang="en-US" altLang="zh-CN" dirty="0">
                    <a:solidFill>
                      <a:srgbClr val="FF0000"/>
                    </a:solidFill>
                  </a:rPr>
                  <a:t>(</a:t>
                </a:r>
                <a:r>
                  <a:rPr lang="en-US" altLang="zh-CN" dirty="0" err="1">
                    <a:solidFill>
                      <a:srgbClr val="FF0000"/>
                    </a:solidFill>
                  </a:rPr>
                  <a:t>u,v</a:t>
                </a:r>
                <a:r>
                  <a:rPr lang="en-US" altLang="zh-CN" dirty="0">
                    <a:solidFill>
                      <a:srgbClr val="FF0000"/>
                    </a:solidFill>
                  </a:rPr>
                  <a:t>)</a:t>
                </a:r>
                <a:r>
                  <a:rPr lang="en-US" altLang="zh-CN" dirty="0"/>
                  <a:t>&gt;}]</a:t>
                </a:r>
                <a:r>
                  <a:rPr lang="zh-CN" altLang="en-US" dirty="0"/>
                  <a:t>，</a:t>
                </a:r>
                <a:r>
                  <a:rPr lang="en-US" altLang="zh-CN" dirty="0"/>
                  <a:t>S</a:t>
                </a:r>
                <a:r>
                  <a:rPr lang="en-US" altLang="zh-CN" baseline="-25000" dirty="0"/>
                  <a:t>i </a:t>
                </a:r>
                <a:r>
                  <a:rPr lang="en-US" altLang="zh-CN" dirty="0"/>
                  <a:t>=V, </a:t>
                </a:r>
                <a:r>
                  <a:rPr lang="en-US" altLang="zh-CN" dirty="0" err="1"/>
                  <a:t>dist</a:t>
                </a:r>
                <a:r>
                  <a:rPr lang="en-US" altLang="zh-CN" dirty="0"/>
                  <a:t>[u]=d(</a:t>
                </a:r>
                <a:r>
                  <a:rPr lang="en-US" altLang="zh-CN" dirty="0" err="1"/>
                  <a:t>v,u</a:t>
                </a:r>
                <a:r>
                  <a:rPr lang="en-US" altLang="zh-CN" dirty="0"/>
                  <a:t>)</a:t>
                </a:r>
              </a:p>
              <a:p>
                <a:pPr lvl="1"/>
                <a:endParaRPr lang="zh-CN" altLang="en-US" dirty="0"/>
              </a:p>
            </p:txBody>
          </p:sp>
        </mc:Choice>
        <mc:Fallback xmlns="">
          <p:sp>
            <p:nvSpPr>
              <p:cNvPr id="3" name="内容占位符 2">
                <a:extLst>
                  <a:ext uri="{FF2B5EF4-FFF2-40B4-BE49-F238E27FC236}">
                    <a16:creationId xmlns:a16="http://schemas.microsoft.com/office/drawing/2014/main" id="{FED8771A-A881-44D1-82D2-0CC56AE7E196}"/>
                  </a:ext>
                </a:extLst>
              </p:cNvPr>
              <p:cNvSpPr>
                <a:spLocks noGrp="1" noRot="1" noChangeAspect="1" noMove="1" noResize="1" noEditPoints="1" noAdjustHandles="1" noChangeArrowheads="1" noChangeShapeType="1" noTextEdit="1"/>
              </p:cNvSpPr>
              <p:nvPr>
                <p:ph idx="1"/>
              </p:nvPr>
            </p:nvSpPr>
            <p:spPr>
              <a:blipFill>
                <a:blip r:embed="rId2"/>
                <a:stretch>
                  <a:fillRect l="-137" t="-211" b="-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E495BF6E-CF66-4258-94AB-DACB402FE979}"/>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F35AEBDE-A59E-4441-B594-ED34604148F7}"/>
              </a:ext>
            </a:extLst>
          </p:cNvPr>
          <p:cNvSpPr>
            <a:spLocks noGrp="1"/>
          </p:cNvSpPr>
          <p:nvPr>
            <p:ph type="sldNum" sz="quarter" idx="12"/>
          </p:nvPr>
        </p:nvSpPr>
        <p:spPr/>
        <p:txBody>
          <a:bodyPr/>
          <a:lstStyle/>
          <a:p>
            <a:fld id="{EEA58A3B-43CE-4AA0-90B5-EB47AFAFEB34}" type="slidenum">
              <a:rPr lang="zh-CN" altLang="en-US" smtClean="0"/>
              <a:pPr/>
              <a:t>87</a:t>
            </a:fld>
            <a:endParaRPr lang="zh-CN" altLang="en-US" dirty="0"/>
          </a:p>
        </p:txBody>
      </p:sp>
    </p:spTree>
    <p:extLst>
      <p:ext uri="{BB962C8B-B14F-4D97-AF65-F5344CB8AC3E}">
        <p14:creationId xmlns:p14="http://schemas.microsoft.com/office/powerpoint/2010/main" val="38500146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EAD77-0079-4273-AD6D-0C5DF609EC6D}"/>
              </a:ext>
            </a:extLst>
          </p:cNvPr>
          <p:cNvSpPr>
            <a:spLocks noGrp="1"/>
          </p:cNvSpPr>
          <p:nvPr>
            <p:ph type="title"/>
          </p:nvPr>
        </p:nvSpPr>
        <p:spPr/>
        <p:txBody>
          <a:bodyPr/>
          <a:lstStyle/>
          <a:p>
            <a:r>
              <a:rPr lang="zh-CN" altLang="en-US" dirty="0"/>
              <a:t>证明：贪心选择性质</a:t>
            </a:r>
          </a:p>
        </p:txBody>
      </p:sp>
      <p:sp>
        <p:nvSpPr>
          <p:cNvPr id="3" name="内容占位符 2">
            <a:extLst>
              <a:ext uri="{FF2B5EF4-FFF2-40B4-BE49-F238E27FC236}">
                <a16:creationId xmlns:a16="http://schemas.microsoft.com/office/drawing/2014/main" id="{96E22B50-6017-4EDB-99E9-AA9BF1C16BE8}"/>
              </a:ext>
            </a:extLst>
          </p:cNvPr>
          <p:cNvSpPr>
            <a:spLocks noGrp="1"/>
          </p:cNvSpPr>
          <p:nvPr>
            <p:ph idx="1"/>
          </p:nvPr>
        </p:nvSpPr>
        <p:spPr>
          <a:extLst>
            <a:ext uri="{909E8E84-426E-40DD-AFC4-6F175D3DCCD1}">
              <a14:hiddenFill xmlns:a14="http://schemas.microsoft.com/office/drawing/2010/main">
                <a:solidFill>
                  <a:srgbClr val="FFFFFF"/>
                </a:solidFill>
              </a14:hiddenFill>
            </a:ext>
          </a:extLst>
        </p:spPr>
        <p:txBody>
          <a:bodyPr/>
          <a:lstStyle/>
          <a:p>
            <a:r>
              <a:rPr lang="zh-CN" altLang="en-US" sz="2400" dirty="0">
                <a:solidFill>
                  <a:srgbClr val="000000"/>
                </a:solidFill>
              </a:rPr>
              <a:t>贪心选择策略</a:t>
            </a:r>
            <a:endParaRPr lang="en-US" altLang="zh-CN" dirty="0">
              <a:solidFill>
                <a:srgbClr val="000000"/>
              </a:solidFill>
            </a:endParaRPr>
          </a:p>
          <a:p>
            <a:pPr lvl="1"/>
            <a:r>
              <a:rPr lang="zh-CN" altLang="en-US" dirty="0">
                <a:solidFill>
                  <a:srgbClr val="000000"/>
                </a:solidFill>
              </a:rPr>
              <a:t>循环</a:t>
            </a:r>
            <a:r>
              <a:rPr lang="en-US" altLang="zh-CN" dirty="0">
                <a:solidFill>
                  <a:srgbClr val="000000"/>
                </a:solidFill>
              </a:rPr>
              <a:t>/</a:t>
            </a:r>
            <a:r>
              <a:rPr lang="zh-CN" altLang="en-US" dirty="0">
                <a:solidFill>
                  <a:srgbClr val="000000"/>
                </a:solidFill>
              </a:rPr>
              <a:t>迭代计算中每一步，从</a:t>
            </a:r>
            <a:r>
              <a:rPr lang="en-US" altLang="zh-CN" dirty="0">
                <a:solidFill>
                  <a:srgbClr val="000000"/>
                </a:solidFill>
              </a:rPr>
              <a:t>V-S</a:t>
            </a:r>
            <a:r>
              <a:rPr lang="en-US" altLang="zh-CN" baseline="-25000" dirty="0">
                <a:solidFill>
                  <a:srgbClr val="000000"/>
                </a:solidFill>
              </a:rPr>
              <a:t>i</a:t>
            </a:r>
            <a:r>
              <a:rPr lang="zh-CN" altLang="en-US" dirty="0">
                <a:solidFill>
                  <a:srgbClr val="000000"/>
                </a:solidFill>
              </a:rPr>
              <a:t>中选择具有最短特殊路径</a:t>
            </a:r>
            <a:r>
              <a:rPr lang="en-US" altLang="zh-CN" dirty="0" err="1">
                <a:solidFill>
                  <a:srgbClr val="000000"/>
                </a:solidFill>
              </a:rPr>
              <a:t>dist</a:t>
            </a:r>
            <a:r>
              <a:rPr lang="en-US" altLang="zh-CN" dirty="0">
                <a:solidFill>
                  <a:srgbClr val="000000"/>
                </a:solidFill>
              </a:rPr>
              <a:t>[u]</a:t>
            </a:r>
            <a:r>
              <a:rPr lang="zh-CN" altLang="en-US" dirty="0">
                <a:solidFill>
                  <a:srgbClr val="000000"/>
                </a:solidFill>
              </a:rPr>
              <a:t>的顶点</a:t>
            </a:r>
            <a:r>
              <a:rPr lang="en-US" altLang="zh-CN" dirty="0">
                <a:solidFill>
                  <a:srgbClr val="000000"/>
                </a:solidFill>
              </a:rPr>
              <a:t>u</a:t>
            </a:r>
            <a:r>
              <a:rPr lang="zh-CN" altLang="en-US" dirty="0">
                <a:solidFill>
                  <a:srgbClr val="000000"/>
                </a:solidFill>
              </a:rPr>
              <a:t>，加入</a:t>
            </a:r>
            <a:r>
              <a:rPr lang="en-US" altLang="zh-CN" dirty="0">
                <a:solidFill>
                  <a:srgbClr val="000000"/>
                </a:solidFill>
              </a:rPr>
              <a:t>S</a:t>
            </a:r>
            <a:r>
              <a:rPr lang="en-US" altLang="zh-CN" baseline="-25000" dirty="0">
                <a:solidFill>
                  <a:srgbClr val="000000"/>
                </a:solidFill>
              </a:rPr>
              <a:t>i</a:t>
            </a:r>
            <a:r>
              <a:rPr lang="zh-CN" altLang="en-US" dirty="0">
                <a:solidFill>
                  <a:srgbClr val="000000"/>
                </a:solidFill>
              </a:rPr>
              <a:t>得到</a:t>
            </a:r>
            <a:r>
              <a:rPr lang="en-US" altLang="zh-CN" dirty="0">
                <a:solidFill>
                  <a:srgbClr val="000000"/>
                </a:solidFill>
              </a:rPr>
              <a:t>S</a:t>
            </a:r>
            <a:r>
              <a:rPr lang="en-US" altLang="zh-CN" baseline="-25000" dirty="0">
                <a:solidFill>
                  <a:srgbClr val="000000"/>
                </a:solidFill>
              </a:rPr>
              <a:t>i+1</a:t>
            </a:r>
            <a:endParaRPr lang="en-US" altLang="zh-CN" dirty="0"/>
          </a:p>
          <a:p>
            <a:r>
              <a:rPr lang="zh-CN" altLang="en-US" dirty="0"/>
              <a:t>为证明贪心选择策略，需证明</a:t>
            </a:r>
            <a:endParaRPr lang="en-US" altLang="zh-CN" dirty="0"/>
          </a:p>
          <a:p>
            <a:pPr lvl="1"/>
            <a:r>
              <a:rPr lang="zh-CN" altLang="en-US" dirty="0">
                <a:solidFill>
                  <a:srgbClr val="000000"/>
                </a:solidFill>
              </a:rPr>
              <a:t>对任意</a:t>
            </a:r>
            <a:r>
              <a:rPr lang="zh-CN" altLang="en-US" dirty="0">
                <a:solidFill>
                  <a:srgbClr val="000000"/>
                </a:solidFill>
                <a:highlight>
                  <a:srgbClr val="FFFF00"/>
                </a:highlight>
              </a:rPr>
              <a:t>已经在</a:t>
            </a:r>
            <a:r>
              <a:rPr lang="en-US" altLang="zh-CN" dirty="0">
                <a:solidFill>
                  <a:srgbClr val="000000"/>
                </a:solidFill>
                <a:highlight>
                  <a:srgbClr val="FFFF00"/>
                </a:highlight>
              </a:rPr>
              <a:t>S</a:t>
            </a:r>
            <a:r>
              <a:rPr lang="en-US" altLang="zh-CN" baseline="-25000" dirty="0">
                <a:solidFill>
                  <a:srgbClr val="000000"/>
                </a:solidFill>
                <a:highlight>
                  <a:srgbClr val="FFFF00"/>
                </a:highlight>
              </a:rPr>
              <a:t>i</a:t>
            </a:r>
            <a:r>
              <a:rPr lang="zh-CN" altLang="en-US" dirty="0">
                <a:solidFill>
                  <a:srgbClr val="000000"/>
                </a:solidFill>
                <a:highlight>
                  <a:srgbClr val="FFFF00"/>
                </a:highlight>
              </a:rPr>
              <a:t>中的顶点</a:t>
            </a:r>
            <a:r>
              <a:rPr lang="en-US" altLang="zh-CN" dirty="0">
                <a:solidFill>
                  <a:srgbClr val="000000"/>
                </a:solidFill>
                <a:highlight>
                  <a:srgbClr val="FFFF00"/>
                </a:highlight>
              </a:rPr>
              <a:t>u</a:t>
            </a:r>
            <a:r>
              <a:rPr lang="zh-CN" altLang="en-US" dirty="0">
                <a:solidFill>
                  <a:srgbClr val="000000"/>
                </a:solidFill>
              </a:rPr>
              <a:t>，从</a:t>
            </a:r>
            <a:r>
              <a:rPr lang="en-US" altLang="zh-CN" dirty="0">
                <a:solidFill>
                  <a:srgbClr val="000000"/>
                </a:solidFill>
              </a:rPr>
              <a:t>v</a:t>
            </a:r>
            <a:r>
              <a:rPr lang="zh-CN" altLang="en-US" dirty="0">
                <a:solidFill>
                  <a:srgbClr val="000000"/>
                </a:solidFill>
              </a:rPr>
              <a:t>开始、经过</a:t>
            </a:r>
            <a:r>
              <a:rPr lang="en-US" altLang="zh-CN" dirty="0">
                <a:solidFill>
                  <a:srgbClr val="000000"/>
                </a:solidFill>
              </a:rPr>
              <a:t>G</a:t>
            </a:r>
            <a:r>
              <a:rPr lang="zh-CN" altLang="en-US" dirty="0">
                <a:solidFill>
                  <a:srgbClr val="000000"/>
                </a:solidFill>
              </a:rPr>
              <a:t>中任意顶点到达</a:t>
            </a:r>
            <a:r>
              <a:rPr lang="en-US" altLang="zh-CN" dirty="0">
                <a:solidFill>
                  <a:srgbClr val="000000"/>
                </a:solidFill>
              </a:rPr>
              <a:t>u</a:t>
            </a:r>
            <a:r>
              <a:rPr lang="zh-CN" altLang="en-US" dirty="0">
                <a:solidFill>
                  <a:srgbClr val="000000"/>
                </a:solidFill>
              </a:rPr>
              <a:t>的</a:t>
            </a:r>
            <a:r>
              <a:rPr lang="zh-CN" altLang="en-US" dirty="0">
                <a:solidFill>
                  <a:srgbClr val="FF0000"/>
                </a:solidFill>
              </a:rPr>
              <a:t>全局最短路径的长度</a:t>
            </a:r>
            <a:r>
              <a:rPr lang="en-US" altLang="zh-CN" b="1" dirty="0">
                <a:solidFill>
                  <a:srgbClr val="FF0000"/>
                </a:solidFill>
              </a:rPr>
              <a:t>d(v, u) </a:t>
            </a:r>
            <a:r>
              <a:rPr lang="en-US" altLang="zh-CN" dirty="0">
                <a:solidFill>
                  <a:srgbClr val="000000"/>
                </a:solidFill>
              </a:rPr>
              <a:t>= </a:t>
            </a:r>
            <a:r>
              <a:rPr lang="zh-CN" altLang="en-US" dirty="0">
                <a:solidFill>
                  <a:srgbClr val="FF0000"/>
                </a:solidFill>
              </a:rPr>
              <a:t>从</a:t>
            </a:r>
            <a:r>
              <a:rPr lang="en-US" altLang="zh-CN" dirty="0">
                <a:solidFill>
                  <a:srgbClr val="FF0000"/>
                </a:solidFill>
              </a:rPr>
              <a:t>v</a:t>
            </a:r>
            <a:r>
              <a:rPr lang="zh-CN" altLang="en-US" dirty="0">
                <a:solidFill>
                  <a:srgbClr val="FF0000"/>
                </a:solidFill>
              </a:rPr>
              <a:t>开始、只经过</a:t>
            </a:r>
            <a:r>
              <a:rPr lang="en-US" altLang="zh-CN" dirty="0">
                <a:solidFill>
                  <a:srgbClr val="FF0000"/>
                </a:solidFill>
              </a:rPr>
              <a:t>S</a:t>
            </a:r>
            <a:r>
              <a:rPr lang="en-US" altLang="zh-CN" baseline="-25000" dirty="0">
                <a:solidFill>
                  <a:srgbClr val="FF0000"/>
                </a:solidFill>
              </a:rPr>
              <a:t>i</a:t>
            </a:r>
            <a:r>
              <a:rPr lang="zh-CN" altLang="en-US" dirty="0">
                <a:solidFill>
                  <a:srgbClr val="FF0000"/>
                </a:solidFill>
              </a:rPr>
              <a:t>中顶点到达</a:t>
            </a:r>
            <a:r>
              <a:rPr lang="en-US" altLang="zh-CN" dirty="0">
                <a:solidFill>
                  <a:srgbClr val="FF0000"/>
                </a:solidFill>
              </a:rPr>
              <a:t>u</a:t>
            </a:r>
            <a:r>
              <a:rPr lang="zh-CN" altLang="en-US" dirty="0">
                <a:solidFill>
                  <a:srgbClr val="FF0000"/>
                </a:solidFill>
              </a:rPr>
              <a:t>的最短路径的长度</a:t>
            </a:r>
            <a:r>
              <a:rPr lang="en-US" altLang="zh-CN" b="1" dirty="0" err="1">
                <a:solidFill>
                  <a:srgbClr val="FF0000"/>
                </a:solidFill>
              </a:rPr>
              <a:t>dist</a:t>
            </a:r>
            <a:r>
              <a:rPr lang="en-US" altLang="zh-CN" b="1" dirty="0">
                <a:solidFill>
                  <a:srgbClr val="FF0000"/>
                </a:solidFill>
              </a:rPr>
              <a:t>(u)【</a:t>
            </a:r>
            <a:r>
              <a:rPr lang="zh-CN" altLang="en-US" u="sng" dirty="0"/>
              <a:t>全局最短路径就是特殊最短路径</a:t>
            </a:r>
            <a:r>
              <a:rPr lang="en-US" altLang="zh-CN" b="1" dirty="0">
                <a:solidFill>
                  <a:srgbClr val="FF0000"/>
                </a:solidFill>
              </a:rPr>
              <a:t>】</a:t>
            </a:r>
          </a:p>
          <a:p>
            <a:pPr lvl="1"/>
            <a:r>
              <a:rPr lang="zh-CN" altLang="en-US" sz="2400" dirty="0">
                <a:solidFill>
                  <a:srgbClr val="000000"/>
                </a:solidFill>
              </a:rPr>
              <a:t>即：不存在</a:t>
            </a:r>
            <a:r>
              <a:rPr lang="zh-CN" altLang="en-US" sz="2400" dirty="0">
                <a:solidFill>
                  <a:srgbClr val="0000FF"/>
                </a:solidFill>
              </a:rPr>
              <a:t>另一条</a:t>
            </a:r>
            <a:r>
              <a:rPr lang="en-US" altLang="zh-CN" sz="2400" dirty="0">
                <a:solidFill>
                  <a:srgbClr val="0000FF"/>
                </a:solidFill>
              </a:rPr>
              <a:t>v</a:t>
            </a:r>
            <a:r>
              <a:rPr lang="zh-CN" altLang="en-US" sz="2400" dirty="0">
                <a:solidFill>
                  <a:srgbClr val="0000FF"/>
                </a:solidFill>
              </a:rPr>
              <a:t>到</a:t>
            </a:r>
            <a:r>
              <a:rPr lang="en-US" altLang="zh-CN" sz="2400" dirty="0">
                <a:solidFill>
                  <a:srgbClr val="0000FF"/>
                </a:solidFill>
              </a:rPr>
              <a:t>u</a:t>
            </a:r>
            <a:r>
              <a:rPr lang="zh-CN" altLang="en-US" sz="2400" dirty="0">
                <a:solidFill>
                  <a:srgbClr val="0000FF"/>
                </a:solidFill>
              </a:rPr>
              <a:t>的最短路径</a:t>
            </a:r>
            <a:r>
              <a:rPr lang="zh-CN" altLang="en-US" sz="2400" dirty="0">
                <a:solidFill>
                  <a:srgbClr val="000000"/>
                </a:solidFill>
              </a:rPr>
              <a:t>，该路径</a:t>
            </a:r>
            <a:r>
              <a:rPr lang="en-US" altLang="zh-CN" sz="2400" dirty="0">
                <a:solidFill>
                  <a:srgbClr val="000000"/>
                </a:solidFill>
              </a:rPr>
              <a:t>[</a:t>
            </a:r>
            <a:r>
              <a:rPr lang="en-US" altLang="zh-CN" sz="2400" dirty="0" err="1">
                <a:solidFill>
                  <a:srgbClr val="000000"/>
                </a:solidFill>
              </a:rPr>
              <a:t>v</a:t>
            </a:r>
            <a:r>
              <a:rPr lang="en-US" altLang="zh-CN" sz="2400" dirty="0" err="1">
                <a:solidFill>
                  <a:srgbClr val="000000"/>
                </a:solidFill>
                <a:sym typeface="Wingdings" panose="05000000000000000000" pitchFamily="2" charset="2"/>
              </a:rPr>
              <a:t></a:t>
            </a:r>
            <a:r>
              <a:rPr lang="en-US" altLang="zh-CN" sz="2400" dirty="0" err="1">
                <a:solidFill>
                  <a:srgbClr val="000000"/>
                </a:solidFill>
              </a:rPr>
              <a:t>x</a:t>
            </a:r>
            <a:r>
              <a:rPr lang="en-US" altLang="zh-CN" sz="2400" dirty="0" err="1">
                <a:solidFill>
                  <a:srgbClr val="000000"/>
                </a:solidFill>
                <a:sym typeface="Wingdings" panose="05000000000000000000" pitchFamily="2" charset="2"/>
              </a:rPr>
              <a:t></a:t>
            </a:r>
            <a:r>
              <a:rPr lang="en-US" altLang="zh-CN" sz="2400" dirty="0" err="1">
                <a:solidFill>
                  <a:srgbClr val="000000"/>
                </a:solidFill>
              </a:rPr>
              <a:t>u</a:t>
            </a:r>
            <a:r>
              <a:rPr lang="en-US" altLang="zh-CN" sz="2400" dirty="0">
                <a:solidFill>
                  <a:srgbClr val="000000"/>
                </a:solidFill>
              </a:rPr>
              <a:t>]</a:t>
            </a:r>
            <a:r>
              <a:rPr lang="zh-CN" altLang="en-US" sz="2400" dirty="0">
                <a:solidFill>
                  <a:srgbClr val="000000"/>
                </a:solidFill>
              </a:rPr>
              <a:t>上某些节点</a:t>
            </a:r>
            <a:r>
              <a:rPr lang="en-US" altLang="zh-CN" sz="2400" dirty="0">
                <a:solidFill>
                  <a:srgbClr val="FF0000"/>
                </a:solidFill>
              </a:rPr>
              <a:t>x</a:t>
            </a:r>
            <a:r>
              <a:rPr lang="zh-CN" altLang="en-US" sz="2400" dirty="0">
                <a:solidFill>
                  <a:srgbClr val="000000"/>
                </a:solidFill>
              </a:rPr>
              <a:t>不在</a:t>
            </a:r>
            <a:r>
              <a:rPr lang="en-US" altLang="zh-CN" sz="2400" dirty="0">
                <a:solidFill>
                  <a:srgbClr val="000000"/>
                </a:solidFill>
              </a:rPr>
              <a:t>S </a:t>
            </a:r>
            <a:r>
              <a:rPr lang="zh-CN" altLang="en-US" sz="2400" dirty="0">
                <a:solidFill>
                  <a:srgbClr val="000000"/>
                </a:solidFill>
              </a:rPr>
              <a:t>中，</a:t>
            </a:r>
            <a:endParaRPr lang="en-US" altLang="zh-CN" sz="2400" dirty="0">
              <a:solidFill>
                <a:srgbClr val="000000"/>
              </a:solidFill>
            </a:endParaRPr>
          </a:p>
          <a:p>
            <a:pPr marL="268287" lvl="1" indent="0">
              <a:buNone/>
            </a:pPr>
            <a:r>
              <a:rPr lang="en-US" altLang="zh-CN" dirty="0">
                <a:solidFill>
                  <a:srgbClr val="000000"/>
                </a:solidFill>
              </a:rPr>
              <a:t>   </a:t>
            </a:r>
            <a:r>
              <a:rPr lang="zh-CN" altLang="en-US" sz="2400" dirty="0">
                <a:solidFill>
                  <a:srgbClr val="000000"/>
                </a:solidFill>
              </a:rPr>
              <a:t>且该路径长度</a:t>
            </a:r>
            <a:endParaRPr lang="en-US" altLang="zh-CN" sz="2400" dirty="0">
              <a:solidFill>
                <a:srgbClr val="000000"/>
              </a:solidFill>
            </a:endParaRPr>
          </a:p>
          <a:p>
            <a:pPr marL="268287" lvl="1" indent="0">
              <a:buNone/>
            </a:pPr>
            <a:r>
              <a:rPr lang="zh-CN" altLang="en-US" dirty="0">
                <a:solidFill>
                  <a:srgbClr val="000000"/>
                </a:solidFill>
              </a:rPr>
              <a:t>   </a:t>
            </a:r>
            <a:r>
              <a:rPr lang="en-US" altLang="zh-CN" sz="2400" dirty="0">
                <a:solidFill>
                  <a:srgbClr val="000000"/>
                </a:solidFill>
              </a:rPr>
              <a:t>d(</a:t>
            </a:r>
            <a:r>
              <a:rPr lang="en-US" altLang="zh-CN" sz="2400" dirty="0" err="1">
                <a:solidFill>
                  <a:srgbClr val="000000"/>
                </a:solidFill>
              </a:rPr>
              <a:t>v,u</a:t>
            </a:r>
            <a:r>
              <a:rPr lang="en-US" altLang="zh-CN" sz="2400" dirty="0">
                <a:solidFill>
                  <a:srgbClr val="000000"/>
                </a:solidFill>
              </a:rPr>
              <a:t>)&lt;</a:t>
            </a:r>
            <a:r>
              <a:rPr lang="en-US" altLang="zh-CN" sz="2400" dirty="0" err="1">
                <a:solidFill>
                  <a:srgbClr val="000000"/>
                </a:solidFill>
              </a:rPr>
              <a:t>dist</a:t>
            </a:r>
            <a:r>
              <a:rPr lang="en-US" altLang="zh-CN" sz="2400" dirty="0">
                <a:solidFill>
                  <a:srgbClr val="000000"/>
                </a:solidFill>
              </a:rPr>
              <a:t>[u]</a:t>
            </a:r>
          </a:p>
          <a:p>
            <a:endParaRPr lang="en-US" altLang="zh-CN" dirty="0"/>
          </a:p>
          <a:p>
            <a:endParaRPr lang="zh-CN" altLang="en-US" dirty="0"/>
          </a:p>
        </p:txBody>
      </p:sp>
      <p:sp>
        <p:nvSpPr>
          <p:cNvPr id="4" name="日期占位符 3">
            <a:extLst>
              <a:ext uri="{FF2B5EF4-FFF2-40B4-BE49-F238E27FC236}">
                <a16:creationId xmlns:a16="http://schemas.microsoft.com/office/drawing/2014/main" id="{94F474D1-15F7-4B4B-BC93-76632EBA6EED}"/>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E6A3F446-D051-470D-96BD-E2CA085AC44E}"/>
              </a:ext>
            </a:extLst>
          </p:cNvPr>
          <p:cNvSpPr>
            <a:spLocks noGrp="1"/>
          </p:cNvSpPr>
          <p:nvPr>
            <p:ph type="sldNum" sz="quarter" idx="12"/>
          </p:nvPr>
        </p:nvSpPr>
        <p:spPr/>
        <p:txBody>
          <a:bodyPr/>
          <a:lstStyle/>
          <a:p>
            <a:fld id="{EEA58A3B-43CE-4AA0-90B5-EB47AFAFEB34}" type="slidenum">
              <a:rPr lang="zh-CN" altLang="en-US" smtClean="0"/>
              <a:pPr/>
              <a:t>88</a:t>
            </a:fld>
            <a:endParaRPr lang="zh-CN" altLang="en-US" dirty="0"/>
          </a:p>
        </p:txBody>
      </p:sp>
      <p:sp>
        <p:nvSpPr>
          <p:cNvPr id="7" name="AutoShape 8">
            <a:hlinkClick r:id="rId2" action="ppaction://hlinksldjump" highlightClick="1"/>
            <a:extLst>
              <a:ext uri="{FF2B5EF4-FFF2-40B4-BE49-F238E27FC236}">
                <a16:creationId xmlns:a16="http://schemas.microsoft.com/office/drawing/2014/main" id="{AA436603-A288-4BBE-B07E-67D0295DBFF4}"/>
              </a:ext>
            </a:extLst>
          </p:cNvPr>
          <p:cNvSpPr>
            <a:spLocks noChangeArrowheads="1"/>
          </p:cNvSpPr>
          <p:nvPr/>
        </p:nvSpPr>
        <p:spPr bwMode="auto">
          <a:xfrm>
            <a:off x="4806942" y="1808042"/>
            <a:ext cx="504825" cy="215900"/>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p>
        </p:txBody>
      </p:sp>
      <p:sp>
        <p:nvSpPr>
          <p:cNvPr id="8" name="Oval 12">
            <a:extLst>
              <a:ext uri="{FF2B5EF4-FFF2-40B4-BE49-F238E27FC236}">
                <a16:creationId xmlns:a16="http://schemas.microsoft.com/office/drawing/2014/main" id="{7D74A551-A670-421B-928F-76400AEFC77C}"/>
              </a:ext>
            </a:extLst>
          </p:cNvPr>
          <p:cNvSpPr>
            <a:spLocks noChangeArrowheads="1"/>
          </p:cNvSpPr>
          <p:nvPr/>
        </p:nvSpPr>
        <p:spPr bwMode="auto">
          <a:xfrm>
            <a:off x="2920999" y="4514229"/>
            <a:ext cx="5064969" cy="2073590"/>
          </a:xfrm>
          <a:prstGeom prst="ellipse">
            <a:avLst/>
          </a:prstGeom>
          <a:solidFill>
            <a:schemeClr val="bg1">
              <a:lumMod val="95000"/>
            </a:schemeClr>
          </a:solidFill>
          <a:ln w="6350">
            <a:solidFill>
              <a:schemeClr val="tx1"/>
            </a:solidFill>
            <a:round/>
            <a:headEnd/>
            <a:tailEnd/>
          </a:ln>
        </p:spPr>
        <p:txBody>
          <a:bodyPr wrap="square" anchor="ctr">
            <a:spAutoFit/>
          </a:bodyPr>
          <a:lstStyle/>
          <a:p>
            <a:endParaRPr lang="zh-CN" altLang="en-US"/>
          </a:p>
        </p:txBody>
      </p:sp>
      <p:sp>
        <p:nvSpPr>
          <p:cNvPr id="9" name="Oval 9">
            <a:extLst>
              <a:ext uri="{FF2B5EF4-FFF2-40B4-BE49-F238E27FC236}">
                <a16:creationId xmlns:a16="http://schemas.microsoft.com/office/drawing/2014/main" id="{CE8ABB8F-BD56-4AA4-87F6-B04ECFF56871}"/>
              </a:ext>
            </a:extLst>
          </p:cNvPr>
          <p:cNvSpPr>
            <a:spLocks noChangeArrowheads="1"/>
          </p:cNvSpPr>
          <p:nvPr/>
        </p:nvSpPr>
        <p:spPr bwMode="auto">
          <a:xfrm>
            <a:off x="3253005" y="5341294"/>
            <a:ext cx="639762"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10" name="Oval 11">
            <a:extLst>
              <a:ext uri="{FF2B5EF4-FFF2-40B4-BE49-F238E27FC236}">
                <a16:creationId xmlns:a16="http://schemas.microsoft.com/office/drawing/2014/main" id="{B64CE003-1C21-4F8B-831E-7E72F4EE97CF}"/>
              </a:ext>
            </a:extLst>
          </p:cNvPr>
          <p:cNvSpPr>
            <a:spLocks noChangeArrowheads="1"/>
          </p:cNvSpPr>
          <p:nvPr/>
        </p:nvSpPr>
        <p:spPr bwMode="auto">
          <a:xfrm>
            <a:off x="6688982" y="4930204"/>
            <a:ext cx="639762" cy="649188"/>
          </a:xfrm>
          <a:prstGeom prst="ellipse">
            <a:avLst/>
          </a:prstGeom>
          <a:solidFill>
            <a:srgbClr val="FFFF00"/>
          </a:solidFill>
          <a:ln w="6350">
            <a:solidFill>
              <a:schemeClr val="tx1"/>
            </a:solidFill>
            <a:round/>
            <a:headEnd/>
            <a:tailEnd/>
          </a:ln>
        </p:spPr>
        <p:txBody>
          <a:bodyPr anchor="ctr">
            <a:spAutoFit/>
          </a:bodyPr>
          <a:lstStyle/>
          <a:p>
            <a:pPr algn="ctr"/>
            <a:r>
              <a:rPr lang="en-US" altLang="zh-CN" sz="2400" dirty="0"/>
              <a:t>u</a:t>
            </a:r>
          </a:p>
        </p:txBody>
      </p:sp>
      <p:sp>
        <p:nvSpPr>
          <p:cNvPr id="11" name="Text Box 13">
            <a:extLst>
              <a:ext uri="{FF2B5EF4-FFF2-40B4-BE49-F238E27FC236}">
                <a16:creationId xmlns:a16="http://schemas.microsoft.com/office/drawing/2014/main" id="{D8CB3DB1-8969-4E6C-AA56-3F6FFCBBF42E}"/>
              </a:ext>
            </a:extLst>
          </p:cNvPr>
          <p:cNvSpPr txBox="1">
            <a:spLocks noChangeArrowheads="1"/>
          </p:cNvSpPr>
          <p:nvPr/>
        </p:nvSpPr>
        <p:spPr bwMode="auto">
          <a:xfrm>
            <a:off x="4888757" y="4536454"/>
            <a:ext cx="4042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dirty="0">
                <a:latin typeface="+mn-lt"/>
              </a:rPr>
              <a:t>S</a:t>
            </a:r>
            <a:r>
              <a:rPr lang="en-US" altLang="zh-CN" sz="2800" baseline="-25000" dirty="0">
                <a:solidFill>
                  <a:srgbClr val="000000"/>
                </a:solidFill>
                <a:latin typeface="+mn-lt"/>
              </a:rPr>
              <a:t>i</a:t>
            </a:r>
            <a:endParaRPr lang="en-US" altLang="zh-CN" sz="2800" dirty="0">
              <a:latin typeface="+mn-lt"/>
            </a:endParaRPr>
          </a:p>
        </p:txBody>
      </p:sp>
      <p:sp>
        <p:nvSpPr>
          <p:cNvPr id="12" name="Text Box 14">
            <a:extLst>
              <a:ext uri="{FF2B5EF4-FFF2-40B4-BE49-F238E27FC236}">
                <a16:creationId xmlns:a16="http://schemas.microsoft.com/office/drawing/2014/main" id="{95DA2DEA-169F-4526-8195-2BC53ED04F8D}"/>
              </a:ext>
            </a:extLst>
          </p:cNvPr>
          <p:cNvSpPr txBox="1">
            <a:spLocks noChangeArrowheads="1"/>
          </p:cNvSpPr>
          <p:nvPr/>
        </p:nvSpPr>
        <p:spPr bwMode="auto">
          <a:xfrm>
            <a:off x="8128844" y="5184154"/>
            <a:ext cx="7184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dirty="0">
                <a:latin typeface="+mn-lt"/>
              </a:rPr>
              <a:t>V-S</a:t>
            </a:r>
            <a:r>
              <a:rPr lang="en-US" altLang="zh-CN" sz="2800" baseline="-25000" dirty="0">
                <a:solidFill>
                  <a:srgbClr val="000000"/>
                </a:solidFill>
                <a:latin typeface="+mn-lt"/>
              </a:rPr>
              <a:t>i</a:t>
            </a:r>
            <a:endParaRPr lang="en-US" altLang="zh-CN" sz="2800" dirty="0">
              <a:latin typeface="+mn-lt"/>
            </a:endParaRPr>
          </a:p>
        </p:txBody>
      </p:sp>
      <p:sp>
        <p:nvSpPr>
          <p:cNvPr id="13" name="Oval 15">
            <a:extLst>
              <a:ext uri="{FF2B5EF4-FFF2-40B4-BE49-F238E27FC236}">
                <a16:creationId xmlns:a16="http://schemas.microsoft.com/office/drawing/2014/main" id="{C9F9778E-63A5-454A-824E-8DA2DB1227BD}"/>
              </a:ext>
            </a:extLst>
          </p:cNvPr>
          <p:cNvSpPr>
            <a:spLocks noChangeArrowheads="1"/>
          </p:cNvSpPr>
          <p:nvPr/>
        </p:nvSpPr>
        <p:spPr bwMode="auto">
          <a:xfrm>
            <a:off x="7985970" y="6231954"/>
            <a:ext cx="585084"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gn="ctr"/>
            <a:r>
              <a:rPr lang="en-US" altLang="zh-CN" sz="2400" dirty="0">
                <a:solidFill>
                  <a:srgbClr val="FF0000"/>
                </a:solidFill>
              </a:rPr>
              <a:t>x</a:t>
            </a:r>
          </a:p>
        </p:txBody>
      </p:sp>
      <p:sp>
        <p:nvSpPr>
          <p:cNvPr id="14" name="Freeform 16">
            <a:extLst>
              <a:ext uri="{FF2B5EF4-FFF2-40B4-BE49-F238E27FC236}">
                <a16:creationId xmlns:a16="http://schemas.microsoft.com/office/drawing/2014/main" id="{B94D2948-969B-4A86-977B-D423D8354794}"/>
              </a:ext>
            </a:extLst>
          </p:cNvPr>
          <p:cNvSpPr>
            <a:spLocks/>
          </p:cNvSpPr>
          <p:nvPr/>
        </p:nvSpPr>
        <p:spPr bwMode="auto">
          <a:xfrm>
            <a:off x="3892767" y="5198442"/>
            <a:ext cx="2869240" cy="601662"/>
          </a:xfrm>
          <a:custGeom>
            <a:avLst/>
            <a:gdLst>
              <a:gd name="T0" fmla="*/ 0 w 1588"/>
              <a:gd name="T1" fmla="*/ 2147483647 h 379"/>
              <a:gd name="T2" fmla="*/ 2147483647 w 1588"/>
              <a:gd name="T3" fmla="*/ 2147483647 h 379"/>
              <a:gd name="T4" fmla="*/ 2147483647 w 1588"/>
              <a:gd name="T5" fmla="*/ 2147483647 h 379"/>
              <a:gd name="T6" fmla="*/ 2147483647 w 1588"/>
              <a:gd name="T7" fmla="*/ 2147483647 h 379"/>
              <a:gd name="T8" fmla="*/ 2147483647 w 1588"/>
              <a:gd name="T9" fmla="*/ 2147483647 h 379"/>
              <a:gd name="T10" fmla="*/ 0 60000 65536"/>
              <a:gd name="T11" fmla="*/ 0 60000 65536"/>
              <a:gd name="T12" fmla="*/ 0 60000 65536"/>
              <a:gd name="T13" fmla="*/ 0 60000 65536"/>
              <a:gd name="T14" fmla="*/ 0 60000 65536"/>
              <a:gd name="T15" fmla="*/ 0 w 1588"/>
              <a:gd name="T16" fmla="*/ 0 h 379"/>
              <a:gd name="T17" fmla="*/ 1588 w 1588"/>
              <a:gd name="T18" fmla="*/ 379 h 379"/>
            </a:gdLst>
            <a:ahLst/>
            <a:cxnLst>
              <a:cxn ang="T10">
                <a:pos x="T0" y="T1"/>
              </a:cxn>
              <a:cxn ang="T11">
                <a:pos x="T2" y="T3"/>
              </a:cxn>
              <a:cxn ang="T12">
                <a:pos x="T4" y="T5"/>
              </a:cxn>
              <a:cxn ang="T13">
                <a:pos x="T6" y="T7"/>
              </a:cxn>
              <a:cxn ang="T14">
                <a:pos x="T8" y="T9"/>
              </a:cxn>
            </a:cxnLst>
            <a:rect l="T15" t="T16" r="T17" b="T18"/>
            <a:pathLst>
              <a:path w="1588" h="379">
                <a:moveTo>
                  <a:pt x="0" y="250"/>
                </a:moveTo>
                <a:cubicBezTo>
                  <a:pt x="147" y="314"/>
                  <a:pt x="295" y="379"/>
                  <a:pt x="454" y="341"/>
                </a:cubicBezTo>
                <a:cubicBezTo>
                  <a:pt x="613" y="303"/>
                  <a:pt x="825" y="46"/>
                  <a:pt x="953" y="23"/>
                </a:cubicBezTo>
                <a:cubicBezTo>
                  <a:pt x="1081" y="0"/>
                  <a:pt x="1119" y="181"/>
                  <a:pt x="1225" y="204"/>
                </a:cubicBezTo>
                <a:cubicBezTo>
                  <a:pt x="1331" y="227"/>
                  <a:pt x="1528" y="167"/>
                  <a:pt x="1588" y="159"/>
                </a:cubicBez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sp>
        <p:nvSpPr>
          <p:cNvPr id="15" name="Freeform 18">
            <a:extLst>
              <a:ext uri="{FF2B5EF4-FFF2-40B4-BE49-F238E27FC236}">
                <a16:creationId xmlns:a16="http://schemas.microsoft.com/office/drawing/2014/main" id="{ED564AAD-87FF-40B2-B988-B4176F36E702}"/>
              </a:ext>
            </a:extLst>
          </p:cNvPr>
          <p:cNvSpPr>
            <a:spLocks/>
          </p:cNvSpPr>
          <p:nvPr/>
        </p:nvSpPr>
        <p:spPr bwMode="auto">
          <a:xfrm>
            <a:off x="3817133" y="5882655"/>
            <a:ext cx="4168835" cy="601662"/>
          </a:xfrm>
          <a:custGeom>
            <a:avLst/>
            <a:gdLst>
              <a:gd name="T0" fmla="*/ 0 w 2314"/>
              <a:gd name="T1" fmla="*/ 0 h 279"/>
              <a:gd name="T2" fmla="*/ 2147483647 w 2314"/>
              <a:gd name="T3" fmla="*/ 2147483647 h 279"/>
              <a:gd name="T4" fmla="*/ 2147483647 w 2314"/>
              <a:gd name="T5" fmla="*/ 2147483647 h 279"/>
              <a:gd name="T6" fmla="*/ 2147483647 w 2314"/>
              <a:gd name="T7" fmla="*/ 2147483647 h 279"/>
              <a:gd name="T8" fmla="*/ 2147483647 w 2314"/>
              <a:gd name="T9" fmla="*/ 2147483647 h 279"/>
              <a:gd name="T10" fmla="*/ 2147483647 w 2314"/>
              <a:gd name="T11" fmla="*/ 2147483647 h 279"/>
              <a:gd name="T12" fmla="*/ 2147483647 w 2314"/>
              <a:gd name="T13" fmla="*/ 2147483647 h 279"/>
              <a:gd name="T14" fmla="*/ 0 60000 65536"/>
              <a:gd name="T15" fmla="*/ 0 60000 65536"/>
              <a:gd name="T16" fmla="*/ 0 60000 65536"/>
              <a:gd name="T17" fmla="*/ 0 60000 65536"/>
              <a:gd name="T18" fmla="*/ 0 60000 65536"/>
              <a:gd name="T19" fmla="*/ 0 60000 65536"/>
              <a:gd name="T20" fmla="*/ 0 60000 65536"/>
              <a:gd name="T21" fmla="*/ 0 w 2314"/>
              <a:gd name="T22" fmla="*/ 0 h 279"/>
              <a:gd name="T23" fmla="*/ 2314 w 2314"/>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14" h="279">
                <a:moveTo>
                  <a:pt x="0" y="0"/>
                </a:moveTo>
                <a:cubicBezTo>
                  <a:pt x="128" y="49"/>
                  <a:pt x="257" y="98"/>
                  <a:pt x="363" y="136"/>
                </a:cubicBezTo>
                <a:cubicBezTo>
                  <a:pt x="469" y="174"/>
                  <a:pt x="499" y="242"/>
                  <a:pt x="635" y="227"/>
                </a:cubicBezTo>
                <a:cubicBezTo>
                  <a:pt x="771" y="212"/>
                  <a:pt x="1021" y="39"/>
                  <a:pt x="1180" y="46"/>
                </a:cubicBezTo>
                <a:cubicBezTo>
                  <a:pt x="1339" y="53"/>
                  <a:pt x="1475" y="265"/>
                  <a:pt x="1588" y="272"/>
                </a:cubicBezTo>
                <a:cubicBezTo>
                  <a:pt x="1701" y="279"/>
                  <a:pt x="1739" y="91"/>
                  <a:pt x="1860" y="91"/>
                </a:cubicBezTo>
                <a:cubicBezTo>
                  <a:pt x="1981" y="91"/>
                  <a:pt x="2238" y="242"/>
                  <a:pt x="2314" y="272"/>
                </a:cubicBezTo>
              </a:path>
            </a:pathLst>
          </a:custGeom>
          <a:noFill/>
          <a:ln w="1905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solidFill>
                <a:srgbClr val="0000FF"/>
              </a:solidFill>
            </a:endParaRPr>
          </a:p>
        </p:txBody>
      </p:sp>
      <p:sp>
        <p:nvSpPr>
          <p:cNvPr id="16" name="Freeform 22">
            <a:extLst>
              <a:ext uri="{FF2B5EF4-FFF2-40B4-BE49-F238E27FC236}">
                <a16:creationId xmlns:a16="http://schemas.microsoft.com/office/drawing/2014/main" id="{B8792196-3A26-4C07-8162-130AEDFCB5DC}"/>
              </a:ext>
            </a:extLst>
          </p:cNvPr>
          <p:cNvSpPr>
            <a:spLocks/>
          </p:cNvSpPr>
          <p:nvPr/>
        </p:nvSpPr>
        <p:spPr bwMode="auto">
          <a:xfrm>
            <a:off x="7265244" y="5306392"/>
            <a:ext cx="1223963" cy="936625"/>
          </a:xfrm>
          <a:custGeom>
            <a:avLst/>
            <a:gdLst>
              <a:gd name="T0" fmla="*/ 2147483647 w 817"/>
              <a:gd name="T1" fmla="*/ 2147483647 h 590"/>
              <a:gd name="T2" fmla="*/ 2147483647 w 817"/>
              <a:gd name="T3" fmla="*/ 2147483647 h 590"/>
              <a:gd name="T4" fmla="*/ 2147483647 w 817"/>
              <a:gd name="T5" fmla="*/ 2147483647 h 590"/>
              <a:gd name="T6" fmla="*/ 2147483647 w 817"/>
              <a:gd name="T7" fmla="*/ 2147483647 h 590"/>
              <a:gd name="T8" fmla="*/ 2147483647 w 817"/>
              <a:gd name="T9" fmla="*/ 2147483647 h 590"/>
              <a:gd name="T10" fmla="*/ 2147483647 w 817"/>
              <a:gd name="T11" fmla="*/ 0 h 590"/>
              <a:gd name="T12" fmla="*/ 0 60000 65536"/>
              <a:gd name="T13" fmla="*/ 0 60000 65536"/>
              <a:gd name="T14" fmla="*/ 0 60000 65536"/>
              <a:gd name="T15" fmla="*/ 0 60000 65536"/>
              <a:gd name="T16" fmla="*/ 0 60000 65536"/>
              <a:gd name="T17" fmla="*/ 0 60000 65536"/>
              <a:gd name="T18" fmla="*/ 0 w 817"/>
              <a:gd name="T19" fmla="*/ 0 h 590"/>
              <a:gd name="T20" fmla="*/ 817 w 817"/>
              <a:gd name="T21" fmla="*/ 590 h 590"/>
            </a:gdLst>
            <a:ahLst/>
            <a:cxnLst>
              <a:cxn ang="T12">
                <a:pos x="T0" y="T1"/>
              </a:cxn>
              <a:cxn ang="T13">
                <a:pos x="T2" y="T3"/>
              </a:cxn>
              <a:cxn ang="T14">
                <a:pos x="T4" y="T5"/>
              </a:cxn>
              <a:cxn ang="T15">
                <a:pos x="T6" y="T7"/>
              </a:cxn>
              <a:cxn ang="T16">
                <a:pos x="T8" y="T9"/>
              </a:cxn>
              <a:cxn ang="T17">
                <a:pos x="T10" y="T11"/>
              </a:cxn>
            </a:cxnLst>
            <a:rect l="T18" t="T19" r="T20" b="T21"/>
            <a:pathLst>
              <a:path w="817" h="590">
                <a:moveTo>
                  <a:pt x="726" y="590"/>
                </a:moveTo>
                <a:cubicBezTo>
                  <a:pt x="771" y="499"/>
                  <a:pt x="817" y="408"/>
                  <a:pt x="817" y="363"/>
                </a:cubicBezTo>
                <a:cubicBezTo>
                  <a:pt x="817" y="318"/>
                  <a:pt x="764" y="356"/>
                  <a:pt x="726" y="318"/>
                </a:cubicBezTo>
                <a:cubicBezTo>
                  <a:pt x="688" y="280"/>
                  <a:pt x="696" y="181"/>
                  <a:pt x="590" y="136"/>
                </a:cubicBezTo>
                <a:cubicBezTo>
                  <a:pt x="484" y="91"/>
                  <a:pt x="182" y="69"/>
                  <a:pt x="91" y="46"/>
                </a:cubicBezTo>
                <a:cubicBezTo>
                  <a:pt x="0" y="23"/>
                  <a:pt x="23" y="11"/>
                  <a:pt x="46" y="0"/>
                </a:cubicBezTo>
              </a:path>
            </a:pathLst>
          </a:custGeom>
          <a:noFill/>
          <a:ln w="1905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7" name="TextBox 1">
            <a:extLst>
              <a:ext uri="{FF2B5EF4-FFF2-40B4-BE49-F238E27FC236}">
                <a16:creationId xmlns:a16="http://schemas.microsoft.com/office/drawing/2014/main" id="{B378B111-16A7-42B2-98BD-BC13CA892D2D}"/>
              </a:ext>
            </a:extLst>
          </p:cNvPr>
          <p:cNvSpPr txBox="1"/>
          <p:nvPr/>
        </p:nvSpPr>
        <p:spPr>
          <a:xfrm>
            <a:off x="7350494" y="4464263"/>
            <a:ext cx="1430584" cy="369332"/>
          </a:xfrm>
          <a:prstGeom prst="rect">
            <a:avLst/>
          </a:prstGeom>
          <a:solidFill>
            <a:srgbClr val="FFFF00"/>
          </a:solidFill>
          <a:ln>
            <a:solidFill>
              <a:srgbClr val="FF0000"/>
            </a:solidFill>
          </a:ln>
        </p:spPr>
        <p:txBody>
          <a:bodyPr wrap="none" rtlCol="0">
            <a:spAutoFit/>
          </a:bodyPr>
          <a:lstStyle/>
          <a:p>
            <a:r>
              <a:rPr lang="en-US" altLang="zh-CN" dirty="0" err="1"/>
              <a:t>dist</a:t>
            </a:r>
            <a:r>
              <a:rPr lang="en-US" altLang="zh-CN" dirty="0"/>
              <a:t>[u]=d(</a:t>
            </a:r>
            <a:r>
              <a:rPr lang="en-US" altLang="zh-CN" dirty="0" err="1"/>
              <a:t>v,u</a:t>
            </a:r>
            <a:r>
              <a:rPr lang="en-US" altLang="zh-CN" dirty="0"/>
              <a:t>)</a:t>
            </a:r>
            <a:endParaRPr lang="zh-CN" altLang="en-US" dirty="0"/>
          </a:p>
        </p:txBody>
      </p:sp>
      <p:cxnSp>
        <p:nvCxnSpPr>
          <p:cNvPr id="18" name="直接箭头连接符 17">
            <a:extLst>
              <a:ext uri="{FF2B5EF4-FFF2-40B4-BE49-F238E27FC236}">
                <a16:creationId xmlns:a16="http://schemas.microsoft.com/office/drawing/2014/main" id="{BCEBF22E-6E4C-4913-A46D-30B0E4F37E4C}"/>
              </a:ext>
            </a:extLst>
          </p:cNvPr>
          <p:cNvCxnSpPr>
            <a:stCxn id="17" idx="2"/>
            <a:endCxn id="10" idx="7"/>
          </p:cNvCxnSpPr>
          <p:nvPr/>
        </p:nvCxnSpPr>
        <p:spPr bwMode="auto">
          <a:xfrm flipH="1">
            <a:off x="7235053" y="4833595"/>
            <a:ext cx="830733" cy="191680"/>
          </a:xfrm>
          <a:prstGeom prst="straightConnector1">
            <a:avLst/>
          </a:prstGeom>
          <a:solidFill>
            <a:schemeClr val="accent1"/>
          </a:solidFill>
          <a:ln w="63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Tree>
    <p:extLst>
      <p:ext uri="{BB962C8B-B14F-4D97-AF65-F5344CB8AC3E}">
        <p14:creationId xmlns:p14="http://schemas.microsoft.com/office/powerpoint/2010/main" val="24467258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E44AB-55E5-453F-9A26-B4422AFEDF43}"/>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B78A3F88-E8A3-4D8B-969B-4A1A2F4B7670}"/>
              </a:ext>
            </a:extLst>
          </p:cNvPr>
          <p:cNvSpPr>
            <a:spLocks noGrp="1"/>
          </p:cNvSpPr>
          <p:nvPr>
            <p:ph idx="1"/>
          </p:nvPr>
        </p:nvSpPr>
        <p:spPr/>
        <p:txBody>
          <a:bodyPr>
            <a:normAutofit/>
          </a:bodyPr>
          <a:lstStyle/>
          <a:p>
            <a:r>
              <a:rPr lang="zh-CN" altLang="en-US" dirty="0"/>
              <a:t>反证法。假设</a:t>
            </a:r>
            <a:endParaRPr lang="en-US" altLang="zh-CN" dirty="0"/>
          </a:p>
          <a:p>
            <a:pPr lvl="1"/>
            <a:r>
              <a:rPr lang="zh-CN" altLang="en-US" dirty="0"/>
              <a:t>在迭代求解过程中，顶点</a:t>
            </a:r>
            <a:r>
              <a:rPr lang="en-US" altLang="zh-CN" dirty="0"/>
              <a:t>u</a:t>
            </a:r>
            <a:r>
              <a:rPr lang="zh-CN" altLang="en-US" dirty="0"/>
              <a:t>是遇到的集合</a:t>
            </a:r>
            <a:r>
              <a:rPr lang="en-US" altLang="zh-CN" dirty="0"/>
              <a:t>S</a:t>
            </a:r>
            <a:r>
              <a:rPr lang="zh-CN" altLang="en-US" dirty="0"/>
              <a:t>中</a:t>
            </a:r>
            <a:r>
              <a:rPr lang="zh-CN" altLang="en-US" dirty="0">
                <a:solidFill>
                  <a:srgbClr val="FF0000"/>
                </a:solidFill>
              </a:rPr>
              <a:t>第</a:t>
            </a:r>
            <a:r>
              <a:rPr lang="en-US" altLang="zh-CN" dirty="0">
                <a:solidFill>
                  <a:srgbClr val="FF0000"/>
                </a:solidFill>
              </a:rPr>
              <a:t>1</a:t>
            </a:r>
            <a:r>
              <a:rPr lang="zh-CN" altLang="en-US" dirty="0">
                <a:solidFill>
                  <a:srgbClr val="FF0000"/>
                </a:solidFill>
              </a:rPr>
              <a:t>个</a:t>
            </a:r>
            <a:r>
              <a:rPr lang="zh-CN" altLang="en-US" dirty="0"/>
              <a:t>满足</a:t>
            </a:r>
            <a:endParaRPr lang="en-US" altLang="zh-CN" dirty="0"/>
          </a:p>
          <a:p>
            <a:pPr marL="536575" lvl="2" indent="0">
              <a:buNone/>
            </a:pPr>
            <a:r>
              <a:rPr lang="en-US" altLang="zh-CN" dirty="0"/>
              <a:t>      </a:t>
            </a:r>
            <a:r>
              <a:rPr lang="en-US" altLang="zh-CN" dirty="0">
                <a:solidFill>
                  <a:srgbClr val="FF0000"/>
                </a:solidFill>
              </a:rPr>
              <a:t>d(</a:t>
            </a:r>
            <a:r>
              <a:rPr lang="en-US" altLang="zh-CN" dirty="0" err="1">
                <a:solidFill>
                  <a:srgbClr val="FF0000"/>
                </a:solidFill>
              </a:rPr>
              <a:t>v,u</a:t>
            </a:r>
            <a:r>
              <a:rPr lang="en-US" altLang="zh-CN" dirty="0">
                <a:solidFill>
                  <a:srgbClr val="FF0000"/>
                </a:solidFill>
              </a:rPr>
              <a:t>) </a:t>
            </a:r>
            <a:r>
              <a:rPr lang="en-US" altLang="zh-CN" dirty="0"/>
              <a:t>&lt; </a:t>
            </a:r>
            <a:r>
              <a:rPr lang="en-US" altLang="zh-CN" dirty="0" err="1"/>
              <a:t>dist</a:t>
            </a:r>
            <a:r>
              <a:rPr lang="en-US" altLang="zh-CN" dirty="0"/>
              <a:t>[u]</a:t>
            </a:r>
          </a:p>
          <a:p>
            <a:pPr marL="536575" lvl="2" indent="0">
              <a:buNone/>
            </a:pPr>
            <a:r>
              <a:rPr lang="en-US" altLang="zh-CN" dirty="0"/>
              <a:t>, </a:t>
            </a:r>
            <a:r>
              <a:rPr lang="zh-CN" altLang="en-US" dirty="0"/>
              <a:t>的顶点，即</a:t>
            </a:r>
            <a:r>
              <a:rPr lang="en-US" altLang="zh-CN" dirty="0"/>
              <a:t>d(</a:t>
            </a:r>
            <a:r>
              <a:rPr lang="en-US" altLang="zh-CN" dirty="0" err="1"/>
              <a:t>v,u</a:t>
            </a:r>
            <a:r>
              <a:rPr lang="en-US" altLang="zh-CN" dirty="0"/>
              <a:t>) ≠</a:t>
            </a:r>
            <a:r>
              <a:rPr lang="en-US" altLang="zh-CN" dirty="0" err="1"/>
              <a:t>dist</a:t>
            </a:r>
            <a:r>
              <a:rPr lang="en-US" altLang="zh-CN" dirty="0"/>
              <a:t>[u]</a:t>
            </a:r>
            <a:r>
              <a:rPr lang="zh-CN" altLang="en-US" dirty="0"/>
              <a:t>，且全局最优路径经过</a:t>
            </a:r>
            <a:r>
              <a:rPr lang="en-US" altLang="zh-CN" dirty="0"/>
              <a:t>S</a:t>
            </a:r>
            <a:r>
              <a:rPr lang="zh-CN" altLang="en-US" dirty="0"/>
              <a:t>之外的顶点</a:t>
            </a:r>
            <a:endParaRPr lang="en-US" altLang="zh-CN" dirty="0"/>
          </a:p>
          <a:p>
            <a:pPr lvl="1"/>
            <a:r>
              <a:rPr lang="zh-CN" altLang="en-US" sz="2400" dirty="0"/>
              <a:t>从</a:t>
            </a:r>
            <a:r>
              <a:rPr lang="en-US" altLang="zh-CN" sz="2400" dirty="0"/>
              <a:t>v</a:t>
            </a:r>
            <a:r>
              <a:rPr lang="zh-CN" altLang="en-US" sz="2400" dirty="0"/>
              <a:t>到</a:t>
            </a:r>
            <a:r>
              <a:rPr lang="en-US" altLang="zh-CN" sz="2400" dirty="0"/>
              <a:t>u</a:t>
            </a:r>
            <a:r>
              <a:rPr lang="zh-CN" altLang="en-US" sz="2400" dirty="0"/>
              <a:t>的全局最短路径上，经过的</a:t>
            </a:r>
            <a:r>
              <a:rPr lang="zh-CN" altLang="en-US" sz="2400" dirty="0">
                <a:solidFill>
                  <a:srgbClr val="FF0000"/>
                </a:solidFill>
              </a:rPr>
              <a:t>第</a:t>
            </a:r>
            <a:r>
              <a:rPr lang="en-US" altLang="zh-CN" sz="2400" dirty="0">
                <a:solidFill>
                  <a:srgbClr val="FF0000"/>
                </a:solidFill>
              </a:rPr>
              <a:t>1</a:t>
            </a:r>
            <a:r>
              <a:rPr lang="zh-CN" altLang="en-US" sz="2400" dirty="0">
                <a:solidFill>
                  <a:srgbClr val="FF0000"/>
                </a:solidFill>
              </a:rPr>
              <a:t>个</a:t>
            </a:r>
            <a:r>
              <a:rPr lang="zh-CN" altLang="en-US" sz="2400" dirty="0"/>
              <a:t>属于</a:t>
            </a:r>
            <a:r>
              <a:rPr lang="en-US" altLang="zh-CN" sz="2400" dirty="0"/>
              <a:t>V-S</a:t>
            </a:r>
            <a:r>
              <a:rPr lang="en-US" altLang="zh-CN" sz="2400" baseline="-25000" dirty="0">
                <a:solidFill>
                  <a:srgbClr val="000000"/>
                </a:solidFill>
              </a:rPr>
              <a:t>i</a:t>
            </a:r>
            <a:r>
              <a:rPr lang="zh-CN" altLang="en-US" sz="2400" dirty="0"/>
              <a:t>的顶点为</a:t>
            </a:r>
            <a:r>
              <a:rPr lang="en-US" altLang="zh-CN" sz="2400" dirty="0">
                <a:solidFill>
                  <a:srgbClr val="FF0000"/>
                </a:solidFill>
              </a:rPr>
              <a:t>x</a:t>
            </a:r>
            <a:endParaRPr lang="zh-CN" altLang="en-US" sz="2400" dirty="0">
              <a:solidFill>
                <a:srgbClr val="FF0000"/>
              </a:solidFill>
            </a:endParaRPr>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5CCB1AB-3B7F-4975-BD2A-BB54354F2B10}"/>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FE86A84B-E36E-4A7E-80A2-A242BBE2C22A}"/>
              </a:ext>
            </a:extLst>
          </p:cNvPr>
          <p:cNvSpPr>
            <a:spLocks noGrp="1"/>
          </p:cNvSpPr>
          <p:nvPr>
            <p:ph type="sldNum" sz="quarter" idx="12"/>
          </p:nvPr>
        </p:nvSpPr>
        <p:spPr/>
        <p:txBody>
          <a:bodyPr/>
          <a:lstStyle/>
          <a:p>
            <a:fld id="{EEA58A3B-43CE-4AA0-90B5-EB47AFAFEB34}" type="slidenum">
              <a:rPr lang="zh-CN" altLang="en-US" smtClean="0"/>
              <a:pPr/>
              <a:t>89</a:t>
            </a:fld>
            <a:endParaRPr lang="zh-CN" altLang="en-US" dirty="0"/>
          </a:p>
        </p:txBody>
      </p:sp>
      <p:sp>
        <p:nvSpPr>
          <p:cNvPr id="8" name="Freeform 20">
            <a:extLst>
              <a:ext uri="{FF2B5EF4-FFF2-40B4-BE49-F238E27FC236}">
                <a16:creationId xmlns:a16="http://schemas.microsoft.com/office/drawing/2014/main" id="{FB262091-043C-4449-B1DC-C992E1F57A76}"/>
              </a:ext>
            </a:extLst>
          </p:cNvPr>
          <p:cNvSpPr>
            <a:spLocks/>
          </p:cNvSpPr>
          <p:nvPr/>
        </p:nvSpPr>
        <p:spPr bwMode="auto">
          <a:xfrm>
            <a:off x="348505" y="3461679"/>
            <a:ext cx="4384676" cy="3306763"/>
          </a:xfrm>
          <a:custGeom>
            <a:avLst/>
            <a:gdLst>
              <a:gd name="T0" fmla="*/ 205 w 2762"/>
              <a:gd name="T1" fmla="*/ 346 h 2083"/>
              <a:gd name="T2" fmla="*/ 351 w 2762"/>
              <a:gd name="T3" fmla="*/ 249 h 2083"/>
              <a:gd name="T4" fmla="*/ 517 w 2762"/>
              <a:gd name="T5" fmla="*/ 200 h 2083"/>
              <a:gd name="T6" fmla="*/ 663 w 2762"/>
              <a:gd name="T7" fmla="*/ 122 h 2083"/>
              <a:gd name="T8" fmla="*/ 722 w 2762"/>
              <a:gd name="T9" fmla="*/ 83 h 2083"/>
              <a:gd name="T10" fmla="*/ 1083 w 2762"/>
              <a:gd name="T11" fmla="*/ 73 h 2083"/>
              <a:gd name="T12" fmla="*/ 1279 w 2762"/>
              <a:gd name="T13" fmla="*/ 83 h 2083"/>
              <a:gd name="T14" fmla="*/ 1562 w 2762"/>
              <a:gd name="T15" fmla="*/ 92 h 2083"/>
              <a:gd name="T16" fmla="*/ 1728 w 2762"/>
              <a:gd name="T17" fmla="*/ 151 h 2083"/>
              <a:gd name="T18" fmla="*/ 1855 w 2762"/>
              <a:gd name="T19" fmla="*/ 190 h 2083"/>
              <a:gd name="T20" fmla="*/ 1972 w 2762"/>
              <a:gd name="T21" fmla="*/ 239 h 2083"/>
              <a:gd name="T22" fmla="*/ 2108 w 2762"/>
              <a:gd name="T23" fmla="*/ 278 h 2083"/>
              <a:gd name="T24" fmla="*/ 2186 w 2762"/>
              <a:gd name="T25" fmla="*/ 346 h 2083"/>
              <a:gd name="T26" fmla="*/ 2294 w 2762"/>
              <a:gd name="T27" fmla="*/ 454 h 2083"/>
              <a:gd name="T28" fmla="*/ 2333 w 2762"/>
              <a:gd name="T29" fmla="*/ 473 h 2083"/>
              <a:gd name="T30" fmla="*/ 2401 w 2762"/>
              <a:gd name="T31" fmla="*/ 522 h 2083"/>
              <a:gd name="T32" fmla="*/ 2470 w 2762"/>
              <a:gd name="T33" fmla="*/ 649 h 2083"/>
              <a:gd name="T34" fmla="*/ 2567 w 2762"/>
              <a:gd name="T35" fmla="*/ 1059 h 2083"/>
              <a:gd name="T36" fmla="*/ 2762 w 2762"/>
              <a:gd name="T37" fmla="*/ 1293 h 2083"/>
              <a:gd name="T38" fmla="*/ 2684 w 2762"/>
              <a:gd name="T39" fmla="*/ 1449 h 2083"/>
              <a:gd name="T40" fmla="*/ 2616 w 2762"/>
              <a:gd name="T41" fmla="*/ 1547 h 2083"/>
              <a:gd name="T42" fmla="*/ 2518 w 2762"/>
              <a:gd name="T43" fmla="*/ 1664 h 2083"/>
              <a:gd name="T44" fmla="*/ 2479 w 2762"/>
              <a:gd name="T45" fmla="*/ 1742 h 2083"/>
              <a:gd name="T46" fmla="*/ 2284 w 2762"/>
              <a:gd name="T47" fmla="*/ 1859 h 2083"/>
              <a:gd name="T48" fmla="*/ 1903 w 2762"/>
              <a:gd name="T49" fmla="*/ 2006 h 2083"/>
              <a:gd name="T50" fmla="*/ 1737 w 2762"/>
              <a:gd name="T51" fmla="*/ 2064 h 2083"/>
              <a:gd name="T52" fmla="*/ 829 w 2762"/>
              <a:gd name="T53" fmla="*/ 2074 h 2083"/>
              <a:gd name="T54" fmla="*/ 439 w 2762"/>
              <a:gd name="T55" fmla="*/ 2055 h 2083"/>
              <a:gd name="T56" fmla="*/ 390 w 2762"/>
              <a:gd name="T57" fmla="*/ 2035 h 2083"/>
              <a:gd name="T58" fmla="*/ 332 w 2762"/>
              <a:gd name="T59" fmla="*/ 1996 h 2083"/>
              <a:gd name="T60" fmla="*/ 244 w 2762"/>
              <a:gd name="T61" fmla="*/ 1928 h 2083"/>
              <a:gd name="T62" fmla="*/ 185 w 2762"/>
              <a:gd name="T63" fmla="*/ 1801 h 2083"/>
              <a:gd name="T64" fmla="*/ 166 w 2762"/>
              <a:gd name="T65" fmla="*/ 1752 h 2083"/>
              <a:gd name="T66" fmla="*/ 146 w 2762"/>
              <a:gd name="T67" fmla="*/ 1723 h 2083"/>
              <a:gd name="T68" fmla="*/ 185 w 2762"/>
              <a:gd name="T69" fmla="*/ 1586 h 2083"/>
              <a:gd name="T70" fmla="*/ 107 w 2762"/>
              <a:gd name="T71" fmla="*/ 1391 h 2083"/>
              <a:gd name="T72" fmla="*/ 19 w 2762"/>
              <a:gd name="T73" fmla="*/ 1215 h 2083"/>
              <a:gd name="T74" fmla="*/ 0 w 2762"/>
              <a:gd name="T75" fmla="*/ 1098 h 2083"/>
              <a:gd name="T76" fmla="*/ 48 w 2762"/>
              <a:gd name="T77" fmla="*/ 883 h 2083"/>
              <a:gd name="T78" fmla="*/ 68 w 2762"/>
              <a:gd name="T79" fmla="*/ 786 h 2083"/>
              <a:gd name="T80" fmla="*/ 87 w 2762"/>
              <a:gd name="T81" fmla="*/ 727 h 2083"/>
              <a:gd name="T82" fmla="*/ 156 w 2762"/>
              <a:gd name="T83" fmla="*/ 600 h 2083"/>
              <a:gd name="T84" fmla="*/ 185 w 2762"/>
              <a:gd name="T85" fmla="*/ 561 h 2083"/>
              <a:gd name="T86" fmla="*/ 205 w 2762"/>
              <a:gd name="T87" fmla="*/ 346 h 20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62"/>
              <a:gd name="T133" fmla="*/ 0 h 2083"/>
              <a:gd name="T134" fmla="*/ 2762 w 2762"/>
              <a:gd name="T135" fmla="*/ 2083 h 208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62" h="2083">
                <a:moveTo>
                  <a:pt x="205" y="346"/>
                </a:moveTo>
                <a:cubicBezTo>
                  <a:pt x="266" y="325"/>
                  <a:pt x="291" y="268"/>
                  <a:pt x="351" y="249"/>
                </a:cubicBezTo>
                <a:cubicBezTo>
                  <a:pt x="401" y="198"/>
                  <a:pt x="442" y="208"/>
                  <a:pt x="517" y="200"/>
                </a:cubicBezTo>
                <a:cubicBezTo>
                  <a:pt x="575" y="180"/>
                  <a:pt x="612" y="156"/>
                  <a:pt x="663" y="122"/>
                </a:cubicBezTo>
                <a:cubicBezTo>
                  <a:pt x="737" y="73"/>
                  <a:pt x="653" y="104"/>
                  <a:pt x="722" y="83"/>
                </a:cubicBezTo>
                <a:cubicBezTo>
                  <a:pt x="842" y="0"/>
                  <a:pt x="743" y="60"/>
                  <a:pt x="1083" y="73"/>
                </a:cubicBezTo>
                <a:cubicBezTo>
                  <a:pt x="1148" y="75"/>
                  <a:pt x="1214" y="80"/>
                  <a:pt x="1279" y="83"/>
                </a:cubicBezTo>
                <a:cubicBezTo>
                  <a:pt x="1373" y="87"/>
                  <a:pt x="1468" y="89"/>
                  <a:pt x="1562" y="92"/>
                </a:cubicBezTo>
                <a:cubicBezTo>
                  <a:pt x="1617" y="111"/>
                  <a:pt x="1672" y="132"/>
                  <a:pt x="1728" y="151"/>
                </a:cubicBezTo>
                <a:cubicBezTo>
                  <a:pt x="1768" y="179"/>
                  <a:pt x="1809" y="177"/>
                  <a:pt x="1855" y="190"/>
                </a:cubicBezTo>
                <a:cubicBezTo>
                  <a:pt x="1896" y="202"/>
                  <a:pt x="1932" y="225"/>
                  <a:pt x="1972" y="239"/>
                </a:cubicBezTo>
                <a:cubicBezTo>
                  <a:pt x="2017" y="254"/>
                  <a:pt x="2063" y="263"/>
                  <a:pt x="2108" y="278"/>
                </a:cubicBezTo>
                <a:cubicBezTo>
                  <a:pt x="2137" y="306"/>
                  <a:pt x="2148" y="333"/>
                  <a:pt x="2186" y="346"/>
                </a:cubicBezTo>
                <a:cubicBezTo>
                  <a:pt x="2222" y="382"/>
                  <a:pt x="2248" y="432"/>
                  <a:pt x="2294" y="454"/>
                </a:cubicBezTo>
                <a:cubicBezTo>
                  <a:pt x="2307" y="460"/>
                  <a:pt x="2321" y="465"/>
                  <a:pt x="2333" y="473"/>
                </a:cubicBezTo>
                <a:cubicBezTo>
                  <a:pt x="2357" y="488"/>
                  <a:pt x="2401" y="522"/>
                  <a:pt x="2401" y="522"/>
                </a:cubicBezTo>
                <a:cubicBezTo>
                  <a:pt x="2417" y="567"/>
                  <a:pt x="2441" y="611"/>
                  <a:pt x="2470" y="649"/>
                </a:cubicBezTo>
                <a:cubicBezTo>
                  <a:pt x="2476" y="814"/>
                  <a:pt x="2453" y="945"/>
                  <a:pt x="2567" y="1059"/>
                </a:cubicBezTo>
                <a:cubicBezTo>
                  <a:pt x="2612" y="1170"/>
                  <a:pt x="2709" y="1184"/>
                  <a:pt x="2762" y="1293"/>
                </a:cubicBezTo>
                <a:cubicBezTo>
                  <a:pt x="2745" y="1356"/>
                  <a:pt x="2732" y="1403"/>
                  <a:pt x="2684" y="1449"/>
                </a:cubicBezTo>
                <a:cubicBezTo>
                  <a:pt x="2666" y="1496"/>
                  <a:pt x="2658" y="1519"/>
                  <a:pt x="2616" y="1547"/>
                </a:cubicBezTo>
                <a:cubicBezTo>
                  <a:pt x="2587" y="1588"/>
                  <a:pt x="2554" y="1629"/>
                  <a:pt x="2518" y="1664"/>
                </a:cubicBezTo>
                <a:cubicBezTo>
                  <a:pt x="2505" y="1690"/>
                  <a:pt x="2503" y="1725"/>
                  <a:pt x="2479" y="1742"/>
                </a:cubicBezTo>
                <a:cubicBezTo>
                  <a:pt x="2413" y="1790"/>
                  <a:pt x="2361" y="1834"/>
                  <a:pt x="2284" y="1859"/>
                </a:cubicBezTo>
                <a:cubicBezTo>
                  <a:pt x="2179" y="1945"/>
                  <a:pt x="2036" y="1984"/>
                  <a:pt x="1903" y="2006"/>
                </a:cubicBezTo>
                <a:cubicBezTo>
                  <a:pt x="1864" y="2032"/>
                  <a:pt x="1787" y="2063"/>
                  <a:pt x="1737" y="2064"/>
                </a:cubicBezTo>
                <a:cubicBezTo>
                  <a:pt x="1434" y="2070"/>
                  <a:pt x="1132" y="2071"/>
                  <a:pt x="829" y="2074"/>
                </a:cubicBezTo>
                <a:cubicBezTo>
                  <a:pt x="694" y="2083"/>
                  <a:pt x="573" y="2080"/>
                  <a:pt x="439" y="2055"/>
                </a:cubicBezTo>
                <a:cubicBezTo>
                  <a:pt x="423" y="2048"/>
                  <a:pt x="404" y="2045"/>
                  <a:pt x="390" y="2035"/>
                </a:cubicBezTo>
                <a:cubicBezTo>
                  <a:pt x="318" y="1983"/>
                  <a:pt x="435" y="2022"/>
                  <a:pt x="332" y="1996"/>
                </a:cubicBezTo>
                <a:cubicBezTo>
                  <a:pt x="303" y="1973"/>
                  <a:pt x="256" y="1963"/>
                  <a:pt x="244" y="1928"/>
                </a:cubicBezTo>
                <a:cubicBezTo>
                  <a:pt x="227" y="1878"/>
                  <a:pt x="222" y="1838"/>
                  <a:pt x="185" y="1801"/>
                </a:cubicBezTo>
                <a:cubicBezTo>
                  <a:pt x="179" y="1785"/>
                  <a:pt x="174" y="1768"/>
                  <a:pt x="166" y="1752"/>
                </a:cubicBezTo>
                <a:cubicBezTo>
                  <a:pt x="161" y="1741"/>
                  <a:pt x="147" y="1735"/>
                  <a:pt x="146" y="1723"/>
                </a:cubicBezTo>
                <a:cubicBezTo>
                  <a:pt x="140" y="1658"/>
                  <a:pt x="167" y="1638"/>
                  <a:pt x="185" y="1586"/>
                </a:cubicBezTo>
                <a:cubicBezTo>
                  <a:pt x="200" y="1485"/>
                  <a:pt x="193" y="1448"/>
                  <a:pt x="107" y="1391"/>
                </a:cubicBezTo>
                <a:cubicBezTo>
                  <a:pt x="68" y="1332"/>
                  <a:pt x="46" y="1280"/>
                  <a:pt x="19" y="1215"/>
                </a:cubicBezTo>
                <a:cubicBezTo>
                  <a:pt x="13" y="1176"/>
                  <a:pt x="0" y="1138"/>
                  <a:pt x="0" y="1098"/>
                </a:cubicBezTo>
                <a:cubicBezTo>
                  <a:pt x="0" y="1018"/>
                  <a:pt x="25" y="956"/>
                  <a:pt x="48" y="883"/>
                </a:cubicBezTo>
                <a:cubicBezTo>
                  <a:pt x="58" y="851"/>
                  <a:pt x="58" y="817"/>
                  <a:pt x="68" y="786"/>
                </a:cubicBezTo>
                <a:cubicBezTo>
                  <a:pt x="74" y="766"/>
                  <a:pt x="81" y="747"/>
                  <a:pt x="87" y="727"/>
                </a:cubicBezTo>
                <a:cubicBezTo>
                  <a:pt x="103" y="680"/>
                  <a:pt x="127" y="641"/>
                  <a:pt x="156" y="600"/>
                </a:cubicBezTo>
                <a:cubicBezTo>
                  <a:pt x="165" y="587"/>
                  <a:pt x="185" y="561"/>
                  <a:pt x="185" y="561"/>
                </a:cubicBezTo>
                <a:cubicBezTo>
                  <a:pt x="195" y="351"/>
                  <a:pt x="147" y="404"/>
                  <a:pt x="205" y="346"/>
                </a:cubicBezTo>
                <a:close/>
              </a:path>
            </a:pathLst>
          </a:custGeom>
          <a:solidFill>
            <a:srgbClr val="DDDDDD"/>
          </a:solidFill>
          <a:ln w="6350">
            <a:solidFill>
              <a:schemeClr val="tx1"/>
            </a:solidFill>
            <a:round/>
            <a:headEnd/>
            <a:tailEnd/>
          </a:ln>
        </p:spPr>
        <p:txBody>
          <a:bodyPr wrap="none" anchor="ctr">
            <a:spAutoFit/>
          </a:bodyPr>
          <a:lstStyle/>
          <a:p>
            <a:endParaRPr lang="zh-CN" altLang="en-US"/>
          </a:p>
        </p:txBody>
      </p:sp>
      <p:sp>
        <p:nvSpPr>
          <p:cNvPr id="9" name="Text Box 21">
            <a:extLst>
              <a:ext uri="{FF2B5EF4-FFF2-40B4-BE49-F238E27FC236}">
                <a16:creationId xmlns:a16="http://schemas.microsoft.com/office/drawing/2014/main" id="{DA4A232E-1CA9-4314-B815-4C0F01033C0F}"/>
              </a:ext>
            </a:extLst>
          </p:cNvPr>
          <p:cNvSpPr txBox="1">
            <a:spLocks noChangeArrowheads="1"/>
          </p:cNvSpPr>
          <p:nvPr/>
        </p:nvSpPr>
        <p:spPr bwMode="auto">
          <a:xfrm>
            <a:off x="1448638" y="3610941"/>
            <a:ext cx="4042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dirty="0">
                <a:latin typeface="+mn-lt"/>
              </a:rPr>
              <a:t>S</a:t>
            </a:r>
            <a:r>
              <a:rPr lang="en-US" altLang="zh-CN" sz="2800" baseline="-25000" dirty="0">
                <a:solidFill>
                  <a:srgbClr val="000000"/>
                </a:solidFill>
                <a:latin typeface="+mn-lt"/>
              </a:rPr>
              <a:t>i</a:t>
            </a:r>
            <a:endParaRPr lang="en-US" altLang="zh-CN" sz="2800" dirty="0">
              <a:latin typeface="+mn-lt"/>
            </a:endParaRPr>
          </a:p>
        </p:txBody>
      </p:sp>
      <p:sp>
        <p:nvSpPr>
          <p:cNvPr id="10" name="Oval 22">
            <a:extLst>
              <a:ext uri="{FF2B5EF4-FFF2-40B4-BE49-F238E27FC236}">
                <a16:creationId xmlns:a16="http://schemas.microsoft.com/office/drawing/2014/main" id="{AC06F74C-9960-455D-A072-D5BC63C7323D}"/>
              </a:ext>
            </a:extLst>
          </p:cNvPr>
          <p:cNvSpPr>
            <a:spLocks noChangeArrowheads="1"/>
          </p:cNvSpPr>
          <p:nvPr/>
        </p:nvSpPr>
        <p:spPr bwMode="auto">
          <a:xfrm>
            <a:off x="829518" y="4788879"/>
            <a:ext cx="639763"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11" name="Freeform 26">
            <a:extLst>
              <a:ext uri="{FF2B5EF4-FFF2-40B4-BE49-F238E27FC236}">
                <a16:creationId xmlns:a16="http://schemas.microsoft.com/office/drawing/2014/main" id="{7D954B36-5565-4638-9538-30D0FE46C57C}"/>
              </a:ext>
            </a:extLst>
          </p:cNvPr>
          <p:cNvSpPr>
            <a:spLocks/>
          </p:cNvSpPr>
          <p:nvPr/>
        </p:nvSpPr>
        <p:spPr bwMode="auto">
          <a:xfrm>
            <a:off x="1405780" y="5238092"/>
            <a:ext cx="1871663" cy="623888"/>
          </a:xfrm>
          <a:custGeom>
            <a:avLst/>
            <a:gdLst>
              <a:gd name="T0" fmla="*/ 0 w 1179"/>
              <a:gd name="T1" fmla="*/ 0 h 393"/>
              <a:gd name="T2" fmla="*/ 181 w 1179"/>
              <a:gd name="T3" fmla="*/ 182 h 393"/>
              <a:gd name="T4" fmla="*/ 544 w 1179"/>
              <a:gd name="T5" fmla="*/ 182 h 393"/>
              <a:gd name="T6" fmla="*/ 771 w 1179"/>
              <a:gd name="T7" fmla="*/ 363 h 393"/>
              <a:gd name="T8" fmla="*/ 1179 w 1179"/>
              <a:gd name="T9" fmla="*/ 363 h 393"/>
              <a:gd name="T10" fmla="*/ 0 60000 65536"/>
              <a:gd name="T11" fmla="*/ 0 60000 65536"/>
              <a:gd name="T12" fmla="*/ 0 60000 65536"/>
              <a:gd name="T13" fmla="*/ 0 60000 65536"/>
              <a:gd name="T14" fmla="*/ 0 60000 65536"/>
              <a:gd name="T15" fmla="*/ 0 w 1179"/>
              <a:gd name="T16" fmla="*/ 0 h 393"/>
              <a:gd name="T17" fmla="*/ 1179 w 1179"/>
              <a:gd name="T18" fmla="*/ 393 h 393"/>
            </a:gdLst>
            <a:ahLst/>
            <a:cxnLst>
              <a:cxn ang="T10">
                <a:pos x="T0" y="T1"/>
              </a:cxn>
              <a:cxn ang="T11">
                <a:pos x="T2" y="T3"/>
              </a:cxn>
              <a:cxn ang="T12">
                <a:pos x="T4" y="T5"/>
              </a:cxn>
              <a:cxn ang="T13">
                <a:pos x="T6" y="T7"/>
              </a:cxn>
              <a:cxn ang="T14">
                <a:pos x="T8" y="T9"/>
              </a:cxn>
            </a:cxnLst>
            <a:rect l="T15" t="T16" r="T17" b="T18"/>
            <a:pathLst>
              <a:path w="1179" h="393">
                <a:moveTo>
                  <a:pt x="0" y="0"/>
                </a:moveTo>
                <a:cubicBezTo>
                  <a:pt x="45" y="76"/>
                  <a:pt x="90" y="152"/>
                  <a:pt x="181" y="182"/>
                </a:cubicBezTo>
                <a:cubicBezTo>
                  <a:pt x="272" y="212"/>
                  <a:pt x="446" y="152"/>
                  <a:pt x="544" y="182"/>
                </a:cubicBezTo>
                <a:cubicBezTo>
                  <a:pt x="642" y="212"/>
                  <a:pt x="665" y="333"/>
                  <a:pt x="771" y="363"/>
                </a:cubicBezTo>
                <a:cubicBezTo>
                  <a:pt x="877" y="393"/>
                  <a:pt x="1111" y="363"/>
                  <a:pt x="1179" y="363"/>
                </a:cubicBezTo>
              </a:path>
            </a:pathLst>
          </a:custGeom>
          <a:noFill/>
          <a:ln w="190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2" name="Text Box 27">
            <a:extLst>
              <a:ext uri="{FF2B5EF4-FFF2-40B4-BE49-F238E27FC236}">
                <a16:creationId xmlns:a16="http://schemas.microsoft.com/office/drawing/2014/main" id="{AD1CB861-9742-4DED-A724-5C9DA5B43763}"/>
              </a:ext>
            </a:extLst>
          </p:cNvPr>
          <p:cNvSpPr txBox="1">
            <a:spLocks noChangeArrowheads="1"/>
          </p:cNvSpPr>
          <p:nvPr/>
        </p:nvSpPr>
        <p:spPr bwMode="auto">
          <a:xfrm>
            <a:off x="3061543" y="5885792"/>
            <a:ext cx="40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solidFill>
                  <a:srgbClr val="FF3300"/>
                </a:solidFill>
                <a:latin typeface="+mn-lt"/>
              </a:rPr>
              <a:t>p</a:t>
            </a:r>
            <a:r>
              <a:rPr lang="en-US" altLang="zh-CN" sz="2000" baseline="-25000" dirty="0">
                <a:solidFill>
                  <a:srgbClr val="FF3300"/>
                </a:solidFill>
                <a:latin typeface="+mn-lt"/>
              </a:rPr>
              <a:t>1</a:t>
            </a:r>
          </a:p>
        </p:txBody>
      </p:sp>
      <p:sp>
        <p:nvSpPr>
          <p:cNvPr id="13" name="Oval 28">
            <a:extLst>
              <a:ext uri="{FF2B5EF4-FFF2-40B4-BE49-F238E27FC236}">
                <a16:creationId xmlns:a16="http://schemas.microsoft.com/office/drawing/2014/main" id="{AF1DFE2C-1525-4FF0-B257-3AB3998826D4}"/>
              </a:ext>
            </a:extLst>
          </p:cNvPr>
          <p:cNvSpPr>
            <a:spLocks noChangeArrowheads="1"/>
          </p:cNvSpPr>
          <p:nvPr/>
        </p:nvSpPr>
        <p:spPr bwMode="auto">
          <a:xfrm>
            <a:off x="5365006" y="5581042"/>
            <a:ext cx="639763"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solidFill>
                  <a:srgbClr val="FF0000"/>
                </a:solidFill>
              </a:rPr>
              <a:t>x</a:t>
            </a:r>
          </a:p>
        </p:txBody>
      </p:sp>
      <p:sp>
        <p:nvSpPr>
          <p:cNvPr id="14" name="Line 29">
            <a:extLst>
              <a:ext uri="{FF2B5EF4-FFF2-40B4-BE49-F238E27FC236}">
                <a16:creationId xmlns:a16="http://schemas.microsoft.com/office/drawing/2014/main" id="{70CC8DD2-BDA5-4165-8FFE-DC5B671470B4}"/>
              </a:ext>
            </a:extLst>
          </p:cNvPr>
          <p:cNvSpPr>
            <a:spLocks noChangeShapeType="1"/>
          </p:cNvSpPr>
          <p:nvPr/>
        </p:nvSpPr>
        <p:spPr bwMode="auto">
          <a:xfrm>
            <a:off x="3206005" y="5814354"/>
            <a:ext cx="2159000" cy="7143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Oval 30">
            <a:extLst>
              <a:ext uri="{FF2B5EF4-FFF2-40B4-BE49-F238E27FC236}">
                <a16:creationId xmlns:a16="http://schemas.microsoft.com/office/drawing/2014/main" id="{516CF8A7-2357-4C6E-A7C9-C1D0EF18C864}"/>
              </a:ext>
            </a:extLst>
          </p:cNvPr>
          <p:cNvSpPr>
            <a:spLocks noChangeArrowheads="1"/>
          </p:cNvSpPr>
          <p:nvPr/>
        </p:nvSpPr>
        <p:spPr bwMode="auto">
          <a:xfrm>
            <a:off x="5725368" y="3925279"/>
            <a:ext cx="639763"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u</a:t>
            </a:r>
          </a:p>
        </p:txBody>
      </p:sp>
      <p:sp>
        <p:nvSpPr>
          <p:cNvPr id="16" name="Freeform 31">
            <a:extLst>
              <a:ext uri="{FF2B5EF4-FFF2-40B4-BE49-F238E27FC236}">
                <a16:creationId xmlns:a16="http://schemas.microsoft.com/office/drawing/2014/main" id="{A6332569-ABDA-4B72-841E-907BBFAC4199}"/>
              </a:ext>
            </a:extLst>
          </p:cNvPr>
          <p:cNvSpPr>
            <a:spLocks/>
          </p:cNvSpPr>
          <p:nvPr/>
        </p:nvSpPr>
        <p:spPr bwMode="auto">
          <a:xfrm>
            <a:off x="3061543" y="4230029"/>
            <a:ext cx="2903538" cy="1368425"/>
          </a:xfrm>
          <a:custGeom>
            <a:avLst/>
            <a:gdLst>
              <a:gd name="T0" fmla="*/ 1678 w 1829"/>
              <a:gd name="T1" fmla="*/ 862 h 862"/>
              <a:gd name="T2" fmla="*/ 1587 w 1829"/>
              <a:gd name="T3" fmla="*/ 635 h 862"/>
              <a:gd name="T4" fmla="*/ 227 w 1829"/>
              <a:gd name="T5" fmla="*/ 590 h 862"/>
              <a:gd name="T6" fmla="*/ 227 w 1829"/>
              <a:gd name="T7" fmla="*/ 272 h 862"/>
              <a:gd name="T8" fmla="*/ 907 w 1829"/>
              <a:gd name="T9" fmla="*/ 136 h 862"/>
              <a:gd name="T10" fmla="*/ 1678 w 1829"/>
              <a:gd name="T11" fmla="*/ 0 h 862"/>
              <a:gd name="T12" fmla="*/ 0 60000 65536"/>
              <a:gd name="T13" fmla="*/ 0 60000 65536"/>
              <a:gd name="T14" fmla="*/ 0 60000 65536"/>
              <a:gd name="T15" fmla="*/ 0 60000 65536"/>
              <a:gd name="T16" fmla="*/ 0 60000 65536"/>
              <a:gd name="T17" fmla="*/ 0 60000 65536"/>
              <a:gd name="T18" fmla="*/ 0 w 1829"/>
              <a:gd name="T19" fmla="*/ 0 h 862"/>
              <a:gd name="T20" fmla="*/ 1829 w 1829"/>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1829" h="862">
                <a:moveTo>
                  <a:pt x="1678" y="862"/>
                </a:moveTo>
                <a:cubicBezTo>
                  <a:pt x="1753" y="771"/>
                  <a:pt x="1829" y="680"/>
                  <a:pt x="1587" y="635"/>
                </a:cubicBezTo>
                <a:cubicBezTo>
                  <a:pt x="1345" y="590"/>
                  <a:pt x="454" y="651"/>
                  <a:pt x="227" y="590"/>
                </a:cubicBezTo>
                <a:cubicBezTo>
                  <a:pt x="0" y="529"/>
                  <a:pt x="114" y="348"/>
                  <a:pt x="227" y="272"/>
                </a:cubicBezTo>
                <a:cubicBezTo>
                  <a:pt x="340" y="196"/>
                  <a:pt x="665" y="181"/>
                  <a:pt x="907" y="136"/>
                </a:cubicBezTo>
                <a:cubicBezTo>
                  <a:pt x="1149" y="91"/>
                  <a:pt x="1550" y="23"/>
                  <a:pt x="1678" y="0"/>
                </a:cubicBezTo>
              </a:path>
            </a:pathLst>
          </a:custGeom>
          <a:noFill/>
          <a:ln w="190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7" name="Text Box 32">
            <a:extLst>
              <a:ext uri="{FF2B5EF4-FFF2-40B4-BE49-F238E27FC236}">
                <a16:creationId xmlns:a16="http://schemas.microsoft.com/office/drawing/2014/main" id="{5241215D-D1BF-470C-A269-7462E7F038CC}"/>
              </a:ext>
            </a:extLst>
          </p:cNvPr>
          <p:cNvSpPr txBox="1">
            <a:spLocks noChangeArrowheads="1"/>
          </p:cNvSpPr>
          <p:nvPr/>
        </p:nvSpPr>
        <p:spPr bwMode="auto">
          <a:xfrm>
            <a:off x="4717305" y="4374491"/>
            <a:ext cx="40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latin typeface="+mn-lt"/>
              </a:rPr>
              <a:t>p</a:t>
            </a:r>
            <a:r>
              <a:rPr lang="en-US" altLang="zh-CN" sz="2000" baseline="-25000" dirty="0">
                <a:latin typeface="+mn-lt"/>
              </a:rPr>
              <a:t>2</a:t>
            </a:r>
          </a:p>
        </p:txBody>
      </p:sp>
      <p:sp>
        <p:nvSpPr>
          <p:cNvPr id="18" name="Freeform 33">
            <a:extLst>
              <a:ext uri="{FF2B5EF4-FFF2-40B4-BE49-F238E27FC236}">
                <a16:creationId xmlns:a16="http://schemas.microsoft.com/office/drawing/2014/main" id="{CBED3827-EB32-4BA0-B1C9-CBA162BE9B5E}"/>
              </a:ext>
            </a:extLst>
          </p:cNvPr>
          <p:cNvSpPr>
            <a:spLocks/>
          </p:cNvSpPr>
          <p:nvPr/>
        </p:nvSpPr>
        <p:spPr bwMode="auto">
          <a:xfrm>
            <a:off x="1332755" y="3942691"/>
            <a:ext cx="2376488" cy="911225"/>
          </a:xfrm>
          <a:custGeom>
            <a:avLst/>
            <a:gdLst>
              <a:gd name="T0" fmla="*/ 0 w 1497"/>
              <a:gd name="T1" fmla="*/ 1802 h 529"/>
              <a:gd name="T2" fmla="*/ 408 w 1497"/>
              <a:gd name="T3" fmla="*/ 1183 h 529"/>
              <a:gd name="T4" fmla="*/ 771 w 1497"/>
              <a:gd name="T5" fmla="*/ 716 h 529"/>
              <a:gd name="T6" fmla="*/ 1270 w 1497"/>
              <a:gd name="T7" fmla="*/ 876 h 529"/>
              <a:gd name="T8" fmla="*/ 1270 w 1497"/>
              <a:gd name="T9" fmla="*/ 103 h 529"/>
              <a:gd name="T10" fmla="*/ 1497 w 1497"/>
              <a:gd name="T11" fmla="*/ 252 h 529"/>
              <a:gd name="T12" fmla="*/ 0 60000 65536"/>
              <a:gd name="T13" fmla="*/ 0 60000 65536"/>
              <a:gd name="T14" fmla="*/ 0 60000 65536"/>
              <a:gd name="T15" fmla="*/ 0 60000 65536"/>
              <a:gd name="T16" fmla="*/ 0 60000 65536"/>
              <a:gd name="T17" fmla="*/ 0 60000 65536"/>
              <a:gd name="T18" fmla="*/ 0 w 1497"/>
              <a:gd name="T19" fmla="*/ 0 h 529"/>
              <a:gd name="T20" fmla="*/ 1497 w 1497"/>
              <a:gd name="T21" fmla="*/ 529 h 529"/>
            </a:gdLst>
            <a:ahLst/>
            <a:cxnLst>
              <a:cxn ang="T12">
                <a:pos x="T0" y="T1"/>
              </a:cxn>
              <a:cxn ang="T13">
                <a:pos x="T2" y="T3"/>
              </a:cxn>
              <a:cxn ang="T14">
                <a:pos x="T4" y="T5"/>
              </a:cxn>
              <a:cxn ang="T15">
                <a:pos x="T6" y="T7"/>
              </a:cxn>
              <a:cxn ang="T16">
                <a:pos x="T8" y="T9"/>
              </a:cxn>
              <a:cxn ang="T17">
                <a:pos x="T10" y="T11"/>
              </a:cxn>
            </a:cxnLst>
            <a:rect l="T18" t="T19" r="T20" b="T21"/>
            <a:pathLst>
              <a:path w="1497" h="529">
                <a:moveTo>
                  <a:pt x="0" y="529"/>
                </a:moveTo>
                <a:cubicBezTo>
                  <a:pt x="140" y="464"/>
                  <a:pt x="280" y="400"/>
                  <a:pt x="408" y="347"/>
                </a:cubicBezTo>
                <a:cubicBezTo>
                  <a:pt x="536" y="294"/>
                  <a:pt x="627" y="226"/>
                  <a:pt x="771" y="211"/>
                </a:cubicBezTo>
                <a:cubicBezTo>
                  <a:pt x="915" y="196"/>
                  <a:pt x="1187" y="286"/>
                  <a:pt x="1270" y="256"/>
                </a:cubicBezTo>
                <a:cubicBezTo>
                  <a:pt x="1353" y="226"/>
                  <a:pt x="1232" y="60"/>
                  <a:pt x="1270" y="30"/>
                </a:cubicBezTo>
                <a:cubicBezTo>
                  <a:pt x="1308" y="0"/>
                  <a:pt x="1459" y="68"/>
                  <a:pt x="1497" y="75"/>
                </a:cubicBezTo>
              </a:path>
            </a:pathLst>
          </a:custGeom>
          <a:noFill/>
          <a:ln w="19050">
            <a:solidFill>
              <a:schemeClr val="tx1"/>
            </a:solidFill>
            <a:round/>
            <a:headEnd type="diamond" w="med" len="med"/>
            <a:tailEnd type="diamond"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9" name="Line 34">
            <a:extLst>
              <a:ext uri="{FF2B5EF4-FFF2-40B4-BE49-F238E27FC236}">
                <a16:creationId xmlns:a16="http://schemas.microsoft.com/office/drawing/2014/main" id="{EF8F55A8-8824-4053-BF1E-4852427E1CFA}"/>
              </a:ext>
            </a:extLst>
          </p:cNvPr>
          <p:cNvSpPr>
            <a:spLocks noChangeShapeType="1"/>
          </p:cNvSpPr>
          <p:nvPr/>
        </p:nvSpPr>
        <p:spPr bwMode="auto">
          <a:xfrm flipV="1">
            <a:off x="3709243" y="4014129"/>
            <a:ext cx="2160588" cy="71438"/>
          </a:xfrm>
          <a:prstGeom prst="line">
            <a:avLst/>
          </a:prstGeom>
          <a:noFill/>
          <a:ln w="19050">
            <a:solidFill>
              <a:schemeClr val="tx1"/>
            </a:solidFill>
            <a:round/>
            <a:headEnd type="diamond" w="med" len="med"/>
            <a:tailEnd type="diamond"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Text Box 35">
            <a:extLst>
              <a:ext uri="{FF2B5EF4-FFF2-40B4-BE49-F238E27FC236}">
                <a16:creationId xmlns:a16="http://schemas.microsoft.com/office/drawing/2014/main" id="{488C1772-3701-46D5-A2CA-1EEC8BE51BD2}"/>
              </a:ext>
            </a:extLst>
          </p:cNvPr>
          <p:cNvSpPr txBox="1">
            <a:spLocks noChangeArrowheads="1"/>
          </p:cNvSpPr>
          <p:nvPr/>
        </p:nvSpPr>
        <p:spPr bwMode="auto">
          <a:xfrm>
            <a:off x="4069605" y="3653766"/>
            <a:ext cx="99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latin typeface="+mn-lt"/>
              </a:rPr>
              <a:t>dist</a:t>
            </a:r>
            <a:r>
              <a:rPr lang="en-US" altLang="zh-CN" sz="2400" dirty="0">
                <a:latin typeface="+mn-lt"/>
              </a:rPr>
              <a:t>[u]</a:t>
            </a:r>
          </a:p>
        </p:txBody>
      </p:sp>
      <p:sp>
        <p:nvSpPr>
          <p:cNvPr id="21" name="Text Box 36">
            <a:extLst>
              <a:ext uri="{FF2B5EF4-FFF2-40B4-BE49-F238E27FC236}">
                <a16:creationId xmlns:a16="http://schemas.microsoft.com/office/drawing/2014/main" id="{76A48376-E5F2-454F-80ED-5CE9BF8FEE82}"/>
              </a:ext>
            </a:extLst>
          </p:cNvPr>
          <p:cNvSpPr txBox="1">
            <a:spLocks noChangeArrowheads="1"/>
          </p:cNvSpPr>
          <p:nvPr/>
        </p:nvSpPr>
        <p:spPr bwMode="auto">
          <a:xfrm>
            <a:off x="6442739" y="3412164"/>
            <a:ext cx="2701261" cy="3046988"/>
          </a:xfrm>
          <a:prstGeom prst="rect">
            <a:avLst/>
          </a:prstGeom>
          <a:solidFill>
            <a:schemeClr val="accent6">
              <a:lumMod val="20000"/>
              <a:lumOff val="80000"/>
            </a:schemeClr>
          </a:solidFill>
          <a:ln>
            <a:noFill/>
          </a:ln>
        </p:spPr>
        <p:txBody>
          <a:bodyPr wrap="square">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indent="0" eaLnBrk="1" hangingPunct="1"/>
            <a:r>
              <a:rPr lang="en-US" altLang="zh-CN" sz="2400" dirty="0">
                <a:latin typeface="+mn-lt"/>
                <a:ea typeface="微软雅黑 Light" panose="020B0502040204020203" pitchFamily="34" charset="-122"/>
              </a:rPr>
              <a:t>u</a:t>
            </a:r>
            <a:r>
              <a:rPr lang="zh-CN" altLang="en-US" sz="2400" dirty="0">
                <a:latin typeface="+mn-lt"/>
                <a:ea typeface="微软雅黑 Light" panose="020B0502040204020203" pitchFamily="34" charset="-122"/>
              </a:rPr>
              <a:t>到</a:t>
            </a:r>
            <a:r>
              <a:rPr lang="en-US" altLang="zh-CN" sz="2400" dirty="0">
                <a:latin typeface="+mn-lt"/>
                <a:ea typeface="微软雅黑 Light" panose="020B0502040204020203" pitchFamily="34" charset="-122"/>
              </a:rPr>
              <a:t>v</a:t>
            </a:r>
            <a:r>
              <a:rPr lang="zh-CN" altLang="en-US" sz="2400" dirty="0">
                <a:latin typeface="+mn-lt"/>
                <a:ea typeface="微软雅黑 Light" panose="020B0502040204020203" pitchFamily="34" charset="-122"/>
              </a:rPr>
              <a:t>的全局最短路径</a:t>
            </a:r>
            <a:r>
              <a:rPr lang="en-US" altLang="zh-CN" sz="2400" dirty="0">
                <a:solidFill>
                  <a:srgbClr val="FF3300"/>
                </a:solidFill>
                <a:latin typeface="+mn-lt"/>
                <a:ea typeface="微软雅黑 Light" panose="020B0502040204020203" pitchFamily="34" charset="-122"/>
              </a:rPr>
              <a:t>d(</a:t>
            </a:r>
            <a:r>
              <a:rPr lang="en-US" altLang="zh-CN" sz="2400" dirty="0" err="1">
                <a:solidFill>
                  <a:srgbClr val="FF3300"/>
                </a:solidFill>
                <a:latin typeface="+mn-lt"/>
                <a:ea typeface="微软雅黑 Light" panose="020B0502040204020203" pitchFamily="34" charset="-122"/>
              </a:rPr>
              <a:t>v,u</a:t>
            </a:r>
            <a:r>
              <a:rPr lang="en-US" altLang="zh-CN" sz="2400" dirty="0">
                <a:solidFill>
                  <a:srgbClr val="FF3300"/>
                </a:solidFill>
                <a:latin typeface="+mn-lt"/>
                <a:ea typeface="微软雅黑 Light" panose="020B0502040204020203" pitchFamily="34" charset="-122"/>
              </a:rPr>
              <a:t>)</a:t>
            </a:r>
            <a:r>
              <a:rPr lang="zh-CN" altLang="en-US" sz="2400" dirty="0">
                <a:latin typeface="+mn-lt"/>
                <a:ea typeface="微软雅黑 Light" panose="020B0502040204020203" pitchFamily="34" charset="-122"/>
              </a:rPr>
              <a:t>由</a:t>
            </a:r>
            <a:r>
              <a:rPr lang="en-US" altLang="zh-CN" sz="2400" dirty="0">
                <a:latin typeface="+mn-lt"/>
                <a:ea typeface="微软雅黑 Light" panose="020B0502040204020203" pitchFamily="34" charset="-122"/>
              </a:rPr>
              <a:t>2</a:t>
            </a:r>
            <a:r>
              <a:rPr lang="zh-CN" altLang="en-US" sz="2400" dirty="0">
                <a:latin typeface="+mn-lt"/>
                <a:ea typeface="微软雅黑 Light" panose="020B0502040204020203" pitchFamily="34" charset="-122"/>
              </a:rPr>
              <a:t>段组成：</a:t>
            </a:r>
          </a:p>
          <a:p>
            <a:pPr marL="0" indent="0" eaLnBrk="1" hangingPunct="1"/>
            <a:r>
              <a:rPr lang="en-US" altLang="zh-CN" sz="2400" dirty="0">
                <a:latin typeface="+mn-lt"/>
                <a:ea typeface="微软雅黑 Light" panose="020B0502040204020203" pitchFamily="34" charset="-122"/>
              </a:rPr>
              <a:t>(1) v</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 →</a:t>
            </a:r>
            <a:r>
              <a:rPr lang="en-US" altLang="zh-CN" sz="2400" dirty="0">
                <a:latin typeface="+mn-lt"/>
                <a:ea typeface="微软雅黑 Light" panose="020B0502040204020203" pitchFamily="34" charset="-122"/>
              </a:rPr>
              <a:t>x, </a:t>
            </a:r>
          </a:p>
          <a:p>
            <a:pPr marL="0" indent="0" eaLnBrk="1" hangingPunct="1"/>
            <a:r>
              <a:rPr lang="en-US" altLang="zh-CN" sz="2400" dirty="0">
                <a:latin typeface="+mn-lt"/>
                <a:ea typeface="微软雅黑 Light" panose="020B0502040204020203" pitchFamily="34" charset="-122"/>
              </a:rPr>
              <a:t>p</a:t>
            </a:r>
            <a:r>
              <a:rPr lang="en-US" altLang="zh-CN" sz="2400" baseline="-25000" dirty="0">
                <a:latin typeface="+mn-lt"/>
                <a:ea typeface="微软雅黑 Light" panose="020B0502040204020203" pitchFamily="34" charset="-122"/>
              </a:rPr>
              <a:t>1</a:t>
            </a:r>
            <a:r>
              <a:rPr lang="zh-CN" altLang="en-US" sz="2400" dirty="0">
                <a:latin typeface="+mn-lt"/>
                <a:ea typeface="微软雅黑 Light" panose="020B0502040204020203" pitchFamily="34" charset="-122"/>
              </a:rPr>
              <a:t>长度</a:t>
            </a:r>
            <a:endParaRPr lang="en-US" altLang="zh-CN" sz="2400" dirty="0">
              <a:latin typeface="+mn-lt"/>
              <a:ea typeface="微软雅黑 Light" panose="020B0502040204020203" pitchFamily="34" charset="-122"/>
            </a:endParaRPr>
          </a:p>
          <a:p>
            <a:pPr marL="0" indent="0" eaLnBrk="1" hangingPunct="1"/>
            <a:r>
              <a:rPr lang="en-US" altLang="zh-CN" sz="2400"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dist</a:t>
            </a:r>
            <a:r>
              <a:rPr lang="en-US" altLang="zh-CN" sz="2400" dirty="0">
                <a:latin typeface="+mn-lt"/>
                <a:ea typeface="微软雅黑 Light" panose="020B0502040204020203" pitchFamily="34" charset="-122"/>
              </a:rPr>
              <a:t>[x]=d[</a:t>
            </a:r>
            <a:r>
              <a:rPr lang="en-US" altLang="zh-CN" sz="2400" dirty="0" err="1">
                <a:latin typeface="+mn-lt"/>
                <a:ea typeface="微软雅黑 Light" panose="020B0502040204020203" pitchFamily="34" charset="-122"/>
              </a:rPr>
              <a:t>v,x</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 </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(2) x</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 </a:t>
            </a:r>
            <a:r>
              <a:rPr lang="en-US" altLang="zh-CN" sz="2400" dirty="0">
                <a:latin typeface="+mn-lt"/>
                <a:ea typeface="微软雅黑 Light" panose="020B0502040204020203" pitchFamily="34" charset="-122"/>
              </a:rPr>
              <a:t>y…</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u, </a:t>
            </a:r>
          </a:p>
          <a:p>
            <a:pPr eaLnBrk="1" hangingPunct="1"/>
            <a:r>
              <a:rPr lang="en-US" altLang="zh-CN" sz="2400" dirty="0">
                <a:latin typeface="+mn-lt"/>
                <a:ea typeface="微软雅黑 Light" panose="020B0502040204020203" pitchFamily="34" charset="-122"/>
              </a:rPr>
              <a:t>p</a:t>
            </a:r>
            <a:r>
              <a:rPr lang="en-US" altLang="zh-CN" sz="2400" baseline="-25000" dirty="0">
                <a:latin typeface="+mn-lt"/>
                <a:ea typeface="微软雅黑 Light" panose="020B0502040204020203" pitchFamily="34" charset="-122"/>
              </a:rPr>
              <a:t>2</a:t>
            </a:r>
            <a:r>
              <a:rPr lang="zh-CN" altLang="en-US" sz="2400" dirty="0">
                <a:latin typeface="+mn-lt"/>
                <a:ea typeface="微软雅黑 Light" panose="020B0502040204020203" pitchFamily="34" charset="-122"/>
              </a:rPr>
              <a:t>长度</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=distance(</a:t>
            </a:r>
            <a:r>
              <a:rPr lang="en-US" altLang="zh-CN" sz="2400" dirty="0" err="1">
                <a:latin typeface="+mn-lt"/>
                <a:ea typeface="微软雅黑 Light" panose="020B0502040204020203" pitchFamily="34" charset="-122"/>
              </a:rPr>
              <a:t>x,u</a:t>
            </a:r>
            <a:r>
              <a:rPr lang="en-US" altLang="zh-CN" sz="2400" dirty="0">
                <a:latin typeface="+mn-lt"/>
                <a:ea typeface="微软雅黑 Light" panose="020B0502040204020203" pitchFamily="34" charset="-122"/>
              </a:rPr>
              <a:t>)</a:t>
            </a:r>
            <a:endParaRPr lang="en-US" altLang="zh-CN" sz="2400" baseline="-25000" dirty="0">
              <a:latin typeface="+mn-lt"/>
              <a:ea typeface="微软雅黑 Light" panose="020B0502040204020203" pitchFamily="34" charset="-122"/>
            </a:endParaRPr>
          </a:p>
        </p:txBody>
      </p:sp>
      <p:sp>
        <p:nvSpPr>
          <p:cNvPr id="22" name="Oval 30">
            <a:extLst>
              <a:ext uri="{FF2B5EF4-FFF2-40B4-BE49-F238E27FC236}">
                <a16:creationId xmlns:a16="http://schemas.microsoft.com/office/drawing/2014/main" id="{4DDB5CA5-E13B-43DA-9628-15A3AA4A922B}"/>
              </a:ext>
            </a:extLst>
          </p:cNvPr>
          <p:cNvSpPr>
            <a:spLocks noChangeArrowheads="1"/>
          </p:cNvSpPr>
          <p:nvPr/>
        </p:nvSpPr>
        <p:spPr bwMode="auto">
          <a:xfrm>
            <a:off x="3323301" y="3164819"/>
            <a:ext cx="558979" cy="6492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gn="ctr"/>
            <a:r>
              <a:rPr lang="en-US" altLang="zh-CN" sz="2400" dirty="0"/>
              <a:t>u’</a:t>
            </a:r>
          </a:p>
        </p:txBody>
      </p:sp>
      <p:sp>
        <p:nvSpPr>
          <p:cNvPr id="23" name="任意多边形 19">
            <a:extLst>
              <a:ext uri="{FF2B5EF4-FFF2-40B4-BE49-F238E27FC236}">
                <a16:creationId xmlns:a16="http://schemas.microsoft.com/office/drawing/2014/main" id="{3E8416B4-29B6-4E58-9093-6DFB69E3B03F}"/>
              </a:ext>
            </a:extLst>
          </p:cNvPr>
          <p:cNvSpPr>
            <a:spLocks noChangeArrowheads="1"/>
          </p:cNvSpPr>
          <p:nvPr/>
        </p:nvSpPr>
        <p:spPr bwMode="auto">
          <a:xfrm>
            <a:off x="1131143" y="3914116"/>
            <a:ext cx="1724025" cy="890587"/>
          </a:xfrm>
          <a:custGeom>
            <a:avLst/>
            <a:gdLst>
              <a:gd name="T0" fmla="*/ 21927 w 1724129"/>
              <a:gd name="T1" fmla="*/ 880233 h 891140"/>
              <a:gd name="T2" fmla="*/ 148448 w 1724129"/>
              <a:gd name="T3" fmla="*/ 852289 h 891140"/>
              <a:gd name="T4" fmla="*/ 190622 w 1724129"/>
              <a:gd name="T5" fmla="*/ 838318 h 891140"/>
              <a:gd name="T6" fmla="*/ 232800 w 1724129"/>
              <a:gd name="T7" fmla="*/ 796402 h 891140"/>
              <a:gd name="T8" fmla="*/ 289037 w 1724129"/>
              <a:gd name="T9" fmla="*/ 726542 h 891140"/>
              <a:gd name="T10" fmla="*/ 429615 w 1724129"/>
              <a:gd name="T11" fmla="*/ 698599 h 891140"/>
              <a:gd name="T12" fmla="*/ 513966 w 1724129"/>
              <a:gd name="T13" fmla="*/ 656682 h 891140"/>
              <a:gd name="T14" fmla="*/ 612374 w 1724129"/>
              <a:gd name="T15" fmla="*/ 628739 h 891140"/>
              <a:gd name="T16" fmla="*/ 654552 w 1724129"/>
              <a:gd name="T17" fmla="*/ 614767 h 891140"/>
              <a:gd name="T18" fmla="*/ 710782 w 1724129"/>
              <a:gd name="T19" fmla="*/ 558879 h 891140"/>
              <a:gd name="T20" fmla="*/ 752963 w 1724129"/>
              <a:gd name="T21" fmla="*/ 475047 h 891140"/>
              <a:gd name="T22" fmla="*/ 781077 w 1724129"/>
              <a:gd name="T23" fmla="*/ 447104 h 891140"/>
              <a:gd name="T24" fmla="*/ 837303 w 1724129"/>
              <a:gd name="T25" fmla="*/ 377243 h 891140"/>
              <a:gd name="T26" fmla="*/ 963836 w 1724129"/>
              <a:gd name="T27" fmla="*/ 349300 h 891140"/>
              <a:gd name="T28" fmla="*/ 1048187 w 1724129"/>
              <a:gd name="T29" fmla="*/ 321354 h 891140"/>
              <a:gd name="T30" fmla="*/ 1090357 w 1724129"/>
              <a:gd name="T31" fmla="*/ 293412 h 891140"/>
              <a:gd name="T32" fmla="*/ 1132538 w 1724129"/>
              <a:gd name="T33" fmla="*/ 279439 h 891140"/>
              <a:gd name="T34" fmla="*/ 1174708 w 1724129"/>
              <a:gd name="T35" fmla="*/ 251496 h 891140"/>
              <a:gd name="T36" fmla="*/ 1216889 w 1724129"/>
              <a:gd name="T37" fmla="*/ 237524 h 891140"/>
              <a:gd name="T38" fmla="*/ 1259059 w 1724129"/>
              <a:gd name="T39" fmla="*/ 209580 h 891140"/>
              <a:gd name="T40" fmla="*/ 1287173 w 1724129"/>
              <a:gd name="T41" fmla="*/ 181637 h 891140"/>
              <a:gd name="T42" fmla="*/ 1371524 w 1724129"/>
              <a:gd name="T43" fmla="*/ 153691 h 891140"/>
              <a:gd name="T44" fmla="*/ 1413705 w 1724129"/>
              <a:gd name="T45" fmla="*/ 139720 h 891140"/>
              <a:gd name="T46" fmla="*/ 1455875 w 1724129"/>
              <a:gd name="T47" fmla="*/ 111775 h 891140"/>
              <a:gd name="T48" fmla="*/ 1498056 w 1724129"/>
              <a:gd name="T49" fmla="*/ 97803 h 891140"/>
              <a:gd name="T50" fmla="*/ 1582405 w 1724129"/>
              <a:gd name="T51" fmla="*/ 41918 h 891140"/>
              <a:gd name="T52" fmla="*/ 1624577 w 1724129"/>
              <a:gd name="T53" fmla="*/ 27949 h 891140"/>
              <a:gd name="T54" fmla="*/ 1722985 w 1724129"/>
              <a:gd name="T55" fmla="*/ 0 h 8911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24129"/>
              <a:gd name="T85" fmla="*/ 0 h 891140"/>
              <a:gd name="T86" fmla="*/ 1724129 w 1724129"/>
              <a:gd name="T87" fmla="*/ 891140 h 89114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24129" h="891140">
                <a:moveTo>
                  <a:pt x="21938" y="886265"/>
                </a:moveTo>
                <a:cubicBezTo>
                  <a:pt x="116942" y="854596"/>
                  <a:pt x="0" y="891140"/>
                  <a:pt x="148547" y="858130"/>
                </a:cubicBezTo>
                <a:cubicBezTo>
                  <a:pt x="163023" y="854913"/>
                  <a:pt x="176683" y="848751"/>
                  <a:pt x="190751" y="844062"/>
                </a:cubicBezTo>
                <a:cubicBezTo>
                  <a:pt x="204819" y="829994"/>
                  <a:pt x="220218" y="817143"/>
                  <a:pt x="232954" y="801859"/>
                </a:cubicBezTo>
                <a:cubicBezTo>
                  <a:pt x="252120" y="778859"/>
                  <a:pt x="261941" y="747890"/>
                  <a:pt x="289224" y="731520"/>
                </a:cubicBezTo>
                <a:cubicBezTo>
                  <a:pt x="319912" y="713107"/>
                  <a:pt x="412835" y="705823"/>
                  <a:pt x="429901" y="703385"/>
                </a:cubicBezTo>
                <a:cubicBezTo>
                  <a:pt x="535983" y="668023"/>
                  <a:pt x="405221" y="715725"/>
                  <a:pt x="514307" y="661182"/>
                </a:cubicBezTo>
                <a:cubicBezTo>
                  <a:pt x="536797" y="649937"/>
                  <a:pt x="591742" y="639058"/>
                  <a:pt x="612781" y="633047"/>
                </a:cubicBezTo>
                <a:cubicBezTo>
                  <a:pt x="627039" y="628973"/>
                  <a:pt x="640916" y="623668"/>
                  <a:pt x="654984" y="618979"/>
                </a:cubicBezTo>
                <a:cubicBezTo>
                  <a:pt x="673741" y="600222"/>
                  <a:pt x="702866" y="587873"/>
                  <a:pt x="711255" y="562708"/>
                </a:cubicBezTo>
                <a:cubicBezTo>
                  <a:pt x="726113" y="518135"/>
                  <a:pt x="722293" y="517258"/>
                  <a:pt x="753458" y="478302"/>
                </a:cubicBezTo>
                <a:cubicBezTo>
                  <a:pt x="761744" y="467945"/>
                  <a:pt x="773308" y="460524"/>
                  <a:pt x="781594" y="450167"/>
                </a:cubicBezTo>
                <a:cubicBezTo>
                  <a:pt x="799287" y="428051"/>
                  <a:pt x="811737" y="395505"/>
                  <a:pt x="837864" y="379828"/>
                </a:cubicBezTo>
                <a:cubicBezTo>
                  <a:pt x="864505" y="363843"/>
                  <a:pt x="947426" y="354534"/>
                  <a:pt x="964474" y="351693"/>
                </a:cubicBezTo>
                <a:cubicBezTo>
                  <a:pt x="992609" y="342314"/>
                  <a:pt x="1024204" y="340008"/>
                  <a:pt x="1048880" y="323557"/>
                </a:cubicBezTo>
                <a:cubicBezTo>
                  <a:pt x="1062948" y="314179"/>
                  <a:pt x="1075961" y="302983"/>
                  <a:pt x="1091083" y="295422"/>
                </a:cubicBezTo>
                <a:cubicBezTo>
                  <a:pt x="1104346" y="288790"/>
                  <a:pt x="1120023" y="287986"/>
                  <a:pt x="1133286" y="281354"/>
                </a:cubicBezTo>
                <a:cubicBezTo>
                  <a:pt x="1148408" y="273793"/>
                  <a:pt x="1160367" y="260780"/>
                  <a:pt x="1175489" y="253219"/>
                </a:cubicBezTo>
                <a:cubicBezTo>
                  <a:pt x="1188752" y="246587"/>
                  <a:pt x="1204429" y="245783"/>
                  <a:pt x="1217692" y="239151"/>
                </a:cubicBezTo>
                <a:cubicBezTo>
                  <a:pt x="1232814" y="231590"/>
                  <a:pt x="1246693" y="221578"/>
                  <a:pt x="1259895" y="211016"/>
                </a:cubicBezTo>
                <a:cubicBezTo>
                  <a:pt x="1270252" y="202730"/>
                  <a:pt x="1276168" y="188812"/>
                  <a:pt x="1288031" y="182880"/>
                </a:cubicBezTo>
                <a:cubicBezTo>
                  <a:pt x="1314557" y="169617"/>
                  <a:pt x="1344302" y="164123"/>
                  <a:pt x="1372437" y="154745"/>
                </a:cubicBezTo>
                <a:cubicBezTo>
                  <a:pt x="1386505" y="150056"/>
                  <a:pt x="1402302" y="148902"/>
                  <a:pt x="1414640" y="140677"/>
                </a:cubicBezTo>
                <a:cubicBezTo>
                  <a:pt x="1428708" y="131299"/>
                  <a:pt x="1441721" y="120103"/>
                  <a:pt x="1456843" y="112542"/>
                </a:cubicBezTo>
                <a:cubicBezTo>
                  <a:pt x="1470106" y="105910"/>
                  <a:pt x="1486083" y="105675"/>
                  <a:pt x="1499046" y="98474"/>
                </a:cubicBezTo>
                <a:cubicBezTo>
                  <a:pt x="1528605" y="82052"/>
                  <a:pt x="1551373" y="52897"/>
                  <a:pt x="1583452" y="42204"/>
                </a:cubicBezTo>
                <a:cubicBezTo>
                  <a:pt x="1597520" y="37515"/>
                  <a:pt x="1611179" y="31353"/>
                  <a:pt x="1625655" y="28136"/>
                </a:cubicBezTo>
                <a:cubicBezTo>
                  <a:pt x="1723099" y="6481"/>
                  <a:pt x="1688381" y="35748"/>
                  <a:pt x="1724129" y="0"/>
                </a:cubicBezTo>
              </a:path>
            </a:pathLst>
          </a:custGeom>
          <a:noFill/>
          <a:ln w="19050" algn="ctr">
            <a:solidFill>
              <a:srgbClr val="00B050"/>
            </a:solidFill>
            <a:round/>
            <a:headEnd type="oval" w="med" len="med"/>
            <a:tailEnd type="oval" w="med" len="med"/>
          </a:ln>
        </p:spPr>
        <p:txBody>
          <a:bodyPr wrap="none" anchor="ctr">
            <a:spAutoFit/>
          </a:bodyPr>
          <a:lstStyle/>
          <a:p>
            <a:endParaRPr lang="zh-CN" altLang="en-US"/>
          </a:p>
        </p:txBody>
      </p:sp>
      <p:sp>
        <p:nvSpPr>
          <p:cNvPr id="24" name="任意多边形 20">
            <a:extLst>
              <a:ext uri="{FF2B5EF4-FFF2-40B4-BE49-F238E27FC236}">
                <a16:creationId xmlns:a16="http://schemas.microsoft.com/office/drawing/2014/main" id="{D298ED9F-77AC-45FE-B4BD-B38BC0B69351}"/>
              </a:ext>
            </a:extLst>
          </p:cNvPr>
          <p:cNvSpPr>
            <a:spLocks noChangeArrowheads="1"/>
          </p:cNvSpPr>
          <p:nvPr/>
        </p:nvSpPr>
        <p:spPr bwMode="auto">
          <a:xfrm>
            <a:off x="2858343" y="3512478"/>
            <a:ext cx="428625" cy="369888"/>
          </a:xfrm>
          <a:custGeom>
            <a:avLst/>
            <a:gdLst>
              <a:gd name="T0" fmla="*/ 0 w 548640"/>
              <a:gd name="T1" fmla="*/ 28375 h 466838"/>
              <a:gd name="T2" fmla="*/ 3637 w 548640"/>
              <a:gd name="T3" fmla="*/ 24076 h 466838"/>
              <a:gd name="T4" fmla="*/ 6545 w 548640"/>
              <a:gd name="T5" fmla="*/ 20636 h 466838"/>
              <a:gd name="T6" fmla="*/ 9455 w 548640"/>
              <a:gd name="T7" fmla="*/ 16337 h 466838"/>
              <a:gd name="T8" fmla="*/ 16727 w 548640"/>
              <a:gd name="T9" fmla="*/ 13758 h 466838"/>
              <a:gd name="T10" fmla="*/ 18182 w 548640"/>
              <a:gd name="T11" fmla="*/ 12038 h 466838"/>
              <a:gd name="T12" fmla="*/ 18909 w 548640"/>
              <a:gd name="T13" fmla="*/ 9458 h 466838"/>
              <a:gd name="T14" fmla="*/ 21091 w 548640"/>
              <a:gd name="T15" fmla="*/ 8598 h 466838"/>
              <a:gd name="T16" fmla="*/ 24001 w 548640"/>
              <a:gd name="T17" fmla="*/ 5159 h 466838"/>
              <a:gd name="T18" fmla="*/ 25455 w 548640"/>
              <a:gd name="T19" fmla="*/ 3439 h 466838"/>
              <a:gd name="T20" fmla="*/ 28364 w 548640"/>
              <a:gd name="T21" fmla="*/ 0 h 4668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8640"/>
              <a:gd name="T34" fmla="*/ 0 h 466838"/>
              <a:gd name="T35" fmla="*/ 548640 w 548640"/>
              <a:gd name="T36" fmla="*/ 466838 h 4668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8640" h="466838">
                <a:moveTo>
                  <a:pt x="0" y="464233"/>
                </a:moveTo>
                <a:cubicBezTo>
                  <a:pt x="81280" y="410047"/>
                  <a:pt x="7815" y="466838"/>
                  <a:pt x="70338" y="393895"/>
                </a:cubicBezTo>
                <a:cubicBezTo>
                  <a:pt x="87601" y="373755"/>
                  <a:pt x="111895" y="359695"/>
                  <a:pt x="126609" y="337624"/>
                </a:cubicBezTo>
                <a:cubicBezTo>
                  <a:pt x="136550" y="322712"/>
                  <a:pt x="162833" y="277310"/>
                  <a:pt x="182880" y="267286"/>
                </a:cubicBezTo>
                <a:cubicBezTo>
                  <a:pt x="217136" y="250158"/>
                  <a:pt x="283165" y="235180"/>
                  <a:pt x="323557" y="225083"/>
                </a:cubicBezTo>
                <a:cubicBezTo>
                  <a:pt x="332935" y="215704"/>
                  <a:pt x="344868" y="208320"/>
                  <a:pt x="351692" y="196947"/>
                </a:cubicBezTo>
                <a:cubicBezTo>
                  <a:pt x="359321" y="184231"/>
                  <a:pt x="355274" y="165229"/>
                  <a:pt x="365760" y="154744"/>
                </a:cubicBezTo>
                <a:cubicBezTo>
                  <a:pt x="376245" y="144259"/>
                  <a:pt x="393895" y="145366"/>
                  <a:pt x="407963" y="140677"/>
                </a:cubicBezTo>
                <a:lnTo>
                  <a:pt x="464234" y="84406"/>
                </a:lnTo>
                <a:cubicBezTo>
                  <a:pt x="473612" y="75027"/>
                  <a:pt x="481333" y="63627"/>
                  <a:pt x="492369" y="56270"/>
                </a:cubicBezTo>
                <a:cubicBezTo>
                  <a:pt x="543296" y="22319"/>
                  <a:pt x="527011" y="43257"/>
                  <a:pt x="548640" y="0"/>
                </a:cubicBezTo>
              </a:path>
            </a:pathLst>
          </a:custGeom>
          <a:noFill/>
          <a:ln w="19050" algn="ctr">
            <a:solidFill>
              <a:srgbClr val="00B050"/>
            </a:solidFill>
            <a:round/>
            <a:headEnd type="oval" w="med" len="med"/>
            <a:tailEnd type="oval" w="med" len="med"/>
          </a:ln>
        </p:spPr>
        <p:txBody>
          <a:bodyPr anchor="ctr">
            <a:spAutoFit/>
          </a:bodyPr>
          <a:lstStyle/>
          <a:p>
            <a:endParaRPr lang="zh-CN" altLang="en-US"/>
          </a:p>
        </p:txBody>
      </p:sp>
      <p:sp>
        <p:nvSpPr>
          <p:cNvPr id="25" name="Text Box 35">
            <a:extLst>
              <a:ext uri="{FF2B5EF4-FFF2-40B4-BE49-F238E27FC236}">
                <a16:creationId xmlns:a16="http://schemas.microsoft.com/office/drawing/2014/main" id="{B89D2D3C-C41E-48E5-BBDC-993FE65FE39B}"/>
              </a:ext>
            </a:extLst>
          </p:cNvPr>
          <p:cNvSpPr txBox="1">
            <a:spLocks noChangeArrowheads="1"/>
          </p:cNvSpPr>
          <p:nvPr/>
        </p:nvSpPr>
        <p:spPr bwMode="auto">
          <a:xfrm>
            <a:off x="3872977" y="3149247"/>
            <a:ext cx="1065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solidFill>
                  <a:srgbClr val="00B050"/>
                </a:solidFill>
                <a:latin typeface="+mn-lt"/>
              </a:rPr>
              <a:t>dist</a:t>
            </a:r>
            <a:r>
              <a:rPr lang="en-US" altLang="zh-CN" sz="2400" dirty="0">
                <a:solidFill>
                  <a:srgbClr val="00B050"/>
                </a:solidFill>
                <a:latin typeface="+mn-lt"/>
              </a:rPr>
              <a:t>[u’]</a:t>
            </a:r>
          </a:p>
        </p:txBody>
      </p:sp>
      <p:sp>
        <p:nvSpPr>
          <p:cNvPr id="7" name="椭圆 6">
            <a:extLst>
              <a:ext uri="{FF2B5EF4-FFF2-40B4-BE49-F238E27FC236}">
                <a16:creationId xmlns:a16="http://schemas.microsoft.com/office/drawing/2014/main" id="{304E3DB3-7E66-78BE-9136-A7B287B51BC2}"/>
              </a:ext>
            </a:extLst>
          </p:cNvPr>
          <p:cNvSpPr/>
          <p:nvPr/>
        </p:nvSpPr>
        <p:spPr>
          <a:xfrm>
            <a:off x="5066555" y="5164231"/>
            <a:ext cx="97340" cy="10116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 Box 32">
            <a:extLst>
              <a:ext uri="{FF2B5EF4-FFF2-40B4-BE49-F238E27FC236}">
                <a16:creationId xmlns:a16="http://schemas.microsoft.com/office/drawing/2014/main" id="{19BD8BBF-3536-6ABF-DA08-60E03E224B71}"/>
              </a:ext>
            </a:extLst>
          </p:cNvPr>
          <p:cNvSpPr txBox="1">
            <a:spLocks noChangeArrowheads="1"/>
          </p:cNvSpPr>
          <p:nvPr/>
        </p:nvSpPr>
        <p:spPr bwMode="auto">
          <a:xfrm>
            <a:off x="4976001" y="4786387"/>
            <a:ext cx="300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latin typeface="+mn-lt"/>
              </a:rPr>
              <a:t>y</a:t>
            </a:r>
            <a:endParaRPr lang="en-US" altLang="zh-CN" sz="2000" baseline="-25000" dirty="0">
              <a:latin typeface="+mn-lt"/>
            </a:endParaRPr>
          </a:p>
        </p:txBody>
      </p:sp>
      <p:sp>
        <p:nvSpPr>
          <p:cNvPr id="27" name="文本框 26">
            <a:extLst>
              <a:ext uri="{FF2B5EF4-FFF2-40B4-BE49-F238E27FC236}">
                <a16:creationId xmlns:a16="http://schemas.microsoft.com/office/drawing/2014/main" id="{1781A747-E494-156F-8245-AB477042D910}"/>
              </a:ext>
            </a:extLst>
          </p:cNvPr>
          <p:cNvSpPr txBox="1"/>
          <p:nvPr/>
        </p:nvSpPr>
        <p:spPr>
          <a:xfrm>
            <a:off x="6045249" y="904240"/>
            <a:ext cx="2244525" cy="400110"/>
          </a:xfrm>
          <a:prstGeom prst="rect">
            <a:avLst/>
          </a:prstGeom>
          <a:solidFill>
            <a:schemeClr val="accent6">
              <a:lumMod val="20000"/>
              <a:lumOff val="80000"/>
            </a:schemeClr>
          </a:solidFill>
        </p:spPr>
        <p:txBody>
          <a:bodyPr wrap="none" rtlCol="0">
            <a:spAutoFit/>
          </a:bodyPr>
          <a:lstStyle/>
          <a:p>
            <a:r>
              <a:rPr lang="zh-CN" altLang="en-US" sz="2000" dirty="0">
                <a:ea typeface="微软雅黑 Light" panose="020B0502040204020203" pitchFamily="34" charset="-122"/>
              </a:rPr>
              <a:t>第</a:t>
            </a:r>
            <a:r>
              <a:rPr lang="en-US" altLang="zh-CN" sz="2000" dirty="0">
                <a:ea typeface="微软雅黑 Light" panose="020B0502040204020203" pitchFamily="34" charset="-122"/>
              </a:rPr>
              <a:t>1</a:t>
            </a:r>
            <a:r>
              <a:rPr lang="zh-CN" altLang="en-US" sz="2000" dirty="0">
                <a:ea typeface="微软雅黑 Light" panose="020B0502040204020203" pitchFamily="34" charset="-122"/>
              </a:rPr>
              <a:t>各个反例顶点</a:t>
            </a:r>
            <a:r>
              <a:rPr lang="en-US" altLang="zh-CN" sz="2000" dirty="0">
                <a:ea typeface="微软雅黑 Light" panose="020B0502040204020203" pitchFamily="34" charset="-122"/>
              </a:rPr>
              <a:t>u</a:t>
            </a:r>
            <a:endParaRPr lang="zh-CN" altLang="en-US" sz="2000" dirty="0">
              <a:ea typeface="微软雅黑 Light" panose="020B0502040204020203" pitchFamily="34" charset="-122"/>
            </a:endParaRPr>
          </a:p>
        </p:txBody>
      </p:sp>
    </p:spTree>
    <p:extLst>
      <p:ext uri="{BB962C8B-B14F-4D97-AF65-F5344CB8AC3E}">
        <p14:creationId xmlns:p14="http://schemas.microsoft.com/office/powerpoint/2010/main" val="3236521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1BA07C-E3CC-4202-A888-16EDB13ADEFD}"/>
              </a:ext>
            </a:extLst>
          </p:cNvPr>
          <p:cNvSpPr>
            <a:spLocks noGrp="1"/>
          </p:cNvSpPr>
          <p:nvPr>
            <p:ph type="title"/>
          </p:nvPr>
        </p:nvSpPr>
        <p:spPr/>
        <p:txBody>
          <a:bodyPr/>
          <a:lstStyle/>
          <a:p>
            <a:r>
              <a:rPr lang="zh-CN" altLang="en-US" dirty="0"/>
              <a:t>动态规划法求解付款问题</a:t>
            </a:r>
          </a:p>
        </p:txBody>
      </p:sp>
      <p:sp>
        <p:nvSpPr>
          <p:cNvPr id="4" name="日期占位符 3">
            <a:extLst>
              <a:ext uri="{FF2B5EF4-FFF2-40B4-BE49-F238E27FC236}">
                <a16:creationId xmlns:a16="http://schemas.microsoft.com/office/drawing/2014/main" id="{2F0EF71C-9451-4276-A767-3E2805723B96}"/>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5" name="页脚占位符 4">
            <a:extLst>
              <a:ext uri="{FF2B5EF4-FFF2-40B4-BE49-F238E27FC236}">
                <a16:creationId xmlns:a16="http://schemas.microsoft.com/office/drawing/2014/main" id="{088ED220-F8AA-49F3-B362-FBA4FED76A82}"/>
              </a:ext>
            </a:extLst>
          </p:cNvPr>
          <p:cNvSpPr>
            <a:spLocks noGrp="1"/>
          </p:cNvSpPr>
          <p:nvPr>
            <p:ph type="ftr" sz="quarter" idx="4294967295"/>
          </p:nvPr>
        </p:nvSpPr>
        <p:spPr>
          <a:xfrm>
            <a:off x="3028950" y="6356351"/>
            <a:ext cx="3086100" cy="365125"/>
          </a:xfrm>
        </p:spPr>
        <p:txBody>
          <a:bodyPr/>
          <a:lstStyle/>
          <a:p>
            <a:endParaRPr lang="zh-CN" altLang="en-US"/>
          </a:p>
        </p:txBody>
      </p:sp>
      <p:sp>
        <p:nvSpPr>
          <p:cNvPr id="6" name="灯片编号占位符 5">
            <a:extLst>
              <a:ext uri="{FF2B5EF4-FFF2-40B4-BE49-F238E27FC236}">
                <a16:creationId xmlns:a16="http://schemas.microsoft.com/office/drawing/2014/main" id="{FB9C6BC4-667F-4A5E-A7E4-E29AAB0451DA}"/>
              </a:ext>
            </a:extLst>
          </p:cNvPr>
          <p:cNvSpPr>
            <a:spLocks noGrp="1"/>
          </p:cNvSpPr>
          <p:nvPr>
            <p:ph type="sldNum" sz="quarter" idx="12"/>
          </p:nvPr>
        </p:nvSpPr>
        <p:spPr/>
        <p:txBody>
          <a:bodyPr/>
          <a:lstStyle/>
          <a:p>
            <a:fld id="{EEA58A3B-43CE-4AA0-90B5-EB47AFAFEB34}" type="slidenum">
              <a:rPr lang="zh-CN" altLang="en-US" smtClean="0"/>
              <a:pPr/>
              <a:t>9</a:t>
            </a:fld>
            <a:endParaRPr lang="zh-CN" altLang="en-US" dirty="0"/>
          </a:p>
        </p:txBody>
      </p:sp>
      <p:grpSp>
        <p:nvGrpSpPr>
          <p:cNvPr id="7" name="Group 7">
            <a:extLst>
              <a:ext uri="{FF2B5EF4-FFF2-40B4-BE49-F238E27FC236}">
                <a16:creationId xmlns:a16="http://schemas.microsoft.com/office/drawing/2014/main" id="{A1264C06-27BD-4B84-9A47-13593C3501A2}"/>
              </a:ext>
            </a:extLst>
          </p:cNvPr>
          <p:cNvGrpSpPr>
            <a:grpSpLocks/>
          </p:cNvGrpSpPr>
          <p:nvPr/>
        </p:nvGrpSpPr>
        <p:grpSpPr bwMode="auto">
          <a:xfrm>
            <a:off x="1006475" y="4542590"/>
            <a:ext cx="863600" cy="733425"/>
            <a:chOff x="1066" y="3022"/>
            <a:chExt cx="544" cy="462"/>
          </a:xfrm>
        </p:grpSpPr>
        <p:sp>
          <p:nvSpPr>
            <p:cNvPr id="8" name="Rectangle 4">
              <a:extLst>
                <a:ext uri="{FF2B5EF4-FFF2-40B4-BE49-F238E27FC236}">
                  <a16:creationId xmlns:a16="http://schemas.microsoft.com/office/drawing/2014/main" id="{BFBB55C5-35C2-4B4C-A333-A62C08629D46}"/>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2</a:t>
              </a:r>
              <a:r>
                <a:rPr lang="zh-CN" altLang="en-US" baseline="-25000">
                  <a:ea typeface="微软雅黑 Light" panose="020B0502040204020203" pitchFamily="34" charset="-122"/>
                </a:rPr>
                <a:t>元</a:t>
              </a:r>
              <a:r>
                <a:rPr lang="en-US" altLang="zh-CN">
                  <a:ea typeface="微软雅黑 Light" panose="020B0502040204020203" pitchFamily="34" charset="-122"/>
                </a:rPr>
                <a:t>=1</a:t>
              </a:r>
            </a:p>
          </p:txBody>
        </p:sp>
        <p:sp>
          <p:nvSpPr>
            <p:cNvPr id="9" name="Rectangle 6">
              <a:extLst>
                <a:ext uri="{FF2B5EF4-FFF2-40B4-BE49-F238E27FC236}">
                  <a16:creationId xmlns:a16="http://schemas.microsoft.com/office/drawing/2014/main" id="{17A5957B-CBA2-4FB3-85AB-FC14F88859EA}"/>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2</a:t>
              </a:r>
              <a:r>
                <a:rPr lang="zh-CN" altLang="en-US">
                  <a:ea typeface="微软雅黑 Light" panose="020B0502040204020203" pitchFamily="34" charset="-122"/>
                </a:rPr>
                <a:t>元</a:t>
              </a:r>
            </a:p>
          </p:txBody>
        </p:sp>
      </p:grpSp>
      <p:grpSp>
        <p:nvGrpSpPr>
          <p:cNvPr id="10" name="Group 8">
            <a:extLst>
              <a:ext uri="{FF2B5EF4-FFF2-40B4-BE49-F238E27FC236}">
                <a16:creationId xmlns:a16="http://schemas.microsoft.com/office/drawing/2014/main" id="{5F700F88-CC59-4277-BB5C-34CB01A2FAC4}"/>
              </a:ext>
            </a:extLst>
          </p:cNvPr>
          <p:cNvGrpSpPr>
            <a:grpSpLocks/>
          </p:cNvGrpSpPr>
          <p:nvPr/>
        </p:nvGrpSpPr>
        <p:grpSpPr bwMode="auto">
          <a:xfrm>
            <a:off x="2014538" y="4542590"/>
            <a:ext cx="863600" cy="733425"/>
            <a:chOff x="1066" y="3022"/>
            <a:chExt cx="544" cy="462"/>
          </a:xfrm>
        </p:grpSpPr>
        <p:sp>
          <p:nvSpPr>
            <p:cNvPr id="11" name="Rectangle 9">
              <a:extLst>
                <a:ext uri="{FF2B5EF4-FFF2-40B4-BE49-F238E27FC236}">
                  <a16:creationId xmlns:a16="http://schemas.microsoft.com/office/drawing/2014/main" id="{97DF85D1-D27E-4800-96F0-D3B89F210FF5}"/>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2</a:t>
              </a:r>
              <a:r>
                <a:rPr lang="zh-CN" altLang="en-US" baseline="-25000">
                  <a:ea typeface="微软雅黑 Light" panose="020B0502040204020203" pitchFamily="34" charset="-122"/>
                </a:rPr>
                <a:t>元</a:t>
              </a:r>
              <a:r>
                <a:rPr lang="en-US" altLang="zh-CN">
                  <a:ea typeface="微软雅黑 Light" panose="020B0502040204020203" pitchFamily="34" charset="-122"/>
                </a:rPr>
                <a:t>=2</a:t>
              </a:r>
            </a:p>
          </p:txBody>
        </p:sp>
        <p:sp>
          <p:nvSpPr>
            <p:cNvPr id="12" name="Rectangle 10">
              <a:extLst>
                <a:ext uri="{FF2B5EF4-FFF2-40B4-BE49-F238E27FC236}">
                  <a16:creationId xmlns:a16="http://schemas.microsoft.com/office/drawing/2014/main" id="{30C20908-D63E-46D0-9D67-1808E04C7A37}"/>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grpSp>
        <p:nvGrpSpPr>
          <p:cNvPr id="13" name="Group 11">
            <a:extLst>
              <a:ext uri="{FF2B5EF4-FFF2-40B4-BE49-F238E27FC236}">
                <a16:creationId xmlns:a16="http://schemas.microsoft.com/office/drawing/2014/main" id="{130D8B36-7B05-4DA5-9B4E-C74ACA38520F}"/>
              </a:ext>
            </a:extLst>
          </p:cNvPr>
          <p:cNvGrpSpPr>
            <a:grpSpLocks/>
          </p:cNvGrpSpPr>
          <p:nvPr/>
        </p:nvGrpSpPr>
        <p:grpSpPr bwMode="auto">
          <a:xfrm>
            <a:off x="0" y="4542590"/>
            <a:ext cx="863600" cy="733425"/>
            <a:chOff x="1066" y="3022"/>
            <a:chExt cx="544" cy="462"/>
          </a:xfrm>
        </p:grpSpPr>
        <p:sp>
          <p:nvSpPr>
            <p:cNvPr id="14" name="Rectangle 12">
              <a:extLst>
                <a:ext uri="{FF2B5EF4-FFF2-40B4-BE49-F238E27FC236}">
                  <a16:creationId xmlns:a16="http://schemas.microsoft.com/office/drawing/2014/main" id="{BAA7E83C-0FC8-4649-8331-E314B0D49BD5}"/>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5</a:t>
              </a:r>
              <a:r>
                <a:rPr lang="zh-CN" altLang="en-US" baseline="-25000">
                  <a:ea typeface="微软雅黑 Light" panose="020B0502040204020203" pitchFamily="34" charset="-122"/>
                </a:rPr>
                <a:t>元</a:t>
              </a:r>
              <a:r>
                <a:rPr lang="en-US" altLang="zh-CN">
                  <a:ea typeface="微软雅黑 Light" panose="020B0502040204020203" pitchFamily="34" charset="-122"/>
                </a:rPr>
                <a:t>=0</a:t>
              </a:r>
            </a:p>
          </p:txBody>
        </p:sp>
        <p:sp>
          <p:nvSpPr>
            <p:cNvPr id="15" name="Rectangle 13">
              <a:extLst>
                <a:ext uri="{FF2B5EF4-FFF2-40B4-BE49-F238E27FC236}">
                  <a16:creationId xmlns:a16="http://schemas.microsoft.com/office/drawing/2014/main" id="{008AF887-15E2-479F-AFC0-98F46266A6DB}"/>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a:t>
              </a:r>
              <a:r>
                <a:rPr lang="zh-CN" altLang="en-US">
                  <a:ea typeface="微软雅黑 Light" panose="020B0502040204020203" pitchFamily="34" charset="-122"/>
                </a:rPr>
                <a:t>元</a:t>
              </a:r>
            </a:p>
          </p:txBody>
        </p:sp>
      </p:grpSp>
      <p:sp>
        <p:nvSpPr>
          <p:cNvPr id="16" name="Text Box 14">
            <a:extLst>
              <a:ext uri="{FF2B5EF4-FFF2-40B4-BE49-F238E27FC236}">
                <a16:creationId xmlns:a16="http://schemas.microsoft.com/office/drawing/2014/main" id="{15671313-CBC3-4D3D-B93D-DBEDC5B40D86}"/>
              </a:ext>
            </a:extLst>
          </p:cNvPr>
          <p:cNvSpPr txBox="1">
            <a:spLocks noChangeArrowheads="1"/>
          </p:cNvSpPr>
          <p:nvPr/>
        </p:nvSpPr>
        <p:spPr bwMode="auto">
          <a:xfrm>
            <a:off x="250825" y="5334752"/>
            <a:ext cx="7143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满足约束的</a:t>
            </a:r>
            <a:r>
              <a:rPr lang="zh-CN" altLang="en-US">
                <a:solidFill>
                  <a:srgbClr val="FF0000"/>
                </a:solidFill>
                <a:latin typeface="+mn-lt"/>
                <a:ea typeface="微软雅黑 Light" panose="020B0502040204020203" pitchFamily="34" charset="-122"/>
              </a:rPr>
              <a:t>部分底层</a:t>
            </a:r>
            <a:r>
              <a:rPr lang="zh-CN" altLang="en-US">
                <a:latin typeface="+mn-lt"/>
                <a:ea typeface="微软雅黑 Light" panose="020B0502040204020203" pitchFamily="34" charset="-122"/>
              </a:rPr>
              <a:t>最小子问题</a:t>
            </a:r>
          </a:p>
          <a:p>
            <a:pPr eaLnBrk="1" hangingPunct="1"/>
            <a:r>
              <a:rPr lang="zh-CN" altLang="en-US">
                <a:latin typeface="+mn-lt"/>
                <a:ea typeface="微软雅黑 Light" panose="020B0502040204020203" pitchFamily="34" charset="-122"/>
              </a:rPr>
              <a:t>底层最小子问题：对面值</a:t>
            </a:r>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币值为</a:t>
            </a:r>
            <a:r>
              <a:rPr lang="en-US" altLang="zh-CN">
                <a:latin typeface="+mn-lt"/>
                <a:ea typeface="微软雅黑 Light" panose="020B0502040204020203" pitchFamily="34" charset="-122"/>
              </a:rPr>
              <a:t>i</a:t>
            </a:r>
            <a:r>
              <a:rPr lang="zh-CN" altLang="en-US">
                <a:latin typeface="+mn-lt"/>
                <a:ea typeface="微软雅黑 Light" panose="020B0502040204020203" pitchFamily="34" charset="-122"/>
              </a:rPr>
              <a:t>的单种货币，分别取</a:t>
            </a:r>
            <a:r>
              <a:rPr lang="en-US" altLang="zh-CN">
                <a:latin typeface="+mn-lt"/>
                <a:ea typeface="微软雅黑 Light" panose="020B0502040204020203" pitchFamily="34" charset="-122"/>
              </a:rPr>
              <a:t>0,1,…, n</a:t>
            </a:r>
            <a:r>
              <a:rPr lang="en-US" altLang="zh-CN" baseline="-25000">
                <a:latin typeface="+mn-lt"/>
                <a:ea typeface="微软雅黑 Light" panose="020B0502040204020203" pitchFamily="34" charset="-122"/>
              </a:rPr>
              <a:t>i</a:t>
            </a:r>
            <a:r>
              <a:rPr lang="zh-CN" altLang="en-US">
                <a:latin typeface="+mn-lt"/>
                <a:ea typeface="微软雅黑 Light" panose="020B0502040204020203" pitchFamily="34" charset="-122"/>
              </a:rPr>
              <a:t>张货币</a:t>
            </a:r>
            <a:endParaRPr lang="en-US" altLang="zh-CN">
              <a:latin typeface="+mn-lt"/>
              <a:ea typeface="微软雅黑 Light" panose="020B0502040204020203" pitchFamily="34" charset="-122"/>
            </a:endParaRPr>
          </a:p>
        </p:txBody>
      </p:sp>
      <p:grpSp>
        <p:nvGrpSpPr>
          <p:cNvPr id="17" name="Group 15">
            <a:extLst>
              <a:ext uri="{FF2B5EF4-FFF2-40B4-BE49-F238E27FC236}">
                <a16:creationId xmlns:a16="http://schemas.microsoft.com/office/drawing/2014/main" id="{DA6FE5EC-FDBA-4FE7-BE0F-01EE49BD7552}"/>
              </a:ext>
            </a:extLst>
          </p:cNvPr>
          <p:cNvGrpSpPr>
            <a:grpSpLocks/>
          </p:cNvGrpSpPr>
          <p:nvPr/>
        </p:nvGrpSpPr>
        <p:grpSpPr bwMode="auto">
          <a:xfrm>
            <a:off x="2987675" y="4542590"/>
            <a:ext cx="863600" cy="733425"/>
            <a:chOff x="1066" y="3022"/>
            <a:chExt cx="544" cy="462"/>
          </a:xfrm>
        </p:grpSpPr>
        <p:sp>
          <p:nvSpPr>
            <p:cNvPr id="18" name="Rectangle 16">
              <a:extLst>
                <a:ext uri="{FF2B5EF4-FFF2-40B4-BE49-F238E27FC236}">
                  <a16:creationId xmlns:a16="http://schemas.microsoft.com/office/drawing/2014/main" id="{2889CA5B-B537-4025-A546-76FBF085C966}"/>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1</a:t>
              </a:r>
              <a:r>
                <a:rPr lang="zh-CN" altLang="en-US" baseline="-25000">
                  <a:ea typeface="微软雅黑 Light" panose="020B0502040204020203" pitchFamily="34" charset="-122"/>
                </a:rPr>
                <a:t>元</a:t>
              </a:r>
              <a:r>
                <a:rPr lang="en-US" altLang="zh-CN">
                  <a:ea typeface="微软雅黑 Light" panose="020B0502040204020203" pitchFamily="34" charset="-122"/>
                </a:rPr>
                <a:t>=2</a:t>
              </a:r>
            </a:p>
          </p:txBody>
        </p:sp>
        <p:sp>
          <p:nvSpPr>
            <p:cNvPr id="19" name="Rectangle 17">
              <a:extLst>
                <a:ext uri="{FF2B5EF4-FFF2-40B4-BE49-F238E27FC236}">
                  <a16:creationId xmlns:a16="http://schemas.microsoft.com/office/drawing/2014/main" id="{A3FDC5E2-9D78-470D-8B67-BA4920E98AB5}"/>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2</a:t>
              </a:r>
              <a:r>
                <a:rPr lang="zh-CN" altLang="en-US">
                  <a:ea typeface="微软雅黑 Light" panose="020B0502040204020203" pitchFamily="34" charset="-122"/>
                </a:rPr>
                <a:t>元</a:t>
              </a:r>
            </a:p>
          </p:txBody>
        </p:sp>
      </p:grpSp>
      <p:grpSp>
        <p:nvGrpSpPr>
          <p:cNvPr id="20" name="Group 18">
            <a:extLst>
              <a:ext uri="{FF2B5EF4-FFF2-40B4-BE49-F238E27FC236}">
                <a16:creationId xmlns:a16="http://schemas.microsoft.com/office/drawing/2014/main" id="{E77883B3-56E3-4F12-881A-DD9CAD35AF8A}"/>
              </a:ext>
            </a:extLst>
          </p:cNvPr>
          <p:cNvGrpSpPr>
            <a:grpSpLocks/>
          </p:cNvGrpSpPr>
          <p:nvPr/>
        </p:nvGrpSpPr>
        <p:grpSpPr bwMode="auto">
          <a:xfrm>
            <a:off x="4140200" y="4542590"/>
            <a:ext cx="863600" cy="733425"/>
            <a:chOff x="1066" y="3022"/>
            <a:chExt cx="544" cy="462"/>
          </a:xfrm>
        </p:grpSpPr>
        <p:sp>
          <p:nvSpPr>
            <p:cNvPr id="21" name="Rectangle 19">
              <a:extLst>
                <a:ext uri="{FF2B5EF4-FFF2-40B4-BE49-F238E27FC236}">
                  <a16:creationId xmlns:a16="http://schemas.microsoft.com/office/drawing/2014/main" id="{2785827A-D912-4EA9-957F-840C6168F3DA}"/>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1</a:t>
              </a:r>
              <a:r>
                <a:rPr lang="zh-CN" altLang="en-US" baseline="-25000">
                  <a:ea typeface="微软雅黑 Light" panose="020B0502040204020203" pitchFamily="34" charset="-122"/>
                </a:rPr>
                <a:t>元</a:t>
              </a:r>
              <a:r>
                <a:rPr lang="en-US" altLang="zh-CN">
                  <a:ea typeface="微软雅黑 Light" panose="020B0502040204020203" pitchFamily="34" charset="-122"/>
                </a:rPr>
                <a:t>=4</a:t>
              </a:r>
            </a:p>
          </p:txBody>
        </p:sp>
        <p:sp>
          <p:nvSpPr>
            <p:cNvPr id="22" name="Rectangle 20">
              <a:extLst>
                <a:ext uri="{FF2B5EF4-FFF2-40B4-BE49-F238E27FC236}">
                  <a16:creationId xmlns:a16="http://schemas.microsoft.com/office/drawing/2014/main" id="{71F17A91-6023-41F4-B3B5-C37E0186F10B}"/>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sp>
        <p:nvSpPr>
          <p:cNvPr id="23" name="Text Box 21">
            <a:extLst>
              <a:ext uri="{FF2B5EF4-FFF2-40B4-BE49-F238E27FC236}">
                <a16:creationId xmlns:a16="http://schemas.microsoft.com/office/drawing/2014/main" id="{BCC758A6-C1C5-4A27-9448-F1A9FA604EFA}"/>
              </a:ext>
            </a:extLst>
          </p:cNvPr>
          <p:cNvSpPr txBox="1">
            <a:spLocks noChangeArrowheads="1"/>
          </p:cNvSpPr>
          <p:nvPr/>
        </p:nvSpPr>
        <p:spPr bwMode="auto">
          <a:xfrm>
            <a:off x="3705523" y="4542590"/>
            <a:ext cx="461665" cy="84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a:t>
            </a:r>
          </a:p>
        </p:txBody>
      </p:sp>
      <p:grpSp>
        <p:nvGrpSpPr>
          <p:cNvPr id="24" name="Group 22">
            <a:extLst>
              <a:ext uri="{FF2B5EF4-FFF2-40B4-BE49-F238E27FC236}">
                <a16:creationId xmlns:a16="http://schemas.microsoft.com/office/drawing/2014/main" id="{208501FD-77CD-465C-A059-605E90A5D1C2}"/>
              </a:ext>
            </a:extLst>
          </p:cNvPr>
          <p:cNvGrpSpPr>
            <a:grpSpLocks/>
          </p:cNvGrpSpPr>
          <p:nvPr/>
        </p:nvGrpSpPr>
        <p:grpSpPr bwMode="auto">
          <a:xfrm>
            <a:off x="5076825" y="4542590"/>
            <a:ext cx="863600" cy="733425"/>
            <a:chOff x="1066" y="3022"/>
            <a:chExt cx="544" cy="462"/>
          </a:xfrm>
        </p:grpSpPr>
        <p:sp>
          <p:nvSpPr>
            <p:cNvPr id="25" name="Rectangle 23">
              <a:extLst>
                <a:ext uri="{FF2B5EF4-FFF2-40B4-BE49-F238E27FC236}">
                  <a16:creationId xmlns:a16="http://schemas.microsoft.com/office/drawing/2014/main" id="{EAD6B2D5-322B-4DFE-9950-7F712D8A2AB3}"/>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5</a:t>
              </a:r>
              <a:r>
                <a:rPr lang="zh-CN" altLang="en-US" baseline="-25000">
                  <a:ea typeface="微软雅黑 Light" panose="020B0502040204020203" pitchFamily="34" charset="-122"/>
                </a:rPr>
                <a:t>角</a:t>
              </a:r>
              <a:r>
                <a:rPr lang="en-US" altLang="zh-CN">
                  <a:ea typeface="微软雅黑 Light" panose="020B0502040204020203" pitchFamily="34" charset="-122"/>
                </a:rPr>
                <a:t>=1</a:t>
              </a:r>
            </a:p>
          </p:txBody>
        </p:sp>
        <p:sp>
          <p:nvSpPr>
            <p:cNvPr id="26" name="Rectangle 24">
              <a:extLst>
                <a:ext uri="{FF2B5EF4-FFF2-40B4-BE49-F238E27FC236}">
                  <a16:creationId xmlns:a16="http://schemas.microsoft.com/office/drawing/2014/main" id="{654792B8-7E0E-4EEC-B10C-D0633DDD4EA5}"/>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0.5</a:t>
              </a:r>
              <a:r>
                <a:rPr lang="zh-CN" altLang="en-US">
                  <a:ea typeface="微软雅黑 Light" panose="020B0502040204020203" pitchFamily="34" charset="-122"/>
                </a:rPr>
                <a:t>元</a:t>
              </a:r>
            </a:p>
          </p:txBody>
        </p:sp>
      </p:grpSp>
      <p:grpSp>
        <p:nvGrpSpPr>
          <p:cNvPr id="27" name="Group 25">
            <a:extLst>
              <a:ext uri="{FF2B5EF4-FFF2-40B4-BE49-F238E27FC236}">
                <a16:creationId xmlns:a16="http://schemas.microsoft.com/office/drawing/2014/main" id="{E3E42D00-E8A8-471F-93B0-A162B3C25183}"/>
              </a:ext>
            </a:extLst>
          </p:cNvPr>
          <p:cNvGrpSpPr>
            <a:grpSpLocks/>
          </p:cNvGrpSpPr>
          <p:nvPr/>
        </p:nvGrpSpPr>
        <p:grpSpPr bwMode="auto">
          <a:xfrm>
            <a:off x="6227763" y="4542590"/>
            <a:ext cx="863600" cy="733425"/>
            <a:chOff x="1066" y="3022"/>
            <a:chExt cx="544" cy="462"/>
          </a:xfrm>
        </p:grpSpPr>
        <p:sp>
          <p:nvSpPr>
            <p:cNvPr id="28" name="Rectangle 26">
              <a:extLst>
                <a:ext uri="{FF2B5EF4-FFF2-40B4-BE49-F238E27FC236}">
                  <a16:creationId xmlns:a16="http://schemas.microsoft.com/office/drawing/2014/main" id="{A26DB3BC-1BB6-4B73-8EBF-138E5F8A7D68}"/>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5</a:t>
              </a:r>
              <a:r>
                <a:rPr lang="zh-CN" altLang="en-US" baseline="-25000">
                  <a:ea typeface="微软雅黑 Light" panose="020B0502040204020203" pitchFamily="34" charset="-122"/>
                </a:rPr>
                <a:t>角</a:t>
              </a:r>
              <a:r>
                <a:rPr lang="en-US" altLang="zh-CN">
                  <a:ea typeface="微软雅黑 Light" panose="020B0502040204020203" pitchFamily="34" charset="-122"/>
                </a:rPr>
                <a:t>=4</a:t>
              </a:r>
            </a:p>
          </p:txBody>
        </p:sp>
        <p:sp>
          <p:nvSpPr>
            <p:cNvPr id="29" name="Rectangle 27">
              <a:extLst>
                <a:ext uri="{FF2B5EF4-FFF2-40B4-BE49-F238E27FC236}">
                  <a16:creationId xmlns:a16="http://schemas.microsoft.com/office/drawing/2014/main" id="{997D49FE-608A-449F-89CD-E601CE1A8A63}"/>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2</a:t>
              </a:r>
              <a:r>
                <a:rPr lang="zh-CN" altLang="en-US">
                  <a:ea typeface="微软雅黑 Light" panose="020B0502040204020203" pitchFamily="34" charset="-122"/>
                </a:rPr>
                <a:t>元</a:t>
              </a:r>
            </a:p>
          </p:txBody>
        </p:sp>
      </p:grpSp>
      <p:sp>
        <p:nvSpPr>
          <p:cNvPr id="30" name="Text Box 28">
            <a:extLst>
              <a:ext uri="{FF2B5EF4-FFF2-40B4-BE49-F238E27FC236}">
                <a16:creationId xmlns:a16="http://schemas.microsoft.com/office/drawing/2014/main" id="{FDE5560C-B41C-4588-9974-E4D5B391FF01}"/>
              </a:ext>
            </a:extLst>
          </p:cNvPr>
          <p:cNvSpPr txBox="1">
            <a:spLocks noChangeArrowheads="1"/>
          </p:cNvSpPr>
          <p:nvPr/>
        </p:nvSpPr>
        <p:spPr bwMode="auto">
          <a:xfrm>
            <a:off x="5793085" y="4542590"/>
            <a:ext cx="46166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eaVert">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a:t>
            </a:r>
          </a:p>
        </p:txBody>
      </p:sp>
      <p:grpSp>
        <p:nvGrpSpPr>
          <p:cNvPr id="31" name="Group 30">
            <a:extLst>
              <a:ext uri="{FF2B5EF4-FFF2-40B4-BE49-F238E27FC236}">
                <a16:creationId xmlns:a16="http://schemas.microsoft.com/office/drawing/2014/main" id="{852720B9-B48F-4068-97EF-5E9D2E8465DE}"/>
              </a:ext>
            </a:extLst>
          </p:cNvPr>
          <p:cNvGrpSpPr>
            <a:grpSpLocks/>
          </p:cNvGrpSpPr>
          <p:nvPr/>
        </p:nvGrpSpPr>
        <p:grpSpPr bwMode="auto">
          <a:xfrm>
            <a:off x="7235825" y="4542590"/>
            <a:ext cx="863600" cy="733425"/>
            <a:chOff x="1066" y="3022"/>
            <a:chExt cx="544" cy="462"/>
          </a:xfrm>
        </p:grpSpPr>
        <p:sp>
          <p:nvSpPr>
            <p:cNvPr id="32" name="Rectangle 31">
              <a:extLst>
                <a:ext uri="{FF2B5EF4-FFF2-40B4-BE49-F238E27FC236}">
                  <a16:creationId xmlns:a16="http://schemas.microsoft.com/office/drawing/2014/main" id="{5E53417B-9F49-4819-A4E1-89AA1B9A8CDA}"/>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2</a:t>
              </a:r>
              <a:r>
                <a:rPr lang="zh-CN" altLang="en-US" baseline="-25000">
                  <a:ea typeface="微软雅黑 Light" panose="020B0502040204020203" pitchFamily="34" charset="-122"/>
                </a:rPr>
                <a:t>角</a:t>
              </a:r>
              <a:r>
                <a:rPr lang="en-US" altLang="zh-CN">
                  <a:ea typeface="微软雅黑 Light" panose="020B0502040204020203" pitchFamily="34" charset="-122"/>
                </a:rPr>
                <a:t>=1</a:t>
              </a:r>
            </a:p>
          </p:txBody>
        </p:sp>
        <p:sp>
          <p:nvSpPr>
            <p:cNvPr id="33" name="Rectangle 32">
              <a:extLst>
                <a:ext uri="{FF2B5EF4-FFF2-40B4-BE49-F238E27FC236}">
                  <a16:creationId xmlns:a16="http://schemas.microsoft.com/office/drawing/2014/main" id="{2404C153-6CEE-4613-A617-4013E4C246D1}"/>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0.2</a:t>
              </a:r>
              <a:r>
                <a:rPr lang="zh-CN" altLang="en-US">
                  <a:ea typeface="微软雅黑 Light" panose="020B0502040204020203" pitchFamily="34" charset="-122"/>
                </a:rPr>
                <a:t>元</a:t>
              </a:r>
            </a:p>
          </p:txBody>
        </p:sp>
      </p:grpSp>
      <p:grpSp>
        <p:nvGrpSpPr>
          <p:cNvPr id="34" name="Group 33">
            <a:extLst>
              <a:ext uri="{FF2B5EF4-FFF2-40B4-BE49-F238E27FC236}">
                <a16:creationId xmlns:a16="http://schemas.microsoft.com/office/drawing/2014/main" id="{BBC340C7-DE25-4ACF-A019-DDCDFE241559}"/>
              </a:ext>
            </a:extLst>
          </p:cNvPr>
          <p:cNvGrpSpPr>
            <a:grpSpLocks/>
          </p:cNvGrpSpPr>
          <p:nvPr/>
        </p:nvGrpSpPr>
        <p:grpSpPr bwMode="auto">
          <a:xfrm>
            <a:off x="8280400" y="4542590"/>
            <a:ext cx="863600" cy="733425"/>
            <a:chOff x="1066" y="3022"/>
            <a:chExt cx="544" cy="462"/>
          </a:xfrm>
        </p:grpSpPr>
        <p:sp>
          <p:nvSpPr>
            <p:cNvPr id="35" name="Rectangle 34">
              <a:extLst>
                <a:ext uri="{FF2B5EF4-FFF2-40B4-BE49-F238E27FC236}">
                  <a16:creationId xmlns:a16="http://schemas.microsoft.com/office/drawing/2014/main" id="{8B9D0590-06F7-49F5-B5F4-EA485C8B4A62}"/>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1</a:t>
              </a:r>
              <a:r>
                <a:rPr lang="zh-CN" altLang="en-US" baseline="-25000">
                  <a:ea typeface="微软雅黑 Light" panose="020B0502040204020203" pitchFamily="34" charset="-122"/>
                </a:rPr>
                <a:t>角</a:t>
              </a:r>
              <a:r>
                <a:rPr lang="en-US" altLang="zh-CN">
                  <a:ea typeface="微软雅黑 Light" panose="020B0502040204020203" pitchFamily="34" charset="-122"/>
                </a:rPr>
                <a:t>=1</a:t>
              </a:r>
            </a:p>
          </p:txBody>
        </p:sp>
        <p:sp>
          <p:nvSpPr>
            <p:cNvPr id="36" name="Rectangle 35">
              <a:extLst>
                <a:ext uri="{FF2B5EF4-FFF2-40B4-BE49-F238E27FC236}">
                  <a16:creationId xmlns:a16="http://schemas.microsoft.com/office/drawing/2014/main" id="{DDFD8FE2-6836-4945-A831-FD88515CBCAB}"/>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0.1</a:t>
              </a:r>
              <a:r>
                <a:rPr lang="zh-CN" altLang="en-US">
                  <a:ea typeface="微软雅黑 Light" panose="020B0502040204020203" pitchFamily="34" charset="-122"/>
                </a:rPr>
                <a:t>元</a:t>
              </a:r>
            </a:p>
          </p:txBody>
        </p:sp>
      </p:grpSp>
      <p:grpSp>
        <p:nvGrpSpPr>
          <p:cNvPr id="37" name="Group 36">
            <a:extLst>
              <a:ext uri="{FF2B5EF4-FFF2-40B4-BE49-F238E27FC236}">
                <a16:creationId xmlns:a16="http://schemas.microsoft.com/office/drawing/2014/main" id="{C2184AC7-7FB1-4283-90F3-FCB8EE1BAE54}"/>
              </a:ext>
            </a:extLst>
          </p:cNvPr>
          <p:cNvGrpSpPr>
            <a:grpSpLocks/>
          </p:cNvGrpSpPr>
          <p:nvPr/>
        </p:nvGrpSpPr>
        <p:grpSpPr bwMode="auto">
          <a:xfrm>
            <a:off x="5435600" y="2382002"/>
            <a:ext cx="863600" cy="733425"/>
            <a:chOff x="1066" y="3022"/>
            <a:chExt cx="544" cy="462"/>
          </a:xfrm>
        </p:grpSpPr>
        <p:sp>
          <p:nvSpPr>
            <p:cNvPr id="38" name="Rectangle 37">
              <a:extLst>
                <a:ext uri="{FF2B5EF4-FFF2-40B4-BE49-F238E27FC236}">
                  <a16:creationId xmlns:a16="http://schemas.microsoft.com/office/drawing/2014/main" id="{EB6E1996-2A59-46C4-AE58-5FD7FEC965C5}"/>
                </a:ext>
              </a:extLst>
            </p:cNvPr>
            <p:cNvSpPr>
              <a:spLocks noChangeArrowheads="1"/>
            </p:cNvSpPr>
            <p:nvPr/>
          </p:nvSpPr>
          <p:spPr bwMode="auto">
            <a:xfrm>
              <a:off x="1066" y="3249"/>
              <a:ext cx="544" cy="235"/>
            </a:xfrm>
            <a:prstGeom prst="rect">
              <a:avLst/>
            </a:prstGeom>
            <a:solidFill>
              <a:srgbClr val="DDDDDD"/>
            </a:solidFill>
            <a:ln w="6350">
              <a:solidFill>
                <a:schemeClr val="tx1"/>
              </a:solidFill>
              <a:miter lim="800000"/>
              <a:headEnd/>
              <a:tailEnd/>
            </a:ln>
          </p:spPr>
          <p:txBody>
            <a:bodyPr anchor="ctr">
              <a:spAutoFit/>
            </a:bodyPr>
            <a:lstStyle/>
            <a:p>
              <a:pPr algn="ctr"/>
              <a:endParaRPr lang="en-US" altLang="zh-CN">
                <a:ea typeface="微软雅黑 Light" panose="020B0502040204020203" pitchFamily="34" charset="-122"/>
              </a:endParaRPr>
            </a:p>
          </p:txBody>
        </p:sp>
        <p:sp>
          <p:nvSpPr>
            <p:cNvPr id="39" name="Rectangle 38">
              <a:extLst>
                <a:ext uri="{FF2B5EF4-FFF2-40B4-BE49-F238E27FC236}">
                  <a16:creationId xmlns:a16="http://schemas.microsoft.com/office/drawing/2014/main" id="{AE6B5F1D-1C85-479A-9255-381DE6D5D9DC}"/>
                </a:ext>
              </a:extLst>
            </p:cNvPr>
            <p:cNvSpPr>
              <a:spLocks noChangeArrowheads="1"/>
            </p:cNvSpPr>
            <p:nvPr/>
          </p:nvSpPr>
          <p:spPr bwMode="auto">
            <a:xfrm>
              <a:off x="1066" y="3022"/>
              <a:ext cx="544" cy="235"/>
            </a:xfrm>
            <a:prstGeom prst="rect">
              <a:avLst/>
            </a:prstGeom>
            <a:solidFill>
              <a:srgbClr val="DDDDDD"/>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4.6</a:t>
              </a:r>
              <a:r>
                <a:rPr lang="zh-CN" altLang="en-US">
                  <a:ea typeface="微软雅黑 Light" panose="020B0502040204020203" pitchFamily="34" charset="-122"/>
                </a:rPr>
                <a:t>元</a:t>
              </a:r>
            </a:p>
          </p:txBody>
        </p:sp>
      </p:grpSp>
      <p:sp>
        <p:nvSpPr>
          <p:cNvPr id="40" name="Line 39">
            <a:extLst>
              <a:ext uri="{FF2B5EF4-FFF2-40B4-BE49-F238E27FC236}">
                <a16:creationId xmlns:a16="http://schemas.microsoft.com/office/drawing/2014/main" id="{793EA97C-8F40-4D5C-A64F-69143F5F7326}"/>
              </a:ext>
            </a:extLst>
          </p:cNvPr>
          <p:cNvSpPr>
            <a:spLocks noChangeShapeType="1"/>
          </p:cNvSpPr>
          <p:nvPr/>
        </p:nvSpPr>
        <p:spPr bwMode="auto">
          <a:xfrm flipV="1">
            <a:off x="2484438" y="3101140"/>
            <a:ext cx="3240087"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1" name="Line 40">
            <a:extLst>
              <a:ext uri="{FF2B5EF4-FFF2-40B4-BE49-F238E27FC236}">
                <a16:creationId xmlns:a16="http://schemas.microsoft.com/office/drawing/2014/main" id="{AD2CAF5E-1058-452C-916F-67B066DD9AC6}"/>
              </a:ext>
            </a:extLst>
          </p:cNvPr>
          <p:cNvSpPr>
            <a:spLocks noChangeShapeType="1"/>
          </p:cNvSpPr>
          <p:nvPr/>
        </p:nvSpPr>
        <p:spPr bwMode="auto">
          <a:xfrm flipV="1">
            <a:off x="5292725" y="3101140"/>
            <a:ext cx="647700"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2" name="Line 41">
            <a:extLst>
              <a:ext uri="{FF2B5EF4-FFF2-40B4-BE49-F238E27FC236}">
                <a16:creationId xmlns:a16="http://schemas.microsoft.com/office/drawing/2014/main" id="{F1004991-10DA-472E-B4C3-81879016302A}"/>
              </a:ext>
            </a:extLst>
          </p:cNvPr>
          <p:cNvSpPr>
            <a:spLocks noChangeShapeType="1"/>
          </p:cNvSpPr>
          <p:nvPr/>
        </p:nvSpPr>
        <p:spPr bwMode="auto">
          <a:xfrm flipH="1" flipV="1">
            <a:off x="6084888" y="3101140"/>
            <a:ext cx="2519362"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nvGrpSpPr>
          <p:cNvPr id="43" name="Group 42">
            <a:extLst>
              <a:ext uri="{FF2B5EF4-FFF2-40B4-BE49-F238E27FC236}">
                <a16:creationId xmlns:a16="http://schemas.microsoft.com/office/drawing/2014/main" id="{B20C648D-CDBE-4198-882B-7C0C00C66888}"/>
              </a:ext>
            </a:extLst>
          </p:cNvPr>
          <p:cNvGrpSpPr>
            <a:grpSpLocks/>
          </p:cNvGrpSpPr>
          <p:nvPr/>
        </p:nvGrpSpPr>
        <p:grpSpPr bwMode="auto">
          <a:xfrm>
            <a:off x="1692275" y="2382002"/>
            <a:ext cx="863600" cy="733425"/>
            <a:chOff x="1066" y="3022"/>
            <a:chExt cx="544" cy="462"/>
          </a:xfrm>
        </p:grpSpPr>
        <p:sp>
          <p:nvSpPr>
            <p:cNvPr id="44" name="Rectangle 43">
              <a:extLst>
                <a:ext uri="{FF2B5EF4-FFF2-40B4-BE49-F238E27FC236}">
                  <a16:creationId xmlns:a16="http://schemas.microsoft.com/office/drawing/2014/main" id="{5865571A-1549-4813-8164-866F6AA68990}"/>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altLang="zh-CN">
                <a:ea typeface="微软雅黑 Light" panose="020B0502040204020203" pitchFamily="34" charset="-122"/>
              </a:endParaRPr>
            </a:p>
          </p:txBody>
        </p:sp>
        <p:sp>
          <p:nvSpPr>
            <p:cNvPr id="45" name="Rectangle 44">
              <a:extLst>
                <a:ext uri="{FF2B5EF4-FFF2-40B4-BE49-F238E27FC236}">
                  <a16:creationId xmlns:a16="http://schemas.microsoft.com/office/drawing/2014/main" id="{79E1D399-65F9-4B2F-8692-7ADF5309657F}"/>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sp>
        <p:nvSpPr>
          <p:cNvPr id="46" name="Line 45">
            <a:extLst>
              <a:ext uri="{FF2B5EF4-FFF2-40B4-BE49-F238E27FC236}">
                <a16:creationId xmlns:a16="http://schemas.microsoft.com/office/drawing/2014/main" id="{98C1D006-AAE4-465D-952A-47391E410FA9}"/>
              </a:ext>
            </a:extLst>
          </p:cNvPr>
          <p:cNvSpPr>
            <a:spLocks noChangeShapeType="1"/>
          </p:cNvSpPr>
          <p:nvPr/>
        </p:nvSpPr>
        <p:spPr bwMode="auto">
          <a:xfrm flipV="1">
            <a:off x="1403350" y="3102727"/>
            <a:ext cx="576263"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47" name="Line 46">
            <a:extLst>
              <a:ext uri="{FF2B5EF4-FFF2-40B4-BE49-F238E27FC236}">
                <a16:creationId xmlns:a16="http://schemas.microsoft.com/office/drawing/2014/main" id="{93BB3719-0E46-4965-A242-6989A1DC96DE}"/>
              </a:ext>
            </a:extLst>
          </p:cNvPr>
          <p:cNvSpPr>
            <a:spLocks noChangeShapeType="1"/>
          </p:cNvSpPr>
          <p:nvPr/>
        </p:nvSpPr>
        <p:spPr bwMode="auto">
          <a:xfrm flipH="1" flipV="1">
            <a:off x="2339975" y="3102727"/>
            <a:ext cx="1079500"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grpSp>
        <p:nvGrpSpPr>
          <p:cNvPr id="48" name="Group 47">
            <a:extLst>
              <a:ext uri="{FF2B5EF4-FFF2-40B4-BE49-F238E27FC236}">
                <a16:creationId xmlns:a16="http://schemas.microsoft.com/office/drawing/2014/main" id="{82BC3D4D-63CC-48A6-A1EC-A8443C06F4EA}"/>
              </a:ext>
            </a:extLst>
          </p:cNvPr>
          <p:cNvGrpSpPr>
            <a:grpSpLocks/>
          </p:cNvGrpSpPr>
          <p:nvPr/>
        </p:nvGrpSpPr>
        <p:grpSpPr bwMode="auto">
          <a:xfrm>
            <a:off x="7235825" y="2382002"/>
            <a:ext cx="863600" cy="733425"/>
            <a:chOff x="1066" y="3022"/>
            <a:chExt cx="544" cy="462"/>
          </a:xfrm>
        </p:grpSpPr>
        <p:sp>
          <p:nvSpPr>
            <p:cNvPr id="49" name="Rectangle 48">
              <a:extLst>
                <a:ext uri="{FF2B5EF4-FFF2-40B4-BE49-F238E27FC236}">
                  <a16:creationId xmlns:a16="http://schemas.microsoft.com/office/drawing/2014/main" id="{8E2F48B7-F436-4D31-9BA0-606EC9A39708}"/>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altLang="zh-CN">
                <a:ea typeface="微软雅黑 Light" panose="020B0502040204020203" pitchFamily="34" charset="-122"/>
              </a:endParaRPr>
            </a:p>
          </p:txBody>
        </p:sp>
        <p:sp>
          <p:nvSpPr>
            <p:cNvPr id="50" name="Rectangle 49">
              <a:extLst>
                <a:ext uri="{FF2B5EF4-FFF2-40B4-BE49-F238E27FC236}">
                  <a16:creationId xmlns:a16="http://schemas.microsoft.com/office/drawing/2014/main" id="{6E6EA1FB-AB5D-49EC-B031-F02FB06B974E}"/>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0.6</a:t>
              </a:r>
              <a:r>
                <a:rPr lang="zh-CN" altLang="en-US">
                  <a:ea typeface="微软雅黑 Light" panose="020B0502040204020203" pitchFamily="34" charset="-122"/>
                </a:rPr>
                <a:t>元</a:t>
              </a:r>
            </a:p>
          </p:txBody>
        </p:sp>
      </p:grpSp>
      <p:sp>
        <p:nvSpPr>
          <p:cNvPr id="51" name="Line 50">
            <a:extLst>
              <a:ext uri="{FF2B5EF4-FFF2-40B4-BE49-F238E27FC236}">
                <a16:creationId xmlns:a16="http://schemas.microsoft.com/office/drawing/2014/main" id="{DBA47B9D-452D-4C39-93A2-FC1B8277FB24}"/>
              </a:ext>
            </a:extLst>
          </p:cNvPr>
          <p:cNvSpPr>
            <a:spLocks noChangeShapeType="1"/>
          </p:cNvSpPr>
          <p:nvPr/>
        </p:nvSpPr>
        <p:spPr bwMode="auto">
          <a:xfrm flipV="1">
            <a:off x="5651500" y="3102727"/>
            <a:ext cx="1728788"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52" name="Line 51">
            <a:extLst>
              <a:ext uri="{FF2B5EF4-FFF2-40B4-BE49-F238E27FC236}">
                <a16:creationId xmlns:a16="http://schemas.microsoft.com/office/drawing/2014/main" id="{DBDB9167-DEF2-4BD5-82EF-79D5C0C2FB26}"/>
              </a:ext>
            </a:extLst>
          </p:cNvPr>
          <p:cNvSpPr>
            <a:spLocks noChangeShapeType="1"/>
          </p:cNvSpPr>
          <p:nvPr/>
        </p:nvSpPr>
        <p:spPr bwMode="auto">
          <a:xfrm flipH="1" flipV="1">
            <a:off x="7812088" y="3102727"/>
            <a:ext cx="1008062"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grpSp>
        <p:nvGrpSpPr>
          <p:cNvPr id="53" name="Group 52">
            <a:extLst>
              <a:ext uri="{FF2B5EF4-FFF2-40B4-BE49-F238E27FC236}">
                <a16:creationId xmlns:a16="http://schemas.microsoft.com/office/drawing/2014/main" id="{D074BDC7-051A-41FA-B3E2-BB533D74BCDF}"/>
              </a:ext>
            </a:extLst>
          </p:cNvPr>
          <p:cNvGrpSpPr>
            <a:grpSpLocks/>
          </p:cNvGrpSpPr>
          <p:nvPr/>
        </p:nvGrpSpPr>
        <p:grpSpPr bwMode="auto">
          <a:xfrm>
            <a:off x="4572000" y="797677"/>
            <a:ext cx="863600" cy="733425"/>
            <a:chOff x="1066" y="3022"/>
            <a:chExt cx="544" cy="462"/>
          </a:xfrm>
        </p:grpSpPr>
        <p:sp>
          <p:nvSpPr>
            <p:cNvPr id="54" name="Rectangle 53">
              <a:extLst>
                <a:ext uri="{FF2B5EF4-FFF2-40B4-BE49-F238E27FC236}">
                  <a16:creationId xmlns:a16="http://schemas.microsoft.com/office/drawing/2014/main" id="{693C9518-A091-406C-935E-F60512888B42}"/>
                </a:ext>
              </a:extLst>
            </p:cNvPr>
            <p:cNvSpPr>
              <a:spLocks noChangeArrowheads="1"/>
            </p:cNvSpPr>
            <p:nvPr/>
          </p:nvSpPr>
          <p:spPr bwMode="auto">
            <a:xfrm>
              <a:off x="1066" y="3249"/>
              <a:ext cx="544" cy="235"/>
            </a:xfrm>
            <a:prstGeom prst="rect">
              <a:avLst/>
            </a:prstGeom>
            <a:solidFill>
              <a:srgbClr val="DDDDDD"/>
            </a:solidFill>
            <a:ln w="6350">
              <a:solidFill>
                <a:schemeClr val="tx1"/>
              </a:solidFill>
              <a:miter lim="800000"/>
              <a:headEnd/>
              <a:tailEnd/>
            </a:ln>
          </p:spPr>
          <p:txBody>
            <a:bodyPr anchor="ctr">
              <a:spAutoFit/>
            </a:bodyPr>
            <a:lstStyle/>
            <a:p>
              <a:pPr algn="ctr"/>
              <a:endParaRPr lang="en-US" altLang="zh-CN">
                <a:ea typeface="微软雅黑 Light" panose="020B0502040204020203" pitchFamily="34" charset="-122"/>
              </a:endParaRPr>
            </a:p>
          </p:txBody>
        </p:sp>
        <p:sp>
          <p:nvSpPr>
            <p:cNvPr id="55" name="Rectangle 54">
              <a:extLst>
                <a:ext uri="{FF2B5EF4-FFF2-40B4-BE49-F238E27FC236}">
                  <a16:creationId xmlns:a16="http://schemas.microsoft.com/office/drawing/2014/main" id="{724D3027-7372-4B09-96EC-F595B469E4B3}"/>
                </a:ext>
              </a:extLst>
            </p:cNvPr>
            <p:cNvSpPr>
              <a:spLocks noChangeArrowheads="1"/>
            </p:cNvSpPr>
            <p:nvPr/>
          </p:nvSpPr>
          <p:spPr bwMode="auto">
            <a:xfrm>
              <a:off x="1066" y="3022"/>
              <a:ext cx="544" cy="235"/>
            </a:xfrm>
            <a:prstGeom prst="rect">
              <a:avLst/>
            </a:prstGeom>
            <a:solidFill>
              <a:srgbClr val="DDDDDD"/>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4.6</a:t>
              </a:r>
              <a:r>
                <a:rPr lang="zh-CN" altLang="en-US">
                  <a:ea typeface="微软雅黑 Light" panose="020B0502040204020203" pitchFamily="34" charset="-122"/>
                </a:rPr>
                <a:t>元</a:t>
              </a:r>
            </a:p>
          </p:txBody>
        </p:sp>
      </p:grpSp>
      <p:sp>
        <p:nvSpPr>
          <p:cNvPr id="56" name="Line 55">
            <a:extLst>
              <a:ext uri="{FF2B5EF4-FFF2-40B4-BE49-F238E27FC236}">
                <a16:creationId xmlns:a16="http://schemas.microsoft.com/office/drawing/2014/main" id="{864CF1FB-2FC8-4249-8F06-FF34DBAE0738}"/>
              </a:ext>
            </a:extLst>
          </p:cNvPr>
          <p:cNvSpPr>
            <a:spLocks noChangeShapeType="1"/>
          </p:cNvSpPr>
          <p:nvPr/>
        </p:nvSpPr>
        <p:spPr bwMode="auto">
          <a:xfrm flipV="1">
            <a:off x="2124075" y="1518402"/>
            <a:ext cx="2592388" cy="8636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57" name="Line 56">
            <a:extLst>
              <a:ext uri="{FF2B5EF4-FFF2-40B4-BE49-F238E27FC236}">
                <a16:creationId xmlns:a16="http://schemas.microsoft.com/office/drawing/2014/main" id="{6C6B9BFD-C6A3-466F-B083-09A362009193}"/>
              </a:ext>
            </a:extLst>
          </p:cNvPr>
          <p:cNvSpPr>
            <a:spLocks noChangeShapeType="1"/>
          </p:cNvSpPr>
          <p:nvPr/>
        </p:nvSpPr>
        <p:spPr bwMode="auto">
          <a:xfrm flipH="1" flipV="1">
            <a:off x="5219700" y="1518402"/>
            <a:ext cx="2447925" cy="8636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58" name="Text Box 57">
            <a:extLst>
              <a:ext uri="{FF2B5EF4-FFF2-40B4-BE49-F238E27FC236}">
                <a16:creationId xmlns:a16="http://schemas.microsoft.com/office/drawing/2014/main" id="{ADACAFE8-D05F-4EDC-810A-58B19A2155B5}"/>
              </a:ext>
            </a:extLst>
          </p:cNvPr>
          <p:cNvSpPr txBox="1">
            <a:spLocks noChangeArrowheads="1"/>
          </p:cNvSpPr>
          <p:nvPr/>
        </p:nvSpPr>
        <p:spPr bwMode="auto">
          <a:xfrm>
            <a:off x="0" y="5922910"/>
            <a:ext cx="9144000" cy="954107"/>
          </a:xfrm>
          <a:prstGeom prst="rect">
            <a:avLst/>
          </a:prstGeom>
          <a:solidFill>
            <a:schemeClr val="accent6">
              <a:lumMod val="20000"/>
              <a:lumOff val="80000"/>
            </a:schemeClr>
          </a:solidFill>
          <a:ln>
            <a:noFill/>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dirty="0">
                <a:latin typeface="+mn-lt"/>
                <a:ea typeface="微软雅黑 Light" panose="020B0502040204020203" pitchFamily="34" charset="-122"/>
              </a:rPr>
              <a:t>问题：</a:t>
            </a:r>
            <a:endParaRPr lang="en-US" altLang="zh-CN" sz="2000"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1. </a:t>
            </a:r>
            <a:r>
              <a:rPr lang="zh-CN" altLang="en-US" dirty="0">
                <a:latin typeface="+mn-lt"/>
                <a:ea typeface="微软雅黑 Light" panose="020B0502040204020203" pitchFamily="34" charset="-122"/>
              </a:rPr>
              <a:t>子问题：所需支付钱数（最小单位，角），</a:t>
            </a:r>
            <a:r>
              <a:rPr lang="en-US" altLang="zh-CN" dirty="0">
                <a:latin typeface="+mn-lt"/>
                <a:ea typeface="微软雅黑 Light" panose="020B0502040204020203" pitchFamily="34" charset="-122"/>
              </a:rPr>
              <a:t>X=1</a:t>
            </a:r>
            <a:r>
              <a:rPr lang="zh-CN" altLang="en-US" dirty="0">
                <a:latin typeface="+mn-lt"/>
                <a:ea typeface="微软雅黑 Light" panose="020B0502040204020203" pitchFamily="34" charset="-122"/>
              </a:rPr>
              <a:t>角</a:t>
            </a:r>
            <a:r>
              <a:rPr lang="en-US" altLang="zh-CN" dirty="0">
                <a:latin typeface="+mn-lt"/>
                <a:ea typeface="微软雅黑 Light" panose="020B0502040204020203" pitchFamily="34" charset="-122"/>
              </a:rPr>
              <a:t>, 2</a:t>
            </a:r>
            <a:r>
              <a:rPr lang="zh-CN" altLang="en-US" dirty="0">
                <a:latin typeface="+mn-lt"/>
                <a:ea typeface="微软雅黑 Light" panose="020B0502040204020203" pitchFamily="34" charset="-122"/>
              </a:rPr>
              <a:t>角</a:t>
            </a:r>
            <a:r>
              <a:rPr lang="en-US" altLang="zh-CN" dirty="0">
                <a:latin typeface="+mn-lt"/>
                <a:ea typeface="微软雅黑 Light" panose="020B0502040204020203" pitchFamily="34" charset="-122"/>
              </a:rPr>
              <a:t>, …1</a:t>
            </a:r>
            <a:r>
              <a:rPr lang="zh-CN" altLang="en-US" dirty="0">
                <a:latin typeface="+mn-lt"/>
                <a:ea typeface="微软雅黑 Light" panose="020B0502040204020203" pitchFamily="34" charset="-122"/>
              </a:rPr>
              <a:t>元</a:t>
            </a:r>
            <a:r>
              <a:rPr lang="en-US" altLang="zh-CN" dirty="0">
                <a:latin typeface="+mn-lt"/>
                <a:ea typeface="微软雅黑 Light" panose="020B0502040204020203" pitchFamily="34" charset="-122"/>
              </a:rPr>
              <a:t>;1</a:t>
            </a:r>
            <a:r>
              <a:rPr lang="zh-CN" altLang="en-US" dirty="0">
                <a:latin typeface="+mn-lt"/>
                <a:ea typeface="微软雅黑 Light" panose="020B0502040204020203" pitchFamily="34" charset="-122"/>
              </a:rPr>
              <a:t>元</a:t>
            </a:r>
            <a:r>
              <a:rPr lang="en-US" altLang="zh-CN" dirty="0">
                <a:latin typeface="+mn-lt"/>
                <a:ea typeface="微软雅黑 Light" panose="020B0502040204020203" pitchFamily="34" charset="-122"/>
              </a:rPr>
              <a:t>1</a:t>
            </a:r>
            <a:r>
              <a:rPr lang="zh-CN" altLang="en-US" dirty="0">
                <a:latin typeface="+mn-lt"/>
                <a:ea typeface="微软雅黑 Light" panose="020B0502040204020203" pitchFamily="34" charset="-122"/>
              </a:rPr>
              <a:t>角</a:t>
            </a:r>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 </a:t>
            </a:r>
            <a:r>
              <a:rPr lang="en-US" altLang="zh-CN" dirty="0">
                <a:latin typeface="+mn-lt"/>
                <a:ea typeface="微软雅黑 Light" panose="020B0502040204020203" pitchFamily="34" charset="-122"/>
              </a:rPr>
              <a:t>4</a:t>
            </a:r>
            <a:r>
              <a:rPr lang="zh-CN" altLang="en-US" dirty="0">
                <a:latin typeface="+mn-lt"/>
                <a:ea typeface="微软雅黑 Light" panose="020B0502040204020203" pitchFamily="34" charset="-122"/>
              </a:rPr>
              <a:t>元</a:t>
            </a:r>
            <a:r>
              <a:rPr lang="en-US" altLang="zh-CN" dirty="0">
                <a:latin typeface="+mn-lt"/>
                <a:ea typeface="微软雅黑 Light" panose="020B0502040204020203" pitchFamily="34" charset="-122"/>
              </a:rPr>
              <a:t>, …,4</a:t>
            </a:r>
            <a:r>
              <a:rPr lang="zh-CN" altLang="en-US" dirty="0">
                <a:latin typeface="+mn-lt"/>
                <a:ea typeface="微软雅黑 Light" panose="020B0502040204020203" pitchFamily="34" charset="-122"/>
              </a:rPr>
              <a:t>元</a:t>
            </a:r>
            <a:r>
              <a:rPr lang="en-US" altLang="zh-CN" dirty="0">
                <a:latin typeface="+mn-lt"/>
                <a:ea typeface="微软雅黑 Light" panose="020B0502040204020203" pitchFamily="34" charset="-122"/>
              </a:rPr>
              <a:t>6</a:t>
            </a:r>
            <a:r>
              <a:rPr lang="zh-CN" altLang="en-US" dirty="0">
                <a:latin typeface="+mn-lt"/>
                <a:ea typeface="微软雅黑 Light" panose="020B0502040204020203" pitchFamily="34" charset="-122"/>
              </a:rPr>
              <a:t>角</a:t>
            </a:r>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2. </a:t>
            </a:r>
            <a:r>
              <a:rPr lang="zh-CN" altLang="en-US" dirty="0">
                <a:latin typeface="+mn-lt"/>
                <a:ea typeface="微软雅黑 Light" panose="020B0502040204020203" pitchFamily="34" charset="-122"/>
              </a:rPr>
              <a:t>自上而下分解方法多，子问题及其组合的数目多，求解费时耗力</a:t>
            </a:r>
          </a:p>
        </p:txBody>
      </p:sp>
      <p:grpSp>
        <p:nvGrpSpPr>
          <p:cNvPr id="59" name="Group 58">
            <a:extLst>
              <a:ext uri="{FF2B5EF4-FFF2-40B4-BE49-F238E27FC236}">
                <a16:creationId xmlns:a16="http://schemas.microsoft.com/office/drawing/2014/main" id="{F0FD3758-6E25-4BB6-B031-DCC6A7F2D0AF}"/>
              </a:ext>
            </a:extLst>
          </p:cNvPr>
          <p:cNvGrpSpPr>
            <a:grpSpLocks/>
          </p:cNvGrpSpPr>
          <p:nvPr/>
        </p:nvGrpSpPr>
        <p:grpSpPr bwMode="auto">
          <a:xfrm>
            <a:off x="3635375" y="2382002"/>
            <a:ext cx="863600" cy="733425"/>
            <a:chOff x="1066" y="3022"/>
            <a:chExt cx="544" cy="462"/>
          </a:xfrm>
        </p:grpSpPr>
        <p:sp>
          <p:nvSpPr>
            <p:cNvPr id="60" name="Rectangle 59">
              <a:extLst>
                <a:ext uri="{FF2B5EF4-FFF2-40B4-BE49-F238E27FC236}">
                  <a16:creationId xmlns:a16="http://schemas.microsoft.com/office/drawing/2014/main" id="{278D5987-A8A5-4223-98A2-0822D7DCEF39}"/>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altLang="zh-CN">
                <a:ea typeface="微软雅黑 Light" panose="020B0502040204020203" pitchFamily="34" charset="-122"/>
              </a:endParaRPr>
            </a:p>
          </p:txBody>
        </p:sp>
        <p:sp>
          <p:nvSpPr>
            <p:cNvPr id="61" name="Rectangle 60">
              <a:extLst>
                <a:ext uri="{FF2B5EF4-FFF2-40B4-BE49-F238E27FC236}">
                  <a16:creationId xmlns:a16="http://schemas.microsoft.com/office/drawing/2014/main" id="{1721FBEC-9194-4CCF-900C-BA680D11DAE5}"/>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sp>
        <p:nvSpPr>
          <p:cNvPr id="62" name="Line 61">
            <a:extLst>
              <a:ext uri="{FF2B5EF4-FFF2-40B4-BE49-F238E27FC236}">
                <a16:creationId xmlns:a16="http://schemas.microsoft.com/office/drawing/2014/main" id="{56B1C067-6D41-4B77-A93A-C0381C9359D1}"/>
              </a:ext>
            </a:extLst>
          </p:cNvPr>
          <p:cNvSpPr>
            <a:spLocks noChangeShapeType="1"/>
          </p:cNvSpPr>
          <p:nvPr/>
        </p:nvSpPr>
        <p:spPr bwMode="auto">
          <a:xfrm flipV="1">
            <a:off x="1692275" y="3101140"/>
            <a:ext cx="2159000"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63" name="Line 62">
            <a:extLst>
              <a:ext uri="{FF2B5EF4-FFF2-40B4-BE49-F238E27FC236}">
                <a16:creationId xmlns:a16="http://schemas.microsoft.com/office/drawing/2014/main" id="{79C913D7-2B82-46F5-B337-9511B9498294}"/>
              </a:ext>
            </a:extLst>
          </p:cNvPr>
          <p:cNvSpPr>
            <a:spLocks noChangeShapeType="1"/>
          </p:cNvSpPr>
          <p:nvPr/>
        </p:nvSpPr>
        <p:spPr bwMode="auto">
          <a:xfrm flipV="1">
            <a:off x="3635375" y="3101140"/>
            <a:ext cx="431800"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grpSp>
        <p:nvGrpSpPr>
          <p:cNvPr id="64" name="Group 63">
            <a:extLst>
              <a:ext uri="{FF2B5EF4-FFF2-40B4-BE49-F238E27FC236}">
                <a16:creationId xmlns:a16="http://schemas.microsoft.com/office/drawing/2014/main" id="{47B889AD-4632-4C45-9926-FD250605854B}"/>
              </a:ext>
            </a:extLst>
          </p:cNvPr>
          <p:cNvGrpSpPr>
            <a:grpSpLocks/>
          </p:cNvGrpSpPr>
          <p:nvPr/>
        </p:nvGrpSpPr>
        <p:grpSpPr bwMode="auto">
          <a:xfrm>
            <a:off x="7740650" y="869115"/>
            <a:ext cx="863600" cy="733425"/>
            <a:chOff x="1066" y="3022"/>
            <a:chExt cx="544" cy="462"/>
          </a:xfrm>
        </p:grpSpPr>
        <p:sp>
          <p:nvSpPr>
            <p:cNvPr id="65" name="Rectangle 64">
              <a:extLst>
                <a:ext uri="{FF2B5EF4-FFF2-40B4-BE49-F238E27FC236}">
                  <a16:creationId xmlns:a16="http://schemas.microsoft.com/office/drawing/2014/main" id="{1EAFF59D-E6F7-4B7D-8086-28E174F66D6D}"/>
                </a:ext>
              </a:extLst>
            </p:cNvPr>
            <p:cNvSpPr>
              <a:spLocks noChangeArrowheads="1"/>
            </p:cNvSpPr>
            <p:nvPr/>
          </p:nvSpPr>
          <p:spPr bwMode="auto">
            <a:xfrm>
              <a:off x="1066" y="3249"/>
              <a:ext cx="544" cy="235"/>
            </a:xfrm>
            <a:prstGeom prst="rect">
              <a:avLst/>
            </a:prstGeom>
            <a:solidFill>
              <a:srgbClr val="DDDDDD"/>
            </a:solidFill>
            <a:ln w="6350">
              <a:solidFill>
                <a:schemeClr val="tx1"/>
              </a:solidFill>
              <a:miter lim="800000"/>
              <a:headEnd/>
              <a:tailEnd/>
            </a:ln>
          </p:spPr>
          <p:txBody>
            <a:bodyPr anchor="ctr">
              <a:spAutoFit/>
            </a:bodyPr>
            <a:lstStyle/>
            <a:p>
              <a:pPr algn="ctr"/>
              <a:endParaRPr lang="en-US" altLang="zh-CN">
                <a:ea typeface="微软雅黑 Light" panose="020B0502040204020203" pitchFamily="34" charset="-122"/>
              </a:endParaRPr>
            </a:p>
          </p:txBody>
        </p:sp>
        <p:sp>
          <p:nvSpPr>
            <p:cNvPr id="66" name="Rectangle 65">
              <a:extLst>
                <a:ext uri="{FF2B5EF4-FFF2-40B4-BE49-F238E27FC236}">
                  <a16:creationId xmlns:a16="http://schemas.microsoft.com/office/drawing/2014/main" id="{4DB0563B-60F6-412F-8D4D-ED082E00B8A6}"/>
                </a:ext>
              </a:extLst>
            </p:cNvPr>
            <p:cNvSpPr>
              <a:spLocks noChangeArrowheads="1"/>
            </p:cNvSpPr>
            <p:nvPr/>
          </p:nvSpPr>
          <p:spPr bwMode="auto">
            <a:xfrm>
              <a:off x="1066" y="3022"/>
              <a:ext cx="544" cy="235"/>
            </a:xfrm>
            <a:prstGeom prst="rect">
              <a:avLst/>
            </a:prstGeom>
            <a:solidFill>
              <a:srgbClr val="DDDDDD"/>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4.6</a:t>
              </a:r>
              <a:r>
                <a:rPr lang="zh-CN" altLang="en-US">
                  <a:ea typeface="微软雅黑 Light" panose="020B0502040204020203" pitchFamily="34" charset="-122"/>
                </a:rPr>
                <a:t>元</a:t>
              </a:r>
            </a:p>
          </p:txBody>
        </p:sp>
      </p:grpSp>
      <p:sp>
        <p:nvSpPr>
          <p:cNvPr id="67" name="Line 66">
            <a:extLst>
              <a:ext uri="{FF2B5EF4-FFF2-40B4-BE49-F238E27FC236}">
                <a16:creationId xmlns:a16="http://schemas.microsoft.com/office/drawing/2014/main" id="{A9759BB8-4BB9-4571-8626-9765D8CF4D48}"/>
              </a:ext>
            </a:extLst>
          </p:cNvPr>
          <p:cNvSpPr>
            <a:spLocks noChangeShapeType="1"/>
          </p:cNvSpPr>
          <p:nvPr/>
        </p:nvSpPr>
        <p:spPr bwMode="auto">
          <a:xfrm flipV="1">
            <a:off x="4067175" y="1589840"/>
            <a:ext cx="3889375" cy="7921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68" name="Line 67">
            <a:extLst>
              <a:ext uri="{FF2B5EF4-FFF2-40B4-BE49-F238E27FC236}">
                <a16:creationId xmlns:a16="http://schemas.microsoft.com/office/drawing/2014/main" id="{77E645FF-5364-4BCF-B54F-A69FAD02D6DA}"/>
              </a:ext>
            </a:extLst>
          </p:cNvPr>
          <p:cNvSpPr>
            <a:spLocks noChangeShapeType="1"/>
          </p:cNvSpPr>
          <p:nvPr/>
        </p:nvSpPr>
        <p:spPr bwMode="auto">
          <a:xfrm flipV="1">
            <a:off x="7956550" y="1589840"/>
            <a:ext cx="287338" cy="7921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19621807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3750D-1E96-46E2-97D2-026357EC05C6}"/>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2D771E23-4030-49BA-B529-FF67E1411E80}"/>
              </a:ext>
            </a:extLst>
          </p:cNvPr>
          <p:cNvSpPr>
            <a:spLocks noGrp="1"/>
          </p:cNvSpPr>
          <p:nvPr>
            <p:ph idx="1"/>
          </p:nvPr>
        </p:nvSpPr>
        <p:spPr/>
        <p:txBody>
          <a:bodyPr>
            <a:normAutofit/>
          </a:bodyPr>
          <a:lstStyle/>
          <a:p>
            <a:pPr>
              <a:defRPr/>
            </a:pPr>
            <a:r>
              <a:rPr lang="zh-CN" altLang="en-US" sz="2400" dirty="0"/>
              <a:t>对</a:t>
            </a:r>
            <a:r>
              <a:rPr lang="en-US" altLang="zh-CN" sz="2400" dirty="0"/>
              <a:t>v</a:t>
            </a:r>
            <a:r>
              <a:rPr lang="zh-CN" altLang="en-US" sz="2400" dirty="0"/>
              <a:t>到</a:t>
            </a:r>
            <a:r>
              <a:rPr lang="en-US" altLang="zh-CN" sz="2400" dirty="0"/>
              <a:t>u</a:t>
            </a:r>
            <a:r>
              <a:rPr lang="zh-CN" altLang="en-US" sz="2400" dirty="0"/>
              <a:t>的全局最短路径</a:t>
            </a:r>
            <a:r>
              <a:rPr lang="en-US" altLang="zh-CN" sz="2400" dirty="0"/>
              <a:t>d(v ,u) </a:t>
            </a:r>
            <a:r>
              <a:rPr lang="zh-CN" altLang="en-US" sz="2400" dirty="0"/>
              <a:t>，</a:t>
            </a:r>
            <a:r>
              <a:rPr lang="zh-CN" altLang="en-US" dirty="0"/>
              <a:t>根据</a:t>
            </a:r>
            <a:r>
              <a:rPr lang="en-US" altLang="zh-CN" dirty="0"/>
              <a:t>d(v, x) + </a:t>
            </a:r>
            <a:r>
              <a:rPr lang="en-US" altLang="zh-CN" dirty="0">
                <a:solidFill>
                  <a:srgbClr val="FF3300"/>
                </a:solidFill>
              </a:rPr>
              <a:t>distance(x, u)</a:t>
            </a:r>
            <a:r>
              <a:rPr lang="en-US" altLang="zh-CN" dirty="0"/>
              <a:t> = d(v ,u) </a:t>
            </a:r>
            <a:r>
              <a:rPr lang="zh-CN" altLang="en-US" dirty="0"/>
              <a:t>，由于</a:t>
            </a:r>
            <a:r>
              <a:rPr lang="en-US" altLang="zh-CN" dirty="0">
                <a:solidFill>
                  <a:srgbClr val="FF3300"/>
                </a:solidFill>
              </a:rPr>
              <a:t>distance(x, u)</a:t>
            </a:r>
            <a:r>
              <a:rPr lang="en-US" altLang="zh-CN" dirty="0"/>
              <a:t> &gt;0</a:t>
            </a:r>
            <a:r>
              <a:rPr lang="zh-CN" altLang="en-US" dirty="0"/>
              <a:t>，有  </a:t>
            </a:r>
            <a:r>
              <a:rPr lang="en-US" altLang="zh-CN" dirty="0"/>
              <a:t>//</a:t>
            </a:r>
          </a:p>
          <a:p>
            <a:pPr marL="0" indent="0">
              <a:buNone/>
              <a:defRPr/>
            </a:pPr>
            <a:r>
              <a:rPr lang="en-US" altLang="zh-CN" dirty="0"/>
              <a:t>            d(v, x) &lt; d(v ,u)</a:t>
            </a:r>
          </a:p>
          <a:p>
            <a:r>
              <a:rPr lang="zh-CN" altLang="en-US" sz="2400" dirty="0"/>
              <a:t>进一步地，根据假设</a:t>
            </a:r>
            <a:r>
              <a:rPr lang="en-US" altLang="zh-CN" dirty="0">
                <a:solidFill>
                  <a:srgbClr val="FF0000"/>
                </a:solidFill>
              </a:rPr>
              <a:t>d(</a:t>
            </a:r>
            <a:r>
              <a:rPr lang="en-US" altLang="zh-CN" dirty="0" err="1">
                <a:solidFill>
                  <a:srgbClr val="FF0000"/>
                </a:solidFill>
              </a:rPr>
              <a:t>v,u</a:t>
            </a:r>
            <a:r>
              <a:rPr lang="en-US" altLang="zh-CN" dirty="0">
                <a:solidFill>
                  <a:srgbClr val="FF0000"/>
                </a:solidFill>
              </a:rPr>
              <a:t>) </a:t>
            </a:r>
            <a:r>
              <a:rPr lang="en-US" altLang="zh-CN" dirty="0"/>
              <a:t>&lt; </a:t>
            </a:r>
            <a:r>
              <a:rPr lang="en-US" altLang="zh-CN" dirty="0" err="1"/>
              <a:t>dist</a:t>
            </a:r>
            <a:r>
              <a:rPr lang="en-US" altLang="zh-CN" dirty="0"/>
              <a:t>[u], </a:t>
            </a:r>
            <a:r>
              <a:rPr lang="zh-CN" altLang="en-US" sz="2400" dirty="0"/>
              <a:t>有</a:t>
            </a:r>
          </a:p>
          <a:p>
            <a:pPr eaLnBrk="1" hangingPunct="1">
              <a:buFontTx/>
              <a:buNone/>
              <a:defRPr/>
            </a:pPr>
            <a:r>
              <a:rPr lang="en-US" altLang="zh-CN" sz="2400" dirty="0"/>
              <a:t>        </a:t>
            </a:r>
            <a:r>
              <a:rPr lang="en-US" altLang="zh-CN" sz="2400" dirty="0">
                <a:solidFill>
                  <a:srgbClr val="0000FF"/>
                </a:solidFill>
              </a:rPr>
              <a:t>d(v, x)</a:t>
            </a:r>
            <a:r>
              <a:rPr lang="en-US" altLang="zh-CN" sz="2400" dirty="0"/>
              <a:t> + </a:t>
            </a:r>
            <a:r>
              <a:rPr lang="en-US" altLang="zh-CN" sz="2400" dirty="0">
                <a:solidFill>
                  <a:srgbClr val="FF3300"/>
                </a:solidFill>
              </a:rPr>
              <a:t>distance(x, u)</a:t>
            </a:r>
            <a:r>
              <a:rPr lang="en-US" altLang="zh-CN" sz="2400" dirty="0"/>
              <a:t> =  d(v ,u) &lt; </a:t>
            </a:r>
            <a:r>
              <a:rPr lang="en-US" altLang="zh-CN" sz="2400" dirty="0" err="1"/>
              <a:t>dist</a:t>
            </a:r>
            <a:r>
              <a:rPr lang="en-US" altLang="zh-CN" sz="2400" dirty="0"/>
              <a:t>[u]  </a:t>
            </a:r>
            <a:endParaRPr lang="en-US" altLang="zh-CN" dirty="0"/>
          </a:p>
          <a:p>
            <a:pPr>
              <a:defRPr/>
            </a:pPr>
            <a:endParaRPr lang="en-US" altLang="zh-CN" dirty="0"/>
          </a:p>
          <a:p>
            <a:pPr>
              <a:defRPr/>
            </a:pPr>
            <a:r>
              <a:rPr lang="zh-CN" altLang="en-US" dirty="0"/>
              <a:t>由于</a:t>
            </a:r>
            <a:r>
              <a:rPr lang="en-US" altLang="zh-CN" dirty="0"/>
              <a:t>distance(x, u) &gt;0, </a:t>
            </a:r>
            <a:r>
              <a:rPr lang="zh-CN" altLang="en-US" dirty="0"/>
              <a:t>因此</a:t>
            </a:r>
          </a:p>
          <a:p>
            <a:pPr>
              <a:buNone/>
              <a:defRPr/>
            </a:pPr>
            <a:r>
              <a:rPr lang="zh-CN" altLang="en-US" sz="2400" dirty="0"/>
              <a:t>         </a:t>
            </a:r>
            <a:r>
              <a:rPr lang="en-US" altLang="zh-CN" sz="2400" dirty="0" err="1">
                <a:solidFill>
                  <a:srgbClr val="C00000"/>
                </a:solidFill>
              </a:rPr>
              <a:t>dist</a:t>
            </a:r>
            <a:r>
              <a:rPr lang="en-US" altLang="zh-CN" sz="2400" dirty="0">
                <a:solidFill>
                  <a:srgbClr val="C00000"/>
                </a:solidFill>
              </a:rPr>
              <a:t>[x]</a:t>
            </a:r>
            <a:r>
              <a:rPr lang="en-US" altLang="zh-CN" sz="2400" dirty="0"/>
              <a:t>= </a:t>
            </a:r>
            <a:r>
              <a:rPr lang="en-US" altLang="zh-CN" sz="2400" dirty="0">
                <a:solidFill>
                  <a:srgbClr val="0000FF"/>
                </a:solidFill>
              </a:rPr>
              <a:t>d(v, x)</a:t>
            </a:r>
            <a:r>
              <a:rPr lang="en-US" altLang="zh-CN" sz="2400" dirty="0">
                <a:solidFill>
                  <a:schemeClr val="accent2">
                    <a:lumMod val="60000"/>
                    <a:lumOff val="40000"/>
                  </a:schemeClr>
                </a:solidFill>
              </a:rPr>
              <a:t> </a:t>
            </a:r>
            <a:r>
              <a:rPr lang="en-US" altLang="en-US" dirty="0"/>
              <a:t>≤</a:t>
            </a:r>
            <a:r>
              <a:rPr lang="en-US" altLang="zh-CN" dirty="0"/>
              <a:t> </a:t>
            </a:r>
            <a:r>
              <a:rPr lang="en-US" altLang="zh-CN" sz="2400" dirty="0">
                <a:solidFill>
                  <a:srgbClr val="0000FF"/>
                </a:solidFill>
              </a:rPr>
              <a:t>d(v, x) </a:t>
            </a:r>
            <a:r>
              <a:rPr lang="en-US" altLang="zh-CN" sz="2400" dirty="0"/>
              <a:t>+</a:t>
            </a:r>
            <a:r>
              <a:rPr lang="en-US" altLang="zh-CN" sz="2400" dirty="0">
                <a:solidFill>
                  <a:srgbClr val="0000FF"/>
                </a:solidFill>
              </a:rPr>
              <a:t> </a:t>
            </a:r>
            <a:r>
              <a:rPr lang="en-US" altLang="zh-CN" sz="2400" dirty="0">
                <a:solidFill>
                  <a:srgbClr val="FF3300"/>
                </a:solidFill>
              </a:rPr>
              <a:t>distance(x, u)</a:t>
            </a:r>
            <a:r>
              <a:rPr lang="en-US" altLang="zh-CN" sz="2400" dirty="0"/>
              <a:t> </a:t>
            </a:r>
            <a:r>
              <a:rPr lang="en-US" altLang="zh-CN" dirty="0"/>
              <a:t>= d(</a:t>
            </a:r>
            <a:r>
              <a:rPr lang="en-US" altLang="zh-CN" dirty="0" err="1"/>
              <a:t>v,u</a:t>
            </a:r>
            <a:r>
              <a:rPr lang="en-US" altLang="zh-CN" dirty="0"/>
              <a:t>)</a:t>
            </a:r>
            <a:r>
              <a:rPr lang="en-US" altLang="zh-CN" sz="2400" dirty="0"/>
              <a:t>&lt; </a:t>
            </a:r>
            <a:r>
              <a:rPr lang="en-US" altLang="zh-CN" sz="2400" dirty="0" err="1"/>
              <a:t>dist</a:t>
            </a:r>
            <a:r>
              <a:rPr lang="en-US" altLang="zh-CN" sz="2400" dirty="0"/>
              <a:t>[u],  </a:t>
            </a:r>
            <a:r>
              <a:rPr lang="zh-CN" altLang="en-US" sz="2400" dirty="0"/>
              <a:t>即</a:t>
            </a:r>
            <a:r>
              <a:rPr lang="en-US" altLang="zh-CN" dirty="0"/>
              <a:t> </a:t>
            </a:r>
            <a:r>
              <a:rPr lang="en-US" altLang="zh-CN" sz="2400" dirty="0"/>
              <a:t>                                </a:t>
            </a:r>
          </a:p>
          <a:p>
            <a:pPr eaLnBrk="1" hangingPunct="1">
              <a:spcBef>
                <a:spcPts val="1200"/>
              </a:spcBef>
              <a:spcAft>
                <a:spcPts val="600"/>
              </a:spcAft>
              <a:buFontTx/>
              <a:buNone/>
              <a:defRPr/>
            </a:pPr>
            <a:r>
              <a:rPr lang="en-US" altLang="zh-CN" sz="2800" dirty="0">
                <a:solidFill>
                  <a:srgbClr val="C00000"/>
                </a:solidFill>
              </a:rPr>
              <a:t>                                            </a:t>
            </a:r>
            <a:r>
              <a:rPr lang="en-US" altLang="zh-CN" sz="2800" dirty="0" err="1">
                <a:solidFill>
                  <a:srgbClr val="C00000"/>
                </a:solidFill>
              </a:rPr>
              <a:t>dist</a:t>
            </a:r>
            <a:r>
              <a:rPr lang="en-US" altLang="zh-CN" sz="2800" dirty="0">
                <a:solidFill>
                  <a:srgbClr val="C00000"/>
                </a:solidFill>
              </a:rPr>
              <a:t>[x]&lt; </a:t>
            </a:r>
            <a:r>
              <a:rPr lang="en-US" altLang="zh-CN" sz="2800" dirty="0" err="1">
                <a:solidFill>
                  <a:srgbClr val="C00000"/>
                </a:solidFill>
              </a:rPr>
              <a:t>dist</a:t>
            </a:r>
            <a:r>
              <a:rPr lang="en-US" altLang="zh-CN" sz="2800" dirty="0">
                <a:solidFill>
                  <a:srgbClr val="C00000"/>
                </a:solidFill>
              </a:rPr>
              <a:t>[u]</a:t>
            </a:r>
            <a:endParaRPr lang="zh-CN" altLang="en-US" sz="2800" dirty="0">
              <a:solidFill>
                <a:srgbClr val="C00000"/>
              </a:solidFill>
            </a:endParaRPr>
          </a:p>
          <a:p>
            <a:pPr eaLnBrk="1" hangingPunct="1">
              <a:buFontTx/>
              <a:buNone/>
              <a:defRPr/>
            </a:pPr>
            <a:endParaRPr lang="zh-CN" altLang="en-US" sz="2400" dirty="0"/>
          </a:p>
        </p:txBody>
      </p:sp>
      <p:sp>
        <p:nvSpPr>
          <p:cNvPr id="4" name="日期占位符 3">
            <a:extLst>
              <a:ext uri="{FF2B5EF4-FFF2-40B4-BE49-F238E27FC236}">
                <a16:creationId xmlns:a16="http://schemas.microsoft.com/office/drawing/2014/main" id="{26682CCD-B586-42EB-BF24-4ADD205FA831}"/>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02B66536-3707-48DC-B4F3-6D52F4D30AB2}"/>
              </a:ext>
            </a:extLst>
          </p:cNvPr>
          <p:cNvSpPr>
            <a:spLocks noGrp="1"/>
          </p:cNvSpPr>
          <p:nvPr>
            <p:ph type="sldNum" sz="quarter" idx="12"/>
          </p:nvPr>
        </p:nvSpPr>
        <p:spPr/>
        <p:txBody>
          <a:bodyPr/>
          <a:lstStyle/>
          <a:p>
            <a:fld id="{EEA58A3B-43CE-4AA0-90B5-EB47AFAFEB34}" type="slidenum">
              <a:rPr lang="zh-CN" altLang="en-US" smtClean="0"/>
              <a:pPr/>
              <a:t>90</a:t>
            </a:fld>
            <a:endParaRPr lang="zh-CN" altLang="en-US" dirty="0"/>
          </a:p>
        </p:txBody>
      </p:sp>
      <p:cxnSp>
        <p:nvCxnSpPr>
          <p:cNvPr id="8" name="直接连接符 7">
            <a:extLst>
              <a:ext uri="{FF2B5EF4-FFF2-40B4-BE49-F238E27FC236}">
                <a16:creationId xmlns:a16="http://schemas.microsoft.com/office/drawing/2014/main" id="{06BA1FEE-D94A-401A-B81B-D0509BF8AA93}"/>
              </a:ext>
            </a:extLst>
          </p:cNvPr>
          <p:cNvCxnSpPr>
            <a:cxnSpLocks/>
          </p:cNvCxnSpPr>
          <p:nvPr/>
        </p:nvCxnSpPr>
        <p:spPr>
          <a:xfrm>
            <a:off x="829399" y="3224997"/>
            <a:ext cx="4849793" cy="4629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450E0EF-6979-47E1-952E-79189037579F}"/>
              </a:ext>
            </a:extLst>
          </p:cNvPr>
          <p:cNvCxnSpPr>
            <a:cxnSpLocks/>
          </p:cNvCxnSpPr>
          <p:nvPr/>
        </p:nvCxnSpPr>
        <p:spPr>
          <a:xfrm>
            <a:off x="2913565" y="4735975"/>
            <a:ext cx="4748876"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5D12154-B0A4-4C02-88C8-66667FC9E732}"/>
              </a:ext>
            </a:extLst>
          </p:cNvPr>
          <p:cNvCxnSpPr>
            <a:cxnSpLocks/>
          </p:cNvCxnSpPr>
          <p:nvPr/>
        </p:nvCxnSpPr>
        <p:spPr>
          <a:xfrm>
            <a:off x="1028700" y="2200920"/>
            <a:ext cx="18038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AutoShape 23">
            <a:extLst>
              <a:ext uri="{FF2B5EF4-FFF2-40B4-BE49-F238E27FC236}">
                <a16:creationId xmlns:a16="http://schemas.microsoft.com/office/drawing/2014/main" id="{12C392E8-77B9-43F8-BA4E-E2FF98CD3D0B}"/>
              </a:ext>
            </a:extLst>
          </p:cNvPr>
          <p:cNvSpPr>
            <a:spLocks noChangeArrowheads="1"/>
          </p:cNvSpPr>
          <p:nvPr/>
        </p:nvSpPr>
        <p:spPr bwMode="auto">
          <a:xfrm>
            <a:off x="266308" y="5148089"/>
            <a:ext cx="3086100" cy="1573386"/>
          </a:xfrm>
          <a:prstGeom prst="wedgeRoundRectCallout">
            <a:avLst>
              <a:gd name="adj1" fmla="val -3175"/>
              <a:gd name="adj2" fmla="val -77799"/>
              <a:gd name="adj3" fmla="val 16667"/>
            </a:avLst>
          </a:prstGeom>
          <a:solidFill>
            <a:srgbClr val="F8F8F8"/>
          </a:solidFill>
          <a:ln w="19050">
            <a:solidFill>
              <a:srgbClr val="7F18B8"/>
            </a:solidFill>
            <a:miter lim="800000"/>
            <a:headEnd/>
            <a:tailEnd/>
          </a:ln>
        </p:spPr>
        <p:txBody>
          <a:bodyPr anchor="ctr"/>
          <a:lstStyle/>
          <a:p>
            <a:r>
              <a:rPr lang="zh-CN" altLang="en-US" dirty="0">
                <a:ea typeface="微软雅黑 Light" panose="020B0502040204020203" pitchFamily="34" charset="-122"/>
              </a:rPr>
              <a:t>根据假设，</a:t>
            </a:r>
            <a:r>
              <a:rPr lang="en-US" altLang="zh-CN" dirty="0">
                <a:ea typeface="微软雅黑 Light" panose="020B0502040204020203" pitchFamily="34" charset="-122"/>
              </a:rPr>
              <a:t>u</a:t>
            </a:r>
            <a:r>
              <a:rPr lang="zh-CN" altLang="en-US" dirty="0">
                <a:ea typeface="微软雅黑 Light" panose="020B0502040204020203" pitchFamily="34" charset="-122"/>
              </a:rPr>
              <a:t>是第</a:t>
            </a:r>
            <a:r>
              <a:rPr lang="en-US" altLang="zh-CN" dirty="0">
                <a:ea typeface="微软雅黑 Light" panose="020B0502040204020203" pitchFamily="34" charset="-122"/>
              </a:rPr>
              <a:t>1</a:t>
            </a:r>
            <a:r>
              <a:rPr lang="zh-CN" altLang="en-US" dirty="0">
                <a:ea typeface="微软雅黑 Light" panose="020B0502040204020203" pitchFamily="34" charset="-122"/>
              </a:rPr>
              <a:t>个不满足贪心策略的顶点，因此，对</a:t>
            </a:r>
            <a:r>
              <a:rPr lang="en-US" altLang="zh-CN" sz="1800" dirty="0">
                <a:latin typeface="+mn-lt"/>
              </a:rPr>
              <a:t>S</a:t>
            </a:r>
            <a:r>
              <a:rPr lang="en-US" altLang="zh-CN" sz="1800" baseline="-25000" dirty="0">
                <a:solidFill>
                  <a:srgbClr val="000000"/>
                </a:solidFill>
                <a:latin typeface="+mn-lt"/>
              </a:rPr>
              <a:t>i</a:t>
            </a:r>
            <a:r>
              <a:rPr lang="zh-CN" altLang="en-US" dirty="0">
                <a:ea typeface="微软雅黑 Light" panose="020B0502040204020203" pitchFamily="34" charset="-122"/>
              </a:rPr>
              <a:t>之外的</a:t>
            </a:r>
            <a:r>
              <a:rPr lang="en-US" altLang="zh-CN" dirty="0">
                <a:ea typeface="微软雅黑 Light" panose="020B0502040204020203" pitchFamily="34" charset="-122"/>
              </a:rPr>
              <a:t>u</a:t>
            </a:r>
            <a:r>
              <a:rPr lang="zh-CN" altLang="en-US" dirty="0">
                <a:ea typeface="微软雅黑 Light" panose="020B0502040204020203" pitchFamily="34" charset="-122"/>
              </a:rPr>
              <a:t>、</a:t>
            </a:r>
            <a:r>
              <a:rPr lang="en-US" altLang="zh-CN" dirty="0">
                <a:ea typeface="微软雅黑 Light" panose="020B0502040204020203" pitchFamily="34" charset="-122"/>
              </a:rPr>
              <a:t>x</a:t>
            </a:r>
            <a:r>
              <a:rPr lang="zh-CN" altLang="en-US" dirty="0">
                <a:ea typeface="微软雅黑 Light" panose="020B0502040204020203" pitchFamily="34" charset="-122"/>
              </a:rPr>
              <a:t>，在</a:t>
            </a:r>
            <a:r>
              <a:rPr lang="en-US" altLang="zh-CN" dirty="0">
                <a:ea typeface="微软雅黑 Light" panose="020B0502040204020203" pitchFamily="34" charset="-122"/>
              </a:rPr>
              <a:t>u</a:t>
            </a:r>
            <a:r>
              <a:rPr lang="zh-CN" altLang="en-US" dirty="0">
                <a:ea typeface="微软雅黑 Light" panose="020B0502040204020203" pitchFamily="34" charset="-122"/>
              </a:rPr>
              <a:t>之前遇到的</a:t>
            </a:r>
            <a:r>
              <a:rPr lang="en-US" altLang="zh-CN" dirty="0">
                <a:ea typeface="微软雅黑 Light" panose="020B0502040204020203" pitchFamily="34" charset="-122"/>
              </a:rPr>
              <a:t>x</a:t>
            </a:r>
            <a:r>
              <a:rPr lang="zh-CN" altLang="en-US" dirty="0">
                <a:ea typeface="微软雅黑 Light" panose="020B0502040204020203" pitchFamily="34" charset="-122"/>
              </a:rPr>
              <a:t>仍然满足贪心性质，即满足上述等式</a:t>
            </a:r>
          </a:p>
        </p:txBody>
      </p:sp>
      <p:cxnSp>
        <p:nvCxnSpPr>
          <p:cNvPr id="18" name="直接连接符 17">
            <a:extLst>
              <a:ext uri="{FF2B5EF4-FFF2-40B4-BE49-F238E27FC236}">
                <a16:creationId xmlns:a16="http://schemas.microsoft.com/office/drawing/2014/main" id="{5EA9E62C-E64F-4894-B2AC-B05351B433D7}"/>
              </a:ext>
            </a:extLst>
          </p:cNvPr>
          <p:cNvCxnSpPr>
            <a:cxnSpLocks/>
          </p:cNvCxnSpPr>
          <p:nvPr/>
        </p:nvCxnSpPr>
        <p:spPr>
          <a:xfrm>
            <a:off x="829398" y="4730659"/>
            <a:ext cx="1728607" cy="0"/>
          </a:xfrm>
          <a:prstGeom prst="line">
            <a:avLst/>
          </a:prstGeom>
          <a:ln w="19050">
            <a:solidFill>
              <a:srgbClr val="7F18B8"/>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5517005-3790-448F-A4A5-35564B94014C}"/>
              </a:ext>
            </a:extLst>
          </p:cNvPr>
          <p:cNvCxnSpPr>
            <a:cxnSpLocks/>
          </p:cNvCxnSpPr>
          <p:nvPr/>
        </p:nvCxnSpPr>
        <p:spPr>
          <a:xfrm>
            <a:off x="1748259" y="4303654"/>
            <a:ext cx="18038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769C72F-D495-44EB-B01D-6E55E49802FE}"/>
              </a:ext>
            </a:extLst>
          </p:cNvPr>
          <p:cNvCxnSpPr/>
          <p:nvPr/>
        </p:nvCxnSpPr>
        <p:spPr>
          <a:xfrm>
            <a:off x="1930621" y="2200920"/>
            <a:ext cx="719559" cy="2102734"/>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4513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948E3-834A-499E-AA62-8DDA3FFEC47D}"/>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72A6D30E-2F4C-4335-A040-0A34940864BE}"/>
              </a:ext>
            </a:extLst>
          </p:cNvPr>
          <p:cNvSpPr>
            <a:spLocks noGrp="1"/>
          </p:cNvSpPr>
          <p:nvPr>
            <p:ph idx="1"/>
          </p:nvPr>
        </p:nvSpPr>
        <p:spPr/>
        <p:txBody>
          <a:bodyPr/>
          <a:lstStyle/>
          <a:p>
            <a:r>
              <a:rPr lang="zh-CN" altLang="en-US" sz="2400" dirty="0"/>
              <a:t>但是根据路径</a:t>
            </a:r>
            <a:r>
              <a:rPr lang="en-US" altLang="zh-CN" sz="2400" dirty="0"/>
              <a:t>p</a:t>
            </a:r>
            <a:r>
              <a:rPr lang="zh-CN" altLang="en-US" sz="2400" dirty="0"/>
              <a:t>构造方法，在下图所示情况下，</a:t>
            </a:r>
            <a:r>
              <a:rPr lang="en-US" altLang="zh-CN" sz="2400" dirty="0"/>
              <a:t>u</a:t>
            </a:r>
            <a:r>
              <a:rPr lang="zh-CN" altLang="en-US" sz="2400" dirty="0"/>
              <a:t>、</a:t>
            </a:r>
            <a:r>
              <a:rPr lang="en-US" altLang="zh-CN" sz="2400" dirty="0"/>
              <a:t>x</a:t>
            </a:r>
            <a:r>
              <a:rPr lang="zh-CN" altLang="en-US" sz="2400" dirty="0"/>
              <a:t>都在集合</a:t>
            </a:r>
            <a:r>
              <a:rPr lang="en-US" altLang="zh-CN" sz="2400" dirty="0"/>
              <a:t>S</a:t>
            </a:r>
            <a:r>
              <a:rPr lang="en-US" altLang="zh-CN" sz="2400" baseline="-25000" dirty="0">
                <a:solidFill>
                  <a:srgbClr val="000000"/>
                </a:solidFill>
              </a:rPr>
              <a:t>i</a:t>
            </a:r>
            <a:r>
              <a:rPr lang="zh-CN" altLang="en-US" sz="2400" dirty="0"/>
              <a:t>之外，即</a:t>
            </a:r>
            <a:r>
              <a:rPr lang="en-US" altLang="zh-CN" sz="2400" dirty="0"/>
              <a:t>u</a:t>
            </a:r>
            <a:r>
              <a:rPr lang="zh-CN" altLang="en-US" sz="2400" dirty="0"/>
              <a:t>、</a:t>
            </a:r>
            <a:r>
              <a:rPr lang="en-US" altLang="zh-CN" sz="2400" dirty="0"/>
              <a:t>x</a:t>
            </a:r>
            <a:r>
              <a:rPr lang="zh-CN" altLang="en-US" sz="2400" dirty="0"/>
              <a:t>都属于</a:t>
            </a:r>
            <a:r>
              <a:rPr lang="en-US" altLang="zh-CN" sz="2400" dirty="0"/>
              <a:t>V-S</a:t>
            </a:r>
            <a:r>
              <a:rPr lang="en-US" altLang="zh-CN" sz="2400" baseline="-25000" dirty="0">
                <a:solidFill>
                  <a:srgbClr val="000000"/>
                </a:solidFill>
              </a:rPr>
              <a:t>i</a:t>
            </a:r>
            <a:r>
              <a:rPr lang="zh-CN" altLang="en-US" sz="2400" dirty="0"/>
              <a:t>，贪心选择</a:t>
            </a:r>
            <a:r>
              <a:rPr lang="en-US" altLang="zh-CN" sz="2400" dirty="0"/>
              <a:t>S</a:t>
            </a:r>
            <a:r>
              <a:rPr lang="zh-CN" altLang="en-US" sz="2400" dirty="0"/>
              <a:t>外顶点时，</a:t>
            </a:r>
            <a:r>
              <a:rPr lang="en-US" altLang="zh-CN" sz="2400" dirty="0"/>
              <a:t>u</a:t>
            </a:r>
            <a:r>
              <a:rPr lang="zh-CN" altLang="en-US" sz="2400" dirty="0"/>
              <a:t>被选中，并没有选</a:t>
            </a:r>
            <a:r>
              <a:rPr lang="en-US" altLang="zh-CN" sz="2400" dirty="0"/>
              <a:t>x</a:t>
            </a:r>
            <a:r>
              <a:rPr lang="zh-CN" altLang="en-US" sz="2400" dirty="0"/>
              <a:t>，根据扩展</a:t>
            </a:r>
            <a:r>
              <a:rPr lang="en-US" altLang="zh-CN" sz="2400" dirty="0"/>
              <a:t>S</a:t>
            </a:r>
            <a:r>
              <a:rPr lang="en-US" altLang="zh-CN" sz="2400" baseline="-25000" dirty="0">
                <a:solidFill>
                  <a:srgbClr val="000000"/>
                </a:solidFill>
              </a:rPr>
              <a:t>i</a:t>
            </a:r>
            <a:r>
              <a:rPr lang="zh-CN" altLang="en-US" sz="2400" dirty="0"/>
              <a:t>的原则：选</a:t>
            </a:r>
            <a:r>
              <a:rPr lang="en-US" altLang="zh-CN" sz="2400" dirty="0" err="1"/>
              <a:t>dist</a:t>
            </a:r>
            <a:r>
              <a:rPr lang="zh-CN" altLang="en-US" sz="2400" dirty="0"/>
              <a:t>最小的顶点加入</a:t>
            </a:r>
            <a:r>
              <a:rPr lang="en-US" altLang="zh-CN" sz="2400" dirty="0"/>
              <a:t>S</a:t>
            </a:r>
            <a:r>
              <a:rPr lang="en-US" altLang="zh-CN" sz="2400" baseline="-25000" dirty="0">
                <a:solidFill>
                  <a:srgbClr val="000000"/>
                </a:solidFill>
              </a:rPr>
              <a:t>i</a:t>
            </a:r>
            <a:r>
              <a:rPr lang="zh-CN" altLang="en-US" sz="2400" dirty="0"/>
              <a:t>，说明此时</a:t>
            </a:r>
          </a:p>
          <a:p>
            <a:pPr eaLnBrk="1" hangingPunct="1">
              <a:buFontTx/>
              <a:buNone/>
            </a:pPr>
            <a:r>
              <a:rPr lang="zh-CN" altLang="en-US" sz="2400" dirty="0"/>
              <a:t>               </a:t>
            </a:r>
            <a:r>
              <a:rPr lang="en-US" altLang="zh-CN" sz="2800" dirty="0" err="1">
                <a:solidFill>
                  <a:srgbClr val="FF0000"/>
                </a:solidFill>
              </a:rPr>
              <a:t>dist</a:t>
            </a:r>
            <a:r>
              <a:rPr lang="en-US" altLang="zh-CN" sz="2800" dirty="0">
                <a:solidFill>
                  <a:srgbClr val="FF0000"/>
                </a:solidFill>
              </a:rPr>
              <a:t>[u] </a:t>
            </a:r>
            <a:r>
              <a:rPr lang="en-US" altLang="en-US" sz="2800" dirty="0">
                <a:solidFill>
                  <a:srgbClr val="FF0000"/>
                </a:solidFill>
              </a:rPr>
              <a:t>≤</a:t>
            </a:r>
            <a:r>
              <a:rPr lang="en-US" altLang="zh-CN" sz="2800" dirty="0">
                <a:solidFill>
                  <a:srgbClr val="FF0000"/>
                </a:solidFill>
              </a:rPr>
              <a:t> </a:t>
            </a:r>
            <a:r>
              <a:rPr lang="en-US" altLang="zh-CN" sz="2800" dirty="0" err="1">
                <a:solidFill>
                  <a:srgbClr val="FF0000"/>
                </a:solidFill>
              </a:rPr>
              <a:t>dist</a:t>
            </a:r>
            <a:r>
              <a:rPr lang="en-US" altLang="zh-CN" sz="2800" dirty="0">
                <a:solidFill>
                  <a:srgbClr val="FF0000"/>
                </a:solidFill>
              </a:rPr>
              <a:t>[x] </a:t>
            </a:r>
            <a:endParaRPr lang="en-US" altLang="zh-CN" sz="2400" dirty="0"/>
          </a:p>
          <a:p>
            <a:r>
              <a:rPr lang="zh-CN" altLang="en-US" sz="2400" dirty="0"/>
              <a:t>这与 前面推出的</a:t>
            </a:r>
          </a:p>
          <a:p>
            <a:pPr marL="0" indent="0" eaLnBrk="1" hangingPunct="1">
              <a:lnSpc>
                <a:spcPct val="90000"/>
              </a:lnSpc>
              <a:spcBef>
                <a:spcPct val="20000"/>
              </a:spcBef>
              <a:buNone/>
            </a:pPr>
            <a:r>
              <a:rPr lang="zh-CN" altLang="en-US" sz="2400" dirty="0"/>
              <a:t>               </a:t>
            </a:r>
            <a:r>
              <a:rPr lang="en-US" altLang="zh-CN" sz="2800" dirty="0" err="1">
                <a:solidFill>
                  <a:srgbClr val="C00000"/>
                </a:solidFill>
              </a:rPr>
              <a:t>dist</a:t>
            </a:r>
            <a:r>
              <a:rPr lang="en-US" altLang="zh-CN" sz="2800" dirty="0">
                <a:solidFill>
                  <a:srgbClr val="C00000"/>
                </a:solidFill>
              </a:rPr>
              <a:t>[x]&lt; </a:t>
            </a:r>
            <a:r>
              <a:rPr lang="en-US" altLang="zh-CN" sz="2800" dirty="0" err="1">
                <a:solidFill>
                  <a:srgbClr val="C00000"/>
                </a:solidFill>
              </a:rPr>
              <a:t>dist</a:t>
            </a:r>
            <a:r>
              <a:rPr lang="en-US" altLang="zh-CN" sz="2800" dirty="0">
                <a:solidFill>
                  <a:srgbClr val="C00000"/>
                </a:solidFill>
              </a:rPr>
              <a:t>[u]</a:t>
            </a:r>
            <a:endParaRPr lang="zh-CN" altLang="en-US" sz="2800" dirty="0">
              <a:solidFill>
                <a:srgbClr val="C00000"/>
              </a:solidFill>
            </a:endParaRPr>
          </a:p>
          <a:p>
            <a:pPr marL="0" indent="0" eaLnBrk="1" hangingPunct="1">
              <a:buNone/>
            </a:pPr>
            <a:r>
              <a:rPr lang="zh-CN" altLang="en-US" sz="2400" dirty="0"/>
              <a:t>   相矛盾，</a:t>
            </a:r>
            <a:endParaRPr lang="en-US" altLang="zh-CN" sz="2400" dirty="0"/>
          </a:p>
          <a:p>
            <a:pPr marL="0" indent="0" eaLnBrk="1" hangingPunct="1">
              <a:buNone/>
            </a:pPr>
            <a:r>
              <a:rPr lang="zh-CN" altLang="en-US" sz="2400" dirty="0"/>
              <a:t>故得证贪心选择性质</a:t>
            </a:r>
            <a:endParaRPr lang="en-US" altLang="zh-CN" sz="2400" dirty="0"/>
          </a:p>
          <a:p>
            <a:pPr eaLnBrk="1" hangingPunct="1"/>
            <a:endParaRPr lang="zh-CN" altLang="en-US" dirty="0"/>
          </a:p>
        </p:txBody>
      </p:sp>
      <p:sp>
        <p:nvSpPr>
          <p:cNvPr id="4" name="日期占位符 3">
            <a:extLst>
              <a:ext uri="{FF2B5EF4-FFF2-40B4-BE49-F238E27FC236}">
                <a16:creationId xmlns:a16="http://schemas.microsoft.com/office/drawing/2014/main" id="{4948C136-B4FF-423B-A2D4-99DA8E239C44}"/>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6B4091DA-21FE-4506-902B-6DA345771721}"/>
              </a:ext>
            </a:extLst>
          </p:cNvPr>
          <p:cNvSpPr>
            <a:spLocks noGrp="1"/>
          </p:cNvSpPr>
          <p:nvPr>
            <p:ph type="sldNum" sz="quarter" idx="12"/>
          </p:nvPr>
        </p:nvSpPr>
        <p:spPr/>
        <p:txBody>
          <a:bodyPr/>
          <a:lstStyle/>
          <a:p>
            <a:fld id="{EEA58A3B-43CE-4AA0-90B5-EB47AFAFEB34}" type="slidenum">
              <a:rPr lang="zh-CN" altLang="en-US" smtClean="0"/>
              <a:pPr/>
              <a:t>91</a:t>
            </a:fld>
            <a:endParaRPr lang="zh-CN" altLang="en-US" dirty="0"/>
          </a:p>
        </p:txBody>
      </p:sp>
      <p:sp>
        <p:nvSpPr>
          <p:cNvPr id="7" name="灯片编号占位符 5">
            <a:extLst>
              <a:ext uri="{FF2B5EF4-FFF2-40B4-BE49-F238E27FC236}">
                <a16:creationId xmlns:a16="http://schemas.microsoft.com/office/drawing/2014/main" id="{DFD1CB1E-7645-4B1F-9DA8-40292EF13BB8}"/>
              </a:ext>
            </a:extLst>
          </p:cNvPr>
          <p:cNvSpPr txBox="1">
            <a:spLocks/>
          </p:cNvSpPr>
          <p:nvPr/>
        </p:nvSpPr>
        <p:spPr>
          <a:xfrm>
            <a:off x="6524264" y="6206467"/>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457200" rtl="0" eaLnBrk="0" latinLnBrk="0" hangingPunct="0">
              <a:defRPr sz="1000" kern="1200">
                <a:solidFill>
                  <a:schemeClr val="tx1"/>
                </a:solidFill>
                <a:latin typeface="Arial" charset="0"/>
                <a:ea typeface="宋体" pitchFamily="2" charset="-122"/>
                <a:cs typeface="+mn-cs"/>
              </a:defRPr>
            </a:lvl1pPr>
            <a:lvl2pPr marL="742950" indent="-285750" algn="l" defTabSz="457200" rtl="0" eaLnBrk="0" latinLnBrk="0" hangingPunct="0">
              <a:defRPr sz="1800" kern="1200">
                <a:solidFill>
                  <a:schemeClr val="tx1"/>
                </a:solidFill>
                <a:latin typeface="Arial" charset="0"/>
                <a:ea typeface="宋体" pitchFamily="2" charset="-122"/>
                <a:cs typeface="+mn-cs"/>
              </a:defRPr>
            </a:lvl2pPr>
            <a:lvl3pPr marL="1143000" indent="-228600" algn="l" defTabSz="457200" rtl="0" eaLnBrk="0" latinLnBrk="0" hangingPunct="0">
              <a:defRPr sz="1800" kern="1200">
                <a:solidFill>
                  <a:schemeClr val="tx1"/>
                </a:solidFill>
                <a:latin typeface="Arial" charset="0"/>
                <a:ea typeface="宋体" pitchFamily="2" charset="-122"/>
                <a:cs typeface="+mn-cs"/>
              </a:defRPr>
            </a:lvl3pPr>
            <a:lvl4pPr marL="1600200" indent="-228600" algn="l" defTabSz="457200" rtl="0" eaLnBrk="0" latinLnBrk="0" hangingPunct="0">
              <a:defRPr sz="1800" kern="1200">
                <a:solidFill>
                  <a:schemeClr val="tx1"/>
                </a:solidFill>
                <a:latin typeface="Arial" charset="0"/>
                <a:ea typeface="宋体" pitchFamily="2" charset="-122"/>
                <a:cs typeface="+mn-cs"/>
              </a:defRPr>
            </a:lvl4pPr>
            <a:lvl5pPr marL="2057400" indent="-228600" algn="l" defTabSz="457200" rtl="0" eaLnBrk="0" latinLnBrk="0" hangingPunct="0">
              <a:defRPr sz="1800" kern="1200">
                <a:solidFill>
                  <a:schemeClr val="tx1"/>
                </a:solidFill>
                <a:latin typeface="Arial" charset="0"/>
                <a:ea typeface="宋体" pitchFamily="2" charset="-122"/>
                <a:cs typeface="+mn-cs"/>
              </a:defRPr>
            </a:lvl5pPr>
            <a:lvl6pPr marL="25146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6pPr>
            <a:lvl7pPr marL="29718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7pPr>
            <a:lvl8pPr marL="34290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8pPr>
            <a:lvl9pPr marL="38862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9pPr>
          </a:lstStyle>
          <a:p>
            <a:pPr eaLnBrk="1" hangingPunct="1"/>
            <a:fld id="{B31F5AA6-79B1-412F-A840-FBF7D5341738}" type="slidenum">
              <a:rPr lang="zh-CN" altLang="en-US" smtClean="0"/>
              <a:pPr eaLnBrk="1" hangingPunct="1"/>
              <a:t>91</a:t>
            </a:fld>
            <a:endParaRPr lang="en-US" altLang="zh-CN"/>
          </a:p>
        </p:txBody>
      </p:sp>
      <p:sp>
        <p:nvSpPr>
          <p:cNvPr id="8" name="Freeform 4">
            <a:extLst>
              <a:ext uri="{FF2B5EF4-FFF2-40B4-BE49-F238E27FC236}">
                <a16:creationId xmlns:a16="http://schemas.microsoft.com/office/drawing/2014/main" id="{2290CC8C-FC81-4401-838F-B665B91C8248}"/>
              </a:ext>
            </a:extLst>
          </p:cNvPr>
          <p:cNvSpPr>
            <a:spLocks/>
          </p:cNvSpPr>
          <p:nvPr/>
        </p:nvSpPr>
        <p:spPr bwMode="auto">
          <a:xfrm>
            <a:off x="2887302" y="3461680"/>
            <a:ext cx="4384675" cy="3306762"/>
          </a:xfrm>
          <a:custGeom>
            <a:avLst/>
            <a:gdLst>
              <a:gd name="T0" fmla="*/ 2147483647 w 2762"/>
              <a:gd name="T1" fmla="*/ 2147483647 h 2083"/>
              <a:gd name="T2" fmla="*/ 2147483647 w 2762"/>
              <a:gd name="T3" fmla="*/ 2147483647 h 2083"/>
              <a:gd name="T4" fmla="*/ 2147483647 w 2762"/>
              <a:gd name="T5" fmla="*/ 2147483647 h 2083"/>
              <a:gd name="T6" fmla="*/ 2147483647 w 2762"/>
              <a:gd name="T7" fmla="*/ 2147483647 h 2083"/>
              <a:gd name="T8" fmla="*/ 2147483647 w 2762"/>
              <a:gd name="T9" fmla="*/ 2147483647 h 2083"/>
              <a:gd name="T10" fmla="*/ 2147483647 w 2762"/>
              <a:gd name="T11" fmla="*/ 2147483647 h 2083"/>
              <a:gd name="T12" fmla="*/ 2147483647 w 2762"/>
              <a:gd name="T13" fmla="*/ 2147483647 h 2083"/>
              <a:gd name="T14" fmla="*/ 2147483647 w 2762"/>
              <a:gd name="T15" fmla="*/ 2147483647 h 2083"/>
              <a:gd name="T16" fmla="*/ 2147483647 w 2762"/>
              <a:gd name="T17" fmla="*/ 2147483647 h 2083"/>
              <a:gd name="T18" fmla="*/ 2147483647 w 2762"/>
              <a:gd name="T19" fmla="*/ 2147483647 h 2083"/>
              <a:gd name="T20" fmla="*/ 2147483647 w 2762"/>
              <a:gd name="T21" fmla="*/ 2147483647 h 2083"/>
              <a:gd name="T22" fmla="*/ 2147483647 w 2762"/>
              <a:gd name="T23" fmla="*/ 2147483647 h 2083"/>
              <a:gd name="T24" fmla="*/ 2147483647 w 2762"/>
              <a:gd name="T25" fmla="*/ 2147483647 h 2083"/>
              <a:gd name="T26" fmla="*/ 2147483647 w 2762"/>
              <a:gd name="T27" fmla="*/ 2147483647 h 2083"/>
              <a:gd name="T28" fmla="*/ 2147483647 w 2762"/>
              <a:gd name="T29" fmla="*/ 2147483647 h 2083"/>
              <a:gd name="T30" fmla="*/ 2147483647 w 2762"/>
              <a:gd name="T31" fmla="*/ 2147483647 h 2083"/>
              <a:gd name="T32" fmla="*/ 2147483647 w 2762"/>
              <a:gd name="T33" fmla="*/ 2147483647 h 2083"/>
              <a:gd name="T34" fmla="*/ 2147483647 w 2762"/>
              <a:gd name="T35" fmla="*/ 2147483647 h 2083"/>
              <a:gd name="T36" fmla="*/ 2147483647 w 2762"/>
              <a:gd name="T37" fmla="*/ 2147483647 h 2083"/>
              <a:gd name="T38" fmla="*/ 2147483647 w 2762"/>
              <a:gd name="T39" fmla="*/ 2147483647 h 2083"/>
              <a:gd name="T40" fmla="*/ 2147483647 w 2762"/>
              <a:gd name="T41" fmla="*/ 2147483647 h 2083"/>
              <a:gd name="T42" fmla="*/ 2147483647 w 2762"/>
              <a:gd name="T43" fmla="*/ 2147483647 h 2083"/>
              <a:gd name="T44" fmla="*/ 2147483647 w 2762"/>
              <a:gd name="T45" fmla="*/ 2147483647 h 2083"/>
              <a:gd name="T46" fmla="*/ 2147483647 w 2762"/>
              <a:gd name="T47" fmla="*/ 2147483647 h 2083"/>
              <a:gd name="T48" fmla="*/ 2147483647 w 2762"/>
              <a:gd name="T49" fmla="*/ 2147483647 h 2083"/>
              <a:gd name="T50" fmla="*/ 2147483647 w 2762"/>
              <a:gd name="T51" fmla="*/ 2147483647 h 2083"/>
              <a:gd name="T52" fmla="*/ 2147483647 w 2762"/>
              <a:gd name="T53" fmla="*/ 2147483647 h 2083"/>
              <a:gd name="T54" fmla="*/ 2147483647 w 2762"/>
              <a:gd name="T55" fmla="*/ 2147483647 h 2083"/>
              <a:gd name="T56" fmla="*/ 2147483647 w 2762"/>
              <a:gd name="T57" fmla="*/ 2147483647 h 2083"/>
              <a:gd name="T58" fmla="*/ 2147483647 w 2762"/>
              <a:gd name="T59" fmla="*/ 2147483647 h 2083"/>
              <a:gd name="T60" fmla="*/ 2147483647 w 2762"/>
              <a:gd name="T61" fmla="*/ 2147483647 h 2083"/>
              <a:gd name="T62" fmla="*/ 2147483647 w 2762"/>
              <a:gd name="T63" fmla="*/ 2147483647 h 2083"/>
              <a:gd name="T64" fmla="*/ 2147483647 w 2762"/>
              <a:gd name="T65" fmla="*/ 2147483647 h 2083"/>
              <a:gd name="T66" fmla="*/ 2147483647 w 2762"/>
              <a:gd name="T67" fmla="*/ 2147483647 h 2083"/>
              <a:gd name="T68" fmla="*/ 2147483647 w 2762"/>
              <a:gd name="T69" fmla="*/ 2147483647 h 2083"/>
              <a:gd name="T70" fmla="*/ 2147483647 w 2762"/>
              <a:gd name="T71" fmla="*/ 2147483647 h 2083"/>
              <a:gd name="T72" fmla="*/ 2147483647 w 2762"/>
              <a:gd name="T73" fmla="*/ 2147483647 h 2083"/>
              <a:gd name="T74" fmla="*/ 0 w 2762"/>
              <a:gd name="T75" fmla="*/ 2147483647 h 2083"/>
              <a:gd name="T76" fmla="*/ 2147483647 w 2762"/>
              <a:gd name="T77" fmla="*/ 2147483647 h 2083"/>
              <a:gd name="T78" fmla="*/ 2147483647 w 2762"/>
              <a:gd name="T79" fmla="*/ 2147483647 h 2083"/>
              <a:gd name="T80" fmla="*/ 2147483647 w 2762"/>
              <a:gd name="T81" fmla="*/ 2147483647 h 2083"/>
              <a:gd name="T82" fmla="*/ 2147483647 w 2762"/>
              <a:gd name="T83" fmla="*/ 2147483647 h 2083"/>
              <a:gd name="T84" fmla="*/ 2147483647 w 2762"/>
              <a:gd name="T85" fmla="*/ 2147483647 h 2083"/>
              <a:gd name="T86" fmla="*/ 2147483647 w 2762"/>
              <a:gd name="T87" fmla="*/ 2147483647 h 20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62"/>
              <a:gd name="T133" fmla="*/ 0 h 2083"/>
              <a:gd name="T134" fmla="*/ 2762 w 2762"/>
              <a:gd name="T135" fmla="*/ 2083 h 208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62" h="2083">
                <a:moveTo>
                  <a:pt x="205" y="346"/>
                </a:moveTo>
                <a:cubicBezTo>
                  <a:pt x="266" y="325"/>
                  <a:pt x="291" y="268"/>
                  <a:pt x="351" y="249"/>
                </a:cubicBezTo>
                <a:cubicBezTo>
                  <a:pt x="401" y="198"/>
                  <a:pt x="442" y="208"/>
                  <a:pt x="517" y="200"/>
                </a:cubicBezTo>
                <a:cubicBezTo>
                  <a:pt x="575" y="180"/>
                  <a:pt x="612" y="156"/>
                  <a:pt x="663" y="122"/>
                </a:cubicBezTo>
                <a:cubicBezTo>
                  <a:pt x="737" y="73"/>
                  <a:pt x="653" y="104"/>
                  <a:pt x="722" y="83"/>
                </a:cubicBezTo>
                <a:cubicBezTo>
                  <a:pt x="842" y="0"/>
                  <a:pt x="743" y="60"/>
                  <a:pt x="1083" y="73"/>
                </a:cubicBezTo>
                <a:cubicBezTo>
                  <a:pt x="1148" y="75"/>
                  <a:pt x="1214" y="80"/>
                  <a:pt x="1279" y="83"/>
                </a:cubicBezTo>
                <a:cubicBezTo>
                  <a:pt x="1373" y="87"/>
                  <a:pt x="1468" y="89"/>
                  <a:pt x="1562" y="92"/>
                </a:cubicBezTo>
                <a:cubicBezTo>
                  <a:pt x="1617" y="111"/>
                  <a:pt x="1672" y="132"/>
                  <a:pt x="1728" y="151"/>
                </a:cubicBezTo>
                <a:cubicBezTo>
                  <a:pt x="1768" y="179"/>
                  <a:pt x="1809" y="177"/>
                  <a:pt x="1855" y="190"/>
                </a:cubicBezTo>
                <a:cubicBezTo>
                  <a:pt x="1896" y="202"/>
                  <a:pt x="1932" y="225"/>
                  <a:pt x="1972" y="239"/>
                </a:cubicBezTo>
                <a:cubicBezTo>
                  <a:pt x="2017" y="254"/>
                  <a:pt x="2063" y="263"/>
                  <a:pt x="2108" y="278"/>
                </a:cubicBezTo>
                <a:cubicBezTo>
                  <a:pt x="2137" y="306"/>
                  <a:pt x="2148" y="333"/>
                  <a:pt x="2186" y="346"/>
                </a:cubicBezTo>
                <a:cubicBezTo>
                  <a:pt x="2222" y="382"/>
                  <a:pt x="2248" y="432"/>
                  <a:pt x="2294" y="454"/>
                </a:cubicBezTo>
                <a:cubicBezTo>
                  <a:pt x="2307" y="460"/>
                  <a:pt x="2321" y="465"/>
                  <a:pt x="2333" y="473"/>
                </a:cubicBezTo>
                <a:cubicBezTo>
                  <a:pt x="2357" y="488"/>
                  <a:pt x="2401" y="522"/>
                  <a:pt x="2401" y="522"/>
                </a:cubicBezTo>
                <a:cubicBezTo>
                  <a:pt x="2417" y="567"/>
                  <a:pt x="2441" y="611"/>
                  <a:pt x="2470" y="649"/>
                </a:cubicBezTo>
                <a:cubicBezTo>
                  <a:pt x="2476" y="814"/>
                  <a:pt x="2453" y="945"/>
                  <a:pt x="2567" y="1059"/>
                </a:cubicBezTo>
                <a:cubicBezTo>
                  <a:pt x="2612" y="1170"/>
                  <a:pt x="2709" y="1184"/>
                  <a:pt x="2762" y="1293"/>
                </a:cubicBezTo>
                <a:cubicBezTo>
                  <a:pt x="2745" y="1356"/>
                  <a:pt x="2732" y="1403"/>
                  <a:pt x="2684" y="1449"/>
                </a:cubicBezTo>
                <a:cubicBezTo>
                  <a:pt x="2666" y="1496"/>
                  <a:pt x="2658" y="1519"/>
                  <a:pt x="2616" y="1547"/>
                </a:cubicBezTo>
                <a:cubicBezTo>
                  <a:pt x="2587" y="1588"/>
                  <a:pt x="2554" y="1629"/>
                  <a:pt x="2518" y="1664"/>
                </a:cubicBezTo>
                <a:cubicBezTo>
                  <a:pt x="2505" y="1690"/>
                  <a:pt x="2503" y="1725"/>
                  <a:pt x="2479" y="1742"/>
                </a:cubicBezTo>
                <a:cubicBezTo>
                  <a:pt x="2413" y="1790"/>
                  <a:pt x="2361" y="1834"/>
                  <a:pt x="2284" y="1859"/>
                </a:cubicBezTo>
                <a:cubicBezTo>
                  <a:pt x="2179" y="1945"/>
                  <a:pt x="2036" y="1984"/>
                  <a:pt x="1903" y="2006"/>
                </a:cubicBezTo>
                <a:cubicBezTo>
                  <a:pt x="1864" y="2032"/>
                  <a:pt x="1787" y="2063"/>
                  <a:pt x="1737" y="2064"/>
                </a:cubicBezTo>
                <a:cubicBezTo>
                  <a:pt x="1434" y="2070"/>
                  <a:pt x="1132" y="2071"/>
                  <a:pt x="829" y="2074"/>
                </a:cubicBezTo>
                <a:cubicBezTo>
                  <a:pt x="694" y="2083"/>
                  <a:pt x="573" y="2080"/>
                  <a:pt x="439" y="2055"/>
                </a:cubicBezTo>
                <a:cubicBezTo>
                  <a:pt x="423" y="2048"/>
                  <a:pt x="404" y="2045"/>
                  <a:pt x="390" y="2035"/>
                </a:cubicBezTo>
                <a:cubicBezTo>
                  <a:pt x="318" y="1983"/>
                  <a:pt x="435" y="2022"/>
                  <a:pt x="332" y="1996"/>
                </a:cubicBezTo>
                <a:cubicBezTo>
                  <a:pt x="303" y="1973"/>
                  <a:pt x="256" y="1963"/>
                  <a:pt x="244" y="1928"/>
                </a:cubicBezTo>
                <a:cubicBezTo>
                  <a:pt x="227" y="1878"/>
                  <a:pt x="222" y="1838"/>
                  <a:pt x="185" y="1801"/>
                </a:cubicBezTo>
                <a:cubicBezTo>
                  <a:pt x="179" y="1785"/>
                  <a:pt x="174" y="1768"/>
                  <a:pt x="166" y="1752"/>
                </a:cubicBezTo>
                <a:cubicBezTo>
                  <a:pt x="161" y="1741"/>
                  <a:pt x="147" y="1735"/>
                  <a:pt x="146" y="1723"/>
                </a:cubicBezTo>
                <a:cubicBezTo>
                  <a:pt x="140" y="1658"/>
                  <a:pt x="167" y="1638"/>
                  <a:pt x="185" y="1586"/>
                </a:cubicBezTo>
                <a:cubicBezTo>
                  <a:pt x="200" y="1485"/>
                  <a:pt x="193" y="1448"/>
                  <a:pt x="107" y="1391"/>
                </a:cubicBezTo>
                <a:cubicBezTo>
                  <a:pt x="68" y="1332"/>
                  <a:pt x="46" y="1280"/>
                  <a:pt x="19" y="1215"/>
                </a:cubicBezTo>
                <a:cubicBezTo>
                  <a:pt x="13" y="1176"/>
                  <a:pt x="0" y="1138"/>
                  <a:pt x="0" y="1098"/>
                </a:cubicBezTo>
                <a:cubicBezTo>
                  <a:pt x="0" y="1018"/>
                  <a:pt x="25" y="956"/>
                  <a:pt x="48" y="883"/>
                </a:cubicBezTo>
                <a:cubicBezTo>
                  <a:pt x="58" y="851"/>
                  <a:pt x="58" y="817"/>
                  <a:pt x="68" y="786"/>
                </a:cubicBezTo>
                <a:cubicBezTo>
                  <a:pt x="74" y="766"/>
                  <a:pt x="81" y="747"/>
                  <a:pt x="87" y="727"/>
                </a:cubicBezTo>
                <a:cubicBezTo>
                  <a:pt x="103" y="680"/>
                  <a:pt x="127" y="641"/>
                  <a:pt x="156" y="600"/>
                </a:cubicBezTo>
                <a:cubicBezTo>
                  <a:pt x="165" y="587"/>
                  <a:pt x="185" y="561"/>
                  <a:pt x="185" y="561"/>
                </a:cubicBezTo>
                <a:cubicBezTo>
                  <a:pt x="195" y="351"/>
                  <a:pt x="147" y="404"/>
                  <a:pt x="205" y="346"/>
                </a:cubicBezTo>
                <a:close/>
              </a:path>
            </a:pathLst>
          </a:custGeom>
          <a:solidFill>
            <a:srgbClr val="DDDDDD"/>
          </a:solidFill>
          <a:ln w="6350">
            <a:solidFill>
              <a:schemeClr val="tx1"/>
            </a:solidFill>
            <a:round/>
            <a:headEnd/>
            <a:tailEnd/>
          </a:ln>
        </p:spPr>
        <p:txBody>
          <a:bodyPr wrap="none" anchor="ctr">
            <a:spAutoFit/>
          </a:bodyPr>
          <a:lstStyle/>
          <a:p>
            <a:endParaRPr lang="zh-CN" altLang="en-US"/>
          </a:p>
        </p:txBody>
      </p:sp>
      <p:sp>
        <p:nvSpPr>
          <p:cNvPr id="9" name="Text Box 5">
            <a:extLst>
              <a:ext uri="{FF2B5EF4-FFF2-40B4-BE49-F238E27FC236}">
                <a16:creationId xmlns:a16="http://schemas.microsoft.com/office/drawing/2014/main" id="{99034ECB-41D5-4BDE-A097-AAE59A3BFD81}"/>
              </a:ext>
            </a:extLst>
          </p:cNvPr>
          <p:cNvSpPr txBox="1">
            <a:spLocks noChangeArrowheads="1"/>
          </p:cNvSpPr>
          <p:nvPr/>
        </p:nvSpPr>
        <p:spPr bwMode="auto">
          <a:xfrm>
            <a:off x="4427177" y="3672817"/>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baseline="-25000" dirty="0">
                <a:solidFill>
                  <a:srgbClr val="000000"/>
                </a:solidFill>
                <a:latin typeface="+mn-lt"/>
              </a:rPr>
              <a:t>i</a:t>
            </a:r>
            <a:endParaRPr lang="en-US" altLang="zh-CN" sz="2400" dirty="0">
              <a:latin typeface="+mn-lt"/>
            </a:endParaRPr>
          </a:p>
        </p:txBody>
      </p:sp>
      <p:sp>
        <p:nvSpPr>
          <p:cNvPr id="10" name="Oval 6">
            <a:extLst>
              <a:ext uri="{FF2B5EF4-FFF2-40B4-BE49-F238E27FC236}">
                <a16:creationId xmlns:a16="http://schemas.microsoft.com/office/drawing/2014/main" id="{EC7E4629-B4E5-44BC-A819-9FB20CEFDBBF}"/>
              </a:ext>
            </a:extLst>
          </p:cNvPr>
          <p:cNvSpPr>
            <a:spLocks noChangeArrowheads="1"/>
          </p:cNvSpPr>
          <p:nvPr/>
        </p:nvSpPr>
        <p:spPr bwMode="auto">
          <a:xfrm>
            <a:off x="3368314" y="4788880"/>
            <a:ext cx="639763"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11" name="Oval 7">
            <a:extLst>
              <a:ext uri="{FF2B5EF4-FFF2-40B4-BE49-F238E27FC236}">
                <a16:creationId xmlns:a16="http://schemas.microsoft.com/office/drawing/2014/main" id="{36207C10-01E3-48B8-85BE-79F106097F1F}"/>
              </a:ext>
            </a:extLst>
          </p:cNvPr>
          <p:cNvSpPr>
            <a:spLocks noChangeArrowheads="1"/>
          </p:cNvSpPr>
          <p:nvPr/>
        </p:nvSpPr>
        <p:spPr bwMode="auto">
          <a:xfrm>
            <a:off x="5816239" y="5509605"/>
            <a:ext cx="639763"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altLang="zh-CN" sz="2400"/>
          </a:p>
        </p:txBody>
      </p:sp>
      <p:sp>
        <p:nvSpPr>
          <p:cNvPr id="12" name="Freeform 8">
            <a:extLst>
              <a:ext uri="{FF2B5EF4-FFF2-40B4-BE49-F238E27FC236}">
                <a16:creationId xmlns:a16="http://schemas.microsoft.com/office/drawing/2014/main" id="{E68B1758-3521-4875-A14F-953966950959}"/>
              </a:ext>
            </a:extLst>
          </p:cNvPr>
          <p:cNvSpPr>
            <a:spLocks/>
          </p:cNvSpPr>
          <p:nvPr/>
        </p:nvSpPr>
        <p:spPr bwMode="auto">
          <a:xfrm>
            <a:off x="3944577" y="5238092"/>
            <a:ext cx="1871662" cy="623888"/>
          </a:xfrm>
          <a:custGeom>
            <a:avLst/>
            <a:gdLst>
              <a:gd name="T0" fmla="*/ 0 w 1179"/>
              <a:gd name="T1" fmla="*/ 0 h 393"/>
              <a:gd name="T2" fmla="*/ 2147483647 w 1179"/>
              <a:gd name="T3" fmla="*/ 2147483647 h 393"/>
              <a:gd name="T4" fmla="*/ 2147483647 w 1179"/>
              <a:gd name="T5" fmla="*/ 2147483647 h 393"/>
              <a:gd name="T6" fmla="*/ 2147483647 w 1179"/>
              <a:gd name="T7" fmla="*/ 2147483647 h 393"/>
              <a:gd name="T8" fmla="*/ 2147483647 w 1179"/>
              <a:gd name="T9" fmla="*/ 2147483647 h 393"/>
              <a:gd name="T10" fmla="*/ 0 60000 65536"/>
              <a:gd name="T11" fmla="*/ 0 60000 65536"/>
              <a:gd name="T12" fmla="*/ 0 60000 65536"/>
              <a:gd name="T13" fmla="*/ 0 60000 65536"/>
              <a:gd name="T14" fmla="*/ 0 60000 65536"/>
              <a:gd name="T15" fmla="*/ 0 w 1179"/>
              <a:gd name="T16" fmla="*/ 0 h 393"/>
              <a:gd name="T17" fmla="*/ 1179 w 1179"/>
              <a:gd name="T18" fmla="*/ 393 h 393"/>
            </a:gdLst>
            <a:ahLst/>
            <a:cxnLst>
              <a:cxn ang="T10">
                <a:pos x="T0" y="T1"/>
              </a:cxn>
              <a:cxn ang="T11">
                <a:pos x="T2" y="T3"/>
              </a:cxn>
              <a:cxn ang="T12">
                <a:pos x="T4" y="T5"/>
              </a:cxn>
              <a:cxn ang="T13">
                <a:pos x="T6" y="T7"/>
              </a:cxn>
              <a:cxn ang="T14">
                <a:pos x="T8" y="T9"/>
              </a:cxn>
            </a:cxnLst>
            <a:rect l="T15" t="T16" r="T17" b="T18"/>
            <a:pathLst>
              <a:path w="1179" h="393">
                <a:moveTo>
                  <a:pt x="0" y="0"/>
                </a:moveTo>
                <a:cubicBezTo>
                  <a:pt x="45" y="76"/>
                  <a:pt x="90" y="152"/>
                  <a:pt x="181" y="182"/>
                </a:cubicBezTo>
                <a:cubicBezTo>
                  <a:pt x="272" y="212"/>
                  <a:pt x="446" y="152"/>
                  <a:pt x="544" y="182"/>
                </a:cubicBezTo>
                <a:cubicBezTo>
                  <a:pt x="642" y="212"/>
                  <a:pt x="665" y="333"/>
                  <a:pt x="771" y="363"/>
                </a:cubicBezTo>
                <a:cubicBezTo>
                  <a:pt x="877" y="393"/>
                  <a:pt x="1111" y="363"/>
                  <a:pt x="1179" y="363"/>
                </a:cubicBezTo>
              </a:path>
            </a:pathLst>
          </a:custGeom>
          <a:noFill/>
          <a:ln w="63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3" name="Oval 10">
            <a:extLst>
              <a:ext uri="{FF2B5EF4-FFF2-40B4-BE49-F238E27FC236}">
                <a16:creationId xmlns:a16="http://schemas.microsoft.com/office/drawing/2014/main" id="{77D6CF15-86AE-4DDC-82A8-8406B5E5B388}"/>
              </a:ext>
            </a:extLst>
          </p:cNvPr>
          <p:cNvSpPr>
            <a:spLocks noChangeArrowheads="1"/>
          </p:cNvSpPr>
          <p:nvPr/>
        </p:nvSpPr>
        <p:spPr bwMode="auto">
          <a:xfrm>
            <a:off x="7903802" y="5581042"/>
            <a:ext cx="639762"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x</a:t>
            </a:r>
          </a:p>
        </p:txBody>
      </p:sp>
      <p:sp>
        <p:nvSpPr>
          <p:cNvPr id="14" name="Line 11">
            <a:extLst>
              <a:ext uri="{FF2B5EF4-FFF2-40B4-BE49-F238E27FC236}">
                <a16:creationId xmlns:a16="http://schemas.microsoft.com/office/drawing/2014/main" id="{0DC5CFE2-0457-4BE4-9748-935359F0B63D}"/>
              </a:ext>
            </a:extLst>
          </p:cNvPr>
          <p:cNvSpPr>
            <a:spLocks noChangeShapeType="1"/>
          </p:cNvSpPr>
          <p:nvPr/>
        </p:nvSpPr>
        <p:spPr bwMode="auto">
          <a:xfrm>
            <a:off x="6463939" y="5814355"/>
            <a:ext cx="1439863" cy="71437"/>
          </a:xfrm>
          <a:prstGeom prst="line">
            <a:avLst/>
          </a:prstGeom>
          <a:noFill/>
          <a:ln w="63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Oval 12">
            <a:extLst>
              <a:ext uri="{FF2B5EF4-FFF2-40B4-BE49-F238E27FC236}">
                <a16:creationId xmlns:a16="http://schemas.microsoft.com/office/drawing/2014/main" id="{DC15E6ED-B918-4EC1-A0CF-26BF5865251A}"/>
              </a:ext>
            </a:extLst>
          </p:cNvPr>
          <p:cNvSpPr>
            <a:spLocks noChangeArrowheads="1"/>
          </p:cNvSpPr>
          <p:nvPr/>
        </p:nvSpPr>
        <p:spPr bwMode="auto">
          <a:xfrm>
            <a:off x="8223683" y="3942692"/>
            <a:ext cx="639763" cy="61436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latin typeface="Times New Roman" pitchFamily="18" charset="0"/>
              </a:rPr>
              <a:t>u</a:t>
            </a:r>
          </a:p>
        </p:txBody>
      </p:sp>
      <p:sp>
        <p:nvSpPr>
          <p:cNvPr id="16" name="Freeform 13">
            <a:extLst>
              <a:ext uri="{FF2B5EF4-FFF2-40B4-BE49-F238E27FC236}">
                <a16:creationId xmlns:a16="http://schemas.microsoft.com/office/drawing/2014/main" id="{9BA229F1-B7F3-43C3-BC05-8FDF547E630B}"/>
              </a:ext>
            </a:extLst>
          </p:cNvPr>
          <p:cNvSpPr>
            <a:spLocks/>
          </p:cNvSpPr>
          <p:nvPr/>
        </p:nvSpPr>
        <p:spPr bwMode="auto">
          <a:xfrm>
            <a:off x="5551127" y="4253842"/>
            <a:ext cx="2903537" cy="1368425"/>
          </a:xfrm>
          <a:custGeom>
            <a:avLst/>
            <a:gdLst>
              <a:gd name="T0" fmla="*/ 2147483647 w 1829"/>
              <a:gd name="T1" fmla="*/ 2147483647 h 862"/>
              <a:gd name="T2" fmla="*/ 2147483647 w 1829"/>
              <a:gd name="T3" fmla="*/ 2147483647 h 862"/>
              <a:gd name="T4" fmla="*/ 2147483647 w 1829"/>
              <a:gd name="T5" fmla="*/ 2147483647 h 862"/>
              <a:gd name="T6" fmla="*/ 2147483647 w 1829"/>
              <a:gd name="T7" fmla="*/ 2147483647 h 862"/>
              <a:gd name="T8" fmla="*/ 2147483647 w 1829"/>
              <a:gd name="T9" fmla="*/ 2147483647 h 862"/>
              <a:gd name="T10" fmla="*/ 2147483647 w 1829"/>
              <a:gd name="T11" fmla="*/ 0 h 862"/>
              <a:gd name="T12" fmla="*/ 0 60000 65536"/>
              <a:gd name="T13" fmla="*/ 0 60000 65536"/>
              <a:gd name="T14" fmla="*/ 0 60000 65536"/>
              <a:gd name="T15" fmla="*/ 0 60000 65536"/>
              <a:gd name="T16" fmla="*/ 0 60000 65536"/>
              <a:gd name="T17" fmla="*/ 0 60000 65536"/>
              <a:gd name="T18" fmla="*/ 0 w 1829"/>
              <a:gd name="T19" fmla="*/ 0 h 862"/>
              <a:gd name="T20" fmla="*/ 1829 w 1829"/>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1829" h="862">
                <a:moveTo>
                  <a:pt x="1678" y="862"/>
                </a:moveTo>
                <a:cubicBezTo>
                  <a:pt x="1753" y="771"/>
                  <a:pt x="1829" y="680"/>
                  <a:pt x="1587" y="635"/>
                </a:cubicBezTo>
                <a:cubicBezTo>
                  <a:pt x="1345" y="590"/>
                  <a:pt x="454" y="651"/>
                  <a:pt x="227" y="590"/>
                </a:cubicBezTo>
                <a:cubicBezTo>
                  <a:pt x="0" y="529"/>
                  <a:pt x="114" y="348"/>
                  <a:pt x="227" y="272"/>
                </a:cubicBezTo>
                <a:cubicBezTo>
                  <a:pt x="340" y="196"/>
                  <a:pt x="665" y="181"/>
                  <a:pt x="907" y="136"/>
                </a:cubicBezTo>
                <a:cubicBezTo>
                  <a:pt x="1149" y="91"/>
                  <a:pt x="1550" y="23"/>
                  <a:pt x="1678" y="0"/>
                </a:cubicBezTo>
              </a:path>
            </a:pathLst>
          </a:custGeom>
          <a:noFill/>
          <a:ln w="6350">
            <a:solidFill>
              <a:srgbClr val="99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7" name="Text Box 14">
            <a:extLst>
              <a:ext uri="{FF2B5EF4-FFF2-40B4-BE49-F238E27FC236}">
                <a16:creationId xmlns:a16="http://schemas.microsoft.com/office/drawing/2014/main" id="{52BB1F87-F26D-49B4-93DF-AB9F8AC7E0AF}"/>
              </a:ext>
            </a:extLst>
          </p:cNvPr>
          <p:cNvSpPr txBox="1">
            <a:spLocks noChangeArrowheads="1"/>
          </p:cNvSpPr>
          <p:nvPr/>
        </p:nvSpPr>
        <p:spPr bwMode="auto">
          <a:xfrm>
            <a:off x="7256102" y="3942692"/>
            <a:ext cx="450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p</a:t>
            </a:r>
            <a:r>
              <a:rPr lang="en-US" altLang="zh-CN" sz="2400" baseline="-25000" dirty="0">
                <a:latin typeface="+mn-lt"/>
              </a:rPr>
              <a:t>2</a:t>
            </a:r>
          </a:p>
        </p:txBody>
      </p:sp>
      <p:sp>
        <p:nvSpPr>
          <p:cNvPr id="18" name="Freeform 16">
            <a:extLst>
              <a:ext uri="{FF2B5EF4-FFF2-40B4-BE49-F238E27FC236}">
                <a16:creationId xmlns:a16="http://schemas.microsoft.com/office/drawing/2014/main" id="{5107627F-7E8A-4008-BF32-1E3072E5AA5F}"/>
              </a:ext>
            </a:extLst>
          </p:cNvPr>
          <p:cNvSpPr>
            <a:spLocks/>
          </p:cNvSpPr>
          <p:nvPr/>
        </p:nvSpPr>
        <p:spPr bwMode="auto">
          <a:xfrm>
            <a:off x="3922712" y="3672817"/>
            <a:ext cx="4384675" cy="1249363"/>
          </a:xfrm>
          <a:custGeom>
            <a:avLst/>
            <a:gdLst>
              <a:gd name="T0" fmla="*/ 0 w 2812"/>
              <a:gd name="T1" fmla="*/ 2147483647 h 741"/>
              <a:gd name="T2" fmla="*/ 2147483647 w 2812"/>
              <a:gd name="T3" fmla="*/ 2147483647 h 741"/>
              <a:gd name="T4" fmla="*/ 2147483647 w 2812"/>
              <a:gd name="T5" fmla="*/ 2147483647 h 741"/>
              <a:gd name="T6" fmla="*/ 2147483647 w 2812"/>
              <a:gd name="T7" fmla="*/ 2147483647 h 741"/>
              <a:gd name="T8" fmla="*/ 2147483647 w 2812"/>
              <a:gd name="T9" fmla="*/ 2147483647 h 741"/>
              <a:gd name="T10" fmla="*/ 2147483647 w 2812"/>
              <a:gd name="T11" fmla="*/ 2147483647 h 741"/>
              <a:gd name="T12" fmla="*/ 0 60000 65536"/>
              <a:gd name="T13" fmla="*/ 0 60000 65536"/>
              <a:gd name="T14" fmla="*/ 0 60000 65536"/>
              <a:gd name="T15" fmla="*/ 0 60000 65536"/>
              <a:gd name="T16" fmla="*/ 0 60000 65536"/>
              <a:gd name="T17" fmla="*/ 0 60000 65536"/>
              <a:gd name="T18" fmla="*/ 0 w 2812"/>
              <a:gd name="T19" fmla="*/ 0 h 741"/>
              <a:gd name="T20" fmla="*/ 2812 w 2812"/>
              <a:gd name="T21" fmla="*/ 741 h 741"/>
            </a:gdLst>
            <a:ahLst/>
            <a:cxnLst>
              <a:cxn ang="T12">
                <a:pos x="T0" y="T1"/>
              </a:cxn>
              <a:cxn ang="T13">
                <a:pos x="T2" y="T3"/>
              </a:cxn>
              <a:cxn ang="T14">
                <a:pos x="T4" y="T5"/>
              </a:cxn>
              <a:cxn ang="T15">
                <a:pos x="T6" y="T7"/>
              </a:cxn>
              <a:cxn ang="T16">
                <a:pos x="T8" y="T9"/>
              </a:cxn>
              <a:cxn ang="T17">
                <a:pos x="T10" y="T11"/>
              </a:cxn>
            </a:cxnLst>
            <a:rect l="T18" t="T19" r="T20" b="T21"/>
            <a:pathLst>
              <a:path w="2812" h="741">
                <a:moveTo>
                  <a:pt x="0" y="741"/>
                </a:moveTo>
                <a:cubicBezTo>
                  <a:pt x="90" y="627"/>
                  <a:pt x="181" y="514"/>
                  <a:pt x="317" y="469"/>
                </a:cubicBezTo>
                <a:cubicBezTo>
                  <a:pt x="453" y="424"/>
                  <a:pt x="665" y="522"/>
                  <a:pt x="816" y="469"/>
                </a:cubicBezTo>
                <a:cubicBezTo>
                  <a:pt x="967" y="416"/>
                  <a:pt x="1073" y="228"/>
                  <a:pt x="1224" y="152"/>
                </a:cubicBezTo>
                <a:cubicBezTo>
                  <a:pt x="1375" y="76"/>
                  <a:pt x="1458" y="0"/>
                  <a:pt x="1723" y="15"/>
                </a:cubicBezTo>
                <a:cubicBezTo>
                  <a:pt x="1988" y="30"/>
                  <a:pt x="2631" y="204"/>
                  <a:pt x="2812" y="242"/>
                </a:cubicBezTo>
              </a:path>
            </a:pathLst>
          </a:custGeom>
          <a:noFill/>
          <a:ln w="1905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sp>
        <p:nvSpPr>
          <p:cNvPr id="19" name="Text Box 17">
            <a:extLst>
              <a:ext uri="{FF2B5EF4-FFF2-40B4-BE49-F238E27FC236}">
                <a16:creationId xmlns:a16="http://schemas.microsoft.com/office/drawing/2014/main" id="{F58B4219-4F08-487E-8187-E709DB55B68C}"/>
              </a:ext>
            </a:extLst>
          </p:cNvPr>
          <p:cNvSpPr txBox="1">
            <a:spLocks noChangeArrowheads="1"/>
          </p:cNvSpPr>
          <p:nvPr/>
        </p:nvSpPr>
        <p:spPr bwMode="auto">
          <a:xfrm>
            <a:off x="6395677" y="3264830"/>
            <a:ext cx="99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solidFill>
                  <a:srgbClr val="FF3300"/>
                </a:solidFill>
                <a:latin typeface="+mn-lt"/>
              </a:rPr>
              <a:t>dist[u]</a:t>
            </a:r>
          </a:p>
        </p:txBody>
      </p:sp>
      <p:sp>
        <p:nvSpPr>
          <p:cNvPr id="20" name="Text Box 17">
            <a:extLst>
              <a:ext uri="{FF2B5EF4-FFF2-40B4-BE49-F238E27FC236}">
                <a16:creationId xmlns:a16="http://schemas.microsoft.com/office/drawing/2014/main" id="{796A6F72-E911-4D5C-A0DB-1E54C2D28B7C}"/>
              </a:ext>
            </a:extLst>
          </p:cNvPr>
          <p:cNvSpPr txBox="1">
            <a:spLocks noChangeArrowheads="1"/>
          </p:cNvSpPr>
          <p:nvPr/>
        </p:nvSpPr>
        <p:spPr bwMode="auto">
          <a:xfrm>
            <a:off x="7002102" y="5814355"/>
            <a:ext cx="989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solidFill>
                  <a:srgbClr val="FF3300"/>
                </a:solidFill>
                <a:latin typeface="+mn-lt"/>
              </a:rPr>
              <a:t>dist</a:t>
            </a:r>
            <a:r>
              <a:rPr lang="en-US" altLang="zh-CN" sz="2400" dirty="0">
                <a:solidFill>
                  <a:srgbClr val="FF3300"/>
                </a:solidFill>
                <a:latin typeface="+mn-lt"/>
              </a:rPr>
              <a:t>[x]</a:t>
            </a:r>
          </a:p>
        </p:txBody>
      </p:sp>
      <p:sp>
        <p:nvSpPr>
          <p:cNvPr id="21" name="TextBox 17">
            <a:extLst>
              <a:ext uri="{FF2B5EF4-FFF2-40B4-BE49-F238E27FC236}">
                <a16:creationId xmlns:a16="http://schemas.microsoft.com/office/drawing/2014/main" id="{FD14191D-2FFD-4C89-9484-AE34669C0E58}"/>
              </a:ext>
            </a:extLst>
          </p:cNvPr>
          <p:cNvSpPr txBox="1">
            <a:spLocks noChangeArrowheads="1"/>
          </p:cNvSpPr>
          <p:nvPr/>
        </p:nvSpPr>
        <p:spPr bwMode="auto">
          <a:xfrm>
            <a:off x="6269450" y="4715160"/>
            <a:ext cx="21852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distance(x, u)&gt;0</a:t>
            </a:r>
            <a:endParaRPr lang="zh-CN" altLang="en-US" sz="2400" dirty="0">
              <a:latin typeface="+mn-lt"/>
            </a:endParaRPr>
          </a:p>
        </p:txBody>
      </p:sp>
    </p:spTree>
    <p:extLst>
      <p:ext uri="{BB962C8B-B14F-4D97-AF65-F5344CB8AC3E}">
        <p14:creationId xmlns:p14="http://schemas.microsoft.com/office/powerpoint/2010/main" val="3014944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539E8-A81B-4893-82CE-A819AF5D2F60}"/>
              </a:ext>
            </a:extLst>
          </p:cNvPr>
          <p:cNvSpPr>
            <a:spLocks noGrp="1"/>
          </p:cNvSpPr>
          <p:nvPr>
            <p:ph type="title"/>
          </p:nvPr>
        </p:nvSpPr>
        <p:spPr/>
        <p:txBody>
          <a:bodyPr/>
          <a:lstStyle/>
          <a:p>
            <a:r>
              <a:rPr lang="zh-CN" altLang="en-US" dirty="0">
                <a:latin typeface="Times New Roman" pitchFamily="18" charset="0"/>
              </a:rPr>
              <a:t>证明：最优子结构性质</a:t>
            </a:r>
            <a:endParaRPr lang="zh-CN" altLang="en-US" dirty="0"/>
          </a:p>
        </p:txBody>
      </p:sp>
      <p:sp>
        <p:nvSpPr>
          <p:cNvPr id="3" name="内容占位符 2">
            <a:extLst>
              <a:ext uri="{FF2B5EF4-FFF2-40B4-BE49-F238E27FC236}">
                <a16:creationId xmlns:a16="http://schemas.microsoft.com/office/drawing/2014/main" id="{E7E6CF39-4677-442F-8E69-B5C79BC20DA6}"/>
              </a:ext>
            </a:extLst>
          </p:cNvPr>
          <p:cNvSpPr>
            <a:spLocks noGrp="1"/>
          </p:cNvSpPr>
          <p:nvPr>
            <p:ph idx="1"/>
          </p:nvPr>
        </p:nvSpPr>
        <p:spPr/>
        <p:txBody>
          <a:bodyPr/>
          <a:lstStyle/>
          <a:p>
            <a:r>
              <a:rPr lang="zh-CN" altLang="en-US" sz="2400" dirty="0"/>
              <a:t>对顶点</a:t>
            </a:r>
            <a:r>
              <a:rPr lang="en-US" altLang="zh-CN" sz="2400" dirty="0"/>
              <a:t>u</a:t>
            </a:r>
            <a:r>
              <a:rPr lang="zh-CN" altLang="en-US" sz="2400" dirty="0"/>
              <a:t>，考察按照贪心选择策略，将顶点</a:t>
            </a:r>
            <a:r>
              <a:rPr lang="en-US" altLang="zh-CN" sz="2400" dirty="0"/>
              <a:t>u</a:t>
            </a:r>
            <a:r>
              <a:rPr lang="zh-CN" altLang="en-US" sz="2400" dirty="0"/>
              <a:t>加到集合</a:t>
            </a:r>
            <a:r>
              <a:rPr lang="en-US" altLang="zh-CN" sz="2400" dirty="0"/>
              <a:t>S</a:t>
            </a:r>
            <a:r>
              <a:rPr lang="en-US" altLang="zh-CN" sz="2400" baseline="-25000" dirty="0"/>
              <a:t>i</a:t>
            </a:r>
            <a:r>
              <a:rPr lang="zh-CN" altLang="en-US" sz="2400" dirty="0"/>
              <a:t>之前和之后，</a:t>
            </a:r>
            <a:r>
              <a:rPr lang="en-US" altLang="zh-CN" sz="2400" dirty="0" err="1"/>
              <a:t>dist</a:t>
            </a:r>
            <a:r>
              <a:rPr lang="en-US" altLang="zh-CN" sz="2400" dirty="0"/>
              <a:t>[u]</a:t>
            </a:r>
            <a:r>
              <a:rPr lang="zh-CN" altLang="en-US" sz="2400" dirty="0"/>
              <a:t>的变化。添加</a:t>
            </a:r>
            <a:r>
              <a:rPr lang="en-US" altLang="zh-CN" sz="2400" dirty="0"/>
              <a:t>u</a:t>
            </a:r>
            <a:r>
              <a:rPr lang="zh-CN" altLang="en-US" sz="2400" dirty="0"/>
              <a:t>之前对应的顶点集合为</a:t>
            </a:r>
            <a:r>
              <a:rPr lang="en-US" altLang="zh-CN" sz="2400" dirty="0"/>
              <a:t>S</a:t>
            </a:r>
            <a:r>
              <a:rPr lang="en-US" altLang="zh-CN" sz="2400" baseline="-25000" dirty="0"/>
              <a:t>i</a:t>
            </a:r>
            <a:r>
              <a:rPr lang="zh-CN" altLang="en-US" sz="2400" dirty="0"/>
              <a:t>，加入</a:t>
            </a:r>
            <a:r>
              <a:rPr lang="en-US" altLang="zh-CN" sz="2400" dirty="0"/>
              <a:t>u</a:t>
            </a:r>
            <a:r>
              <a:rPr lang="zh-CN" altLang="en-US" sz="2400" dirty="0"/>
              <a:t>之后的</a:t>
            </a:r>
            <a:r>
              <a:rPr lang="zh-CN" altLang="en-US" dirty="0"/>
              <a:t>顶点集合</a:t>
            </a:r>
            <a:r>
              <a:rPr lang="zh-CN" altLang="en-US" sz="2400" dirty="0"/>
              <a:t>为</a:t>
            </a:r>
            <a:r>
              <a:rPr lang="en-US" altLang="zh-CN" sz="2400" dirty="0"/>
              <a:t>S</a:t>
            </a:r>
            <a:r>
              <a:rPr lang="en-US" altLang="zh-CN" sz="2400" baseline="-25000" dirty="0"/>
              <a:t>i+1</a:t>
            </a:r>
            <a:endParaRPr lang="en-US" altLang="zh-CN" baseline="-25000" dirty="0"/>
          </a:p>
          <a:p>
            <a:pPr lvl="1"/>
            <a:r>
              <a:rPr lang="en-US" altLang="zh-CN" dirty="0"/>
              <a:t>S</a:t>
            </a:r>
            <a:r>
              <a:rPr lang="en-US" altLang="zh-CN" baseline="-25000" dirty="0"/>
              <a:t>i</a:t>
            </a:r>
            <a:r>
              <a:rPr lang="zh-CN" altLang="en-US" dirty="0"/>
              <a:t>：子问题</a:t>
            </a:r>
            <a:endParaRPr lang="en-US" altLang="zh-CN" dirty="0"/>
          </a:p>
          <a:p>
            <a:pPr lvl="1"/>
            <a:r>
              <a:rPr lang="en-US" altLang="zh-CN" dirty="0"/>
              <a:t>S</a:t>
            </a:r>
            <a:r>
              <a:rPr lang="en-US" altLang="zh-CN" baseline="-25000" dirty="0"/>
              <a:t>i+1</a:t>
            </a:r>
            <a:r>
              <a:rPr lang="zh-CN" altLang="en-US" dirty="0"/>
              <a:t>：原问题</a:t>
            </a:r>
            <a:r>
              <a:rPr lang="en-US" altLang="zh-CN" dirty="0"/>
              <a:t>/</a:t>
            </a:r>
            <a:r>
              <a:rPr lang="zh-CN" altLang="en-US" dirty="0"/>
              <a:t>规模更大子问题</a:t>
            </a:r>
            <a:endParaRPr lang="zh-CN" altLang="en-US" sz="2400" dirty="0"/>
          </a:p>
          <a:p>
            <a:r>
              <a:rPr lang="zh-CN" altLang="en-US" dirty="0"/>
              <a:t>要求：</a:t>
            </a:r>
            <a:r>
              <a:rPr lang="en-US" altLang="zh-CN" dirty="0"/>
              <a:t>u</a:t>
            </a:r>
            <a:r>
              <a:rPr lang="zh-CN" altLang="en-US" dirty="0"/>
              <a:t>加到</a:t>
            </a:r>
            <a:r>
              <a:rPr lang="en-US" altLang="zh-CN" dirty="0"/>
              <a:t>S</a:t>
            </a:r>
            <a:r>
              <a:rPr lang="en-US" altLang="zh-CN" baseline="-25000" dirty="0"/>
              <a:t>i</a:t>
            </a:r>
            <a:r>
              <a:rPr lang="zh-CN" altLang="en-US" dirty="0"/>
              <a:t>中后，重新计算</a:t>
            </a:r>
            <a:r>
              <a:rPr lang="en-US" altLang="zh-CN" dirty="0"/>
              <a:t>S</a:t>
            </a:r>
            <a:r>
              <a:rPr lang="en-US" altLang="zh-CN" baseline="-25000" dirty="0"/>
              <a:t>i</a:t>
            </a:r>
            <a:r>
              <a:rPr lang="zh-CN" altLang="en-US" dirty="0"/>
              <a:t>中的各顶点的</a:t>
            </a:r>
            <a:r>
              <a:rPr lang="en-US" altLang="zh-CN" dirty="0" err="1"/>
              <a:t>dist</a:t>
            </a:r>
            <a:r>
              <a:rPr lang="zh-CN" altLang="en-US" dirty="0"/>
              <a:t>，</a:t>
            </a:r>
            <a:r>
              <a:rPr lang="en-US" altLang="zh-CN" dirty="0" err="1"/>
              <a:t>dist</a:t>
            </a:r>
            <a:r>
              <a:rPr lang="en-US" altLang="zh-CN" dirty="0"/>
              <a:t>[</a:t>
            </a:r>
            <a:r>
              <a:rPr lang="en-US" altLang="zh-CN" dirty="0" err="1"/>
              <a:t>i</a:t>
            </a:r>
            <a:r>
              <a:rPr lang="en-US" altLang="zh-CN" dirty="0"/>
              <a:t>]</a:t>
            </a:r>
            <a:r>
              <a:rPr lang="zh-CN" altLang="en-US" dirty="0"/>
              <a:t>、</a:t>
            </a:r>
            <a:r>
              <a:rPr lang="en-US" altLang="zh-CN" dirty="0" err="1"/>
              <a:t>dist</a:t>
            </a:r>
            <a:r>
              <a:rPr lang="en-US" altLang="zh-CN" dirty="0"/>
              <a:t>[u]</a:t>
            </a:r>
            <a:r>
              <a:rPr lang="zh-CN" altLang="en-US" dirty="0"/>
              <a:t>不增加</a:t>
            </a:r>
            <a:endParaRPr lang="en-US" altLang="zh-CN" dirty="0"/>
          </a:p>
          <a:p>
            <a:endParaRPr lang="en-US" altLang="zh-CN" b="1" dirty="0">
              <a:solidFill>
                <a:srgbClr val="FF0000"/>
              </a:solidFill>
              <a:latin typeface="Times New Roman" pitchFamily="18" charset="0"/>
            </a:endParaRPr>
          </a:p>
          <a:p>
            <a:endParaRPr lang="en-US" altLang="zh-CN" b="1" dirty="0">
              <a:solidFill>
                <a:srgbClr val="FF0000"/>
              </a:solidFill>
              <a:latin typeface="Times New Roman" pitchFamily="18" charset="0"/>
            </a:endParaRPr>
          </a:p>
          <a:p>
            <a:endParaRPr lang="en-US" altLang="zh-CN" b="1" dirty="0">
              <a:solidFill>
                <a:srgbClr val="FF0000"/>
              </a:solidFill>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270CF91A-8A86-408F-92BA-FEC6A7D5AAC9}"/>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365A685D-E719-4420-839E-5A7FB70F52F1}"/>
              </a:ext>
            </a:extLst>
          </p:cNvPr>
          <p:cNvSpPr>
            <a:spLocks noGrp="1"/>
          </p:cNvSpPr>
          <p:nvPr>
            <p:ph type="sldNum" sz="quarter" idx="12"/>
          </p:nvPr>
        </p:nvSpPr>
        <p:spPr/>
        <p:txBody>
          <a:bodyPr/>
          <a:lstStyle/>
          <a:p>
            <a:fld id="{EEA58A3B-43CE-4AA0-90B5-EB47AFAFEB34}" type="slidenum">
              <a:rPr lang="zh-CN" altLang="en-US" smtClean="0"/>
              <a:pPr/>
              <a:t>92</a:t>
            </a:fld>
            <a:endParaRPr lang="zh-CN" altLang="en-US" dirty="0"/>
          </a:p>
        </p:txBody>
      </p:sp>
      <p:sp>
        <p:nvSpPr>
          <p:cNvPr id="7" name="AutoShape 17">
            <a:hlinkClick r:id="rId2" action="ppaction://hlinksldjump" highlightClick="1"/>
            <a:extLst>
              <a:ext uri="{FF2B5EF4-FFF2-40B4-BE49-F238E27FC236}">
                <a16:creationId xmlns:a16="http://schemas.microsoft.com/office/drawing/2014/main" id="{E6DB2346-2D24-49B5-B698-4797DA224976}"/>
              </a:ext>
            </a:extLst>
          </p:cNvPr>
          <p:cNvSpPr>
            <a:spLocks noChangeArrowheads="1"/>
          </p:cNvSpPr>
          <p:nvPr/>
        </p:nvSpPr>
        <p:spPr bwMode="auto">
          <a:xfrm>
            <a:off x="1431440" y="3617093"/>
            <a:ext cx="504825" cy="215900"/>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p>
        </p:txBody>
      </p:sp>
      <p:sp>
        <p:nvSpPr>
          <p:cNvPr id="8" name="Oval 5">
            <a:extLst>
              <a:ext uri="{FF2B5EF4-FFF2-40B4-BE49-F238E27FC236}">
                <a16:creationId xmlns:a16="http://schemas.microsoft.com/office/drawing/2014/main" id="{F71AC092-09C4-431D-B306-6D1FDBA65B36}"/>
              </a:ext>
            </a:extLst>
          </p:cNvPr>
          <p:cNvSpPr>
            <a:spLocks noChangeArrowheads="1"/>
          </p:cNvSpPr>
          <p:nvPr/>
        </p:nvSpPr>
        <p:spPr bwMode="auto">
          <a:xfrm>
            <a:off x="1836737" y="4994325"/>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v</a:t>
            </a:r>
          </a:p>
        </p:txBody>
      </p:sp>
      <p:sp>
        <p:nvSpPr>
          <p:cNvPr id="9" name="Oval 6">
            <a:extLst>
              <a:ext uri="{FF2B5EF4-FFF2-40B4-BE49-F238E27FC236}">
                <a16:creationId xmlns:a16="http://schemas.microsoft.com/office/drawing/2014/main" id="{C18F2C2C-ED0D-44F9-B331-D67E877F8ECF}"/>
              </a:ext>
            </a:extLst>
          </p:cNvPr>
          <p:cNvSpPr>
            <a:spLocks noChangeArrowheads="1"/>
          </p:cNvSpPr>
          <p:nvPr/>
        </p:nvSpPr>
        <p:spPr bwMode="auto">
          <a:xfrm>
            <a:off x="6011862" y="5643612"/>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u</a:t>
            </a:r>
          </a:p>
        </p:txBody>
      </p:sp>
      <p:sp>
        <p:nvSpPr>
          <p:cNvPr id="10" name="Oval 7">
            <a:extLst>
              <a:ext uri="{FF2B5EF4-FFF2-40B4-BE49-F238E27FC236}">
                <a16:creationId xmlns:a16="http://schemas.microsoft.com/office/drawing/2014/main" id="{EEBFFA7C-7326-4902-8C15-36763A7EEECD}"/>
              </a:ext>
            </a:extLst>
          </p:cNvPr>
          <p:cNvSpPr>
            <a:spLocks noChangeArrowheads="1"/>
          </p:cNvSpPr>
          <p:nvPr/>
        </p:nvSpPr>
        <p:spPr bwMode="auto">
          <a:xfrm>
            <a:off x="1331912" y="3932237"/>
            <a:ext cx="4465638" cy="26638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1" name="Text Box 8">
            <a:extLst>
              <a:ext uri="{FF2B5EF4-FFF2-40B4-BE49-F238E27FC236}">
                <a16:creationId xmlns:a16="http://schemas.microsoft.com/office/drawing/2014/main" id="{AE0B6BB5-2429-4FC0-AE66-F6B5E9F17A32}"/>
              </a:ext>
            </a:extLst>
          </p:cNvPr>
          <p:cNvSpPr txBox="1">
            <a:spLocks noChangeArrowheads="1"/>
          </p:cNvSpPr>
          <p:nvPr/>
        </p:nvSpPr>
        <p:spPr bwMode="auto">
          <a:xfrm>
            <a:off x="1908175" y="4364037"/>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老</a:t>
            </a:r>
            <a:r>
              <a:rPr lang="en-US" altLang="zh-CN" sz="2400" dirty="0">
                <a:latin typeface="+mn-lt"/>
              </a:rPr>
              <a:t>S</a:t>
            </a:r>
            <a:r>
              <a:rPr lang="en-US" altLang="zh-CN" sz="2400" baseline="-25000" dirty="0">
                <a:solidFill>
                  <a:srgbClr val="000000"/>
                </a:solidFill>
                <a:latin typeface="+mn-lt"/>
              </a:rPr>
              <a:t>i</a:t>
            </a:r>
            <a:endParaRPr lang="en-US" altLang="zh-CN" sz="2400" dirty="0">
              <a:latin typeface="+mn-lt"/>
            </a:endParaRPr>
          </a:p>
        </p:txBody>
      </p:sp>
      <p:sp>
        <p:nvSpPr>
          <p:cNvPr id="12" name="Text Box 9">
            <a:extLst>
              <a:ext uri="{FF2B5EF4-FFF2-40B4-BE49-F238E27FC236}">
                <a16:creationId xmlns:a16="http://schemas.microsoft.com/office/drawing/2014/main" id="{6ADF9E06-5B31-48EC-93F1-D87CC7BB53B8}"/>
              </a:ext>
            </a:extLst>
          </p:cNvPr>
          <p:cNvSpPr txBox="1">
            <a:spLocks noChangeArrowheads="1"/>
          </p:cNvSpPr>
          <p:nvPr/>
        </p:nvSpPr>
        <p:spPr bwMode="auto">
          <a:xfrm>
            <a:off x="6300787" y="4940300"/>
            <a:ext cx="641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V-S</a:t>
            </a:r>
            <a:r>
              <a:rPr lang="en-US" altLang="zh-CN" sz="2400" baseline="-25000" dirty="0">
                <a:solidFill>
                  <a:srgbClr val="000000"/>
                </a:solidFill>
                <a:latin typeface="+mn-lt"/>
              </a:rPr>
              <a:t>i</a:t>
            </a:r>
            <a:endParaRPr lang="en-US" altLang="zh-CN" sz="2400" dirty="0">
              <a:latin typeface="+mn-lt"/>
            </a:endParaRPr>
          </a:p>
        </p:txBody>
      </p:sp>
      <p:sp>
        <p:nvSpPr>
          <p:cNvPr id="13" name="Oval 10">
            <a:extLst>
              <a:ext uri="{FF2B5EF4-FFF2-40B4-BE49-F238E27FC236}">
                <a16:creationId xmlns:a16="http://schemas.microsoft.com/office/drawing/2014/main" id="{0CD1373F-BEFA-492C-999D-BAF8403AFCE7}"/>
              </a:ext>
            </a:extLst>
          </p:cNvPr>
          <p:cNvSpPr>
            <a:spLocks noChangeArrowheads="1"/>
          </p:cNvSpPr>
          <p:nvPr/>
        </p:nvSpPr>
        <p:spPr bwMode="auto">
          <a:xfrm>
            <a:off x="2987675" y="4059287"/>
            <a:ext cx="642937"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x</a:t>
            </a:r>
          </a:p>
        </p:txBody>
      </p:sp>
      <p:sp>
        <p:nvSpPr>
          <p:cNvPr id="14" name="Freeform 12">
            <a:extLst>
              <a:ext uri="{FF2B5EF4-FFF2-40B4-BE49-F238E27FC236}">
                <a16:creationId xmlns:a16="http://schemas.microsoft.com/office/drawing/2014/main" id="{42F3260D-A2CA-47F4-9B71-923E3DC79652}"/>
              </a:ext>
            </a:extLst>
          </p:cNvPr>
          <p:cNvSpPr>
            <a:spLocks/>
          </p:cNvSpPr>
          <p:nvPr/>
        </p:nvSpPr>
        <p:spPr bwMode="auto">
          <a:xfrm>
            <a:off x="3630612" y="3493318"/>
            <a:ext cx="2447925" cy="790575"/>
          </a:xfrm>
          <a:custGeom>
            <a:avLst/>
            <a:gdLst>
              <a:gd name="T0" fmla="*/ 0 w 635"/>
              <a:gd name="T1" fmla="*/ 2147483647 h 317"/>
              <a:gd name="T2" fmla="*/ 2147483647 w 635"/>
              <a:gd name="T3" fmla="*/ 2147483647 h 317"/>
              <a:gd name="T4" fmla="*/ 2147483647 w 635"/>
              <a:gd name="T5" fmla="*/ 2147483647 h 317"/>
              <a:gd name="T6" fmla="*/ 0 60000 65536"/>
              <a:gd name="T7" fmla="*/ 0 60000 65536"/>
              <a:gd name="T8" fmla="*/ 0 60000 65536"/>
              <a:gd name="T9" fmla="*/ 0 w 635"/>
              <a:gd name="T10" fmla="*/ 0 h 317"/>
              <a:gd name="T11" fmla="*/ 635 w 635"/>
              <a:gd name="T12" fmla="*/ 317 h 317"/>
            </a:gdLst>
            <a:ahLst/>
            <a:cxnLst>
              <a:cxn ang="T6">
                <a:pos x="T0" y="T1"/>
              </a:cxn>
              <a:cxn ang="T7">
                <a:pos x="T2" y="T3"/>
              </a:cxn>
              <a:cxn ang="T8">
                <a:pos x="T4" y="T5"/>
              </a:cxn>
            </a:cxnLst>
            <a:rect l="T9" t="T10" r="T11" b="T12"/>
            <a:pathLst>
              <a:path w="635" h="317">
                <a:moveTo>
                  <a:pt x="0" y="317"/>
                </a:moveTo>
                <a:cubicBezTo>
                  <a:pt x="196" y="203"/>
                  <a:pt x="393" y="90"/>
                  <a:pt x="499" y="45"/>
                </a:cubicBezTo>
                <a:cubicBezTo>
                  <a:pt x="605" y="0"/>
                  <a:pt x="612" y="45"/>
                  <a:pt x="635" y="45"/>
                </a:cubicBezTo>
              </a:path>
            </a:pathLst>
          </a:custGeom>
          <a:noFill/>
          <a:ln w="63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sp>
        <p:nvSpPr>
          <p:cNvPr id="15" name="Freeform 13">
            <a:extLst>
              <a:ext uri="{FF2B5EF4-FFF2-40B4-BE49-F238E27FC236}">
                <a16:creationId xmlns:a16="http://schemas.microsoft.com/office/drawing/2014/main" id="{1F62D0A4-B408-4101-A093-F1BEDC23EAE9}"/>
              </a:ext>
            </a:extLst>
          </p:cNvPr>
          <p:cNvSpPr>
            <a:spLocks/>
          </p:cNvSpPr>
          <p:nvPr/>
        </p:nvSpPr>
        <p:spPr bwMode="auto">
          <a:xfrm>
            <a:off x="2339975" y="5588000"/>
            <a:ext cx="3673475" cy="442912"/>
          </a:xfrm>
          <a:custGeom>
            <a:avLst/>
            <a:gdLst>
              <a:gd name="T0" fmla="*/ 0 w 2314"/>
              <a:gd name="T1" fmla="*/ 0 h 279"/>
              <a:gd name="T2" fmla="*/ 2147483647 w 2314"/>
              <a:gd name="T3" fmla="*/ 2147483647 h 279"/>
              <a:gd name="T4" fmla="*/ 2147483647 w 2314"/>
              <a:gd name="T5" fmla="*/ 2147483647 h 279"/>
              <a:gd name="T6" fmla="*/ 2147483647 w 2314"/>
              <a:gd name="T7" fmla="*/ 2147483647 h 279"/>
              <a:gd name="T8" fmla="*/ 2147483647 w 2314"/>
              <a:gd name="T9" fmla="*/ 2147483647 h 279"/>
              <a:gd name="T10" fmla="*/ 2147483647 w 2314"/>
              <a:gd name="T11" fmla="*/ 2147483647 h 279"/>
              <a:gd name="T12" fmla="*/ 2147483647 w 2314"/>
              <a:gd name="T13" fmla="*/ 2147483647 h 279"/>
              <a:gd name="T14" fmla="*/ 0 60000 65536"/>
              <a:gd name="T15" fmla="*/ 0 60000 65536"/>
              <a:gd name="T16" fmla="*/ 0 60000 65536"/>
              <a:gd name="T17" fmla="*/ 0 60000 65536"/>
              <a:gd name="T18" fmla="*/ 0 60000 65536"/>
              <a:gd name="T19" fmla="*/ 0 60000 65536"/>
              <a:gd name="T20" fmla="*/ 0 60000 65536"/>
              <a:gd name="T21" fmla="*/ 0 w 2314"/>
              <a:gd name="T22" fmla="*/ 0 h 279"/>
              <a:gd name="T23" fmla="*/ 2314 w 2314"/>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14" h="279">
                <a:moveTo>
                  <a:pt x="0" y="0"/>
                </a:moveTo>
                <a:cubicBezTo>
                  <a:pt x="128" y="49"/>
                  <a:pt x="257" y="98"/>
                  <a:pt x="363" y="136"/>
                </a:cubicBezTo>
                <a:cubicBezTo>
                  <a:pt x="469" y="174"/>
                  <a:pt x="499" y="242"/>
                  <a:pt x="635" y="227"/>
                </a:cubicBezTo>
                <a:cubicBezTo>
                  <a:pt x="771" y="212"/>
                  <a:pt x="1021" y="39"/>
                  <a:pt x="1180" y="46"/>
                </a:cubicBezTo>
                <a:cubicBezTo>
                  <a:pt x="1339" y="53"/>
                  <a:pt x="1475" y="265"/>
                  <a:pt x="1588" y="272"/>
                </a:cubicBezTo>
                <a:cubicBezTo>
                  <a:pt x="1701" y="279"/>
                  <a:pt x="1739" y="91"/>
                  <a:pt x="1860" y="91"/>
                </a:cubicBezTo>
                <a:cubicBezTo>
                  <a:pt x="1981" y="91"/>
                  <a:pt x="2238" y="242"/>
                  <a:pt x="2314" y="272"/>
                </a:cubicBezTo>
              </a:path>
            </a:pathLst>
          </a:custGeom>
          <a:noFill/>
          <a:ln w="63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7" name="Text Box 18">
            <a:extLst>
              <a:ext uri="{FF2B5EF4-FFF2-40B4-BE49-F238E27FC236}">
                <a16:creationId xmlns:a16="http://schemas.microsoft.com/office/drawing/2014/main" id="{B9177899-B785-4607-85BD-A4F1F9A7C6AC}"/>
              </a:ext>
            </a:extLst>
          </p:cNvPr>
          <p:cNvSpPr txBox="1">
            <a:spLocks noChangeArrowheads="1"/>
          </p:cNvSpPr>
          <p:nvPr/>
        </p:nvSpPr>
        <p:spPr bwMode="auto">
          <a:xfrm>
            <a:off x="1506930" y="5138739"/>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rPr>
              <a:t>源</a:t>
            </a:r>
          </a:p>
        </p:txBody>
      </p:sp>
      <p:sp>
        <p:nvSpPr>
          <p:cNvPr id="18" name="Line 19">
            <a:extLst>
              <a:ext uri="{FF2B5EF4-FFF2-40B4-BE49-F238E27FC236}">
                <a16:creationId xmlns:a16="http://schemas.microsoft.com/office/drawing/2014/main" id="{C147A646-1B6C-468F-A90F-93D521469244}"/>
              </a:ext>
            </a:extLst>
          </p:cNvPr>
          <p:cNvSpPr>
            <a:spLocks noChangeShapeType="1"/>
          </p:cNvSpPr>
          <p:nvPr/>
        </p:nvSpPr>
        <p:spPr bwMode="auto">
          <a:xfrm flipV="1">
            <a:off x="2339975" y="4579937"/>
            <a:ext cx="720725" cy="5048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9" name="Oval 20">
            <a:extLst>
              <a:ext uri="{FF2B5EF4-FFF2-40B4-BE49-F238E27FC236}">
                <a16:creationId xmlns:a16="http://schemas.microsoft.com/office/drawing/2014/main" id="{1189E3DC-246B-40BD-9970-FCBF6D02504B}"/>
              </a:ext>
            </a:extLst>
          </p:cNvPr>
          <p:cNvSpPr>
            <a:spLocks noChangeArrowheads="1"/>
          </p:cNvSpPr>
          <p:nvPr/>
        </p:nvSpPr>
        <p:spPr bwMode="auto">
          <a:xfrm>
            <a:off x="6017502" y="3422334"/>
            <a:ext cx="642937"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i</a:t>
            </a:r>
          </a:p>
        </p:txBody>
      </p:sp>
      <p:sp>
        <p:nvSpPr>
          <p:cNvPr id="20" name="Freeform 21">
            <a:extLst>
              <a:ext uri="{FF2B5EF4-FFF2-40B4-BE49-F238E27FC236}">
                <a16:creationId xmlns:a16="http://schemas.microsoft.com/office/drawing/2014/main" id="{2B88B3EF-9353-4968-A75A-0D804AD1613E}"/>
              </a:ext>
            </a:extLst>
          </p:cNvPr>
          <p:cNvSpPr>
            <a:spLocks/>
          </p:cNvSpPr>
          <p:nvPr/>
        </p:nvSpPr>
        <p:spPr bwMode="auto">
          <a:xfrm>
            <a:off x="3563937" y="4508500"/>
            <a:ext cx="2736850" cy="1152525"/>
          </a:xfrm>
          <a:custGeom>
            <a:avLst/>
            <a:gdLst>
              <a:gd name="T0" fmla="*/ 2147483647 w 1724"/>
              <a:gd name="T1" fmla="*/ 2147483647 h 726"/>
              <a:gd name="T2" fmla="*/ 2147483647 w 1724"/>
              <a:gd name="T3" fmla="*/ 2147483647 h 726"/>
              <a:gd name="T4" fmla="*/ 2147483647 w 1724"/>
              <a:gd name="T5" fmla="*/ 2147483647 h 726"/>
              <a:gd name="T6" fmla="*/ 2147483647 w 1724"/>
              <a:gd name="T7" fmla="*/ 2147483647 h 726"/>
              <a:gd name="T8" fmla="*/ 0 w 1724"/>
              <a:gd name="T9" fmla="*/ 0 h 726"/>
              <a:gd name="T10" fmla="*/ 0 60000 65536"/>
              <a:gd name="T11" fmla="*/ 0 60000 65536"/>
              <a:gd name="T12" fmla="*/ 0 60000 65536"/>
              <a:gd name="T13" fmla="*/ 0 60000 65536"/>
              <a:gd name="T14" fmla="*/ 0 60000 65536"/>
              <a:gd name="T15" fmla="*/ 0 w 1724"/>
              <a:gd name="T16" fmla="*/ 0 h 726"/>
              <a:gd name="T17" fmla="*/ 1724 w 1724"/>
              <a:gd name="T18" fmla="*/ 726 h 726"/>
            </a:gdLst>
            <a:ahLst/>
            <a:cxnLst>
              <a:cxn ang="T10">
                <a:pos x="T0" y="T1"/>
              </a:cxn>
              <a:cxn ang="T11">
                <a:pos x="T2" y="T3"/>
              </a:cxn>
              <a:cxn ang="T12">
                <a:pos x="T4" y="T5"/>
              </a:cxn>
              <a:cxn ang="T13">
                <a:pos x="T6" y="T7"/>
              </a:cxn>
              <a:cxn ang="T14">
                <a:pos x="T8" y="T9"/>
              </a:cxn>
            </a:cxnLst>
            <a:rect l="T15" t="T16" r="T17" b="T18"/>
            <a:pathLst>
              <a:path w="1724" h="726">
                <a:moveTo>
                  <a:pt x="1724" y="726"/>
                </a:moveTo>
                <a:cubicBezTo>
                  <a:pt x="1618" y="609"/>
                  <a:pt x="1512" y="492"/>
                  <a:pt x="1361" y="454"/>
                </a:cubicBezTo>
                <a:cubicBezTo>
                  <a:pt x="1210" y="416"/>
                  <a:pt x="967" y="544"/>
                  <a:pt x="816" y="499"/>
                </a:cubicBezTo>
                <a:cubicBezTo>
                  <a:pt x="665" y="454"/>
                  <a:pt x="590" y="264"/>
                  <a:pt x="454" y="181"/>
                </a:cubicBezTo>
                <a:cubicBezTo>
                  <a:pt x="318" y="98"/>
                  <a:pt x="76" y="30"/>
                  <a:pt x="0" y="0"/>
                </a:cubicBezTo>
              </a:path>
            </a:pathLst>
          </a:custGeom>
          <a:noFill/>
          <a:ln w="63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1" name="Oval 22">
            <a:extLst>
              <a:ext uri="{FF2B5EF4-FFF2-40B4-BE49-F238E27FC236}">
                <a16:creationId xmlns:a16="http://schemas.microsoft.com/office/drawing/2014/main" id="{360375CC-E238-4BAA-9153-9AE5105058E0}"/>
              </a:ext>
            </a:extLst>
          </p:cNvPr>
          <p:cNvSpPr>
            <a:spLocks noChangeArrowheads="1"/>
          </p:cNvSpPr>
          <p:nvPr/>
        </p:nvSpPr>
        <p:spPr bwMode="auto">
          <a:xfrm>
            <a:off x="1331912" y="3657599"/>
            <a:ext cx="5761038" cy="3213100"/>
          </a:xfrm>
          <a:prstGeom prst="ellipse">
            <a:avLst/>
          </a:prstGeom>
          <a:noFill/>
          <a:ln w="63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2" name="Text Box 23">
            <a:extLst>
              <a:ext uri="{FF2B5EF4-FFF2-40B4-BE49-F238E27FC236}">
                <a16:creationId xmlns:a16="http://schemas.microsoft.com/office/drawing/2014/main" id="{FBBD7456-37AA-4323-A99D-550E1A39394D}"/>
              </a:ext>
            </a:extLst>
          </p:cNvPr>
          <p:cNvSpPr txBox="1">
            <a:spLocks noChangeArrowheads="1"/>
          </p:cNvSpPr>
          <p:nvPr/>
        </p:nvSpPr>
        <p:spPr bwMode="auto">
          <a:xfrm>
            <a:off x="7109515" y="5007397"/>
            <a:ext cx="886781" cy="46166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新</a:t>
            </a:r>
            <a:r>
              <a:rPr lang="en-US" altLang="zh-CN" sz="2400" dirty="0">
                <a:latin typeface="+mn-lt"/>
              </a:rPr>
              <a:t>S</a:t>
            </a:r>
            <a:r>
              <a:rPr lang="en-US" altLang="zh-CN" sz="2400" baseline="-25000" dirty="0">
                <a:solidFill>
                  <a:srgbClr val="000000"/>
                </a:solidFill>
                <a:latin typeface="+mn-lt"/>
              </a:rPr>
              <a:t>i+1</a:t>
            </a:r>
            <a:endParaRPr lang="en-US" altLang="zh-CN" sz="2400" dirty="0">
              <a:latin typeface="+mn-lt"/>
            </a:endParaRPr>
          </a:p>
        </p:txBody>
      </p:sp>
      <p:sp>
        <p:nvSpPr>
          <p:cNvPr id="16" name="文本框 15">
            <a:extLst>
              <a:ext uri="{FF2B5EF4-FFF2-40B4-BE49-F238E27FC236}">
                <a16:creationId xmlns:a16="http://schemas.microsoft.com/office/drawing/2014/main" id="{1700B79F-CC2D-7E0C-F96B-808800B24727}"/>
              </a:ext>
            </a:extLst>
          </p:cNvPr>
          <p:cNvSpPr txBox="1"/>
          <p:nvPr/>
        </p:nvSpPr>
        <p:spPr>
          <a:xfrm>
            <a:off x="6984446" y="5758137"/>
            <a:ext cx="2144626" cy="461665"/>
          </a:xfrm>
          <a:prstGeom prst="rect">
            <a:avLst/>
          </a:prstGeom>
          <a:noFill/>
        </p:spPr>
        <p:txBody>
          <a:bodyPr wrap="none" rtlCol="0">
            <a:spAutoFit/>
          </a:bodyPr>
          <a:lstStyle/>
          <a:p>
            <a:r>
              <a:rPr lang="en-US" altLang="zh-CN" sz="2400" dirty="0" err="1"/>
              <a:t>dist</a:t>
            </a:r>
            <a:r>
              <a:rPr lang="en-US" altLang="zh-CN" sz="2400" dirty="0"/>
              <a:t>[u] &lt;= </a:t>
            </a:r>
            <a:r>
              <a:rPr lang="en-US" altLang="zh-CN" sz="2400" dirty="0" err="1"/>
              <a:t>dist</a:t>
            </a:r>
            <a:r>
              <a:rPr lang="en-US" altLang="zh-CN" sz="2400" dirty="0"/>
              <a:t>[</a:t>
            </a:r>
            <a:r>
              <a:rPr lang="en-US" altLang="zh-CN" sz="2400" dirty="0" err="1"/>
              <a:t>i</a:t>
            </a:r>
            <a:r>
              <a:rPr lang="en-US" altLang="zh-CN" sz="2400" dirty="0"/>
              <a:t>]</a:t>
            </a:r>
            <a:endParaRPr lang="zh-CN" altLang="en-US" sz="2400" dirty="0"/>
          </a:p>
        </p:txBody>
      </p:sp>
    </p:spTree>
    <p:extLst>
      <p:ext uri="{BB962C8B-B14F-4D97-AF65-F5344CB8AC3E}">
        <p14:creationId xmlns:p14="http://schemas.microsoft.com/office/powerpoint/2010/main" val="19803707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4032823-D947-4A09-B6A5-D175736B508E}"/>
              </a:ext>
            </a:extLst>
          </p:cNvPr>
          <p:cNvSpPr>
            <a:spLocks noGrp="1"/>
          </p:cNvSpPr>
          <p:nvPr>
            <p:ph idx="1"/>
          </p:nvPr>
        </p:nvSpPr>
        <p:spPr/>
        <p:txBody>
          <a:bodyPr>
            <a:normAutofit/>
          </a:bodyPr>
          <a:lstStyle/>
          <a:p>
            <a:pPr marL="342900" indent="-342900">
              <a:spcBef>
                <a:spcPct val="20000"/>
              </a:spcBef>
            </a:pPr>
            <a:r>
              <a:rPr lang="zh-CN" altLang="en-US" sz="2400" dirty="0">
                <a:latin typeface="+mn-lt"/>
              </a:rPr>
              <a:t>对另外</a:t>
            </a:r>
            <a:r>
              <a:rPr lang="en-US" altLang="zh-CN" sz="2400" dirty="0">
                <a:latin typeface="+mn-lt"/>
              </a:rPr>
              <a:t>1</a:t>
            </a:r>
            <a:r>
              <a:rPr lang="zh-CN" altLang="en-US" dirty="0">
                <a:latin typeface="+mn-lt"/>
              </a:rPr>
              <a:t>个</a:t>
            </a:r>
            <a:r>
              <a:rPr lang="en-US" altLang="zh-CN" dirty="0">
                <a:latin typeface="+mn-lt"/>
              </a:rPr>
              <a:t>S</a:t>
            </a:r>
            <a:r>
              <a:rPr lang="en-US" altLang="zh-CN" baseline="-25000" dirty="0">
                <a:latin typeface="+mn-lt"/>
              </a:rPr>
              <a:t>i</a:t>
            </a:r>
            <a:r>
              <a:rPr lang="zh-CN" altLang="en-US" dirty="0">
                <a:latin typeface="+mn-lt"/>
              </a:rPr>
              <a:t>外的顶点</a:t>
            </a:r>
            <a:r>
              <a:rPr lang="en-US" altLang="zh-CN" sz="2400" dirty="0" err="1">
                <a:latin typeface="+mn-lt"/>
              </a:rPr>
              <a:t>i</a:t>
            </a:r>
            <a:r>
              <a:rPr lang="zh-CN" altLang="en-US" sz="2400" dirty="0">
                <a:latin typeface="+mn-lt"/>
              </a:rPr>
              <a:t>，考察</a:t>
            </a:r>
            <a:r>
              <a:rPr lang="en-US" altLang="zh-CN" sz="2400" dirty="0">
                <a:latin typeface="+mn-lt"/>
              </a:rPr>
              <a:t>u</a:t>
            </a:r>
            <a:r>
              <a:rPr lang="zh-CN" altLang="en-US" sz="2400" dirty="0">
                <a:latin typeface="+mn-lt"/>
              </a:rPr>
              <a:t>的加入对</a:t>
            </a:r>
            <a:r>
              <a:rPr lang="en-US" altLang="zh-CN" sz="2400" dirty="0" err="1">
                <a:latin typeface="+mn-lt"/>
              </a:rPr>
              <a:t>dist</a:t>
            </a:r>
            <a:r>
              <a:rPr lang="en-US" altLang="zh-CN" sz="2400" dirty="0">
                <a:latin typeface="+mn-lt"/>
              </a:rPr>
              <a:t>[</a:t>
            </a:r>
            <a:r>
              <a:rPr lang="en-US" altLang="zh-CN" sz="2400" dirty="0" err="1">
                <a:latin typeface="+mn-lt"/>
              </a:rPr>
              <a:t>i</a:t>
            </a:r>
            <a:r>
              <a:rPr lang="en-US" altLang="zh-CN" sz="2400" dirty="0">
                <a:latin typeface="+mn-lt"/>
              </a:rPr>
              <a:t>]</a:t>
            </a:r>
            <a:r>
              <a:rPr lang="zh-CN" altLang="en-US" sz="2400" dirty="0">
                <a:latin typeface="+mn-lt"/>
              </a:rPr>
              <a:t>的影响：</a:t>
            </a:r>
          </a:p>
          <a:p>
            <a:pPr marL="650875" lvl="1" indent="-342900">
              <a:lnSpc>
                <a:spcPct val="130000"/>
              </a:lnSpc>
              <a:spcBef>
                <a:spcPct val="20000"/>
              </a:spcBef>
            </a:pPr>
            <a:r>
              <a:rPr lang="zh-CN" altLang="en-US" dirty="0">
                <a:latin typeface="+mn-lt"/>
              </a:rPr>
              <a:t>情况</a:t>
            </a:r>
            <a:r>
              <a:rPr lang="en-US" altLang="zh-CN" dirty="0">
                <a:latin typeface="+mn-lt"/>
              </a:rPr>
              <a:t>1. </a:t>
            </a:r>
            <a:r>
              <a:rPr lang="zh-CN" altLang="en-US" dirty="0">
                <a:latin typeface="+mn-lt"/>
              </a:rPr>
              <a:t>假设添加</a:t>
            </a:r>
            <a:r>
              <a:rPr lang="en-US" altLang="zh-CN" dirty="0">
                <a:latin typeface="+mn-lt"/>
              </a:rPr>
              <a:t>u</a:t>
            </a:r>
            <a:r>
              <a:rPr lang="zh-CN" altLang="en-US" dirty="0">
                <a:latin typeface="+mn-lt"/>
              </a:rPr>
              <a:t>后</a:t>
            </a:r>
            <a:r>
              <a:rPr lang="en-US" altLang="zh-CN" dirty="0">
                <a:latin typeface="+mn-lt"/>
              </a:rPr>
              <a:t>, </a:t>
            </a:r>
            <a:r>
              <a:rPr lang="zh-CN" altLang="en-US" dirty="0">
                <a:latin typeface="+mn-lt"/>
              </a:rPr>
              <a:t>出现</a:t>
            </a:r>
            <a:r>
              <a:rPr lang="en-US" altLang="zh-CN" dirty="0">
                <a:latin typeface="+mn-lt"/>
              </a:rPr>
              <a:t>1</a:t>
            </a:r>
            <a:r>
              <a:rPr lang="zh-CN" altLang="en-US" dirty="0">
                <a:latin typeface="+mn-lt"/>
              </a:rPr>
              <a:t>条从</a:t>
            </a:r>
            <a:r>
              <a:rPr lang="en-US" altLang="zh-CN" dirty="0">
                <a:latin typeface="+mn-lt"/>
              </a:rPr>
              <a:t>v</a:t>
            </a:r>
            <a:r>
              <a:rPr lang="zh-CN" altLang="en-US" dirty="0">
                <a:latin typeface="+mn-lt"/>
              </a:rPr>
              <a:t>到</a:t>
            </a:r>
            <a:r>
              <a:rPr lang="en-US" altLang="zh-CN" dirty="0" err="1">
                <a:latin typeface="+mn-lt"/>
              </a:rPr>
              <a:t>i</a:t>
            </a:r>
            <a:r>
              <a:rPr lang="zh-CN" altLang="en-US" dirty="0">
                <a:latin typeface="+mn-lt"/>
              </a:rPr>
              <a:t>的新路，该路径先由</a:t>
            </a:r>
            <a:r>
              <a:rPr lang="en-US" altLang="zh-CN" dirty="0">
                <a:latin typeface="+mn-lt"/>
              </a:rPr>
              <a:t>v</a:t>
            </a:r>
            <a:r>
              <a:rPr lang="zh-CN" altLang="en-US" dirty="0">
                <a:latin typeface="+mn-lt"/>
              </a:rPr>
              <a:t>经过老</a:t>
            </a:r>
            <a:r>
              <a:rPr lang="en-US" altLang="zh-CN" dirty="0">
                <a:latin typeface="+mn-lt"/>
              </a:rPr>
              <a:t>S</a:t>
            </a:r>
            <a:r>
              <a:rPr lang="en-US" altLang="zh-CN" baseline="-25000" dirty="0">
                <a:solidFill>
                  <a:srgbClr val="000000"/>
                </a:solidFill>
                <a:latin typeface="+mn-lt"/>
              </a:rPr>
              <a:t>i</a:t>
            </a:r>
            <a:r>
              <a:rPr lang="zh-CN" altLang="en-US" dirty="0">
                <a:latin typeface="+mn-lt"/>
              </a:rPr>
              <a:t>中的顶点到达</a:t>
            </a:r>
            <a:r>
              <a:rPr lang="en-US" altLang="zh-CN" dirty="0">
                <a:latin typeface="+mn-lt"/>
              </a:rPr>
              <a:t>u</a:t>
            </a:r>
            <a:r>
              <a:rPr lang="zh-CN" altLang="en-US" dirty="0">
                <a:latin typeface="+mn-lt"/>
              </a:rPr>
              <a:t>，再从</a:t>
            </a:r>
            <a:r>
              <a:rPr lang="en-US" altLang="zh-CN" dirty="0">
                <a:latin typeface="+mn-lt"/>
              </a:rPr>
              <a:t>u</a:t>
            </a:r>
            <a:r>
              <a:rPr lang="zh-CN" altLang="en-US" dirty="0">
                <a:latin typeface="+mn-lt"/>
              </a:rPr>
              <a:t>经过一条直接边到达</a:t>
            </a:r>
            <a:r>
              <a:rPr lang="en-US" altLang="zh-CN" dirty="0">
                <a:latin typeface="+mn-lt"/>
              </a:rPr>
              <a:t>i</a:t>
            </a:r>
          </a:p>
          <a:p>
            <a:pPr marL="650875" lvl="1" indent="-342900">
              <a:lnSpc>
                <a:spcPct val="130000"/>
              </a:lnSpc>
              <a:spcBef>
                <a:spcPct val="20000"/>
              </a:spcBef>
            </a:pPr>
            <a:endParaRPr lang="en-US" altLang="zh-CN" dirty="0">
              <a:latin typeface="+mn-lt"/>
            </a:endParaRPr>
          </a:p>
          <a:p>
            <a:pPr marL="650875" lvl="1" indent="-342900">
              <a:lnSpc>
                <a:spcPct val="130000"/>
              </a:lnSpc>
              <a:spcBef>
                <a:spcPct val="20000"/>
              </a:spcBef>
            </a:pPr>
            <a:endParaRPr lang="en-US" altLang="zh-CN" dirty="0">
              <a:latin typeface="+mn-lt"/>
            </a:endParaRPr>
          </a:p>
          <a:p>
            <a:pPr marL="650875" lvl="1" indent="-342900">
              <a:lnSpc>
                <a:spcPct val="130000"/>
              </a:lnSpc>
              <a:spcBef>
                <a:spcPct val="20000"/>
              </a:spcBef>
            </a:pPr>
            <a:endParaRPr lang="en-US" altLang="zh-CN" dirty="0">
              <a:latin typeface="+mn-lt"/>
            </a:endParaRPr>
          </a:p>
          <a:p>
            <a:pPr marL="650875" lvl="1" indent="-342900">
              <a:lnSpc>
                <a:spcPct val="130000"/>
              </a:lnSpc>
              <a:spcBef>
                <a:spcPct val="20000"/>
              </a:spcBef>
            </a:pPr>
            <a:endParaRPr lang="en-US" altLang="zh-CN" dirty="0">
              <a:latin typeface="+mn-lt"/>
            </a:endParaRPr>
          </a:p>
          <a:p>
            <a:pPr marL="650875" lvl="1" indent="-342900">
              <a:lnSpc>
                <a:spcPct val="130000"/>
              </a:lnSpc>
              <a:spcBef>
                <a:spcPct val="20000"/>
              </a:spcBef>
            </a:pPr>
            <a:endParaRPr lang="en-US" altLang="zh-CN" dirty="0">
              <a:latin typeface="+mn-lt"/>
            </a:endParaRPr>
          </a:p>
          <a:p>
            <a:pPr marL="650875" lvl="1" indent="-342900">
              <a:lnSpc>
                <a:spcPct val="130000"/>
              </a:lnSpc>
              <a:spcBef>
                <a:spcPct val="20000"/>
              </a:spcBef>
            </a:pPr>
            <a:endParaRPr lang="en-US" altLang="zh-CN" dirty="0">
              <a:latin typeface="+mn-lt"/>
            </a:endParaRPr>
          </a:p>
          <a:p>
            <a:pPr marL="307975" lvl="1" indent="0">
              <a:lnSpc>
                <a:spcPct val="130000"/>
              </a:lnSpc>
              <a:spcBef>
                <a:spcPct val="20000"/>
              </a:spcBef>
              <a:buNone/>
            </a:pPr>
            <a:endParaRPr lang="en-US" altLang="zh-CN" dirty="0">
              <a:latin typeface="+mn-lt"/>
            </a:endParaRPr>
          </a:p>
          <a:p>
            <a:pPr marL="307975" lvl="1" indent="0">
              <a:lnSpc>
                <a:spcPct val="130000"/>
              </a:lnSpc>
              <a:spcBef>
                <a:spcPct val="20000"/>
              </a:spcBef>
              <a:buNone/>
            </a:pPr>
            <a:r>
              <a:rPr lang="zh-CN" altLang="en-US" sz="2400" dirty="0">
                <a:latin typeface="+mn-lt"/>
              </a:rPr>
              <a:t>如果</a:t>
            </a:r>
            <a:r>
              <a:rPr lang="en-US" altLang="zh-CN" sz="2400" dirty="0" err="1">
                <a:latin typeface="+mn-lt"/>
              </a:rPr>
              <a:t>dist</a:t>
            </a:r>
            <a:r>
              <a:rPr lang="en-US" altLang="zh-CN" sz="2400" dirty="0">
                <a:latin typeface="+mn-lt"/>
              </a:rPr>
              <a:t>[u]+ c[u][</a:t>
            </a:r>
            <a:r>
              <a:rPr lang="en-US" altLang="zh-CN" sz="2400" dirty="0" err="1">
                <a:latin typeface="+mn-lt"/>
              </a:rPr>
              <a:t>i</a:t>
            </a:r>
            <a:r>
              <a:rPr lang="en-US" altLang="zh-CN" sz="2400" dirty="0">
                <a:latin typeface="+mn-lt"/>
              </a:rPr>
              <a:t>] &lt; </a:t>
            </a:r>
            <a:r>
              <a:rPr lang="zh-CN" altLang="en-US" sz="2400" dirty="0">
                <a:latin typeface="+mn-lt"/>
              </a:rPr>
              <a:t>原来的</a:t>
            </a:r>
            <a:r>
              <a:rPr lang="en-US" altLang="zh-CN" sz="2400" dirty="0" err="1">
                <a:latin typeface="+mn-lt"/>
              </a:rPr>
              <a:t>dist</a:t>
            </a:r>
            <a:r>
              <a:rPr lang="en-US" altLang="zh-CN" sz="2400" dirty="0">
                <a:latin typeface="+mn-lt"/>
              </a:rPr>
              <a:t>[</a:t>
            </a:r>
            <a:r>
              <a:rPr lang="en-US" altLang="zh-CN" sz="2400" dirty="0" err="1">
                <a:latin typeface="+mn-lt"/>
              </a:rPr>
              <a:t>i</a:t>
            </a:r>
            <a:r>
              <a:rPr lang="en-US" altLang="zh-CN" sz="2400" dirty="0">
                <a:latin typeface="+mn-lt"/>
              </a:rPr>
              <a:t>]</a:t>
            </a:r>
            <a:r>
              <a:rPr lang="zh-CN" altLang="en-US" sz="2400" dirty="0">
                <a:latin typeface="+mn-lt"/>
              </a:rPr>
              <a:t>，则算法用</a:t>
            </a:r>
            <a:r>
              <a:rPr lang="en-US" altLang="zh-CN" sz="2400" dirty="0" err="1">
                <a:latin typeface="+mn-lt"/>
              </a:rPr>
              <a:t>dist</a:t>
            </a:r>
            <a:r>
              <a:rPr lang="en-US" altLang="zh-CN" sz="2400" dirty="0">
                <a:latin typeface="+mn-lt"/>
              </a:rPr>
              <a:t>[u] + c[u][</a:t>
            </a:r>
            <a:r>
              <a:rPr lang="en-US" altLang="zh-CN" sz="2400" dirty="0" err="1">
                <a:latin typeface="+mn-lt"/>
              </a:rPr>
              <a:t>i</a:t>
            </a:r>
            <a:r>
              <a:rPr lang="en-US" altLang="zh-CN" sz="2400" dirty="0">
                <a:latin typeface="+mn-lt"/>
              </a:rPr>
              <a:t>] </a:t>
            </a:r>
            <a:r>
              <a:rPr lang="zh-CN" altLang="en-US" sz="2400" dirty="0">
                <a:latin typeface="+mn-lt"/>
              </a:rPr>
              <a:t>替代</a:t>
            </a:r>
            <a:r>
              <a:rPr lang="en-US" altLang="zh-CN" sz="2400" dirty="0" err="1">
                <a:latin typeface="+mn-lt"/>
              </a:rPr>
              <a:t>dist</a:t>
            </a:r>
            <a:r>
              <a:rPr lang="en-US" altLang="zh-CN" sz="2400" dirty="0">
                <a:latin typeface="+mn-lt"/>
              </a:rPr>
              <a:t>[</a:t>
            </a:r>
            <a:r>
              <a:rPr lang="en-US" altLang="zh-CN" sz="2400" dirty="0" err="1">
                <a:latin typeface="+mn-lt"/>
              </a:rPr>
              <a:t>i</a:t>
            </a:r>
            <a:r>
              <a:rPr lang="en-US" altLang="zh-CN" sz="2400" dirty="0">
                <a:latin typeface="+mn-lt"/>
              </a:rPr>
              <a:t>]</a:t>
            </a:r>
            <a:r>
              <a:rPr lang="zh-CN" altLang="en-US" sz="2400" dirty="0">
                <a:latin typeface="+mn-lt"/>
              </a:rPr>
              <a:t>，得到新的</a:t>
            </a:r>
            <a:r>
              <a:rPr lang="en-US" altLang="zh-CN" sz="2400" dirty="0" err="1">
                <a:latin typeface="+mn-lt"/>
              </a:rPr>
              <a:t>dist</a:t>
            </a:r>
            <a:r>
              <a:rPr lang="en-US" altLang="zh-CN" sz="2400" dirty="0">
                <a:latin typeface="+mn-lt"/>
              </a:rPr>
              <a:t>[</a:t>
            </a:r>
            <a:r>
              <a:rPr lang="en-US" altLang="zh-CN" sz="2400" dirty="0" err="1">
                <a:latin typeface="+mn-lt"/>
              </a:rPr>
              <a:t>i</a:t>
            </a:r>
            <a:r>
              <a:rPr lang="en-US" altLang="zh-CN" sz="2400" dirty="0">
                <a:latin typeface="+mn-lt"/>
              </a:rPr>
              <a:t>]</a:t>
            </a:r>
            <a:r>
              <a:rPr lang="zh-CN" altLang="en-US" sz="2400" dirty="0">
                <a:latin typeface="+mn-lt"/>
              </a:rPr>
              <a:t>；否则， </a:t>
            </a:r>
            <a:r>
              <a:rPr lang="en-US" altLang="zh-CN" sz="2400" dirty="0" err="1">
                <a:latin typeface="+mn-lt"/>
              </a:rPr>
              <a:t>dist</a:t>
            </a:r>
            <a:r>
              <a:rPr lang="en-US" altLang="zh-CN" sz="2400" dirty="0">
                <a:latin typeface="+mn-lt"/>
              </a:rPr>
              <a:t>[</a:t>
            </a:r>
            <a:r>
              <a:rPr lang="en-US" altLang="zh-CN" sz="2400" dirty="0" err="1">
                <a:latin typeface="+mn-lt"/>
              </a:rPr>
              <a:t>i</a:t>
            </a:r>
            <a:r>
              <a:rPr lang="en-US" altLang="zh-CN" sz="2400" dirty="0">
                <a:latin typeface="+mn-lt"/>
              </a:rPr>
              <a:t>]</a:t>
            </a:r>
            <a:r>
              <a:rPr lang="zh-CN" altLang="en-US" sz="2400" dirty="0">
                <a:latin typeface="+mn-lt"/>
              </a:rPr>
              <a:t>不更新</a:t>
            </a:r>
            <a:endParaRPr lang="en-US" altLang="zh-CN" dirty="0">
              <a:latin typeface="+mn-lt"/>
            </a:endParaRPr>
          </a:p>
        </p:txBody>
      </p:sp>
      <p:sp>
        <p:nvSpPr>
          <p:cNvPr id="3" name="日期占位符 2">
            <a:extLst>
              <a:ext uri="{FF2B5EF4-FFF2-40B4-BE49-F238E27FC236}">
                <a16:creationId xmlns:a16="http://schemas.microsoft.com/office/drawing/2014/main" id="{007ECB89-060C-49C0-942A-698B9FAC6600}"/>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9370D19A-50DB-436E-A72E-FCEE51E95A56}"/>
              </a:ext>
            </a:extLst>
          </p:cNvPr>
          <p:cNvSpPr>
            <a:spLocks noGrp="1"/>
          </p:cNvSpPr>
          <p:nvPr>
            <p:ph type="sldNum" sz="quarter" idx="12"/>
          </p:nvPr>
        </p:nvSpPr>
        <p:spPr/>
        <p:txBody>
          <a:bodyPr/>
          <a:lstStyle/>
          <a:p>
            <a:fld id="{EEA58A3B-43CE-4AA0-90B5-EB47AFAFEB34}" type="slidenum">
              <a:rPr lang="zh-CN" altLang="en-US" smtClean="0"/>
              <a:pPr/>
              <a:t>93</a:t>
            </a:fld>
            <a:endParaRPr lang="zh-CN" altLang="en-US" dirty="0"/>
          </a:p>
        </p:txBody>
      </p:sp>
      <p:sp>
        <p:nvSpPr>
          <p:cNvPr id="6" name="Oval 5">
            <a:extLst>
              <a:ext uri="{FF2B5EF4-FFF2-40B4-BE49-F238E27FC236}">
                <a16:creationId xmlns:a16="http://schemas.microsoft.com/office/drawing/2014/main" id="{2AE135D8-2110-4F3F-87CB-F3093BB680C3}"/>
              </a:ext>
            </a:extLst>
          </p:cNvPr>
          <p:cNvSpPr>
            <a:spLocks noChangeArrowheads="1"/>
          </p:cNvSpPr>
          <p:nvPr/>
        </p:nvSpPr>
        <p:spPr bwMode="auto">
          <a:xfrm>
            <a:off x="688975" y="3524618"/>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7" name="Oval 6">
            <a:extLst>
              <a:ext uri="{FF2B5EF4-FFF2-40B4-BE49-F238E27FC236}">
                <a16:creationId xmlns:a16="http://schemas.microsoft.com/office/drawing/2014/main" id="{20210F0F-9080-4855-A7F5-8A91C66E8529}"/>
              </a:ext>
            </a:extLst>
          </p:cNvPr>
          <p:cNvSpPr>
            <a:spLocks noChangeArrowheads="1"/>
          </p:cNvSpPr>
          <p:nvPr/>
        </p:nvSpPr>
        <p:spPr bwMode="auto">
          <a:xfrm>
            <a:off x="4864100" y="4173905"/>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ea typeface="微软雅黑 Light" panose="020B0502040204020203" pitchFamily="34" charset="-122"/>
              </a:rPr>
              <a:t>u</a:t>
            </a:r>
          </a:p>
        </p:txBody>
      </p:sp>
      <p:sp>
        <p:nvSpPr>
          <p:cNvPr id="8" name="Oval 7">
            <a:extLst>
              <a:ext uri="{FF2B5EF4-FFF2-40B4-BE49-F238E27FC236}">
                <a16:creationId xmlns:a16="http://schemas.microsoft.com/office/drawing/2014/main" id="{59C1C38C-382D-4FAC-83F4-940DBC77BCEA}"/>
              </a:ext>
            </a:extLst>
          </p:cNvPr>
          <p:cNvSpPr>
            <a:spLocks noChangeArrowheads="1"/>
          </p:cNvSpPr>
          <p:nvPr/>
        </p:nvSpPr>
        <p:spPr bwMode="auto">
          <a:xfrm>
            <a:off x="184150" y="2462530"/>
            <a:ext cx="4465638" cy="26638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9" name="Text Box 8">
            <a:extLst>
              <a:ext uri="{FF2B5EF4-FFF2-40B4-BE49-F238E27FC236}">
                <a16:creationId xmlns:a16="http://schemas.microsoft.com/office/drawing/2014/main" id="{657E3014-53FF-40A3-BE77-2C14985C03C8}"/>
              </a:ext>
            </a:extLst>
          </p:cNvPr>
          <p:cNvSpPr txBox="1">
            <a:spLocks noChangeArrowheads="1"/>
          </p:cNvSpPr>
          <p:nvPr/>
        </p:nvSpPr>
        <p:spPr bwMode="auto">
          <a:xfrm>
            <a:off x="760413" y="2894330"/>
            <a:ext cx="7216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Times New Roman" pitchFamily="18" charset="0"/>
              </a:rPr>
              <a:t>老</a:t>
            </a:r>
            <a:r>
              <a:rPr lang="en-US" altLang="zh-CN" sz="2400" dirty="0">
                <a:latin typeface="Times New Roman" pitchFamily="18" charset="0"/>
              </a:rPr>
              <a:t>S</a:t>
            </a:r>
            <a:r>
              <a:rPr lang="en-US" altLang="zh-CN" sz="2400" baseline="-25000" dirty="0">
                <a:solidFill>
                  <a:srgbClr val="000000"/>
                </a:solidFill>
                <a:latin typeface="Times New Roman" pitchFamily="18" charset="0"/>
              </a:rPr>
              <a:t>i</a:t>
            </a:r>
            <a:endParaRPr lang="en-US" altLang="zh-CN" sz="2400" dirty="0">
              <a:latin typeface="Times New Roman" pitchFamily="18" charset="0"/>
            </a:endParaRPr>
          </a:p>
        </p:txBody>
      </p:sp>
      <p:sp>
        <p:nvSpPr>
          <p:cNvPr id="10" name="Text Box 9">
            <a:extLst>
              <a:ext uri="{FF2B5EF4-FFF2-40B4-BE49-F238E27FC236}">
                <a16:creationId xmlns:a16="http://schemas.microsoft.com/office/drawing/2014/main" id="{A4E47866-EB5E-48C7-A9A2-FB1EFE202EBF}"/>
              </a:ext>
            </a:extLst>
          </p:cNvPr>
          <p:cNvSpPr txBox="1">
            <a:spLocks noChangeArrowheads="1"/>
          </p:cNvSpPr>
          <p:nvPr/>
        </p:nvSpPr>
        <p:spPr bwMode="auto">
          <a:xfrm>
            <a:off x="5513388" y="3686493"/>
            <a:ext cx="9492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老</a:t>
            </a:r>
            <a:r>
              <a:rPr lang="en-US" altLang="zh-CN" sz="2400" dirty="0">
                <a:latin typeface="+mn-lt"/>
                <a:ea typeface="微软雅黑 Light" panose="020B0502040204020203" pitchFamily="34" charset="-122"/>
              </a:rPr>
              <a:t>V-S</a:t>
            </a:r>
            <a:r>
              <a:rPr lang="en-US" altLang="zh-CN" sz="2400" baseline="-25000" dirty="0">
                <a:solidFill>
                  <a:srgbClr val="000000"/>
                </a:solidFill>
                <a:latin typeface="+mn-lt"/>
                <a:ea typeface="微软雅黑 Light" panose="020B0502040204020203" pitchFamily="34" charset="-122"/>
              </a:rPr>
              <a:t>i</a:t>
            </a:r>
            <a:endParaRPr lang="en-US" altLang="zh-CN" sz="2400" dirty="0">
              <a:latin typeface="+mn-lt"/>
              <a:ea typeface="微软雅黑 Light" panose="020B0502040204020203" pitchFamily="34" charset="-122"/>
            </a:endParaRPr>
          </a:p>
        </p:txBody>
      </p:sp>
      <p:sp>
        <p:nvSpPr>
          <p:cNvPr id="11" name="Oval 10">
            <a:extLst>
              <a:ext uri="{FF2B5EF4-FFF2-40B4-BE49-F238E27FC236}">
                <a16:creationId xmlns:a16="http://schemas.microsoft.com/office/drawing/2014/main" id="{CD22CF5A-467E-4DFA-9C6F-EAAB216B9A82}"/>
              </a:ext>
            </a:extLst>
          </p:cNvPr>
          <p:cNvSpPr>
            <a:spLocks noChangeArrowheads="1"/>
          </p:cNvSpPr>
          <p:nvPr/>
        </p:nvSpPr>
        <p:spPr bwMode="auto">
          <a:xfrm>
            <a:off x="1839913" y="2589580"/>
            <a:ext cx="642937"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ea typeface="微软雅黑 Light" panose="020B0502040204020203" pitchFamily="34" charset="-122"/>
              </a:rPr>
              <a:t>x</a:t>
            </a:r>
          </a:p>
        </p:txBody>
      </p:sp>
      <p:sp>
        <p:nvSpPr>
          <p:cNvPr id="12" name="Freeform 11">
            <a:extLst>
              <a:ext uri="{FF2B5EF4-FFF2-40B4-BE49-F238E27FC236}">
                <a16:creationId xmlns:a16="http://schemas.microsoft.com/office/drawing/2014/main" id="{460FB604-4227-4B00-B27A-F21CE7C2CD26}"/>
              </a:ext>
            </a:extLst>
          </p:cNvPr>
          <p:cNvSpPr>
            <a:spLocks/>
          </p:cNvSpPr>
          <p:nvPr/>
        </p:nvSpPr>
        <p:spPr bwMode="auto">
          <a:xfrm>
            <a:off x="2431073" y="2019353"/>
            <a:ext cx="2007577" cy="714591"/>
          </a:xfrm>
          <a:custGeom>
            <a:avLst/>
            <a:gdLst>
              <a:gd name="T0" fmla="*/ 0 w 635"/>
              <a:gd name="T1" fmla="*/ 2147483647 h 317"/>
              <a:gd name="T2" fmla="*/ 2147483647 w 635"/>
              <a:gd name="T3" fmla="*/ 2147483647 h 317"/>
              <a:gd name="T4" fmla="*/ 2147483647 w 635"/>
              <a:gd name="T5" fmla="*/ 2147483647 h 317"/>
              <a:gd name="T6" fmla="*/ 0 60000 65536"/>
              <a:gd name="T7" fmla="*/ 0 60000 65536"/>
              <a:gd name="T8" fmla="*/ 0 60000 65536"/>
              <a:gd name="T9" fmla="*/ 0 w 635"/>
              <a:gd name="T10" fmla="*/ 0 h 317"/>
              <a:gd name="T11" fmla="*/ 635 w 635"/>
              <a:gd name="T12" fmla="*/ 317 h 317"/>
            </a:gdLst>
            <a:ahLst/>
            <a:cxnLst>
              <a:cxn ang="T6">
                <a:pos x="T0" y="T1"/>
              </a:cxn>
              <a:cxn ang="T7">
                <a:pos x="T2" y="T3"/>
              </a:cxn>
              <a:cxn ang="T8">
                <a:pos x="T4" y="T5"/>
              </a:cxn>
            </a:cxnLst>
            <a:rect l="T9" t="T10" r="T11" b="T12"/>
            <a:pathLst>
              <a:path w="635" h="317">
                <a:moveTo>
                  <a:pt x="0" y="317"/>
                </a:moveTo>
                <a:cubicBezTo>
                  <a:pt x="196" y="203"/>
                  <a:pt x="393" y="90"/>
                  <a:pt x="499" y="45"/>
                </a:cubicBezTo>
                <a:cubicBezTo>
                  <a:pt x="605" y="0"/>
                  <a:pt x="612" y="45"/>
                  <a:pt x="635" y="45"/>
                </a:cubicBezTo>
              </a:path>
            </a:pathLst>
          </a:custGeom>
          <a:noFill/>
          <a:ln w="63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13" name="Freeform 12">
            <a:extLst>
              <a:ext uri="{FF2B5EF4-FFF2-40B4-BE49-F238E27FC236}">
                <a16:creationId xmlns:a16="http://schemas.microsoft.com/office/drawing/2014/main" id="{22771B99-346A-46DD-9546-052507B1F1E6}"/>
              </a:ext>
            </a:extLst>
          </p:cNvPr>
          <p:cNvSpPr>
            <a:spLocks/>
          </p:cNvSpPr>
          <p:nvPr/>
        </p:nvSpPr>
        <p:spPr bwMode="auto">
          <a:xfrm>
            <a:off x="1192213" y="4118293"/>
            <a:ext cx="3673475" cy="442912"/>
          </a:xfrm>
          <a:custGeom>
            <a:avLst/>
            <a:gdLst>
              <a:gd name="T0" fmla="*/ 0 w 2314"/>
              <a:gd name="T1" fmla="*/ 0 h 279"/>
              <a:gd name="T2" fmla="*/ 2147483647 w 2314"/>
              <a:gd name="T3" fmla="*/ 2147483647 h 279"/>
              <a:gd name="T4" fmla="*/ 2147483647 w 2314"/>
              <a:gd name="T5" fmla="*/ 2147483647 h 279"/>
              <a:gd name="T6" fmla="*/ 2147483647 w 2314"/>
              <a:gd name="T7" fmla="*/ 2147483647 h 279"/>
              <a:gd name="T8" fmla="*/ 2147483647 w 2314"/>
              <a:gd name="T9" fmla="*/ 2147483647 h 279"/>
              <a:gd name="T10" fmla="*/ 2147483647 w 2314"/>
              <a:gd name="T11" fmla="*/ 2147483647 h 279"/>
              <a:gd name="T12" fmla="*/ 2147483647 w 2314"/>
              <a:gd name="T13" fmla="*/ 2147483647 h 279"/>
              <a:gd name="T14" fmla="*/ 0 60000 65536"/>
              <a:gd name="T15" fmla="*/ 0 60000 65536"/>
              <a:gd name="T16" fmla="*/ 0 60000 65536"/>
              <a:gd name="T17" fmla="*/ 0 60000 65536"/>
              <a:gd name="T18" fmla="*/ 0 60000 65536"/>
              <a:gd name="T19" fmla="*/ 0 60000 65536"/>
              <a:gd name="T20" fmla="*/ 0 60000 65536"/>
              <a:gd name="T21" fmla="*/ 0 w 2314"/>
              <a:gd name="T22" fmla="*/ 0 h 279"/>
              <a:gd name="T23" fmla="*/ 2314 w 2314"/>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14" h="279">
                <a:moveTo>
                  <a:pt x="0" y="0"/>
                </a:moveTo>
                <a:cubicBezTo>
                  <a:pt x="128" y="49"/>
                  <a:pt x="257" y="98"/>
                  <a:pt x="363" y="136"/>
                </a:cubicBezTo>
                <a:cubicBezTo>
                  <a:pt x="469" y="174"/>
                  <a:pt x="499" y="242"/>
                  <a:pt x="635" y="227"/>
                </a:cubicBezTo>
                <a:cubicBezTo>
                  <a:pt x="771" y="212"/>
                  <a:pt x="1021" y="39"/>
                  <a:pt x="1180" y="46"/>
                </a:cubicBezTo>
                <a:cubicBezTo>
                  <a:pt x="1339" y="53"/>
                  <a:pt x="1475" y="265"/>
                  <a:pt x="1588" y="272"/>
                </a:cubicBezTo>
                <a:cubicBezTo>
                  <a:pt x="1701" y="279"/>
                  <a:pt x="1739" y="91"/>
                  <a:pt x="1860" y="91"/>
                </a:cubicBezTo>
                <a:cubicBezTo>
                  <a:pt x="1981" y="91"/>
                  <a:pt x="2238" y="242"/>
                  <a:pt x="2314" y="272"/>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4" name="Text Box 13">
            <a:extLst>
              <a:ext uri="{FF2B5EF4-FFF2-40B4-BE49-F238E27FC236}">
                <a16:creationId xmlns:a16="http://schemas.microsoft.com/office/drawing/2014/main" id="{3F24C5F7-54B1-4ABD-92A2-8077025D1F9D}"/>
              </a:ext>
            </a:extLst>
          </p:cNvPr>
          <p:cNvSpPr txBox="1">
            <a:spLocks noChangeArrowheads="1"/>
          </p:cNvSpPr>
          <p:nvPr/>
        </p:nvSpPr>
        <p:spPr bwMode="auto">
          <a:xfrm>
            <a:off x="244271" y="363380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源</a:t>
            </a:r>
          </a:p>
        </p:txBody>
      </p:sp>
      <p:sp>
        <p:nvSpPr>
          <p:cNvPr id="15" name="Line 14">
            <a:extLst>
              <a:ext uri="{FF2B5EF4-FFF2-40B4-BE49-F238E27FC236}">
                <a16:creationId xmlns:a16="http://schemas.microsoft.com/office/drawing/2014/main" id="{C3E8F362-057F-4226-B390-E8342F63F670}"/>
              </a:ext>
            </a:extLst>
          </p:cNvPr>
          <p:cNvSpPr>
            <a:spLocks noChangeShapeType="1"/>
          </p:cNvSpPr>
          <p:nvPr/>
        </p:nvSpPr>
        <p:spPr bwMode="auto">
          <a:xfrm flipV="1">
            <a:off x="1192213" y="3110230"/>
            <a:ext cx="720725" cy="5048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6" name="Oval 15">
            <a:extLst>
              <a:ext uri="{FF2B5EF4-FFF2-40B4-BE49-F238E27FC236}">
                <a16:creationId xmlns:a16="http://schemas.microsoft.com/office/drawing/2014/main" id="{8E0F526D-D852-451F-A77C-91E13D3EE215}"/>
              </a:ext>
            </a:extLst>
          </p:cNvPr>
          <p:cNvSpPr>
            <a:spLocks noChangeArrowheads="1"/>
          </p:cNvSpPr>
          <p:nvPr/>
        </p:nvSpPr>
        <p:spPr bwMode="auto">
          <a:xfrm>
            <a:off x="4360863" y="1581518"/>
            <a:ext cx="642937"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ea typeface="微软雅黑 Light" panose="020B0502040204020203" pitchFamily="34" charset="-122"/>
              </a:rPr>
              <a:t>i</a:t>
            </a:r>
          </a:p>
        </p:txBody>
      </p:sp>
      <p:sp>
        <p:nvSpPr>
          <p:cNvPr id="17" name="Oval 17">
            <a:extLst>
              <a:ext uri="{FF2B5EF4-FFF2-40B4-BE49-F238E27FC236}">
                <a16:creationId xmlns:a16="http://schemas.microsoft.com/office/drawing/2014/main" id="{1203C1E8-073E-4B75-912F-9A0509314DA2}"/>
              </a:ext>
            </a:extLst>
          </p:cNvPr>
          <p:cNvSpPr>
            <a:spLocks noChangeArrowheads="1"/>
          </p:cNvSpPr>
          <p:nvPr/>
        </p:nvSpPr>
        <p:spPr bwMode="auto">
          <a:xfrm>
            <a:off x="184150" y="2246630"/>
            <a:ext cx="6337300" cy="3213100"/>
          </a:xfrm>
          <a:prstGeom prst="ellipse">
            <a:avLst/>
          </a:prstGeom>
          <a:noFill/>
          <a:ln w="63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8" name="Text Box 18">
            <a:extLst>
              <a:ext uri="{FF2B5EF4-FFF2-40B4-BE49-F238E27FC236}">
                <a16:creationId xmlns:a16="http://schemas.microsoft.com/office/drawing/2014/main" id="{7D777147-43A6-4B72-9DEA-F052CBC8D5F8}"/>
              </a:ext>
            </a:extLst>
          </p:cNvPr>
          <p:cNvSpPr txBox="1">
            <a:spLocks noChangeArrowheads="1"/>
          </p:cNvSpPr>
          <p:nvPr/>
        </p:nvSpPr>
        <p:spPr bwMode="auto">
          <a:xfrm>
            <a:off x="3955478" y="4839018"/>
            <a:ext cx="886781" cy="46166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新</a:t>
            </a:r>
            <a:r>
              <a:rPr lang="en-US" altLang="zh-CN" sz="2400" dirty="0">
                <a:latin typeface="+mn-lt"/>
                <a:ea typeface="微软雅黑 Light" panose="020B0502040204020203" pitchFamily="34" charset="-122"/>
              </a:rPr>
              <a:t>S</a:t>
            </a:r>
            <a:r>
              <a:rPr lang="en-US" altLang="zh-CN" sz="2400" baseline="-25000" dirty="0">
                <a:solidFill>
                  <a:srgbClr val="000000"/>
                </a:solidFill>
                <a:latin typeface="+mn-lt"/>
                <a:ea typeface="微软雅黑 Light" panose="020B0502040204020203" pitchFamily="34" charset="-122"/>
              </a:rPr>
              <a:t>i+1</a:t>
            </a:r>
            <a:endParaRPr lang="en-US" altLang="zh-CN" sz="2400" dirty="0">
              <a:latin typeface="+mn-lt"/>
              <a:ea typeface="微软雅黑 Light" panose="020B0502040204020203" pitchFamily="34" charset="-122"/>
            </a:endParaRPr>
          </a:p>
        </p:txBody>
      </p:sp>
      <p:sp>
        <p:nvSpPr>
          <p:cNvPr id="19" name="Line 19">
            <a:extLst>
              <a:ext uri="{FF2B5EF4-FFF2-40B4-BE49-F238E27FC236}">
                <a16:creationId xmlns:a16="http://schemas.microsoft.com/office/drawing/2014/main" id="{FCAC9750-2879-4969-BD8F-9BFE02F81D8D}"/>
              </a:ext>
            </a:extLst>
          </p:cNvPr>
          <p:cNvSpPr>
            <a:spLocks noChangeShapeType="1"/>
          </p:cNvSpPr>
          <p:nvPr/>
        </p:nvSpPr>
        <p:spPr bwMode="auto">
          <a:xfrm flipH="1" flipV="1">
            <a:off x="4792663" y="2175193"/>
            <a:ext cx="360362" cy="2016125"/>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20" name="Text Box 20">
            <a:extLst>
              <a:ext uri="{FF2B5EF4-FFF2-40B4-BE49-F238E27FC236}">
                <a16:creationId xmlns:a16="http://schemas.microsoft.com/office/drawing/2014/main" id="{C46E9CE5-0512-466C-9FCC-1A3CE8B2CBFA}"/>
              </a:ext>
            </a:extLst>
          </p:cNvPr>
          <p:cNvSpPr txBox="1">
            <a:spLocks noChangeArrowheads="1"/>
          </p:cNvSpPr>
          <p:nvPr/>
        </p:nvSpPr>
        <p:spPr bwMode="auto">
          <a:xfrm>
            <a:off x="1989093" y="3866228"/>
            <a:ext cx="987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solidFill>
                  <a:srgbClr val="FF0000"/>
                </a:solidFill>
                <a:latin typeface="+mn-lt"/>
                <a:ea typeface="微软雅黑 Light" panose="020B0502040204020203" pitchFamily="34" charset="-122"/>
              </a:rPr>
              <a:t>dist</a:t>
            </a:r>
            <a:r>
              <a:rPr lang="en-US" altLang="zh-CN" sz="2400" dirty="0">
                <a:solidFill>
                  <a:srgbClr val="FF0000"/>
                </a:solidFill>
                <a:latin typeface="+mn-lt"/>
                <a:ea typeface="微软雅黑 Light" panose="020B0502040204020203" pitchFamily="34" charset="-122"/>
              </a:rPr>
              <a:t>[u]</a:t>
            </a:r>
          </a:p>
        </p:txBody>
      </p:sp>
      <p:sp>
        <p:nvSpPr>
          <p:cNvPr id="21" name="Text Box 21">
            <a:extLst>
              <a:ext uri="{FF2B5EF4-FFF2-40B4-BE49-F238E27FC236}">
                <a16:creationId xmlns:a16="http://schemas.microsoft.com/office/drawing/2014/main" id="{4455A1C9-08D8-4BE0-A9E8-375AB2A60EDA}"/>
              </a:ext>
            </a:extLst>
          </p:cNvPr>
          <p:cNvSpPr txBox="1">
            <a:spLocks noChangeArrowheads="1"/>
          </p:cNvSpPr>
          <p:nvPr/>
        </p:nvSpPr>
        <p:spPr bwMode="auto">
          <a:xfrm>
            <a:off x="5008563" y="3110230"/>
            <a:ext cx="9573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solidFill>
                  <a:srgbClr val="FF0000"/>
                </a:solidFill>
                <a:latin typeface="+mn-lt"/>
                <a:ea typeface="微软雅黑 Light" panose="020B0502040204020203" pitchFamily="34" charset="-122"/>
              </a:rPr>
              <a:t>c[u][</a:t>
            </a:r>
            <a:r>
              <a:rPr lang="en-US" altLang="zh-CN" sz="2400" dirty="0" err="1">
                <a:solidFill>
                  <a:srgbClr val="FF0000"/>
                </a:solidFill>
                <a:latin typeface="+mn-lt"/>
                <a:ea typeface="微软雅黑 Light" panose="020B0502040204020203" pitchFamily="34" charset="-122"/>
              </a:rPr>
              <a:t>i</a:t>
            </a:r>
            <a:r>
              <a:rPr lang="en-US" altLang="zh-CN" sz="2400" dirty="0">
                <a:solidFill>
                  <a:srgbClr val="FF0000"/>
                </a:solidFill>
                <a:latin typeface="+mn-lt"/>
                <a:ea typeface="微软雅黑 Light" panose="020B0502040204020203" pitchFamily="34" charset="-122"/>
              </a:rPr>
              <a:t>]</a:t>
            </a:r>
          </a:p>
        </p:txBody>
      </p:sp>
      <p:sp>
        <p:nvSpPr>
          <p:cNvPr id="22" name="Text Box 22">
            <a:extLst>
              <a:ext uri="{FF2B5EF4-FFF2-40B4-BE49-F238E27FC236}">
                <a16:creationId xmlns:a16="http://schemas.microsoft.com/office/drawing/2014/main" id="{1430039D-D28A-4409-856A-91DD919AB1A1}"/>
              </a:ext>
            </a:extLst>
          </p:cNvPr>
          <p:cNvSpPr txBox="1">
            <a:spLocks noChangeArrowheads="1"/>
          </p:cNvSpPr>
          <p:nvPr/>
        </p:nvSpPr>
        <p:spPr bwMode="auto">
          <a:xfrm>
            <a:off x="6106047" y="2498675"/>
            <a:ext cx="28392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   </a:t>
            </a:r>
            <a:r>
              <a:rPr lang="zh-CN" altLang="en-US" sz="2400" dirty="0">
                <a:latin typeface="+mn-lt"/>
                <a:ea typeface="微软雅黑 Light" panose="020B0502040204020203" pitchFamily="34" charset="-122"/>
              </a:rPr>
              <a:t>该路径的最短长度</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a:t>
            </a:r>
            <a:r>
              <a:rPr lang="en-US" altLang="zh-CN" sz="2400" dirty="0" err="1">
                <a:solidFill>
                  <a:srgbClr val="FF0000"/>
                </a:solidFill>
                <a:latin typeface="+mn-lt"/>
                <a:ea typeface="微软雅黑 Light" panose="020B0502040204020203" pitchFamily="34" charset="-122"/>
              </a:rPr>
              <a:t>dist</a:t>
            </a:r>
            <a:r>
              <a:rPr lang="en-US" altLang="zh-CN" sz="2400" dirty="0">
                <a:solidFill>
                  <a:srgbClr val="FF0000"/>
                </a:solidFill>
                <a:latin typeface="+mn-lt"/>
                <a:ea typeface="微软雅黑 Light" panose="020B0502040204020203" pitchFamily="34" charset="-122"/>
              </a:rPr>
              <a:t>[u]  + c[u][</a:t>
            </a:r>
            <a:r>
              <a:rPr lang="en-US" altLang="zh-CN" sz="2400" dirty="0" err="1">
                <a:solidFill>
                  <a:srgbClr val="FF0000"/>
                </a:solidFill>
                <a:latin typeface="+mn-lt"/>
                <a:ea typeface="微软雅黑 Light" panose="020B0502040204020203" pitchFamily="34" charset="-122"/>
              </a:rPr>
              <a:t>i</a:t>
            </a:r>
            <a:r>
              <a:rPr lang="en-US" altLang="zh-CN" sz="2400" dirty="0">
                <a:solidFill>
                  <a:srgbClr val="FF0000"/>
                </a:solidFill>
                <a:latin typeface="+mn-lt"/>
                <a:ea typeface="微软雅黑 Light" panose="020B0502040204020203" pitchFamily="34" charset="-122"/>
              </a:rPr>
              <a:t>]</a:t>
            </a:r>
            <a:endParaRPr lang="en-US" altLang="zh-CN" sz="2400" dirty="0">
              <a:latin typeface="+mn-lt"/>
              <a:ea typeface="微软雅黑 Light" panose="020B0502040204020203" pitchFamily="34" charset="-122"/>
            </a:endParaRPr>
          </a:p>
        </p:txBody>
      </p:sp>
      <p:sp>
        <p:nvSpPr>
          <p:cNvPr id="23" name="Text Box 23">
            <a:extLst>
              <a:ext uri="{FF2B5EF4-FFF2-40B4-BE49-F238E27FC236}">
                <a16:creationId xmlns:a16="http://schemas.microsoft.com/office/drawing/2014/main" id="{6CA4580A-5F40-4B19-93D6-3F57848452BD}"/>
              </a:ext>
            </a:extLst>
          </p:cNvPr>
          <p:cNvSpPr txBox="1">
            <a:spLocks noChangeArrowheads="1"/>
          </p:cNvSpPr>
          <p:nvPr/>
        </p:nvSpPr>
        <p:spPr bwMode="auto">
          <a:xfrm>
            <a:off x="4972844" y="1675170"/>
            <a:ext cx="926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solidFill>
                  <a:srgbClr val="FF0000"/>
                </a:solidFill>
                <a:latin typeface="+mn-lt"/>
                <a:ea typeface="微软雅黑 Light" panose="020B0502040204020203" pitchFamily="34" charset="-122"/>
              </a:rPr>
              <a:t>dist</a:t>
            </a:r>
            <a:r>
              <a:rPr lang="en-US" altLang="zh-CN" sz="2400" dirty="0">
                <a:solidFill>
                  <a:srgbClr val="FF0000"/>
                </a:solidFill>
                <a:latin typeface="+mn-lt"/>
                <a:ea typeface="微软雅黑 Light" panose="020B0502040204020203" pitchFamily="34" charset="-122"/>
              </a:rPr>
              <a:t>[</a:t>
            </a:r>
            <a:r>
              <a:rPr lang="en-US" altLang="zh-CN" sz="2400" dirty="0" err="1">
                <a:solidFill>
                  <a:srgbClr val="FF0000"/>
                </a:solidFill>
                <a:latin typeface="+mn-lt"/>
                <a:ea typeface="微软雅黑 Light" panose="020B0502040204020203" pitchFamily="34" charset="-122"/>
              </a:rPr>
              <a:t>i</a:t>
            </a:r>
            <a:r>
              <a:rPr lang="en-US" altLang="zh-CN" sz="2400" dirty="0">
                <a:solidFill>
                  <a:srgbClr val="FF0000"/>
                </a:solidFill>
                <a:latin typeface="+mn-lt"/>
                <a:ea typeface="微软雅黑 Light" panose="020B0502040204020203" pitchFamily="34" charset="-122"/>
              </a:rPr>
              <a:t>]</a:t>
            </a:r>
          </a:p>
        </p:txBody>
      </p:sp>
      <p:sp>
        <p:nvSpPr>
          <p:cNvPr id="24" name="Text Box 23">
            <a:extLst>
              <a:ext uri="{FF2B5EF4-FFF2-40B4-BE49-F238E27FC236}">
                <a16:creationId xmlns:a16="http://schemas.microsoft.com/office/drawing/2014/main" id="{EE1E3C67-541C-41B2-92B3-B8A943114A8B}"/>
              </a:ext>
            </a:extLst>
          </p:cNvPr>
          <p:cNvSpPr txBox="1">
            <a:spLocks noChangeArrowheads="1"/>
          </p:cNvSpPr>
          <p:nvPr/>
        </p:nvSpPr>
        <p:spPr bwMode="auto">
          <a:xfrm>
            <a:off x="2965450" y="1856105"/>
            <a:ext cx="8963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solidFill>
                  <a:srgbClr val="FF0000"/>
                </a:solidFill>
                <a:latin typeface="+mn-lt"/>
                <a:ea typeface="微软雅黑 Light" panose="020B0502040204020203" pitchFamily="34" charset="-122"/>
              </a:rPr>
              <a:t>c[x][</a:t>
            </a:r>
            <a:r>
              <a:rPr lang="en-US" altLang="zh-CN" sz="2400" dirty="0" err="1">
                <a:solidFill>
                  <a:srgbClr val="FF0000"/>
                </a:solidFill>
                <a:latin typeface="+mn-lt"/>
                <a:ea typeface="微软雅黑 Light" panose="020B0502040204020203" pitchFamily="34" charset="-122"/>
              </a:rPr>
              <a:t>i</a:t>
            </a:r>
            <a:r>
              <a:rPr lang="en-US" altLang="zh-CN" sz="2400" dirty="0">
                <a:solidFill>
                  <a:srgbClr val="FF0000"/>
                </a:solidFill>
                <a:latin typeface="+mn-lt"/>
                <a:ea typeface="微软雅黑 Light" panose="020B0502040204020203" pitchFamily="34" charset="-122"/>
              </a:rPr>
              <a:t>]</a:t>
            </a:r>
          </a:p>
        </p:txBody>
      </p:sp>
      <p:sp>
        <p:nvSpPr>
          <p:cNvPr id="25" name="AutoShape 17">
            <a:hlinkClick r:id="rId2" action="ppaction://hlinksldjump" highlightClick="1"/>
            <a:extLst>
              <a:ext uri="{FF2B5EF4-FFF2-40B4-BE49-F238E27FC236}">
                <a16:creationId xmlns:a16="http://schemas.microsoft.com/office/drawing/2014/main" id="{38789751-D5C5-40FB-8D0B-1CBAE6E49FDC}"/>
              </a:ext>
            </a:extLst>
          </p:cNvPr>
          <p:cNvSpPr>
            <a:spLocks noChangeArrowheads="1"/>
          </p:cNvSpPr>
          <p:nvPr/>
        </p:nvSpPr>
        <p:spPr bwMode="auto">
          <a:xfrm>
            <a:off x="6462687" y="6196692"/>
            <a:ext cx="504825" cy="215900"/>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p>
        </p:txBody>
      </p:sp>
    </p:spTree>
    <p:extLst>
      <p:ext uri="{BB962C8B-B14F-4D97-AF65-F5344CB8AC3E}">
        <p14:creationId xmlns:p14="http://schemas.microsoft.com/office/powerpoint/2010/main" val="16251683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A45173-9039-40B0-A4A6-536741738477}"/>
              </a:ext>
            </a:extLst>
          </p:cNvPr>
          <p:cNvSpPr>
            <a:spLocks noGrp="1"/>
          </p:cNvSpPr>
          <p:nvPr>
            <p:ph idx="1"/>
          </p:nvPr>
        </p:nvSpPr>
        <p:spPr>
          <a:xfrm>
            <a:off x="122548" y="164237"/>
            <a:ext cx="8897136" cy="6750391"/>
          </a:xfrm>
        </p:spPr>
        <p:txBody>
          <a:bodyPr>
            <a:normAutofit lnSpcReduction="10000"/>
          </a:bodyPr>
          <a:lstStyle/>
          <a:p>
            <a:pPr lvl="1"/>
            <a:r>
              <a:rPr lang="zh-CN" altLang="en-US" dirty="0">
                <a:latin typeface="+mn-lt"/>
              </a:rPr>
              <a:t>情况</a:t>
            </a:r>
            <a:r>
              <a:rPr lang="en-US" altLang="zh-CN" dirty="0">
                <a:latin typeface="+mn-lt"/>
              </a:rPr>
              <a:t>2. </a:t>
            </a:r>
            <a:r>
              <a:rPr lang="zh-CN" altLang="en-US" dirty="0">
                <a:latin typeface="+mn-lt"/>
              </a:rPr>
              <a:t>如果新路径如下图所示，先经过</a:t>
            </a:r>
            <a:r>
              <a:rPr lang="en-US" altLang="zh-CN" dirty="0">
                <a:latin typeface="+mn-lt"/>
              </a:rPr>
              <a:t>u</a:t>
            </a:r>
            <a:r>
              <a:rPr lang="zh-CN" altLang="en-US" dirty="0">
                <a:latin typeface="+mn-lt"/>
              </a:rPr>
              <a:t>，再回到</a:t>
            </a:r>
            <a:r>
              <a:rPr lang="en-US" altLang="zh-CN" dirty="0">
                <a:latin typeface="+mn-lt"/>
              </a:rPr>
              <a:t>S</a:t>
            </a:r>
            <a:r>
              <a:rPr lang="en-US" altLang="zh-CN" baseline="-25000" dirty="0">
                <a:solidFill>
                  <a:srgbClr val="000000"/>
                </a:solidFill>
                <a:latin typeface="+mn-lt"/>
              </a:rPr>
              <a:t>i</a:t>
            </a:r>
            <a:r>
              <a:rPr lang="zh-CN" altLang="en-US" dirty="0">
                <a:latin typeface="+mn-lt"/>
              </a:rPr>
              <a:t>中的某个</a:t>
            </a:r>
            <a:r>
              <a:rPr lang="en-US" altLang="zh-CN" dirty="0">
                <a:latin typeface="+mn-lt"/>
              </a:rPr>
              <a:t>x</a:t>
            </a:r>
            <a:r>
              <a:rPr lang="zh-CN" altLang="en-US" dirty="0">
                <a:latin typeface="+mn-lt"/>
              </a:rPr>
              <a:t>，再由</a:t>
            </a:r>
            <a:r>
              <a:rPr lang="en-US" altLang="zh-CN" dirty="0">
                <a:latin typeface="+mn-lt"/>
              </a:rPr>
              <a:t>x</a:t>
            </a:r>
            <a:r>
              <a:rPr lang="zh-CN" altLang="en-US" dirty="0">
                <a:latin typeface="+mn-lt"/>
              </a:rPr>
              <a:t>直接到达</a:t>
            </a:r>
            <a:r>
              <a:rPr lang="en-US" altLang="zh-CN" dirty="0" err="1">
                <a:latin typeface="+mn-lt"/>
              </a:rPr>
              <a:t>i</a:t>
            </a:r>
            <a:r>
              <a:rPr lang="zh-CN" altLang="en-US" dirty="0">
                <a:latin typeface="+mn-lt"/>
              </a:rPr>
              <a:t>。</a:t>
            </a:r>
          </a:p>
          <a:p>
            <a:pPr marL="268287" lvl="1" indent="0">
              <a:lnSpc>
                <a:spcPct val="125000"/>
              </a:lnSpc>
              <a:buNone/>
            </a:pPr>
            <a:r>
              <a:rPr lang="en-US" altLang="zh-CN" dirty="0">
                <a:latin typeface="+mn-lt"/>
              </a:rPr>
              <a:t>      x</a:t>
            </a:r>
            <a:r>
              <a:rPr lang="zh-CN" altLang="en-US" dirty="0">
                <a:latin typeface="+mn-lt"/>
              </a:rPr>
              <a:t>处于老的</a:t>
            </a:r>
            <a:r>
              <a:rPr lang="en-US" altLang="zh-CN" dirty="0">
                <a:latin typeface="+mn-lt"/>
              </a:rPr>
              <a:t>S</a:t>
            </a:r>
            <a:r>
              <a:rPr lang="en-US" altLang="zh-CN" baseline="-25000" dirty="0">
                <a:solidFill>
                  <a:srgbClr val="000000"/>
                </a:solidFill>
                <a:latin typeface="+mn-lt"/>
              </a:rPr>
              <a:t>i</a:t>
            </a:r>
            <a:r>
              <a:rPr lang="zh-CN" altLang="en-US" dirty="0">
                <a:latin typeface="+mn-lt"/>
              </a:rPr>
              <a:t>中，故</a:t>
            </a:r>
            <a:r>
              <a:rPr lang="en-US" altLang="zh-CN" dirty="0" err="1">
                <a:latin typeface="+mn-lt"/>
              </a:rPr>
              <a:t>dist</a:t>
            </a:r>
            <a:r>
              <a:rPr lang="en-US" altLang="zh-CN" dirty="0">
                <a:latin typeface="+mn-lt"/>
              </a:rPr>
              <a:t>[x]</a:t>
            </a:r>
            <a:r>
              <a:rPr lang="zh-CN" altLang="en-US" dirty="0">
                <a:latin typeface="+mn-lt"/>
              </a:rPr>
              <a:t>已经是由</a:t>
            </a:r>
            <a:r>
              <a:rPr lang="en-US" altLang="zh-CN" dirty="0">
                <a:latin typeface="+mn-lt"/>
              </a:rPr>
              <a:t>v</a:t>
            </a:r>
            <a:r>
              <a:rPr lang="zh-CN" altLang="en-US" dirty="0">
                <a:latin typeface="+mn-lt"/>
              </a:rPr>
              <a:t>到</a:t>
            </a:r>
            <a:r>
              <a:rPr lang="en-US" altLang="zh-CN" dirty="0">
                <a:latin typeface="+mn-lt"/>
              </a:rPr>
              <a:t>x</a:t>
            </a:r>
            <a:r>
              <a:rPr lang="zh-CN" altLang="en-US" dirty="0">
                <a:latin typeface="+mn-lt"/>
              </a:rPr>
              <a:t>的全局最短路径的长度，</a:t>
            </a:r>
            <a:r>
              <a:rPr lang="en-US" altLang="zh-CN" dirty="0">
                <a:latin typeface="+mn-lt"/>
              </a:rPr>
              <a:t>x</a:t>
            </a:r>
            <a:r>
              <a:rPr lang="zh-CN" altLang="en-US" dirty="0">
                <a:latin typeface="+mn-lt"/>
              </a:rPr>
              <a:t>比</a:t>
            </a:r>
            <a:r>
              <a:rPr lang="en-US" altLang="zh-CN" dirty="0">
                <a:latin typeface="+mn-lt"/>
              </a:rPr>
              <a:t>u</a:t>
            </a:r>
            <a:r>
              <a:rPr lang="zh-CN" altLang="en-US" dirty="0">
                <a:latin typeface="+mn-lt"/>
              </a:rPr>
              <a:t>先加入</a:t>
            </a:r>
            <a:r>
              <a:rPr lang="en-US" altLang="zh-CN" dirty="0">
                <a:latin typeface="+mn-lt"/>
              </a:rPr>
              <a:t>S</a:t>
            </a:r>
            <a:r>
              <a:rPr lang="en-US" altLang="zh-CN" baseline="-25000" dirty="0">
                <a:solidFill>
                  <a:srgbClr val="000000"/>
                </a:solidFill>
                <a:latin typeface="+mn-lt"/>
              </a:rPr>
              <a:t>i</a:t>
            </a:r>
            <a:r>
              <a:rPr lang="zh-CN" altLang="en-US" dirty="0">
                <a:latin typeface="+mn-lt"/>
              </a:rPr>
              <a:t>，</a:t>
            </a:r>
            <a:r>
              <a:rPr lang="en-US" altLang="zh-CN" dirty="0" err="1">
                <a:latin typeface="+mn-lt"/>
              </a:rPr>
              <a:t>dist</a:t>
            </a:r>
            <a:r>
              <a:rPr lang="en-US" altLang="zh-CN" dirty="0">
                <a:latin typeface="+mn-lt"/>
              </a:rPr>
              <a:t>[x]=d(</a:t>
            </a:r>
            <a:r>
              <a:rPr lang="en-US" altLang="zh-CN" dirty="0" err="1">
                <a:latin typeface="+mn-lt"/>
              </a:rPr>
              <a:t>v,x</a:t>
            </a:r>
            <a:r>
              <a:rPr lang="en-US" altLang="zh-CN" dirty="0">
                <a:latin typeface="+mn-lt"/>
              </a:rPr>
              <a:t>)</a:t>
            </a:r>
            <a:r>
              <a:rPr lang="zh-CN" altLang="en-US" dirty="0">
                <a:latin typeface="+mn-lt"/>
              </a:rPr>
              <a:t>是全局最短路径，因此</a:t>
            </a:r>
          </a:p>
          <a:p>
            <a:pPr marL="0" indent="0" eaLnBrk="1" hangingPunct="1">
              <a:lnSpc>
                <a:spcPct val="125000"/>
              </a:lnSpc>
              <a:buNone/>
            </a:pPr>
            <a:r>
              <a:rPr lang="en-US" altLang="zh-CN" sz="2400" dirty="0">
                <a:latin typeface="Times New Roman" pitchFamily="18" charset="0"/>
              </a:rPr>
              <a:t>           </a:t>
            </a:r>
            <a:r>
              <a:rPr lang="en-US" altLang="zh-CN" sz="2800" dirty="0" err="1">
                <a:latin typeface="+mn-lt"/>
              </a:rPr>
              <a:t>dist</a:t>
            </a:r>
            <a:r>
              <a:rPr lang="en-US" altLang="zh-CN" sz="2800" dirty="0">
                <a:latin typeface="+mn-lt"/>
              </a:rPr>
              <a:t>[x] ≤ </a:t>
            </a:r>
            <a:r>
              <a:rPr lang="en-US" altLang="zh-CN" sz="2800" dirty="0" err="1">
                <a:latin typeface="+mn-lt"/>
              </a:rPr>
              <a:t>dist</a:t>
            </a:r>
            <a:r>
              <a:rPr lang="en-US" altLang="zh-CN" sz="2800" dirty="0">
                <a:latin typeface="+mn-lt"/>
              </a:rPr>
              <a:t>[u] + path(</a:t>
            </a:r>
            <a:r>
              <a:rPr lang="en-US" altLang="zh-CN" sz="2800" dirty="0" err="1">
                <a:latin typeface="+mn-lt"/>
              </a:rPr>
              <a:t>u,x</a:t>
            </a:r>
            <a:r>
              <a:rPr lang="en-US" altLang="zh-CN" sz="2800" dirty="0">
                <a:latin typeface="+mn-lt"/>
              </a:rPr>
              <a:t>)</a:t>
            </a:r>
          </a:p>
          <a:p>
            <a:pPr eaLnBrk="1" hangingPunct="1">
              <a:lnSpc>
                <a:spcPct val="125000"/>
              </a:lnSpc>
            </a:pPr>
            <a:endParaRPr lang="en-US" altLang="zh-CN" dirty="0">
              <a:latin typeface="Times New Roman" pitchFamily="18" charset="0"/>
            </a:endParaRPr>
          </a:p>
          <a:p>
            <a:pPr eaLnBrk="1" hangingPunct="1">
              <a:lnSpc>
                <a:spcPct val="125000"/>
              </a:lnSpc>
            </a:pPr>
            <a:endParaRPr lang="en-US" altLang="zh-CN" sz="2400" dirty="0">
              <a:latin typeface="Times New Roman" pitchFamily="18" charset="0"/>
            </a:endParaRPr>
          </a:p>
          <a:p>
            <a:pPr marL="0" indent="0" eaLnBrk="1" hangingPunct="1">
              <a:lnSpc>
                <a:spcPct val="125000"/>
              </a:lnSpc>
              <a:buNone/>
            </a:pPr>
            <a:endParaRPr lang="en-US" altLang="zh-CN" sz="2400" dirty="0">
              <a:latin typeface="Times New Roman" pitchFamily="18" charset="0"/>
            </a:endParaRPr>
          </a:p>
          <a:p>
            <a:pPr marL="0" indent="0" eaLnBrk="1" hangingPunct="1">
              <a:lnSpc>
                <a:spcPct val="125000"/>
              </a:lnSpc>
              <a:buNone/>
            </a:pPr>
            <a:endParaRPr lang="en-US" altLang="zh-CN" dirty="0">
              <a:latin typeface="Times New Roman" pitchFamily="18" charset="0"/>
            </a:endParaRPr>
          </a:p>
          <a:p>
            <a:pPr marL="0" indent="0" eaLnBrk="1" hangingPunct="1">
              <a:lnSpc>
                <a:spcPct val="125000"/>
              </a:lnSpc>
              <a:buNone/>
            </a:pPr>
            <a:endParaRPr lang="en-US" altLang="zh-CN" dirty="0">
              <a:latin typeface="Times New Roman" pitchFamily="18" charset="0"/>
            </a:endParaRPr>
          </a:p>
          <a:p>
            <a:pPr marL="268287" lvl="1" indent="0">
              <a:lnSpc>
                <a:spcPct val="130000"/>
              </a:lnSpc>
              <a:buNone/>
            </a:pPr>
            <a:r>
              <a:rPr lang="zh-CN" altLang="en-US" dirty="0"/>
              <a:t>      </a:t>
            </a:r>
            <a:endParaRPr lang="en-US" altLang="zh-CN" dirty="0"/>
          </a:p>
          <a:p>
            <a:pPr marL="268287" lvl="1" indent="0">
              <a:lnSpc>
                <a:spcPct val="130000"/>
              </a:lnSpc>
              <a:buNone/>
            </a:pPr>
            <a:r>
              <a:rPr lang="zh-CN" altLang="en-US" dirty="0">
                <a:latin typeface="+mn-lt"/>
              </a:rPr>
              <a:t>此时，从源点</a:t>
            </a:r>
            <a:r>
              <a:rPr lang="en-US" altLang="zh-CN" dirty="0">
                <a:latin typeface="+mn-lt"/>
              </a:rPr>
              <a:t>v</a:t>
            </a:r>
            <a:r>
              <a:rPr lang="zh-CN" altLang="en-US" dirty="0">
                <a:latin typeface="+mn-lt"/>
              </a:rPr>
              <a:t>到</a:t>
            </a:r>
            <a:r>
              <a:rPr lang="en-US" altLang="zh-CN" dirty="0" err="1">
                <a:latin typeface="+mn-lt"/>
              </a:rPr>
              <a:t>i</a:t>
            </a:r>
            <a:r>
              <a:rPr lang="zh-CN" altLang="en-US" dirty="0">
                <a:latin typeface="+mn-lt"/>
              </a:rPr>
              <a:t>的最短路径</a:t>
            </a:r>
            <a:r>
              <a:rPr lang="en-US" altLang="zh-CN" dirty="0" err="1">
                <a:latin typeface="+mn-lt"/>
              </a:rPr>
              <a:t>dist</a:t>
            </a:r>
            <a:r>
              <a:rPr lang="en-US" altLang="zh-CN" dirty="0">
                <a:latin typeface="+mn-lt"/>
              </a:rPr>
              <a:t>[</a:t>
            </a:r>
            <a:r>
              <a:rPr lang="en-US" altLang="zh-CN" dirty="0" err="1">
                <a:latin typeface="+mn-lt"/>
              </a:rPr>
              <a:t>i</a:t>
            </a:r>
            <a:r>
              <a:rPr lang="en-US" altLang="zh-CN" dirty="0">
                <a:latin typeface="+mn-lt"/>
              </a:rPr>
              <a:t>]=</a:t>
            </a:r>
            <a:r>
              <a:rPr lang="en-US" altLang="zh-CN" dirty="0" err="1">
                <a:latin typeface="+mn-lt"/>
              </a:rPr>
              <a:t>dist</a:t>
            </a:r>
            <a:r>
              <a:rPr lang="en-US" altLang="zh-CN" dirty="0">
                <a:latin typeface="+mn-lt"/>
              </a:rPr>
              <a:t>[x]+c[</a:t>
            </a:r>
            <a:r>
              <a:rPr lang="en-US" altLang="zh-CN" dirty="0" err="1">
                <a:latin typeface="+mn-lt"/>
              </a:rPr>
              <a:t>x,i</a:t>
            </a:r>
            <a:r>
              <a:rPr lang="en-US" altLang="zh-CN" dirty="0">
                <a:latin typeface="+mn-lt"/>
              </a:rPr>
              <a:t>]</a:t>
            </a:r>
            <a:r>
              <a:rPr lang="zh-CN" altLang="en-US" dirty="0">
                <a:latin typeface="+mn-lt"/>
              </a:rPr>
              <a:t>小于路径</a:t>
            </a:r>
            <a:r>
              <a:rPr lang="en-US" altLang="zh-CN" dirty="0" err="1">
                <a:latin typeface="+mn-lt"/>
              </a:rPr>
              <a:t>v</a:t>
            </a:r>
            <a:r>
              <a:rPr lang="en-US" altLang="zh-CN" dirty="0" err="1">
                <a:latin typeface="+mn-lt"/>
                <a:sym typeface="Wingdings" panose="05000000000000000000" pitchFamily="2" charset="2"/>
              </a:rPr>
              <a:t></a:t>
            </a:r>
            <a:r>
              <a:rPr lang="en-US" altLang="zh-CN" dirty="0" err="1">
                <a:latin typeface="+mn-lt"/>
              </a:rPr>
              <a:t>u</a:t>
            </a:r>
            <a:r>
              <a:rPr lang="en-US" altLang="zh-CN" dirty="0">
                <a:latin typeface="+mn-lt"/>
                <a:sym typeface="Wingdings" panose="05000000000000000000" pitchFamily="2" charset="2"/>
              </a:rPr>
              <a:t> </a:t>
            </a:r>
            <a:r>
              <a:rPr lang="en-US" altLang="zh-CN" dirty="0" err="1">
                <a:latin typeface="+mn-lt"/>
              </a:rPr>
              <a:t>x</a:t>
            </a:r>
            <a:r>
              <a:rPr lang="en-US" altLang="zh-CN" dirty="0" err="1">
                <a:latin typeface="+mn-lt"/>
                <a:sym typeface="Wingdings" panose="05000000000000000000" pitchFamily="2" charset="2"/>
              </a:rPr>
              <a:t></a:t>
            </a:r>
            <a:r>
              <a:rPr lang="en-US" altLang="zh-CN" dirty="0" err="1">
                <a:latin typeface="+mn-lt"/>
              </a:rPr>
              <a:t>i</a:t>
            </a:r>
            <a:r>
              <a:rPr lang="zh-CN" altLang="en-US" dirty="0">
                <a:latin typeface="+mn-lt"/>
              </a:rPr>
              <a:t>的长度，因此算法更新</a:t>
            </a:r>
            <a:r>
              <a:rPr lang="en-US" altLang="zh-CN" dirty="0" err="1">
                <a:latin typeface="+mn-lt"/>
              </a:rPr>
              <a:t>dist</a:t>
            </a:r>
            <a:r>
              <a:rPr lang="en-US" altLang="zh-CN" dirty="0">
                <a:latin typeface="+mn-lt"/>
              </a:rPr>
              <a:t>[</a:t>
            </a:r>
            <a:r>
              <a:rPr lang="en-US" altLang="zh-CN" dirty="0" err="1">
                <a:latin typeface="+mn-lt"/>
              </a:rPr>
              <a:t>i</a:t>
            </a:r>
            <a:r>
              <a:rPr lang="en-US" altLang="zh-CN" dirty="0">
                <a:latin typeface="+mn-lt"/>
              </a:rPr>
              <a:t>]</a:t>
            </a:r>
            <a:r>
              <a:rPr lang="zh-CN" altLang="en-US" dirty="0">
                <a:latin typeface="+mn-lt"/>
              </a:rPr>
              <a:t>时不受路径</a:t>
            </a:r>
            <a:r>
              <a:rPr lang="en-US" altLang="zh-CN" dirty="0" err="1">
                <a:latin typeface="+mn-lt"/>
              </a:rPr>
              <a:t>v</a:t>
            </a:r>
            <a:r>
              <a:rPr lang="en-US" altLang="zh-CN" dirty="0" err="1">
                <a:latin typeface="+mn-lt"/>
                <a:sym typeface="Wingdings" panose="05000000000000000000" pitchFamily="2" charset="2"/>
              </a:rPr>
              <a:t></a:t>
            </a:r>
            <a:r>
              <a:rPr lang="en-US" altLang="zh-CN" dirty="0" err="1">
                <a:latin typeface="+mn-lt"/>
              </a:rPr>
              <a:t>u</a:t>
            </a:r>
            <a:r>
              <a:rPr lang="en-US" altLang="zh-CN" dirty="0">
                <a:latin typeface="+mn-lt"/>
                <a:sym typeface="Wingdings" panose="05000000000000000000" pitchFamily="2" charset="2"/>
              </a:rPr>
              <a:t> </a:t>
            </a:r>
            <a:r>
              <a:rPr lang="en-US" altLang="zh-CN" dirty="0" err="1">
                <a:latin typeface="+mn-lt"/>
              </a:rPr>
              <a:t>x</a:t>
            </a:r>
            <a:r>
              <a:rPr lang="en-US" altLang="zh-CN" dirty="0" err="1">
                <a:latin typeface="+mn-lt"/>
                <a:sym typeface="Wingdings" panose="05000000000000000000" pitchFamily="2" charset="2"/>
              </a:rPr>
              <a:t></a:t>
            </a:r>
            <a:r>
              <a:rPr lang="en-US" altLang="zh-CN" dirty="0" err="1">
                <a:latin typeface="+mn-lt"/>
              </a:rPr>
              <a:t>i</a:t>
            </a:r>
            <a:r>
              <a:rPr lang="zh-CN" altLang="en-US" dirty="0">
                <a:latin typeface="+mn-lt"/>
              </a:rPr>
              <a:t>影响，即</a:t>
            </a:r>
            <a:r>
              <a:rPr lang="en-US" altLang="zh-CN" dirty="0">
                <a:latin typeface="+mn-lt"/>
              </a:rPr>
              <a:t>u</a:t>
            </a:r>
            <a:r>
              <a:rPr lang="zh-CN" altLang="en-US" dirty="0">
                <a:latin typeface="+mn-lt"/>
              </a:rPr>
              <a:t>的加入对</a:t>
            </a:r>
            <a:r>
              <a:rPr lang="en-US" altLang="zh-CN" dirty="0" err="1">
                <a:latin typeface="+mn-lt"/>
              </a:rPr>
              <a:t>dist</a:t>
            </a:r>
            <a:r>
              <a:rPr lang="en-US" altLang="zh-CN" dirty="0">
                <a:latin typeface="+mn-lt"/>
              </a:rPr>
              <a:t>[</a:t>
            </a:r>
            <a:r>
              <a:rPr lang="en-US" altLang="zh-CN" dirty="0" err="1">
                <a:latin typeface="+mn-lt"/>
              </a:rPr>
              <a:t>i</a:t>
            </a:r>
            <a:r>
              <a:rPr lang="en-US" altLang="zh-CN" dirty="0">
                <a:latin typeface="+mn-lt"/>
              </a:rPr>
              <a:t>]</a:t>
            </a:r>
            <a:r>
              <a:rPr lang="zh-CN" altLang="en-US" dirty="0">
                <a:latin typeface="+mn-lt"/>
              </a:rPr>
              <a:t>无影响</a:t>
            </a:r>
            <a:endParaRPr lang="en-US" altLang="zh-CN" dirty="0">
              <a:latin typeface="+mn-lt"/>
            </a:endParaRPr>
          </a:p>
        </p:txBody>
      </p:sp>
      <p:sp>
        <p:nvSpPr>
          <p:cNvPr id="3" name="日期占位符 2">
            <a:extLst>
              <a:ext uri="{FF2B5EF4-FFF2-40B4-BE49-F238E27FC236}">
                <a16:creationId xmlns:a16="http://schemas.microsoft.com/office/drawing/2014/main" id="{DEA5EC5D-C6B9-4932-BF77-B7CE7A496B22}"/>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173D1F87-4561-4D15-B879-7877F108F6A6}"/>
              </a:ext>
            </a:extLst>
          </p:cNvPr>
          <p:cNvSpPr>
            <a:spLocks noGrp="1"/>
          </p:cNvSpPr>
          <p:nvPr>
            <p:ph type="sldNum" sz="quarter" idx="12"/>
          </p:nvPr>
        </p:nvSpPr>
        <p:spPr/>
        <p:txBody>
          <a:bodyPr/>
          <a:lstStyle/>
          <a:p>
            <a:fld id="{EEA58A3B-43CE-4AA0-90B5-EB47AFAFEB34}" type="slidenum">
              <a:rPr lang="zh-CN" altLang="en-US" smtClean="0"/>
              <a:pPr/>
              <a:t>94</a:t>
            </a:fld>
            <a:endParaRPr lang="zh-CN" altLang="en-US" dirty="0"/>
          </a:p>
        </p:txBody>
      </p:sp>
      <p:sp>
        <p:nvSpPr>
          <p:cNvPr id="6" name="Oval 5">
            <a:extLst>
              <a:ext uri="{FF2B5EF4-FFF2-40B4-BE49-F238E27FC236}">
                <a16:creationId xmlns:a16="http://schemas.microsoft.com/office/drawing/2014/main" id="{B64985C8-3BBF-4876-892C-981554EFFC18}"/>
              </a:ext>
            </a:extLst>
          </p:cNvPr>
          <p:cNvSpPr>
            <a:spLocks noChangeArrowheads="1"/>
          </p:cNvSpPr>
          <p:nvPr/>
        </p:nvSpPr>
        <p:spPr bwMode="auto">
          <a:xfrm>
            <a:off x="3117533" y="3636378"/>
            <a:ext cx="642937"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7" name="Oval 6">
            <a:extLst>
              <a:ext uri="{FF2B5EF4-FFF2-40B4-BE49-F238E27FC236}">
                <a16:creationId xmlns:a16="http://schemas.microsoft.com/office/drawing/2014/main" id="{D3506810-861B-4455-BDAA-0DC2A675EA18}"/>
              </a:ext>
            </a:extLst>
          </p:cNvPr>
          <p:cNvSpPr>
            <a:spLocks noChangeArrowheads="1"/>
          </p:cNvSpPr>
          <p:nvPr/>
        </p:nvSpPr>
        <p:spPr bwMode="auto">
          <a:xfrm>
            <a:off x="7292658" y="4285665"/>
            <a:ext cx="642937"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u</a:t>
            </a:r>
          </a:p>
        </p:txBody>
      </p:sp>
      <p:sp>
        <p:nvSpPr>
          <p:cNvPr id="8" name="Oval 7">
            <a:extLst>
              <a:ext uri="{FF2B5EF4-FFF2-40B4-BE49-F238E27FC236}">
                <a16:creationId xmlns:a16="http://schemas.microsoft.com/office/drawing/2014/main" id="{E61A8FF4-5312-4AFE-8F58-2B1B4AD1FD7E}"/>
              </a:ext>
            </a:extLst>
          </p:cNvPr>
          <p:cNvSpPr>
            <a:spLocks noChangeArrowheads="1"/>
          </p:cNvSpPr>
          <p:nvPr/>
        </p:nvSpPr>
        <p:spPr bwMode="auto">
          <a:xfrm>
            <a:off x="2612708" y="2574290"/>
            <a:ext cx="4465637" cy="26638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9" name="Text Box 8">
            <a:extLst>
              <a:ext uri="{FF2B5EF4-FFF2-40B4-BE49-F238E27FC236}">
                <a16:creationId xmlns:a16="http://schemas.microsoft.com/office/drawing/2014/main" id="{60D55127-6162-4245-9247-F0AA36F7E916}"/>
              </a:ext>
            </a:extLst>
          </p:cNvPr>
          <p:cNvSpPr txBox="1">
            <a:spLocks noChangeArrowheads="1"/>
          </p:cNvSpPr>
          <p:nvPr/>
        </p:nvSpPr>
        <p:spPr bwMode="auto">
          <a:xfrm>
            <a:off x="3156676" y="3183103"/>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老</a:t>
            </a:r>
            <a:r>
              <a:rPr lang="en-US" altLang="zh-CN" sz="2400" dirty="0">
                <a:latin typeface="+mn-lt"/>
              </a:rPr>
              <a:t>S</a:t>
            </a:r>
            <a:r>
              <a:rPr lang="en-US" altLang="zh-CN" sz="2400" baseline="-25000" dirty="0">
                <a:solidFill>
                  <a:srgbClr val="000000"/>
                </a:solidFill>
                <a:latin typeface="+mn-lt"/>
              </a:rPr>
              <a:t>i</a:t>
            </a:r>
            <a:endParaRPr lang="en-US" altLang="zh-CN" sz="2400" dirty="0">
              <a:latin typeface="+mn-lt"/>
            </a:endParaRPr>
          </a:p>
        </p:txBody>
      </p:sp>
      <p:sp>
        <p:nvSpPr>
          <p:cNvPr id="10" name="Text Box 9">
            <a:extLst>
              <a:ext uri="{FF2B5EF4-FFF2-40B4-BE49-F238E27FC236}">
                <a16:creationId xmlns:a16="http://schemas.microsoft.com/office/drawing/2014/main" id="{355A1D5D-0704-4A0E-AD0F-BE8D78E93A5A}"/>
              </a:ext>
            </a:extLst>
          </p:cNvPr>
          <p:cNvSpPr txBox="1">
            <a:spLocks noChangeArrowheads="1"/>
          </p:cNvSpPr>
          <p:nvPr/>
        </p:nvSpPr>
        <p:spPr bwMode="auto">
          <a:xfrm>
            <a:off x="7581583" y="3582353"/>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mn-lt"/>
              </a:rPr>
              <a:t>V-S</a:t>
            </a:r>
          </a:p>
        </p:txBody>
      </p:sp>
      <p:sp>
        <p:nvSpPr>
          <p:cNvPr id="11" name="Oval 10">
            <a:extLst>
              <a:ext uri="{FF2B5EF4-FFF2-40B4-BE49-F238E27FC236}">
                <a16:creationId xmlns:a16="http://schemas.microsoft.com/office/drawing/2014/main" id="{A2928023-A46C-4A66-8A97-C603443A0480}"/>
              </a:ext>
            </a:extLst>
          </p:cNvPr>
          <p:cNvSpPr>
            <a:spLocks noChangeArrowheads="1"/>
          </p:cNvSpPr>
          <p:nvPr/>
        </p:nvSpPr>
        <p:spPr bwMode="auto">
          <a:xfrm>
            <a:off x="4268470" y="2701340"/>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x</a:t>
            </a:r>
          </a:p>
        </p:txBody>
      </p:sp>
      <p:sp>
        <p:nvSpPr>
          <p:cNvPr id="12" name="Freeform 12">
            <a:extLst>
              <a:ext uri="{FF2B5EF4-FFF2-40B4-BE49-F238E27FC236}">
                <a16:creationId xmlns:a16="http://schemas.microsoft.com/office/drawing/2014/main" id="{6BD2C03E-2843-4840-8F7A-9A3EFE090023}"/>
              </a:ext>
            </a:extLst>
          </p:cNvPr>
          <p:cNvSpPr>
            <a:spLocks/>
          </p:cNvSpPr>
          <p:nvPr/>
        </p:nvSpPr>
        <p:spPr bwMode="auto">
          <a:xfrm>
            <a:off x="3620770" y="4230053"/>
            <a:ext cx="3673475" cy="442912"/>
          </a:xfrm>
          <a:custGeom>
            <a:avLst/>
            <a:gdLst>
              <a:gd name="T0" fmla="*/ 0 w 2314"/>
              <a:gd name="T1" fmla="*/ 0 h 279"/>
              <a:gd name="T2" fmla="*/ 2147483647 w 2314"/>
              <a:gd name="T3" fmla="*/ 2147483647 h 279"/>
              <a:gd name="T4" fmla="*/ 2147483647 w 2314"/>
              <a:gd name="T5" fmla="*/ 2147483647 h 279"/>
              <a:gd name="T6" fmla="*/ 2147483647 w 2314"/>
              <a:gd name="T7" fmla="*/ 2147483647 h 279"/>
              <a:gd name="T8" fmla="*/ 2147483647 w 2314"/>
              <a:gd name="T9" fmla="*/ 2147483647 h 279"/>
              <a:gd name="T10" fmla="*/ 2147483647 w 2314"/>
              <a:gd name="T11" fmla="*/ 2147483647 h 279"/>
              <a:gd name="T12" fmla="*/ 2147483647 w 2314"/>
              <a:gd name="T13" fmla="*/ 2147483647 h 279"/>
              <a:gd name="T14" fmla="*/ 0 60000 65536"/>
              <a:gd name="T15" fmla="*/ 0 60000 65536"/>
              <a:gd name="T16" fmla="*/ 0 60000 65536"/>
              <a:gd name="T17" fmla="*/ 0 60000 65536"/>
              <a:gd name="T18" fmla="*/ 0 60000 65536"/>
              <a:gd name="T19" fmla="*/ 0 60000 65536"/>
              <a:gd name="T20" fmla="*/ 0 60000 65536"/>
              <a:gd name="T21" fmla="*/ 0 w 2314"/>
              <a:gd name="T22" fmla="*/ 0 h 279"/>
              <a:gd name="T23" fmla="*/ 2314 w 2314"/>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14" h="279">
                <a:moveTo>
                  <a:pt x="0" y="0"/>
                </a:moveTo>
                <a:cubicBezTo>
                  <a:pt x="128" y="49"/>
                  <a:pt x="257" y="98"/>
                  <a:pt x="363" y="136"/>
                </a:cubicBezTo>
                <a:cubicBezTo>
                  <a:pt x="469" y="174"/>
                  <a:pt x="499" y="242"/>
                  <a:pt x="635" y="227"/>
                </a:cubicBezTo>
                <a:cubicBezTo>
                  <a:pt x="771" y="212"/>
                  <a:pt x="1021" y="39"/>
                  <a:pt x="1180" y="46"/>
                </a:cubicBezTo>
                <a:cubicBezTo>
                  <a:pt x="1339" y="53"/>
                  <a:pt x="1475" y="265"/>
                  <a:pt x="1588" y="272"/>
                </a:cubicBezTo>
                <a:cubicBezTo>
                  <a:pt x="1701" y="279"/>
                  <a:pt x="1739" y="91"/>
                  <a:pt x="1860" y="91"/>
                </a:cubicBezTo>
                <a:cubicBezTo>
                  <a:pt x="1981" y="91"/>
                  <a:pt x="2238" y="242"/>
                  <a:pt x="2314" y="272"/>
                </a:cubicBezTo>
              </a:path>
            </a:pathLst>
          </a:custGeom>
          <a:noFill/>
          <a:ln w="63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3" name="Text Box 13">
            <a:extLst>
              <a:ext uri="{FF2B5EF4-FFF2-40B4-BE49-F238E27FC236}">
                <a16:creationId xmlns:a16="http://schemas.microsoft.com/office/drawing/2014/main" id="{191BC4EF-70A9-4203-90F4-5CFD3AC0FB29}"/>
              </a:ext>
            </a:extLst>
          </p:cNvPr>
          <p:cNvSpPr txBox="1">
            <a:spLocks noChangeArrowheads="1"/>
          </p:cNvSpPr>
          <p:nvPr/>
        </p:nvSpPr>
        <p:spPr bwMode="auto">
          <a:xfrm>
            <a:off x="2612708" y="3798253"/>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源</a:t>
            </a:r>
          </a:p>
        </p:txBody>
      </p:sp>
      <p:sp>
        <p:nvSpPr>
          <p:cNvPr id="14" name="Line 14">
            <a:extLst>
              <a:ext uri="{FF2B5EF4-FFF2-40B4-BE49-F238E27FC236}">
                <a16:creationId xmlns:a16="http://schemas.microsoft.com/office/drawing/2014/main" id="{16EA5DDC-5C4D-474E-84FF-64214D87E0B7}"/>
              </a:ext>
            </a:extLst>
          </p:cNvPr>
          <p:cNvSpPr>
            <a:spLocks noChangeShapeType="1"/>
          </p:cNvSpPr>
          <p:nvPr/>
        </p:nvSpPr>
        <p:spPr bwMode="auto">
          <a:xfrm flipV="1">
            <a:off x="4844733" y="2286953"/>
            <a:ext cx="2808287" cy="576262"/>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Oval 15">
            <a:extLst>
              <a:ext uri="{FF2B5EF4-FFF2-40B4-BE49-F238E27FC236}">
                <a16:creationId xmlns:a16="http://schemas.microsoft.com/office/drawing/2014/main" id="{A60336C0-25A2-43F6-97FF-4E49E0EF2EA8}"/>
              </a:ext>
            </a:extLst>
          </p:cNvPr>
          <p:cNvSpPr>
            <a:spLocks noChangeArrowheads="1"/>
          </p:cNvSpPr>
          <p:nvPr/>
        </p:nvSpPr>
        <p:spPr bwMode="auto">
          <a:xfrm>
            <a:off x="7653020" y="1909178"/>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err="1"/>
              <a:t>i</a:t>
            </a:r>
            <a:endParaRPr lang="en-US" altLang="zh-CN" sz="2400" dirty="0"/>
          </a:p>
        </p:txBody>
      </p:sp>
      <p:sp>
        <p:nvSpPr>
          <p:cNvPr id="16" name="Freeform 16">
            <a:extLst>
              <a:ext uri="{FF2B5EF4-FFF2-40B4-BE49-F238E27FC236}">
                <a16:creationId xmlns:a16="http://schemas.microsoft.com/office/drawing/2014/main" id="{341641CA-78A9-44F1-809B-C48C70184196}"/>
              </a:ext>
            </a:extLst>
          </p:cNvPr>
          <p:cNvSpPr>
            <a:spLocks/>
          </p:cNvSpPr>
          <p:nvPr/>
        </p:nvSpPr>
        <p:spPr bwMode="auto">
          <a:xfrm>
            <a:off x="4844733" y="3150553"/>
            <a:ext cx="2736850" cy="1152525"/>
          </a:xfrm>
          <a:custGeom>
            <a:avLst/>
            <a:gdLst>
              <a:gd name="T0" fmla="*/ 2147483647 w 1724"/>
              <a:gd name="T1" fmla="*/ 2147483647 h 726"/>
              <a:gd name="T2" fmla="*/ 2147483647 w 1724"/>
              <a:gd name="T3" fmla="*/ 2147483647 h 726"/>
              <a:gd name="T4" fmla="*/ 2147483647 w 1724"/>
              <a:gd name="T5" fmla="*/ 2147483647 h 726"/>
              <a:gd name="T6" fmla="*/ 2147483647 w 1724"/>
              <a:gd name="T7" fmla="*/ 2147483647 h 726"/>
              <a:gd name="T8" fmla="*/ 0 w 1724"/>
              <a:gd name="T9" fmla="*/ 0 h 726"/>
              <a:gd name="T10" fmla="*/ 0 60000 65536"/>
              <a:gd name="T11" fmla="*/ 0 60000 65536"/>
              <a:gd name="T12" fmla="*/ 0 60000 65536"/>
              <a:gd name="T13" fmla="*/ 0 60000 65536"/>
              <a:gd name="T14" fmla="*/ 0 60000 65536"/>
              <a:gd name="T15" fmla="*/ 0 w 1724"/>
              <a:gd name="T16" fmla="*/ 0 h 726"/>
              <a:gd name="T17" fmla="*/ 1724 w 1724"/>
              <a:gd name="T18" fmla="*/ 726 h 726"/>
            </a:gdLst>
            <a:ahLst/>
            <a:cxnLst>
              <a:cxn ang="T10">
                <a:pos x="T0" y="T1"/>
              </a:cxn>
              <a:cxn ang="T11">
                <a:pos x="T2" y="T3"/>
              </a:cxn>
              <a:cxn ang="T12">
                <a:pos x="T4" y="T5"/>
              </a:cxn>
              <a:cxn ang="T13">
                <a:pos x="T6" y="T7"/>
              </a:cxn>
              <a:cxn ang="T14">
                <a:pos x="T8" y="T9"/>
              </a:cxn>
            </a:cxnLst>
            <a:rect l="T15" t="T16" r="T17" b="T18"/>
            <a:pathLst>
              <a:path w="1724" h="726">
                <a:moveTo>
                  <a:pt x="1724" y="726"/>
                </a:moveTo>
                <a:cubicBezTo>
                  <a:pt x="1618" y="609"/>
                  <a:pt x="1512" y="492"/>
                  <a:pt x="1361" y="454"/>
                </a:cubicBezTo>
                <a:cubicBezTo>
                  <a:pt x="1210" y="416"/>
                  <a:pt x="967" y="544"/>
                  <a:pt x="816" y="499"/>
                </a:cubicBezTo>
                <a:cubicBezTo>
                  <a:pt x="665" y="454"/>
                  <a:pt x="590" y="264"/>
                  <a:pt x="454" y="181"/>
                </a:cubicBezTo>
                <a:cubicBezTo>
                  <a:pt x="318" y="98"/>
                  <a:pt x="76" y="30"/>
                  <a:pt x="0" y="0"/>
                </a:cubicBezTo>
              </a:path>
            </a:pathLst>
          </a:custGeom>
          <a:noFill/>
          <a:ln w="63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7" name="Text Box 18">
            <a:extLst>
              <a:ext uri="{FF2B5EF4-FFF2-40B4-BE49-F238E27FC236}">
                <a16:creationId xmlns:a16="http://schemas.microsoft.com/office/drawing/2014/main" id="{478F6906-EA74-4689-9489-797EAF35BAEB}"/>
              </a:ext>
            </a:extLst>
          </p:cNvPr>
          <p:cNvSpPr txBox="1">
            <a:spLocks noChangeArrowheads="1"/>
          </p:cNvSpPr>
          <p:nvPr/>
        </p:nvSpPr>
        <p:spPr bwMode="auto">
          <a:xfrm>
            <a:off x="7974489" y="3981609"/>
            <a:ext cx="886781" cy="46166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新</a:t>
            </a:r>
            <a:r>
              <a:rPr lang="en-US" altLang="zh-CN" sz="2400" dirty="0">
                <a:latin typeface="+mn-lt"/>
              </a:rPr>
              <a:t>S</a:t>
            </a:r>
            <a:r>
              <a:rPr lang="en-US" altLang="zh-CN" sz="2400" baseline="-25000" dirty="0">
                <a:solidFill>
                  <a:srgbClr val="000000"/>
                </a:solidFill>
                <a:latin typeface="+mn-lt"/>
              </a:rPr>
              <a:t>i+1</a:t>
            </a:r>
            <a:endParaRPr lang="en-US" altLang="zh-CN" sz="2400" dirty="0">
              <a:latin typeface="+mn-lt"/>
            </a:endParaRPr>
          </a:p>
        </p:txBody>
      </p:sp>
      <p:sp>
        <p:nvSpPr>
          <p:cNvPr id="18" name="Freeform 19">
            <a:extLst>
              <a:ext uri="{FF2B5EF4-FFF2-40B4-BE49-F238E27FC236}">
                <a16:creationId xmlns:a16="http://schemas.microsoft.com/office/drawing/2014/main" id="{99319F51-31EA-486E-91ED-9C6BFBC5FE0F}"/>
              </a:ext>
            </a:extLst>
          </p:cNvPr>
          <p:cNvSpPr>
            <a:spLocks/>
          </p:cNvSpPr>
          <p:nvPr/>
        </p:nvSpPr>
        <p:spPr bwMode="auto">
          <a:xfrm>
            <a:off x="3620770" y="3295015"/>
            <a:ext cx="792163" cy="541338"/>
          </a:xfrm>
          <a:custGeom>
            <a:avLst/>
            <a:gdLst>
              <a:gd name="T0" fmla="*/ 0 w 499"/>
              <a:gd name="T1" fmla="*/ 2147483647 h 341"/>
              <a:gd name="T2" fmla="*/ 2147483647 w 499"/>
              <a:gd name="T3" fmla="*/ 2147483647 h 341"/>
              <a:gd name="T4" fmla="*/ 2147483647 w 499"/>
              <a:gd name="T5" fmla="*/ 2147483647 h 341"/>
              <a:gd name="T6" fmla="*/ 2147483647 w 499"/>
              <a:gd name="T7" fmla="*/ 0 h 341"/>
              <a:gd name="T8" fmla="*/ 0 60000 65536"/>
              <a:gd name="T9" fmla="*/ 0 60000 65536"/>
              <a:gd name="T10" fmla="*/ 0 60000 65536"/>
              <a:gd name="T11" fmla="*/ 0 60000 65536"/>
              <a:gd name="T12" fmla="*/ 0 w 499"/>
              <a:gd name="T13" fmla="*/ 0 h 341"/>
              <a:gd name="T14" fmla="*/ 499 w 499"/>
              <a:gd name="T15" fmla="*/ 341 h 341"/>
            </a:gdLst>
            <a:ahLst/>
            <a:cxnLst>
              <a:cxn ang="T8">
                <a:pos x="T0" y="T1"/>
              </a:cxn>
              <a:cxn ang="T9">
                <a:pos x="T2" y="T3"/>
              </a:cxn>
              <a:cxn ang="T10">
                <a:pos x="T4" y="T5"/>
              </a:cxn>
              <a:cxn ang="T11">
                <a:pos x="T6" y="T7"/>
              </a:cxn>
            </a:cxnLst>
            <a:rect l="T12" t="T13" r="T14" b="T15"/>
            <a:pathLst>
              <a:path w="499" h="341">
                <a:moveTo>
                  <a:pt x="0" y="273"/>
                </a:moveTo>
                <a:cubicBezTo>
                  <a:pt x="105" y="307"/>
                  <a:pt x="211" y="341"/>
                  <a:pt x="272" y="318"/>
                </a:cubicBezTo>
                <a:cubicBezTo>
                  <a:pt x="333" y="295"/>
                  <a:pt x="325" y="189"/>
                  <a:pt x="363" y="136"/>
                </a:cubicBezTo>
                <a:cubicBezTo>
                  <a:pt x="401" y="83"/>
                  <a:pt x="476" y="23"/>
                  <a:pt x="499" y="0"/>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 name="Text Box 20">
            <a:extLst>
              <a:ext uri="{FF2B5EF4-FFF2-40B4-BE49-F238E27FC236}">
                <a16:creationId xmlns:a16="http://schemas.microsoft.com/office/drawing/2014/main" id="{4309EF92-F8C3-4480-B7AB-BBEDEBA8F7D1}"/>
              </a:ext>
            </a:extLst>
          </p:cNvPr>
          <p:cNvSpPr txBox="1">
            <a:spLocks noChangeArrowheads="1"/>
          </p:cNvSpPr>
          <p:nvPr/>
        </p:nvSpPr>
        <p:spPr bwMode="auto">
          <a:xfrm>
            <a:off x="5060633" y="4447540"/>
            <a:ext cx="860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err="1">
                <a:solidFill>
                  <a:srgbClr val="FF0000"/>
                </a:solidFill>
                <a:latin typeface="+mn-lt"/>
              </a:rPr>
              <a:t>dist</a:t>
            </a:r>
            <a:r>
              <a:rPr lang="en-US" altLang="zh-CN" sz="2000" dirty="0">
                <a:solidFill>
                  <a:srgbClr val="FF0000"/>
                </a:solidFill>
                <a:latin typeface="+mn-lt"/>
              </a:rPr>
              <a:t>[u]</a:t>
            </a:r>
          </a:p>
        </p:txBody>
      </p:sp>
      <p:sp>
        <p:nvSpPr>
          <p:cNvPr id="20" name="Text Box 23">
            <a:extLst>
              <a:ext uri="{FF2B5EF4-FFF2-40B4-BE49-F238E27FC236}">
                <a16:creationId xmlns:a16="http://schemas.microsoft.com/office/drawing/2014/main" id="{C44A8BB7-F2B2-4C1B-988C-529E53812D81}"/>
              </a:ext>
            </a:extLst>
          </p:cNvPr>
          <p:cNvSpPr txBox="1">
            <a:spLocks noChangeArrowheads="1"/>
          </p:cNvSpPr>
          <p:nvPr/>
        </p:nvSpPr>
        <p:spPr bwMode="auto">
          <a:xfrm>
            <a:off x="6573520" y="1972628"/>
            <a:ext cx="774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FF0000"/>
                </a:solidFill>
                <a:latin typeface="+mn-lt"/>
              </a:rPr>
              <a:t>c[x][i]</a:t>
            </a:r>
          </a:p>
        </p:txBody>
      </p:sp>
      <p:sp>
        <p:nvSpPr>
          <p:cNvPr id="21" name="Oval 25">
            <a:extLst>
              <a:ext uri="{FF2B5EF4-FFF2-40B4-BE49-F238E27FC236}">
                <a16:creationId xmlns:a16="http://schemas.microsoft.com/office/drawing/2014/main" id="{AF9523F4-68BE-438D-A98C-A39C3F165BA4}"/>
              </a:ext>
            </a:extLst>
          </p:cNvPr>
          <p:cNvSpPr>
            <a:spLocks noChangeArrowheads="1"/>
          </p:cNvSpPr>
          <p:nvPr/>
        </p:nvSpPr>
        <p:spPr bwMode="auto">
          <a:xfrm>
            <a:off x="2539683" y="2429828"/>
            <a:ext cx="5976937" cy="3024187"/>
          </a:xfrm>
          <a:prstGeom prst="ellipse">
            <a:avLst/>
          </a:prstGeom>
          <a:noFill/>
          <a:ln w="63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2" name="Text Box 26">
            <a:extLst>
              <a:ext uri="{FF2B5EF4-FFF2-40B4-BE49-F238E27FC236}">
                <a16:creationId xmlns:a16="http://schemas.microsoft.com/office/drawing/2014/main" id="{CCC50340-AAAF-44CA-86EC-246AA8FBCA25}"/>
              </a:ext>
            </a:extLst>
          </p:cNvPr>
          <p:cNvSpPr txBox="1">
            <a:spLocks noChangeArrowheads="1"/>
          </p:cNvSpPr>
          <p:nvPr/>
        </p:nvSpPr>
        <p:spPr bwMode="auto">
          <a:xfrm>
            <a:off x="4052570" y="3483928"/>
            <a:ext cx="846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err="1">
                <a:solidFill>
                  <a:srgbClr val="FF0000"/>
                </a:solidFill>
                <a:latin typeface="+mn-lt"/>
              </a:rPr>
              <a:t>dist</a:t>
            </a:r>
            <a:r>
              <a:rPr lang="en-US" altLang="zh-CN" sz="2000" dirty="0">
                <a:solidFill>
                  <a:srgbClr val="FF0000"/>
                </a:solidFill>
                <a:latin typeface="+mn-lt"/>
              </a:rPr>
              <a:t>[x]</a:t>
            </a:r>
          </a:p>
        </p:txBody>
      </p:sp>
      <p:sp>
        <p:nvSpPr>
          <p:cNvPr id="23" name="Text Box 27">
            <a:extLst>
              <a:ext uri="{FF2B5EF4-FFF2-40B4-BE49-F238E27FC236}">
                <a16:creationId xmlns:a16="http://schemas.microsoft.com/office/drawing/2014/main" id="{0E7914D6-3FB0-48FD-925E-A0DA6DD93F0F}"/>
              </a:ext>
            </a:extLst>
          </p:cNvPr>
          <p:cNvSpPr txBox="1">
            <a:spLocks noChangeArrowheads="1"/>
          </p:cNvSpPr>
          <p:nvPr/>
        </p:nvSpPr>
        <p:spPr bwMode="auto">
          <a:xfrm>
            <a:off x="5852795" y="3509328"/>
            <a:ext cx="11280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solidFill>
                  <a:srgbClr val="FF0000"/>
                </a:solidFill>
                <a:latin typeface="+mn-lt"/>
              </a:rPr>
              <a:t>path(</a:t>
            </a:r>
            <a:r>
              <a:rPr lang="en-US" altLang="zh-CN" sz="2000" dirty="0" err="1">
                <a:solidFill>
                  <a:srgbClr val="FF0000"/>
                </a:solidFill>
                <a:latin typeface="+mn-lt"/>
              </a:rPr>
              <a:t>u,x</a:t>
            </a:r>
            <a:r>
              <a:rPr lang="en-US" altLang="zh-CN" sz="2000" dirty="0">
                <a:solidFill>
                  <a:srgbClr val="FF0000"/>
                </a:solidFill>
                <a:latin typeface="+mn-lt"/>
              </a:rPr>
              <a:t>)</a:t>
            </a:r>
          </a:p>
        </p:txBody>
      </p:sp>
    </p:spTree>
    <p:extLst>
      <p:ext uri="{BB962C8B-B14F-4D97-AF65-F5344CB8AC3E}">
        <p14:creationId xmlns:p14="http://schemas.microsoft.com/office/powerpoint/2010/main" val="1465447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9A309E-D72F-416F-8542-B641554523C0}"/>
              </a:ext>
            </a:extLst>
          </p:cNvPr>
          <p:cNvSpPr>
            <a:spLocks noGrp="1"/>
          </p:cNvSpPr>
          <p:nvPr>
            <p:ph type="title"/>
          </p:nvPr>
        </p:nvSpPr>
        <p:spPr/>
        <p:txBody>
          <a:bodyPr/>
          <a:lstStyle/>
          <a:p>
            <a:r>
              <a:rPr lang="zh-CN" altLang="en-US" dirty="0">
                <a:latin typeface="Times New Roman" pitchFamily="18" charset="0"/>
              </a:rPr>
              <a:t>最优子结构性质</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00A22B-6AE4-4A75-8B82-8C514E4A2712}"/>
                  </a:ext>
                </a:extLst>
              </p:cNvPr>
              <p:cNvSpPr>
                <a:spLocks noGrp="1"/>
              </p:cNvSpPr>
              <p:nvPr>
                <p:ph idx="1"/>
              </p:nvPr>
            </p:nvSpPr>
            <p:spPr/>
            <p:txBody>
              <a:bodyPr>
                <a:normAutofit lnSpcReduction="10000"/>
              </a:bodyPr>
              <a:lstStyle/>
              <a:p>
                <a:r>
                  <a:rPr lang="zh-CN" altLang="en-US" sz="2400" dirty="0"/>
                  <a:t>因此，</a:t>
                </a:r>
                <a:r>
                  <a:rPr lang="zh-CN" altLang="en-US" sz="2400" b="1" dirty="0">
                    <a:solidFill>
                      <a:srgbClr val="C00000"/>
                    </a:solidFill>
                  </a:rPr>
                  <a:t>无论算法中</a:t>
                </a:r>
                <a:r>
                  <a:rPr lang="en-US" altLang="zh-CN" sz="2400" b="1" dirty="0" err="1">
                    <a:solidFill>
                      <a:srgbClr val="C00000"/>
                    </a:solidFill>
                  </a:rPr>
                  <a:t>dist</a:t>
                </a:r>
                <a:r>
                  <a:rPr lang="en-US" altLang="zh-CN" sz="2400" b="1" dirty="0">
                    <a:solidFill>
                      <a:srgbClr val="C00000"/>
                    </a:solidFill>
                  </a:rPr>
                  <a:t>[u]</a:t>
                </a:r>
                <a:r>
                  <a:rPr lang="zh-CN" altLang="en-US" sz="2400" b="1" dirty="0">
                    <a:solidFill>
                      <a:srgbClr val="C00000"/>
                    </a:solidFill>
                  </a:rPr>
                  <a:t>的值是否变化，它总是关于当前顶点集</a:t>
                </a:r>
                <a:r>
                  <a:rPr lang="en-US" altLang="zh-CN" sz="2400" b="1" dirty="0">
                    <a:solidFill>
                      <a:srgbClr val="C00000"/>
                    </a:solidFill>
                  </a:rPr>
                  <a:t>S</a:t>
                </a:r>
                <a:r>
                  <a:rPr lang="en-US" altLang="zh-CN" sz="2400" b="1" baseline="-25000" dirty="0">
                    <a:solidFill>
                      <a:srgbClr val="C00000"/>
                    </a:solidFill>
                  </a:rPr>
                  <a:t>i</a:t>
                </a:r>
                <a:r>
                  <a:rPr lang="zh-CN" altLang="en-US" sz="2400" b="1" dirty="0">
                    <a:solidFill>
                      <a:srgbClr val="C00000"/>
                    </a:solidFill>
                  </a:rPr>
                  <a:t>的到顶点</a:t>
                </a:r>
                <a:r>
                  <a:rPr lang="en-US" altLang="zh-CN" sz="2400" b="1" dirty="0">
                    <a:solidFill>
                      <a:srgbClr val="C00000"/>
                    </a:solidFill>
                  </a:rPr>
                  <a:t>u</a:t>
                </a:r>
                <a:r>
                  <a:rPr lang="zh-CN" altLang="en-US" sz="2400" b="1" dirty="0">
                    <a:solidFill>
                      <a:srgbClr val="C00000"/>
                    </a:solidFill>
                  </a:rPr>
                  <a:t>的最短路径</a:t>
                </a:r>
                <a:endParaRPr lang="en-US" altLang="zh-CN" sz="2400" b="1" dirty="0">
                  <a:solidFill>
                    <a:srgbClr val="C00000"/>
                  </a:solidFill>
                </a:endParaRPr>
              </a:p>
              <a:p>
                <a:pPr lvl="1"/>
                <a:r>
                  <a:rPr lang="zh-CN" altLang="en-US" dirty="0"/>
                  <a:t>只针对子集</a:t>
                </a:r>
                <a:r>
                  <a:rPr lang="en-US" altLang="zh-CN" dirty="0"/>
                  <a:t>S</a:t>
                </a:r>
                <a:r>
                  <a:rPr lang="en-US" altLang="zh-CN" baseline="-25000" dirty="0"/>
                  <a:t>i</a:t>
                </a:r>
                <a:r>
                  <a:rPr lang="zh-CN" altLang="en-US" dirty="0"/>
                  <a:t>，不一定是全局最优，</a:t>
                </a:r>
                <a:r>
                  <a:rPr lang="en-US" altLang="zh-CN" dirty="0" err="1"/>
                  <a:t>i</a:t>
                </a:r>
                <a:r>
                  <a:rPr lang="en-US" altLang="zh-CN" dirty="0"/>
                  <a:t>=0,1,…,n</a:t>
                </a:r>
                <a:endParaRPr lang="zh-CN" altLang="en-US" dirty="0"/>
              </a:p>
              <a:p>
                <a:pPr>
                  <a:lnSpc>
                    <a:spcPct val="130000"/>
                  </a:lnSpc>
                </a:pPr>
                <a:r>
                  <a:rPr lang="zh-CN" altLang="en-US" sz="2400" dirty="0"/>
                  <a:t>得证：对于加入</a:t>
                </a:r>
                <a:r>
                  <a:rPr lang="en-US" altLang="zh-CN" sz="2400" dirty="0"/>
                  <a:t>u</a:t>
                </a:r>
                <a:r>
                  <a:rPr lang="zh-CN" altLang="en-US" sz="2400" dirty="0"/>
                  <a:t>之前、之后的老</a:t>
                </a:r>
                <a:r>
                  <a:rPr lang="en-US" altLang="zh-CN" sz="2400" dirty="0"/>
                  <a:t>S</a:t>
                </a:r>
                <a:r>
                  <a:rPr lang="en-US" altLang="zh-CN" baseline="-25000" dirty="0"/>
                  <a:t>i</a:t>
                </a:r>
                <a:r>
                  <a:rPr lang="zh-CN" altLang="en-US" dirty="0"/>
                  <a:t>和新</a:t>
                </a:r>
                <a:r>
                  <a:rPr lang="en-US" altLang="zh-CN" sz="2400" dirty="0"/>
                  <a:t>S</a:t>
                </a:r>
                <a:r>
                  <a:rPr lang="en-US" altLang="zh-CN" baseline="-25000" dirty="0"/>
                  <a:t>i+1</a:t>
                </a:r>
                <a:r>
                  <a:rPr lang="zh-CN" altLang="en-US" sz="2400" dirty="0"/>
                  <a:t>所对应的</a:t>
                </a:r>
                <a:r>
                  <a:rPr lang="en-US" altLang="zh-CN" sz="2400" dirty="0"/>
                  <a:t>2</a:t>
                </a:r>
                <a:r>
                  <a:rPr lang="zh-CN" altLang="en-US" sz="2400" dirty="0"/>
                  <a:t>个子问题，算法执行过程保证了</a:t>
                </a:r>
                <a:r>
                  <a:rPr lang="en-US" altLang="zh-CN" sz="2400" dirty="0" err="1"/>
                  <a:t>dist</a:t>
                </a:r>
                <a:r>
                  <a:rPr lang="en-US" altLang="zh-CN" sz="2400" dirty="0"/>
                  <a:t>[u]</a:t>
                </a:r>
                <a:r>
                  <a:rPr lang="zh-CN" altLang="en-US" sz="2400" dirty="0"/>
                  <a:t>始终是</a:t>
                </a:r>
                <a:r>
                  <a:rPr lang="en-US" altLang="zh-CN" sz="2400" dirty="0"/>
                  <a:t>u</a:t>
                </a:r>
                <a:r>
                  <a:rPr lang="zh-CN" altLang="en-US" sz="2400" dirty="0"/>
                  <a:t>相对于</a:t>
                </a:r>
                <a:r>
                  <a:rPr lang="en-US" altLang="zh-CN" sz="2400" dirty="0"/>
                  <a:t>S</a:t>
                </a:r>
                <a:r>
                  <a:rPr lang="en-US" altLang="zh-CN" baseline="-25000" dirty="0"/>
                  <a:t>i</a:t>
                </a:r>
                <a:r>
                  <a:rPr lang="zh-CN" altLang="en-US" dirty="0"/>
                  <a:t>和</a:t>
                </a:r>
                <a:r>
                  <a:rPr lang="en-US" altLang="zh-CN" sz="2400" dirty="0"/>
                  <a:t>S</a:t>
                </a:r>
                <a:r>
                  <a:rPr lang="en-US" altLang="zh-CN" baseline="-25000" dirty="0"/>
                  <a:t>i+1</a:t>
                </a:r>
                <a:r>
                  <a:rPr lang="zh-CN" altLang="en-US" sz="2400" dirty="0"/>
                  <a:t>的最优解</a:t>
                </a:r>
                <a:endParaRPr lang="en-US" altLang="zh-CN" sz="2400" dirty="0"/>
              </a:p>
              <a:p>
                <a:pPr lvl="1">
                  <a:lnSpc>
                    <a:spcPct val="130000"/>
                  </a:lnSpc>
                </a:pPr>
                <a:r>
                  <a:rPr lang="zh-CN" altLang="en-US" b="1" dirty="0"/>
                  <a:t>针对子问题</a:t>
                </a:r>
                <a:r>
                  <a:rPr lang="en-US" altLang="zh-CN" b="1" dirty="0"/>
                  <a:t>S</a:t>
                </a:r>
                <a:r>
                  <a:rPr lang="en-US" altLang="zh-CN" b="1" baseline="-25000" dirty="0"/>
                  <a:t>i+1</a:t>
                </a:r>
                <a:r>
                  <a:rPr lang="zh-CN" altLang="en-US" b="1" dirty="0"/>
                  <a:t>的最优解，包含了针对规模更小的子问题</a:t>
                </a:r>
                <a:r>
                  <a:rPr lang="en-US" altLang="zh-CN" b="1" dirty="0"/>
                  <a:t>S</a:t>
                </a:r>
                <a:r>
                  <a:rPr lang="en-US" altLang="zh-CN" b="1" baseline="-25000" dirty="0"/>
                  <a:t>i</a:t>
                </a:r>
                <a:r>
                  <a:rPr lang="zh-CN" altLang="en-US" b="1" dirty="0"/>
                  <a:t>的最优解，</a:t>
                </a:r>
                <a:r>
                  <a:rPr lang="en-US" altLang="zh-CN" b="1" dirty="0"/>
                  <a:t>e.g. </a:t>
                </a:r>
                <a:r>
                  <a:rPr lang="en-US" altLang="zh-CN" dirty="0"/>
                  <a:t>{1,2,4,3} vs {1,2,3}, {1,2} in          (p84)</a:t>
                </a:r>
                <a:endParaRPr lang="en-US" altLang="zh-CN" b="1" dirty="0"/>
              </a:p>
              <a:p>
                <a:pPr>
                  <a:lnSpc>
                    <a:spcPct val="130000"/>
                  </a:lnSpc>
                </a:pPr>
                <a:r>
                  <a:rPr lang="zh-CN" altLang="en-US" sz="2400" dirty="0">
                    <a:highlight>
                      <a:srgbClr val="FFFF00"/>
                    </a:highlight>
                  </a:rPr>
                  <a:t>因此，当算法结束时，</a:t>
                </a:r>
                <a:r>
                  <a:rPr lang="en-US" altLang="zh-CN" sz="2400" dirty="0">
                    <a:highlight>
                      <a:srgbClr val="FFFF00"/>
                    </a:highlight>
                  </a:rPr>
                  <a:t>S</a:t>
                </a:r>
                <a:r>
                  <a:rPr lang="en-US" altLang="zh-CN" baseline="-25000" dirty="0"/>
                  <a:t>i</a:t>
                </a:r>
                <a:r>
                  <a:rPr lang="en-US" altLang="zh-CN" sz="2400" dirty="0">
                    <a:highlight>
                      <a:srgbClr val="FFFF00"/>
                    </a:highlight>
                  </a:rPr>
                  <a:t>= S</a:t>
                </a:r>
                <a:r>
                  <a:rPr lang="en-US" altLang="zh-CN" sz="2400" baseline="-25000" dirty="0">
                    <a:highlight>
                      <a:srgbClr val="FFFF00"/>
                    </a:highlight>
                  </a:rPr>
                  <a:t>n</a:t>
                </a:r>
                <a:r>
                  <a:rPr lang="en-US" altLang="zh-CN" dirty="0">
                    <a:highlight>
                      <a:srgbClr val="FFFF00"/>
                    </a:highlight>
                  </a:rPr>
                  <a:t>=V</a:t>
                </a:r>
                <a:r>
                  <a:rPr lang="zh-CN" altLang="en-US" sz="2400" dirty="0">
                    <a:highlight>
                      <a:srgbClr val="FFFF00"/>
                    </a:highlight>
                  </a:rPr>
                  <a:t>，</a:t>
                </a:r>
                <a:r>
                  <a:rPr lang="en-US" altLang="zh-CN" sz="2400" dirty="0" err="1">
                    <a:highlight>
                      <a:srgbClr val="FFFF00"/>
                    </a:highlight>
                  </a:rPr>
                  <a:t>dist</a:t>
                </a:r>
                <a:r>
                  <a:rPr lang="en-US" altLang="zh-CN" sz="2400" dirty="0">
                    <a:highlight>
                      <a:srgbClr val="FFFF00"/>
                    </a:highlight>
                  </a:rPr>
                  <a:t>(u)=d(</a:t>
                </a:r>
                <a:r>
                  <a:rPr lang="en-US" altLang="zh-CN" sz="2400" dirty="0" err="1">
                    <a:highlight>
                      <a:srgbClr val="FFFF00"/>
                    </a:highlight>
                  </a:rPr>
                  <a:t>v,u</a:t>
                </a:r>
                <a:r>
                  <a:rPr lang="en-US" altLang="zh-CN" sz="2400" dirty="0">
                    <a:highlight>
                      <a:srgbClr val="FFFF00"/>
                    </a:highlight>
                  </a:rPr>
                  <a:t>)</a:t>
                </a:r>
                <a:r>
                  <a:rPr lang="zh-CN" altLang="en-US" sz="2400" dirty="0">
                    <a:highlight>
                      <a:srgbClr val="FFFF00"/>
                    </a:highlight>
                  </a:rPr>
                  <a:t>，成为全局最优解</a:t>
                </a:r>
                <a:endParaRPr lang="en-US" altLang="zh-CN" dirty="0"/>
              </a:p>
              <a:p>
                <a:r>
                  <a:rPr lang="zh-CN" altLang="en-US" dirty="0"/>
                  <a:t>问题</a:t>
                </a:r>
                <a:r>
                  <a:rPr lang="en-US" altLang="zh-CN" dirty="0"/>
                  <a:t>/</a:t>
                </a:r>
                <a:r>
                  <a:rPr lang="zh-CN" altLang="en-US" dirty="0"/>
                  <a:t>子问题描述</a:t>
                </a:r>
                <a:endParaRPr lang="en-US" altLang="zh-CN" dirty="0"/>
              </a:p>
              <a:p>
                <a:pPr lvl="1"/>
                <a:r>
                  <a:rPr lang="en-US" altLang="zh-CN" dirty="0"/>
                  <a:t>[S</a:t>
                </a:r>
                <a:r>
                  <a:rPr lang="en-US" altLang="zh-CN" baseline="-25000" dirty="0"/>
                  <a:t>i</a:t>
                </a:r>
                <a:r>
                  <a:rPr lang="en-US" altLang="zh-CN" dirty="0"/>
                  <a:t>, {&lt;</a:t>
                </a:r>
                <a:r>
                  <a:rPr lang="en-US" altLang="zh-CN" dirty="0" err="1"/>
                  <a:t>u,dist</a:t>
                </a:r>
                <a:r>
                  <a:rPr lang="en-US" altLang="zh-CN" dirty="0"/>
                  <a:t>[u]&gt;}], S</a:t>
                </a:r>
                <a:r>
                  <a:rPr lang="en-US" altLang="zh-CN" baseline="-25000" dirty="0"/>
                  <a:t>i </a:t>
                </a:r>
                <a14:m>
                  <m:oMath xmlns:m="http://schemas.openxmlformats.org/officeDocument/2006/math">
                    <m:r>
                      <a:rPr lang="en-US" altLang="zh-CN" i="1" smtClean="0">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rPr>
                  <a:t>V, </a:t>
                </a:r>
                <a:r>
                  <a:rPr lang="en-US" altLang="zh-CN" dirty="0" err="1"/>
                  <a:t>u∈V</a:t>
                </a:r>
                <a:r>
                  <a:rPr lang="en-US" altLang="zh-CN" dirty="0"/>
                  <a:t>, </a:t>
                </a:r>
                <a:r>
                  <a:rPr lang="en-US" altLang="zh-CN" dirty="0" err="1"/>
                  <a:t>i</a:t>
                </a:r>
                <a:r>
                  <a:rPr lang="en-US" altLang="zh-CN" dirty="0"/>
                  <a:t>=0,1,…,n</a:t>
                </a:r>
              </a:p>
              <a:p>
                <a:pPr lvl="2"/>
                <a:r>
                  <a:rPr lang="zh-CN" altLang="en-US" dirty="0"/>
                  <a:t>相对于当前的</a:t>
                </a:r>
                <a:r>
                  <a:rPr lang="en-US" altLang="zh-CN" dirty="0"/>
                  <a:t>S</a:t>
                </a:r>
                <a:r>
                  <a:rPr lang="en-US" altLang="zh-CN" baseline="-25000" dirty="0"/>
                  <a:t>i </a:t>
                </a:r>
                <a:r>
                  <a:rPr lang="zh-CN" altLang="en-US" dirty="0"/>
                  <a:t>，各顶点</a:t>
                </a:r>
                <a:r>
                  <a:rPr lang="en-US" altLang="zh-CN" dirty="0"/>
                  <a:t>u</a:t>
                </a:r>
                <a:r>
                  <a:rPr lang="zh-CN" altLang="en-US" dirty="0"/>
                  <a:t>的特殊路径的最短距离</a:t>
                </a:r>
                <a:r>
                  <a:rPr lang="en-US" altLang="zh-CN" dirty="0" err="1"/>
                  <a:t>dist</a:t>
                </a:r>
                <a:r>
                  <a:rPr lang="en-US" altLang="zh-CN" dirty="0"/>
                  <a:t>[u]</a:t>
                </a:r>
              </a:p>
              <a:p>
                <a:pPr lvl="1"/>
                <a:r>
                  <a:rPr lang="zh-CN" altLang="en-US" dirty="0"/>
                  <a:t>最简子问题：</a:t>
                </a:r>
                <a:r>
                  <a:rPr lang="en-US" altLang="zh-CN" dirty="0"/>
                  <a:t>[{v}, {&lt;v, 0&gt;}]</a:t>
                </a:r>
                <a:r>
                  <a:rPr lang="zh-CN" altLang="en-US" dirty="0"/>
                  <a:t>，</a:t>
                </a:r>
                <a:r>
                  <a:rPr lang="en-US" altLang="zh-CN" dirty="0"/>
                  <a:t> S</a:t>
                </a:r>
                <a:r>
                  <a:rPr lang="en-US" altLang="zh-CN" baseline="-25000" dirty="0"/>
                  <a:t>i</a:t>
                </a:r>
                <a:r>
                  <a:rPr lang="zh-CN" altLang="en-US" dirty="0"/>
                  <a:t>只包含源点</a:t>
                </a:r>
                <a:r>
                  <a:rPr lang="en-US" altLang="zh-CN" dirty="0"/>
                  <a:t>v</a:t>
                </a:r>
              </a:p>
              <a:p>
                <a:pPr lvl="1"/>
                <a:r>
                  <a:rPr lang="zh-CN" altLang="en-US" dirty="0"/>
                  <a:t>原问题：</a:t>
                </a:r>
                <a:r>
                  <a:rPr lang="en-US" altLang="zh-CN" dirty="0"/>
                  <a:t>[V, {&lt;</a:t>
                </a:r>
                <a:r>
                  <a:rPr lang="en-US" altLang="zh-CN" dirty="0" err="1"/>
                  <a:t>u,dist</a:t>
                </a:r>
                <a:r>
                  <a:rPr lang="en-US" altLang="zh-CN" dirty="0"/>
                  <a:t>[u]&gt;}] = [V, {&lt;</a:t>
                </a:r>
                <a:r>
                  <a:rPr lang="en-US" altLang="zh-CN" dirty="0" err="1"/>
                  <a:t>u,d</a:t>
                </a:r>
                <a:r>
                  <a:rPr lang="en-US" altLang="zh-CN" dirty="0"/>
                  <a:t>(</a:t>
                </a:r>
                <a:r>
                  <a:rPr lang="en-US" altLang="zh-CN" dirty="0" err="1"/>
                  <a:t>u,v</a:t>
                </a:r>
                <a:r>
                  <a:rPr lang="en-US" altLang="zh-CN" dirty="0"/>
                  <a:t>)&gt;}],</a:t>
                </a:r>
                <a:r>
                  <a:rPr lang="zh-CN" altLang="en-US" dirty="0"/>
                  <a:t> </a:t>
                </a:r>
                <a:r>
                  <a:rPr lang="en-US" altLang="zh-CN" dirty="0"/>
                  <a:t>S</a:t>
                </a:r>
                <a:r>
                  <a:rPr lang="en-US" altLang="zh-CN" baseline="-25000" dirty="0"/>
                  <a:t>i </a:t>
                </a:r>
                <a:r>
                  <a:rPr lang="en-US" altLang="zh-CN" dirty="0"/>
                  <a:t>=V, </a:t>
                </a:r>
                <a:r>
                  <a:rPr lang="en-US" altLang="zh-CN" dirty="0" err="1"/>
                  <a:t>u∈V</a:t>
                </a:r>
                <a:endParaRPr lang="zh-CN" altLang="en-US" sz="2400" dirty="0"/>
              </a:p>
            </p:txBody>
          </p:sp>
        </mc:Choice>
        <mc:Fallback xmlns="">
          <p:sp>
            <p:nvSpPr>
              <p:cNvPr id="3" name="内容占位符 2">
                <a:extLst>
                  <a:ext uri="{FF2B5EF4-FFF2-40B4-BE49-F238E27FC236}">
                    <a16:creationId xmlns:a16="http://schemas.microsoft.com/office/drawing/2014/main" id="{8A00A22B-6AE4-4A75-8B82-8C514E4A2712}"/>
                  </a:ext>
                </a:extLst>
              </p:cNvPr>
              <p:cNvSpPr>
                <a:spLocks noGrp="1" noRot="1" noChangeAspect="1" noMove="1" noResize="1" noEditPoints="1" noAdjustHandles="1" noChangeArrowheads="1" noChangeShapeType="1" noTextEdit="1"/>
              </p:cNvSpPr>
              <p:nvPr>
                <p:ph idx="1"/>
              </p:nvPr>
            </p:nvSpPr>
            <p:spPr>
              <a:blipFill>
                <a:blip r:embed="rId2"/>
                <a:stretch>
                  <a:fillRect l="-137" t="-634" r="-1370" b="-1795"/>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7AABA691-08D3-4F66-AFD5-929495219EB5}"/>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BFED0205-E640-4684-95E3-1C261FA74D0D}"/>
              </a:ext>
            </a:extLst>
          </p:cNvPr>
          <p:cNvSpPr>
            <a:spLocks noGrp="1"/>
          </p:cNvSpPr>
          <p:nvPr>
            <p:ph type="sldNum" sz="quarter" idx="12"/>
          </p:nvPr>
        </p:nvSpPr>
        <p:spPr/>
        <p:txBody>
          <a:bodyPr/>
          <a:lstStyle/>
          <a:p>
            <a:fld id="{EEA58A3B-43CE-4AA0-90B5-EB47AFAFEB34}" type="slidenum">
              <a:rPr lang="zh-CN" altLang="en-US" smtClean="0"/>
              <a:pPr/>
              <a:t>95</a:t>
            </a:fld>
            <a:endParaRPr lang="zh-CN" altLang="en-US" dirty="0"/>
          </a:p>
        </p:txBody>
      </p:sp>
      <p:sp>
        <p:nvSpPr>
          <p:cNvPr id="7" name="AutoShape 4">
            <a:hlinkClick r:id="rId3" action="ppaction://hlinksldjump" highlightClick="1"/>
            <a:extLst>
              <a:ext uri="{FF2B5EF4-FFF2-40B4-BE49-F238E27FC236}">
                <a16:creationId xmlns:a16="http://schemas.microsoft.com/office/drawing/2014/main" id="{7FD21860-DA5E-E91D-9B57-922A37E643E0}"/>
              </a:ext>
            </a:extLst>
          </p:cNvPr>
          <p:cNvSpPr>
            <a:spLocks noChangeArrowheads="1"/>
          </p:cNvSpPr>
          <p:nvPr/>
        </p:nvSpPr>
        <p:spPr bwMode="auto">
          <a:xfrm>
            <a:off x="5851665" y="3541290"/>
            <a:ext cx="526769" cy="214555"/>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p>
        </p:txBody>
      </p:sp>
    </p:spTree>
    <p:extLst>
      <p:ext uri="{BB962C8B-B14F-4D97-AF65-F5344CB8AC3E}">
        <p14:creationId xmlns:p14="http://schemas.microsoft.com/office/powerpoint/2010/main" val="21757192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601AF-4D3D-4D08-A52E-7A9C1D0BF0A7}"/>
              </a:ext>
            </a:extLst>
          </p:cNvPr>
          <p:cNvSpPr>
            <a:spLocks noGrp="1"/>
          </p:cNvSpPr>
          <p:nvPr>
            <p:ph type="title"/>
          </p:nvPr>
        </p:nvSpPr>
        <p:spPr/>
        <p:txBody>
          <a:bodyPr/>
          <a:lstStyle/>
          <a:p>
            <a:r>
              <a:rPr lang="en-US" altLang="zh-CN" dirty="0"/>
              <a:t>4.5 </a:t>
            </a:r>
            <a:r>
              <a:rPr lang="zh-CN" altLang="en-US" dirty="0">
                <a:latin typeface="Times New Roman" pitchFamily="18" charset="0"/>
              </a:rPr>
              <a:t>最小生成树 </a:t>
            </a:r>
            <a:r>
              <a:rPr lang="en-US" altLang="zh-CN" dirty="0">
                <a:latin typeface="Times New Roman" pitchFamily="18" charset="0"/>
              </a:rPr>
              <a:t>(</a:t>
            </a:r>
            <a:r>
              <a:rPr lang="en-US" altLang="zh-CN" dirty="0">
                <a:latin typeface="+mn-lt"/>
              </a:rPr>
              <a:t>Minimum Spanning Tree)</a:t>
            </a:r>
            <a:endParaRPr lang="zh-CN" altLang="en-US" dirty="0">
              <a:latin typeface="+mn-lt"/>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19F489D-A388-4F81-A6B1-3F2613A1A973}"/>
                  </a:ext>
                </a:extLst>
              </p:cNvPr>
              <p:cNvSpPr>
                <a:spLocks noGrp="1"/>
              </p:cNvSpPr>
              <p:nvPr>
                <p:ph idx="1"/>
              </p:nvPr>
            </p:nvSpPr>
            <p:spPr/>
            <p:txBody>
              <a:bodyPr>
                <a:normAutofit lnSpcReduction="10000"/>
              </a:bodyPr>
              <a:lstStyle/>
              <a:p>
                <a:r>
                  <a:rPr lang="zh-CN" altLang="en-US" sz="2400" dirty="0">
                    <a:solidFill>
                      <a:srgbClr val="000000"/>
                    </a:solidFill>
                  </a:rPr>
                  <a:t>生成树</a:t>
                </a:r>
                <a:endParaRPr lang="en-US" altLang="zh-CN" dirty="0">
                  <a:solidFill>
                    <a:srgbClr val="000000"/>
                  </a:solidFill>
                </a:endParaRPr>
              </a:p>
              <a:p>
                <a:pPr lvl="1"/>
                <a:r>
                  <a:rPr lang="zh-CN" altLang="en-US" dirty="0">
                    <a:solidFill>
                      <a:srgbClr val="000000"/>
                    </a:solidFill>
                  </a:rPr>
                  <a:t>设有一个网络，表示为无向连通带权图</a:t>
                </a:r>
                <a:r>
                  <a:rPr lang="en-US" altLang="zh-CN" dirty="0">
                    <a:solidFill>
                      <a:srgbClr val="000000"/>
                    </a:solidFill>
                  </a:rPr>
                  <a:t>G =(V, E)</a:t>
                </a:r>
                <a:r>
                  <a:rPr lang="zh-CN" altLang="en-US" dirty="0">
                    <a:solidFill>
                      <a:srgbClr val="000000"/>
                    </a:solidFill>
                  </a:rPr>
                  <a:t> </a:t>
                </a:r>
                <a:r>
                  <a:rPr lang="en-US" altLang="zh-CN" dirty="0">
                    <a:solidFill>
                      <a:srgbClr val="000000"/>
                    </a:solidFill>
                  </a:rPr>
                  <a:t>, E</a:t>
                </a:r>
                <a:r>
                  <a:rPr lang="zh-CN" altLang="en-US" dirty="0">
                    <a:solidFill>
                      <a:srgbClr val="000000"/>
                    </a:solidFill>
                  </a:rPr>
                  <a:t>中每条边</a:t>
                </a:r>
                <a:r>
                  <a:rPr lang="en-US" altLang="zh-CN" dirty="0">
                    <a:solidFill>
                      <a:srgbClr val="000000"/>
                    </a:solidFill>
                  </a:rPr>
                  <a:t>(</a:t>
                </a:r>
                <a:r>
                  <a:rPr lang="en-US" altLang="zh-CN" dirty="0" err="1">
                    <a:solidFill>
                      <a:srgbClr val="000000"/>
                    </a:solidFill>
                  </a:rPr>
                  <a:t>v,w</a:t>
                </a:r>
                <a:r>
                  <a:rPr lang="en-US" altLang="zh-CN" dirty="0">
                    <a:solidFill>
                      <a:srgbClr val="000000"/>
                    </a:solidFill>
                  </a:rPr>
                  <a:t>)</a:t>
                </a:r>
                <a:r>
                  <a:rPr lang="zh-CN" altLang="en-US" dirty="0">
                    <a:solidFill>
                      <a:srgbClr val="000000"/>
                    </a:solidFill>
                  </a:rPr>
                  <a:t>的权为</a:t>
                </a:r>
                <a:r>
                  <a:rPr lang="en-US" altLang="zh-CN" dirty="0">
                    <a:solidFill>
                      <a:srgbClr val="000000"/>
                    </a:solidFill>
                  </a:rPr>
                  <a:t>c[v][w]</a:t>
                </a:r>
              </a:p>
              <a:p>
                <a:pPr lvl="1"/>
                <a:r>
                  <a:rPr lang="zh-CN" altLang="en-US" sz="2400" dirty="0">
                    <a:solidFill>
                      <a:srgbClr val="000000"/>
                    </a:solidFill>
                  </a:rPr>
                  <a:t>如果</a:t>
                </a:r>
                <a:r>
                  <a:rPr lang="en-US" altLang="zh-CN" sz="2400" dirty="0">
                    <a:solidFill>
                      <a:srgbClr val="000000"/>
                    </a:solidFill>
                  </a:rPr>
                  <a:t>G</a:t>
                </a:r>
                <a:r>
                  <a:rPr lang="zh-CN" altLang="en-US" sz="2400" dirty="0">
                    <a:solidFill>
                      <a:srgbClr val="000000"/>
                    </a:solidFill>
                  </a:rPr>
                  <a:t>的子图</a:t>
                </a:r>
                <a:r>
                  <a:rPr lang="en-US" altLang="zh-CN" sz="2400" dirty="0">
                    <a:solidFill>
                      <a:srgbClr val="000000"/>
                    </a:solidFill>
                  </a:rPr>
                  <a:t>G’</a:t>
                </a:r>
                <a:r>
                  <a:rPr lang="en-US" altLang="zh-CN" dirty="0">
                    <a:solidFill>
                      <a:srgbClr val="000000"/>
                    </a:solidFill>
                  </a:rPr>
                  <a:t>(V, E’), E’</a:t>
                </a:r>
                <a14:m>
                  <m:oMath xmlns:m="http://schemas.openxmlformats.org/officeDocument/2006/math">
                    <m:r>
                      <a:rPr lang="en-US" altLang="zh-CN" i="1" smtClean="0">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rPr>
                  <a:t>E, </a:t>
                </a:r>
                <a:r>
                  <a:rPr lang="zh-CN" altLang="en-US" sz="2400" dirty="0">
                    <a:solidFill>
                      <a:srgbClr val="000000"/>
                    </a:solidFill>
                  </a:rPr>
                  <a:t>是一棵包含</a:t>
                </a:r>
                <a:r>
                  <a:rPr lang="en-US" altLang="zh-CN" sz="2400" dirty="0">
                    <a:solidFill>
                      <a:srgbClr val="000000"/>
                    </a:solidFill>
                  </a:rPr>
                  <a:t>G</a:t>
                </a:r>
                <a:r>
                  <a:rPr lang="zh-CN" altLang="en-US" sz="2400" dirty="0">
                    <a:solidFill>
                      <a:srgbClr val="000000"/>
                    </a:solidFill>
                  </a:rPr>
                  <a:t>的所有顶点的</a:t>
                </a:r>
                <a:r>
                  <a:rPr lang="zh-CN" altLang="en-US" sz="2400" b="1" dirty="0">
                    <a:solidFill>
                      <a:srgbClr val="FF0000"/>
                    </a:solidFill>
                  </a:rPr>
                  <a:t>树</a:t>
                </a:r>
                <a:r>
                  <a:rPr lang="zh-CN" altLang="en-US" sz="2400" b="1" dirty="0"/>
                  <a:t>（无回路）</a:t>
                </a:r>
                <a:r>
                  <a:rPr lang="zh-CN" altLang="en-US" sz="2400" dirty="0">
                    <a:solidFill>
                      <a:srgbClr val="000000"/>
                    </a:solidFill>
                  </a:rPr>
                  <a:t>，则称</a:t>
                </a:r>
                <a:r>
                  <a:rPr lang="en-US" altLang="zh-CN" sz="2400" dirty="0">
                    <a:solidFill>
                      <a:srgbClr val="000000"/>
                    </a:solidFill>
                  </a:rPr>
                  <a:t>G’</a:t>
                </a:r>
                <a:r>
                  <a:rPr lang="zh-CN" altLang="en-US" sz="2400" dirty="0">
                    <a:solidFill>
                      <a:srgbClr val="000000"/>
                    </a:solidFill>
                  </a:rPr>
                  <a:t>为</a:t>
                </a:r>
                <a:r>
                  <a:rPr lang="en-US" altLang="zh-CN" sz="2400" dirty="0">
                    <a:solidFill>
                      <a:srgbClr val="000000"/>
                    </a:solidFill>
                  </a:rPr>
                  <a:t>G</a:t>
                </a:r>
                <a:r>
                  <a:rPr lang="zh-CN" altLang="en-US" sz="2400" dirty="0">
                    <a:solidFill>
                      <a:srgbClr val="000000"/>
                    </a:solidFill>
                  </a:rPr>
                  <a:t>的生成树</a:t>
                </a:r>
                <a:endParaRPr lang="en-US" altLang="zh-CN" sz="2400" dirty="0">
                  <a:solidFill>
                    <a:srgbClr val="000000"/>
                  </a:solidFill>
                </a:endParaRPr>
              </a:p>
              <a:p>
                <a:pPr marL="228600" lvl="1" indent="-228600">
                  <a:spcBef>
                    <a:spcPts val="500"/>
                  </a:spcBef>
                  <a:buClr>
                    <a:srgbClr val="0000FF"/>
                  </a:buClr>
                  <a:buSzPct val="60000"/>
                  <a:buFont typeface="Wingdings" panose="05000000000000000000" pitchFamily="2" charset="2"/>
                  <a:buChar char="n"/>
                </a:pPr>
                <a:r>
                  <a:rPr lang="zh-CN" altLang="en-US" dirty="0">
                    <a:solidFill>
                      <a:srgbClr val="000000"/>
                    </a:solidFill>
                  </a:rPr>
                  <a:t>图</a:t>
                </a:r>
                <a:r>
                  <a:rPr lang="en-US" altLang="zh-CN" dirty="0">
                    <a:solidFill>
                      <a:srgbClr val="000000"/>
                    </a:solidFill>
                  </a:rPr>
                  <a:t>G</a:t>
                </a:r>
                <a:r>
                  <a:rPr lang="zh-CN" altLang="en-US" dirty="0">
                    <a:solidFill>
                      <a:srgbClr val="000000"/>
                    </a:solidFill>
                  </a:rPr>
                  <a:t>的最小生成树</a:t>
                </a:r>
                <a:endParaRPr lang="en-US" altLang="zh-CN" dirty="0">
                  <a:solidFill>
                    <a:srgbClr val="000000"/>
                  </a:solidFill>
                </a:endParaRPr>
              </a:p>
              <a:p>
                <a:pPr lvl="1">
                  <a:lnSpc>
                    <a:spcPct val="130000"/>
                  </a:lnSpc>
                </a:pPr>
                <a:r>
                  <a:rPr lang="zh-CN" altLang="en-US" dirty="0">
                    <a:solidFill>
                      <a:srgbClr val="000000"/>
                    </a:solidFill>
                  </a:rPr>
                  <a:t>在</a:t>
                </a:r>
                <a:r>
                  <a:rPr lang="en-US" altLang="zh-CN" dirty="0">
                    <a:solidFill>
                      <a:srgbClr val="000000"/>
                    </a:solidFill>
                  </a:rPr>
                  <a:t>G</a:t>
                </a:r>
                <a:r>
                  <a:rPr lang="zh-CN" altLang="en-US" dirty="0">
                    <a:solidFill>
                      <a:srgbClr val="000000"/>
                    </a:solidFill>
                  </a:rPr>
                  <a:t>的所有生成树中，</a:t>
                </a:r>
                <a:r>
                  <a:rPr lang="en-US" altLang="zh-CN" dirty="0">
                    <a:solidFill>
                      <a:srgbClr val="000000"/>
                    </a:solidFill>
                  </a:rPr>
                  <a:t>cost</a:t>
                </a:r>
                <a:r>
                  <a:rPr lang="zh-CN" altLang="en-US" dirty="0">
                    <a:solidFill>
                      <a:srgbClr val="000000"/>
                    </a:solidFill>
                  </a:rPr>
                  <a:t>最小的生成树</a:t>
                </a:r>
                <a:endParaRPr lang="en-US" altLang="zh-CN" dirty="0">
                  <a:solidFill>
                    <a:srgbClr val="000000"/>
                  </a:solidFill>
                </a:endParaRPr>
              </a:p>
              <a:p>
                <a:pPr lvl="1">
                  <a:lnSpc>
                    <a:spcPct val="130000"/>
                  </a:lnSpc>
                </a:pPr>
                <a:r>
                  <a:rPr lang="zh-CN" altLang="en-US" dirty="0">
                    <a:solidFill>
                      <a:srgbClr val="000000"/>
                    </a:solidFill>
                  </a:rPr>
                  <a:t>生成树</a:t>
                </a:r>
                <a:r>
                  <a:rPr lang="zh-CN" altLang="en-US" dirty="0">
                    <a:solidFill>
                      <a:srgbClr val="FF0000"/>
                    </a:solidFill>
                  </a:rPr>
                  <a:t>成本</a:t>
                </a:r>
                <a:r>
                  <a:rPr lang="en-US" altLang="zh-CN" dirty="0">
                    <a:solidFill>
                      <a:srgbClr val="FF0000"/>
                    </a:solidFill>
                  </a:rPr>
                  <a:t>/</a:t>
                </a:r>
                <a:r>
                  <a:rPr lang="zh-CN" altLang="en-US" dirty="0">
                    <a:solidFill>
                      <a:srgbClr val="FF0000"/>
                    </a:solidFill>
                  </a:rPr>
                  <a:t>代价</a:t>
                </a:r>
                <a:r>
                  <a:rPr lang="en-US" altLang="zh-CN" dirty="0">
                    <a:solidFill>
                      <a:srgbClr val="FF0000"/>
                    </a:solidFill>
                  </a:rPr>
                  <a:t>/</a:t>
                </a:r>
                <a:r>
                  <a:rPr lang="zh-CN" altLang="en-US" dirty="0">
                    <a:solidFill>
                      <a:srgbClr val="FF0000"/>
                    </a:solidFill>
                  </a:rPr>
                  <a:t>耗费</a:t>
                </a:r>
                <a:r>
                  <a:rPr lang="en-US" altLang="zh-CN" dirty="0">
                    <a:solidFill>
                      <a:srgbClr val="000000"/>
                    </a:solidFill>
                  </a:rPr>
                  <a:t>(cost): </a:t>
                </a:r>
                <a:r>
                  <a:rPr lang="zh-CN" altLang="en-US" dirty="0">
                    <a:solidFill>
                      <a:srgbClr val="000000"/>
                    </a:solidFill>
                  </a:rPr>
                  <a:t>生成树上各边权的总和</a:t>
                </a:r>
              </a:p>
              <a:p>
                <a:pPr marL="228600" lvl="1" indent="-228600">
                  <a:lnSpc>
                    <a:spcPct val="130000"/>
                  </a:lnSpc>
                  <a:spcBef>
                    <a:spcPts val="500"/>
                  </a:spcBef>
                  <a:buClr>
                    <a:srgbClr val="0000FF"/>
                  </a:buClr>
                  <a:buSzPct val="60000"/>
                  <a:buFont typeface="Wingdings" panose="05000000000000000000" pitchFamily="2" charset="2"/>
                  <a:buChar char="n"/>
                </a:pPr>
                <a:r>
                  <a:rPr lang="zh-CN" altLang="en-US" dirty="0">
                    <a:solidFill>
                      <a:srgbClr val="000000"/>
                    </a:solidFill>
                  </a:rPr>
                  <a:t>应用</a:t>
                </a:r>
                <a:r>
                  <a:rPr lang="en-US" altLang="zh-CN" dirty="0">
                    <a:solidFill>
                      <a:srgbClr val="000000"/>
                    </a:solidFill>
                  </a:rPr>
                  <a:t>, e.g. </a:t>
                </a:r>
              </a:p>
              <a:p>
                <a:pPr lvl="1">
                  <a:lnSpc>
                    <a:spcPct val="130000"/>
                  </a:lnSpc>
                </a:pPr>
                <a:r>
                  <a:rPr lang="zh-CN" altLang="en-US" dirty="0">
                    <a:solidFill>
                      <a:srgbClr val="000000"/>
                    </a:solidFill>
                  </a:rPr>
                  <a:t>通信网络设计，用图的顶点表示城市，用边</a:t>
                </a:r>
                <a:r>
                  <a:rPr lang="en-US" altLang="zh-CN" dirty="0">
                    <a:solidFill>
                      <a:srgbClr val="000000"/>
                    </a:solidFill>
                  </a:rPr>
                  <a:t>(</a:t>
                </a:r>
                <a:r>
                  <a:rPr lang="en-US" altLang="zh-CN" dirty="0" err="1">
                    <a:solidFill>
                      <a:srgbClr val="000000"/>
                    </a:solidFill>
                  </a:rPr>
                  <a:t>v,w</a:t>
                </a:r>
                <a:r>
                  <a:rPr lang="en-US" altLang="zh-CN" dirty="0">
                    <a:solidFill>
                      <a:srgbClr val="000000"/>
                    </a:solidFill>
                  </a:rPr>
                  <a:t>)</a:t>
                </a:r>
                <a:r>
                  <a:rPr lang="zh-CN" altLang="en-US" dirty="0">
                    <a:solidFill>
                      <a:srgbClr val="000000"/>
                    </a:solidFill>
                  </a:rPr>
                  <a:t>的权</a:t>
                </a:r>
                <a:r>
                  <a:rPr lang="en-US" altLang="zh-CN" dirty="0">
                    <a:solidFill>
                      <a:srgbClr val="000000"/>
                    </a:solidFill>
                  </a:rPr>
                  <a:t>c[v][w]</a:t>
                </a:r>
                <a:r>
                  <a:rPr lang="zh-CN" altLang="en-US" dirty="0">
                    <a:solidFill>
                      <a:srgbClr val="000000"/>
                    </a:solidFill>
                  </a:rPr>
                  <a:t>表示建立城市</a:t>
                </a:r>
                <a:r>
                  <a:rPr lang="en-US" altLang="zh-CN" dirty="0">
                    <a:solidFill>
                      <a:srgbClr val="000000"/>
                    </a:solidFill>
                  </a:rPr>
                  <a:t>v</a:t>
                </a:r>
                <a:r>
                  <a:rPr lang="zh-CN" altLang="en-US" dirty="0">
                    <a:solidFill>
                      <a:srgbClr val="000000"/>
                    </a:solidFill>
                  </a:rPr>
                  <a:t>和城市</a:t>
                </a:r>
                <a:r>
                  <a:rPr lang="en-US" altLang="zh-CN" dirty="0">
                    <a:solidFill>
                      <a:srgbClr val="000000"/>
                    </a:solidFill>
                  </a:rPr>
                  <a:t>w</a:t>
                </a:r>
                <a:r>
                  <a:rPr lang="zh-CN" altLang="en-US" dirty="0">
                    <a:solidFill>
                      <a:srgbClr val="000000"/>
                    </a:solidFill>
                  </a:rPr>
                  <a:t>之间的通信线路所需的费用，最小生成树给出建立通信网络的最经济方案 </a:t>
                </a:r>
                <a:endParaRPr lang="en-US" altLang="zh-CN" dirty="0">
                  <a:solidFill>
                    <a:srgbClr val="000000"/>
                  </a:solidFill>
                </a:endParaRPr>
              </a:p>
              <a:p>
                <a:pPr lvl="1">
                  <a:lnSpc>
                    <a:spcPct val="130000"/>
                  </a:lnSpc>
                </a:pPr>
                <a:r>
                  <a:rPr lang="en-US" altLang="zh-CN" sz="2400" dirty="0"/>
                  <a:t>LTE</a:t>
                </a:r>
                <a:r>
                  <a:rPr lang="zh-CN" altLang="en-US" sz="2400" dirty="0"/>
                  <a:t>网络小区</a:t>
                </a:r>
                <a:r>
                  <a:rPr lang="en-US" altLang="zh-CN" sz="2400" dirty="0"/>
                  <a:t>/</a:t>
                </a:r>
                <a:r>
                  <a:rPr lang="zh-CN" altLang="en-US" sz="2400" dirty="0"/>
                  <a:t>基站</a:t>
                </a:r>
                <a:r>
                  <a:rPr lang="en-US" altLang="zh-CN" sz="2400" dirty="0"/>
                  <a:t>PCI</a:t>
                </a:r>
                <a:r>
                  <a:rPr lang="zh-CN" altLang="en-US" sz="2400" dirty="0"/>
                  <a:t>资源分配顺序</a:t>
                </a:r>
                <a:endParaRPr lang="zh-CN" altLang="en-US" dirty="0">
                  <a:solidFill>
                    <a:srgbClr val="000000"/>
                  </a:solidFill>
                </a:endParaRPr>
              </a:p>
            </p:txBody>
          </p:sp>
        </mc:Choice>
        <mc:Fallback xmlns="">
          <p:sp>
            <p:nvSpPr>
              <p:cNvPr id="3" name="内容占位符 2">
                <a:extLst>
                  <a:ext uri="{FF2B5EF4-FFF2-40B4-BE49-F238E27FC236}">
                    <a16:creationId xmlns:a16="http://schemas.microsoft.com/office/drawing/2014/main" id="{C19F489D-A388-4F81-A6B1-3F2613A1A973}"/>
                  </a:ext>
                </a:extLst>
              </p:cNvPr>
              <p:cNvSpPr>
                <a:spLocks noGrp="1" noRot="1" noChangeAspect="1" noMove="1" noResize="1" noEditPoints="1" noAdjustHandles="1" noChangeArrowheads="1" noChangeShapeType="1" noTextEdit="1"/>
              </p:cNvSpPr>
              <p:nvPr>
                <p:ph idx="1"/>
              </p:nvPr>
            </p:nvSpPr>
            <p:spPr>
              <a:blipFill>
                <a:blip r:embed="rId2"/>
                <a:stretch>
                  <a:fillRect l="-137" t="-634" r="-753" b="-73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7611C086-A267-42FA-B6EF-2A0A1B8D4567}"/>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F55BE8E0-F601-427F-A82B-3B245D7C5FF7}"/>
              </a:ext>
            </a:extLst>
          </p:cNvPr>
          <p:cNvSpPr>
            <a:spLocks noGrp="1"/>
          </p:cNvSpPr>
          <p:nvPr>
            <p:ph type="sldNum" sz="quarter" idx="12"/>
          </p:nvPr>
        </p:nvSpPr>
        <p:spPr/>
        <p:txBody>
          <a:bodyPr/>
          <a:lstStyle/>
          <a:p>
            <a:fld id="{EEA58A3B-43CE-4AA0-90B5-EB47AFAFEB34}" type="slidenum">
              <a:rPr lang="zh-CN" altLang="en-US" smtClean="0"/>
              <a:pPr/>
              <a:t>96</a:t>
            </a:fld>
            <a:endParaRPr lang="zh-CN" altLang="en-US" dirty="0"/>
          </a:p>
        </p:txBody>
      </p:sp>
      <p:sp>
        <p:nvSpPr>
          <p:cNvPr id="7" name="动作按钮: 前进或下一项 6">
            <a:hlinkClick r:id="rId3" action="ppaction://hlinksldjump" highlightClick="1"/>
            <a:extLst>
              <a:ext uri="{FF2B5EF4-FFF2-40B4-BE49-F238E27FC236}">
                <a16:creationId xmlns:a16="http://schemas.microsoft.com/office/drawing/2014/main" id="{F1E174E9-A659-40F4-9316-5905871A165B}"/>
              </a:ext>
            </a:extLst>
          </p:cNvPr>
          <p:cNvSpPr/>
          <p:nvPr/>
        </p:nvSpPr>
        <p:spPr bwMode="auto">
          <a:xfrm>
            <a:off x="5600702" y="6100726"/>
            <a:ext cx="576064" cy="288032"/>
          </a:xfrm>
          <a:prstGeom prst="actionButtonForwardNext">
            <a:avLst/>
          </a:prstGeom>
          <a:solidFill>
            <a:schemeClr val="bg1">
              <a:lumMod val="95000"/>
            </a:schemeClr>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9670997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F2046D7-F354-44C8-9848-B09877F2233E}"/>
              </a:ext>
            </a:extLst>
          </p:cNvPr>
          <p:cNvSpPr>
            <a:spLocks noGrp="1"/>
          </p:cNvSpPr>
          <p:nvPr>
            <p:ph idx="1"/>
          </p:nvPr>
        </p:nvSpPr>
        <p:spPr/>
        <p:txBody>
          <a:bodyPr/>
          <a:lstStyle/>
          <a:p>
            <a:endParaRPr lang="zh-CN" altLang="en-US" dirty="0"/>
          </a:p>
        </p:txBody>
      </p:sp>
      <p:sp>
        <p:nvSpPr>
          <p:cNvPr id="3" name="日期占位符 2">
            <a:extLst>
              <a:ext uri="{FF2B5EF4-FFF2-40B4-BE49-F238E27FC236}">
                <a16:creationId xmlns:a16="http://schemas.microsoft.com/office/drawing/2014/main" id="{3D6D5934-7C18-4068-90CB-3215A9A20E5D}"/>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B6F728DB-5E95-4337-B118-CEF5A0E3573C}"/>
              </a:ext>
            </a:extLst>
          </p:cNvPr>
          <p:cNvSpPr>
            <a:spLocks noGrp="1"/>
          </p:cNvSpPr>
          <p:nvPr>
            <p:ph type="sldNum" sz="quarter" idx="12"/>
          </p:nvPr>
        </p:nvSpPr>
        <p:spPr/>
        <p:txBody>
          <a:bodyPr/>
          <a:lstStyle/>
          <a:p>
            <a:fld id="{EEA58A3B-43CE-4AA0-90B5-EB47AFAFEB34}" type="slidenum">
              <a:rPr lang="zh-CN" altLang="en-US" smtClean="0"/>
              <a:pPr/>
              <a:t>97</a:t>
            </a:fld>
            <a:endParaRPr lang="zh-CN" altLang="en-US" dirty="0"/>
          </a:p>
        </p:txBody>
      </p:sp>
      <p:sp>
        <p:nvSpPr>
          <p:cNvPr id="6" name="灯片编号占位符 3">
            <a:extLst>
              <a:ext uri="{FF2B5EF4-FFF2-40B4-BE49-F238E27FC236}">
                <a16:creationId xmlns:a16="http://schemas.microsoft.com/office/drawing/2014/main" id="{AE92DFCD-99E6-44B1-BA38-F2D75909C2A0}"/>
              </a:ext>
            </a:extLst>
          </p:cNvPr>
          <p:cNvSpPr txBox="1">
            <a:spLocks/>
          </p:cNvSpPr>
          <p:nvPr/>
        </p:nvSpPr>
        <p:spPr>
          <a:xfrm>
            <a:off x="6886084" y="6381750"/>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457200" rtl="0" eaLnBrk="0" latinLnBrk="0" hangingPunct="0">
              <a:defRPr sz="1000" kern="1200">
                <a:solidFill>
                  <a:schemeClr val="tx1"/>
                </a:solidFill>
                <a:latin typeface="Arial" charset="0"/>
                <a:ea typeface="宋体" pitchFamily="2" charset="-122"/>
                <a:cs typeface="+mn-cs"/>
              </a:defRPr>
            </a:lvl1pPr>
            <a:lvl2pPr marL="742950" indent="-285750" algn="l" defTabSz="457200" rtl="0" eaLnBrk="0" latinLnBrk="0" hangingPunct="0">
              <a:defRPr sz="1800" kern="1200">
                <a:solidFill>
                  <a:schemeClr val="tx1"/>
                </a:solidFill>
                <a:latin typeface="Arial" charset="0"/>
                <a:ea typeface="宋体" pitchFamily="2" charset="-122"/>
                <a:cs typeface="+mn-cs"/>
              </a:defRPr>
            </a:lvl2pPr>
            <a:lvl3pPr marL="1143000" indent="-228600" algn="l" defTabSz="457200" rtl="0" eaLnBrk="0" latinLnBrk="0" hangingPunct="0">
              <a:defRPr sz="1800" kern="1200">
                <a:solidFill>
                  <a:schemeClr val="tx1"/>
                </a:solidFill>
                <a:latin typeface="Arial" charset="0"/>
                <a:ea typeface="宋体" pitchFamily="2" charset="-122"/>
                <a:cs typeface="+mn-cs"/>
              </a:defRPr>
            </a:lvl3pPr>
            <a:lvl4pPr marL="1600200" indent="-228600" algn="l" defTabSz="457200" rtl="0" eaLnBrk="0" latinLnBrk="0" hangingPunct="0">
              <a:defRPr sz="1800" kern="1200">
                <a:solidFill>
                  <a:schemeClr val="tx1"/>
                </a:solidFill>
                <a:latin typeface="Arial" charset="0"/>
                <a:ea typeface="宋体" pitchFamily="2" charset="-122"/>
                <a:cs typeface="+mn-cs"/>
              </a:defRPr>
            </a:lvl4pPr>
            <a:lvl5pPr marL="2057400" indent="-228600" algn="l" defTabSz="457200" rtl="0" eaLnBrk="0" latinLnBrk="0" hangingPunct="0">
              <a:defRPr sz="1800" kern="1200">
                <a:solidFill>
                  <a:schemeClr val="tx1"/>
                </a:solidFill>
                <a:latin typeface="Arial" charset="0"/>
                <a:ea typeface="宋体" pitchFamily="2" charset="-122"/>
                <a:cs typeface="+mn-cs"/>
              </a:defRPr>
            </a:lvl5pPr>
            <a:lvl6pPr marL="25146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6pPr>
            <a:lvl7pPr marL="29718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7pPr>
            <a:lvl8pPr marL="34290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8pPr>
            <a:lvl9pPr marL="38862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9pPr>
          </a:lstStyle>
          <a:p>
            <a:pPr eaLnBrk="1" hangingPunct="1"/>
            <a:endParaRPr lang="en-US" altLang="zh-CN" dirty="0"/>
          </a:p>
        </p:txBody>
      </p:sp>
      <p:pic>
        <p:nvPicPr>
          <p:cNvPr id="7" name="Picture 2" descr="t48">
            <a:extLst>
              <a:ext uri="{FF2B5EF4-FFF2-40B4-BE49-F238E27FC236}">
                <a16:creationId xmlns:a16="http://schemas.microsoft.com/office/drawing/2014/main" id="{DABFF1C5-D223-4143-9738-F63564A34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84" y="136524"/>
            <a:ext cx="4606013" cy="41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3">
            <a:extLst>
              <a:ext uri="{FF2B5EF4-FFF2-40B4-BE49-F238E27FC236}">
                <a16:creationId xmlns:a16="http://schemas.microsoft.com/office/drawing/2014/main" id="{08EC0365-000D-48E0-A8D6-472BB46A5AC1}"/>
              </a:ext>
            </a:extLst>
          </p:cNvPr>
          <p:cNvGrpSpPr>
            <a:grpSpLocks/>
          </p:cNvGrpSpPr>
          <p:nvPr/>
        </p:nvGrpSpPr>
        <p:grpSpPr bwMode="auto">
          <a:xfrm>
            <a:off x="5464208" y="3116776"/>
            <a:ext cx="3282951" cy="3208346"/>
            <a:chOff x="3016" y="1673"/>
            <a:chExt cx="2476" cy="2424"/>
          </a:xfrm>
        </p:grpSpPr>
        <p:sp>
          <p:nvSpPr>
            <p:cNvPr id="9" name="Oval 3">
              <a:extLst>
                <a:ext uri="{FF2B5EF4-FFF2-40B4-BE49-F238E27FC236}">
                  <a16:creationId xmlns:a16="http://schemas.microsoft.com/office/drawing/2014/main" id="{1765D72C-0B25-481E-83EE-3FBEDC7874C5}"/>
                </a:ext>
              </a:extLst>
            </p:cNvPr>
            <p:cNvSpPr>
              <a:spLocks noChangeArrowheads="1"/>
            </p:cNvSpPr>
            <p:nvPr/>
          </p:nvSpPr>
          <p:spPr bwMode="auto">
            <a:xfrm>
              <a:off x="3470" y="3705"/>
              <a:ext cx="345" cy="39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5</a:t>
              </a:r>
            </a:p>
          </p:txBody>
        </p:sp>
        <p:sp>
          <p:nvSpPr>
            <p:cNvPr id="10" name="Oval 4">
              <a:extLst>
                <a:ext uri="{FF2B5EF4-FFF2-40B4-BE49-F238E27FC236}">
                  <a16:creationId xmlns:a16="http://schemas.microsoft.com/office/drawing/2014/main" id="{E38EE932-21EC-46A7-BF28-69DE9C041DD5}"/>
                </a:ext>
              </a:extLst>
            </p:cNvPr>
            <p:cNvSpPr>
              <a:spLocks noChangeArrowheads="1"/>
            </p:cNvSpPr>
            <p:nvPr/>
          </p:nvSpPr>
          <p:spPr bwMode="auto">
            <a:xfrm>
              <a:off x="4831" y="3705"/>
              <a:ext cx="344" cy="39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6</a:t>
              </a:r>
            </a:p>
          </p:txBody>
        </p:sp>
        <p:sp>
          <p:nvSpPr>
            <p:cNvPr id="11" name="Oval 5">
              <a:extLst>
                <a:ext uri="{FF2B5EF4-FFF2-40B4-BE49-F238E27FC236}">
                  <a16:creationId xmlns:a16="http://schemas.microsoft.com/office/drawing/2014/main" id="{7B0C0F21-251D-426D-B5C0-92B7A705ECFA}"/>
                </a:ext>
              </a:extLst>
            </p:cNvPr>
            <p:cNvSpPr>
              <a:spLocks noChangeArrowheads="1"/>
            </p:cNvSpPr>
            <p:nvPr/>
          </p:nvSpPr>
          <p:spPr bwMode="auto">
            <a:xfrm>
              <a:off x="4150" y="3025"/>
              <a:ext cx="343" cy="39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12" name="Oval 6">
              <a:extLst>
                <a:ext uri="{FF2B5EF4-FFF2-40B4-BE49-F238E27FC236}">
                  <a16:creationId xmlns:a16="http://schemas.microsoft.com/office/drawing/2014/main" id="{20645C44-97A5-486E-95C0-F0D78152113C}"/>
                </a:ext>
              </a:extLst>
            </p:cNvPr>
            <p:cNvSpPr>
              <a:spLocks noChangeArrowheads="1"/>
            </p:cNvSpPr>
            <p:nvPr/>
          </p:nvSpPr>
          <p:spPr bwMode="auto">
            <a:xfrm>
              <a:off x="3016" y="2571"/>
              <a:ext cx="344" cy="392"/>
            </a:xfrm>
            <a:prstGeom prst="ellipse">
              <a:avLst/>
            </a:prstGeom>
            <a:solidFill>
              <a:srgbClr val="DDDDDD"/>
            </a:solidFill>
            <a:ln w="6350">
              <a:solidFill>
                <a:schemeClr val="tx1"/>
              </a:solidFill>
              <a:round/>
              <a:headEnd/>
              <a:tailEnd/>
            </a:ln>
          </p:spPr>
          <p:txBody>
            <a:bodyPr anchor="ctr">
              <a:spAutoFit/>
            </a:bodyPr>
            <a:lstStyle/>
            <a:p>
              <a:pPr algn="ctr"/>
              <a:r>
                <a:rPr lang="en-US" altLang="zh-CN"/>
                <a:t>2</a:t>
              </a:r>
            </a:p>
          </p:txBody>
        </p:sp>
        <p:sp>
          <p:nvSpPr>
            <p:cNvPr id="13" name="Oval 7">
              <a:extLst>
                <a:ext uri="{FF2B5EF4-FFF2-40B4-BE49-F238E27FC236}">
                  <a16:creationId xmlns:a16="http://schemas.microsoft.com/office/drawing/2014/main" id="{E0FEAF32-D386-49B1-9871-E05763A225B4}"/>
                </a:ext>
              </a:extLst>
            </p:cNvPr>
            <p:cNvSpPr>
              <a:spLocks noChangeArrowheads="1"/>
            </p:cNvSpPr>
            <p:nvPr/>
          </p:nvSpPr>
          <p:spPr bwMode="auto">
            <a:xfrm>
              <a:off x="5148" y="2571"/>
              <a:ext cx="344" cy="39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4</a:t>
              </a:r>
            </a:p>
          </p:txBody>
        </p:sp>
        <p:sp>
          <p:nvSpPr>
            <p:cNvPr id="14" name="Oval 8">
              <a:extLst>
                <a:ext uri="{FF2B5EF4-FFF2-40B4-BE49-F238E27FC236}">
                  <a16:creationId xmlns:a16="http://schemas.microsoft.com/office/drawing/2014/main" id="{B68958EA-3AE5-4313-A25E-51F0ADC17A0C}"/>
                </a:ext>
              </a:extLst>
            </p:cNvPr>
            <p:cNvSpPr>
              <a:spLocks noChangeArrowheads="1"/>
            </p:cNvSpPr>
            <p:nvPr/>
          </p:nvSpPr>
          <p:spPr bwMode="auto">
            <a:xfrm>
              <a:off x="4150" y="1891"/>
              <a:ext cx="343" cy="392"/>
            </a:xfrm>
            <a:prstGeom prst="ellipse">
              <a:avLst/>
            </a:prstGeom>
            <a:solidFill>
              <a:srgbClr val="DDDDDD"/>
            </a:solidFill>
            <a:ln w="6350">
              <a:solidFill>
                <a:schemeClr val="tx1"/>
              </a:solidFill>
              <a:round/>
              <a:headEnd/>
              <a:tailEnd/>
            </a:ln>
          </p:spPr>
          <p:txBody>
            <a:bodyPr anchor="ctr">
              <a:spAutoFit/>
            </a:bodyPr>
            <a:lstStyle/>
            <a:p>
              <a:pPr algn="ctr"/>
              <a:r>
                <a:rPr lang="en-US" altLang="zh-CN"/>
                <a:t>1</a:t>
              </a:r>
            </a:p>
          </p:txBody>
        </p:sp>
        <p:sp>
          <p:nvSpPr>
            <p:cNvPr id="15" name="Line 9">
              <a:extLst>
                <a:ext uri="{FF2B5EF4-FFF2-40B4-BE49-F238E27FC236}">
                  <a16:creationId xmlns:a16="http://schemas.microsoft.com/office/drawing/2014/main" id="{295E34B3-FAE5-4725-B8AE-A8F58BCDFC77}"/>
                </a:ext>
              </a:extLst>
            </p:cNvPr>
            <p:cNvSpPr>
              <a:spLocks noChangeShapeType="1"/>
            </p:cNvSpPr>
            <p:nvPr/>
          </p:nvSpPr>
          <p:spPr bwMode="auto">
            <a:xfrm>
              <a:off x="3243" y="2931"/>
              <a:ext cx="318" cy="8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0">
              <a:extLst>
                <a:ext uri="{FF2B5EF4-FFF2-40B4-BE49-F238E27FC236}">
                  <a16:creationId xmlns:a16="http://schemas.microsoft.com/office/drawing/2014/main" id="{E7654FD5-318D-4726-86AA-A3F11AF09CA6}"/>
                </a:ext>
              </a:extLst>
            </p:cNvPr>
            <p:cNvSpPr>
              <a:spLocks noChangeShapeType="1"/>
            </p:cNvSpPr>
            <p:nvPr/>
          </p:nvSpPr>
          <p:spPr bwMode="auto">
            <a:xfrm>
              <a:off x="3334" y="2840"/>
              <a:ext cx="816"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11">
              <a:extLst>
                <a:ext uri="{FF2B5EF4-FFF2-40B4-BE49-F238E27FC236}">
                  <a16:creationId xmlns:a16="http://schemas.microsoft.com/office/drawing/2014/main" id="{47A2A5BF-28E0-433C-9B56-E385331514B0}"/>
                </a:ext>
              </a:extLst>
            </p:cNvPr>
            <p:cNvSpPr>
              <a:spLocks noChangeShapeType="1"/>
            </p:cNvSpPr>
            <p:nvPr/>
          </p:nvSpPr>
          <p:spPr bwMode="auto">
            <a:xfrm>
              <a:off x="4423" y="3339"/>
              <a:ext cx="453" cy="45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Line 12">
              <a:extLst>
                <a:ext uri="{FF2B5EF4-FFF2-40B4-BE49-F238E27FC236}">
                  <a16:creationId xmlns:a16="http://schemas.microsoft.com/office/drawing/2014/main" id="{BDDB942D-4ACB-4003-A347-6D1B5258891B}"/>
                </a:ext>
              </a:extLst>
            </p:cNvPr>
            <p:cNvSpPr>
              <a:spLocks noChangeShapeType="1"/>
            </p:cNvSpPr>
            <p:nvPr/>
          </p:nvSpPr>
          <p:spPr bwMode="auto">
            <a:xfrm flipH="1">
              <a:off x="4309" y="2250"/>
              <a:ext cx="23" cy="7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9" name="Line 13">
              <a:extLst>
                <a:ext uri="{FF2B5EF4-FFF2-40B4-BE49-F238E27FC236}">
                  <a16:creationId xmlns:a16="http://schemas.microsoft.com/office/drawing/2014/main" id="{9194F485-2D88-4A6F-8E00-FC2999FC03D2}"/>
                </a:ext>
              </a:extLst>
            </p:cNvPr>
            <p:cNvSpPr>
              <a:spLocks noChangeShapeType="1"/>
            </p:cNvSpPr>
            <p:nvPr/>
          </p:nvSpPr>
          <p:spPr bwMode="auto">
            <a:xfrm flipH="1">
              <a:off x="5058" y="2931"/>
              <a:ext cx="226" cy="8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Text Box 14">
              <a:extLst>
                <a:ext uri="{FF2B5EF4-FFF2-40B4-BE49-F238E27FC236}">
                  <a16:creationId xmlns:a16="http://schemas.microsoft.com/office/drawing/2014/main" id="{4F97D670-B7E4-4A69-9F49-BD730AB8B4F9}"/>
                </a:ext>
              </a:extLst>
            </p:cNvPr>
            <p:cNvSpPr txBox="1">
              <a:spLocks noChangeArrowheads="1"/>
            </p:cNvSpPr>
            <p:nvPr/>
          </p:nvSpPr>
          <p:spPr bwMode="auto">
            <a:xfrm>
              <a:off x="3232" y="3261"/>
              <a:ext cx="23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3</a:t>
              </a:r>
            </a:p>
          </p:txBody>
        </p:sp>
        <p:sp>
          <p:nvSpPr>
            <p:cNvPr id="21" name="Text Box 15">
              <a:extLst>
                <a:ext uri="{FF2B5EF4-FFF2-40B4-BE49-F238E27FC236}">
                  <a16:creationId xmlns:a16="http://schemas.microsoft.com/office/drawing/2014/main" id="{F516DEE7-5992-4431-BC3E-078C5F1F10D2}"/>
                </a:ext>
              </a:extLst>
            </p:cNvPr>
            <p:cNvSpPr txBox="1">
              <a:spLocks noChangeArrowheads="1"/>
            </p:cNvSpPr>
            <p:nvPr/>
          </p:nvSpPr>
          <p:spPr bwMode="auto">
            <a:xfrm>
              <a:off x="3684" y="2807"/>
              <a:ext cx="235"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5</a:t>
              </a:r>
            </a:p>
          </p:txBody>
        </p:sp>
        <p:sp>
          <p:nvSpPr>
            <p:cNvPr id="22" name="Text Box 16">
              <a:extLst>
                <a:ext uri="{FF2B5EF4-FFF2-40B4-BE49-F238E27FC236}">
                  <a16:creationId xmlns:a16="http://schemas.microsoft.com/office/drawing/2014/main" id="{A3FD455A-5BA8-4CFC-B64D-6E3B785B3289}"/>
                </a:ext>
              </a:extLst>
            </p:cNvPr>
            <p:cNvSpPr txBox="1">
              <a:spLocks noChangeArrowheads="1"/>
            </p:cNvSpPr>
            <p:nvPr/>
          </p:nvSpPr>
          <p:spPr bwMode="auto">
            <a:xfrm>
              <a:off x="4319" y="2490"/>
              <a:ext cx="23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rPr>
                <a:t>1</a:t>
              </a:r>
            </a:p>
          </p:txBody>
        </p:sp>
        <p:sp>
          <p:nvSpPr>
            <p:cNvPr id="23" name="Text Box 17">
              <a:extLst>
                <a:ext uri="{FF2B5EF4-FFF2-40B4-BE49-F238E27FC236}">
                  <a16:creationId xmlns:a16="http://schemas.microsoft.com/office/drawing/2014/main" id="{82EE8A47-AD71-4096-A3EE-125D5E11E916}"/>
                </a:ext>
              </a:extLst>
            </p:cNvPr>
            <p:cNvSpPr txBox="1">
              <a:spLocks noChangeArrowheads="1"/>
            </p:cNvSpPr>
            <p:nvPr/>
          </p:nvSpPr>
          <p:spPr bwMode="auto">
            <a:xfrm>
              <a:off x="4590" y="3397"/>
              <a:ext cx="235"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4</a:t>
              </a:r>
            </a:p>
          </p:txBody>
        </p:sp>
        <p:sp>
          <p:nvSpPr>
            <p:cNvPr id="24" name="Text Box 18">
              <a:extLst>
                <a:ext uri="{FF2B5EF4-FFF2-40B4-BE49-F238E27FC236}">
                  <a16:creationId xmlns:a16="http://schemas.microsoft.com/office/drawing/2014/main" id="{0993A889-2747-4E4A-B042-FFF30D6C7344}"/>
                </a:ext>
              </a:extLst>
            </p:cNvPr>
            <p:cNvSpPr txBox="1">
              <a:spLocks noChangeArrowheads="1"/>
            </p:cNvSpPr>
            <p:nvPr/>
          </p:nvSpPr>
          <p:spPr bwMode="auto">
            <a:xfrm>
              <a:off x="5181" y="3170"/>
              <a:ext cx="23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2</a:t>
              </a:r>
            </a:p>
          </p:txBody>
        </p:sp>
        <p:sp>
          <p:nvSpPr>
            <p:cNvPr id="25" name="Text Box 21">
              <a:extLst>
                <a:ext uri="{FF2B5EF4-FFF2-40B4-BE49-F238E27FC236}">
                  <a16:creationId xmlns:a16="http://schemas.microsoft.com/office/drawing/2014/main" id="{25CDF0E0-D88B-47D4-B15D-4406DC9DE763}"/>
                </a:ext>
              </a:extLst>
            </p:cNvPr>
            <p:cNvSpPr txBox="1">
              <a:spLocks noChangeArrowheads="1"/>
            </p:cNvSpPr>
            <p:nvPr/>
          </p:nvSpPr>
          <p:spPr bwMode="auto">
            <a:xfrm>
              <a:off x="4499" y="1673"/>
              <a:ext cx="751"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rPr>
                <a:t>成本</a:t>
              </a:r>
              <a:r>
                <a:rPr lang="en-US" altLang="zh-CN" dirty="0">
                  <a:latin typeface="+mn-lt"/>
                </a:rPr>
                <a:t>=15</a:t>
              </a:r>
            </a:p>
          </p:txBody>
        </p:sp>
      </p:grpSp>
      <p:sp>
        <p:nvSpPr>
          <p:cNvPr id="26" name="Line 22">
            <a:extLst>
              <a:ext uri="{FF2B5EF4-FFF2-40B4-BE49-F238E27FC236}">
                <a16:creationId xmlns:a16="http://schemas.microsoft.com/office/drawing/2014/main" id="{74788473-B18F-46EA-802A-DE55BD164283}"/>
              </a:ext>
            </a:extLst>
          </p:cNvPr>
          <p:cNvSpPr>
            <a:spLocks noChangeShapeType="1"/>
          </p:cNvSpPr>
          <p:nvPr/>
        </p:nvSpPr>
        <p:spPr bwMode="auto">
          <a:xfrm>
            <a:off x="4900043" y="2634121"/>
            <a:ext cx="1152525" cy="935038"/>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Tree>
    <p:extLst>
      <p:ext uri="{BB962C8B-B14F-4D97-AF65-F5344CB8AC3E}">
        <p14:creationId xmlns:p14="http://schemas.microsoft.com/office/powerpoint/2010/main" val="14268106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D5437-38D9-4AD3-84F6-9D86D56A1822}"/>
              </a:ext>
            </a:extLst>
          </p:cNvPr>
          <p:cNvSpPr>
            <a:spLocks noGrp="1"/>
          </p:cNvSpPr>
          <p:nvPr>
            <p:ph type="title"/>
          </p:nvPr>
        </p:nvSpPr>
        <p:spPr/>
        <p:txBody>
          <a:bodyPr/>
          <a:lstStyle/>
          <a:p>
            <a:r>
              <a:rPr lang="zh-CN" altLang="en-US"/>
              <a:t>最小生成树</a:t>
            </a:r>
            <a:r>
              <a:rPr lang="zh-CN" altLang="en-US" dirty="0"/>
              <a:t>性质</a:t>
            </a:r>
          </a:p>
        </p:txBody>
      </p:sp>
      <p:sp>
        <p:nvSpPr>
          <p:cNvPr id="3" name="内容占位符 2">
            <a:extLst>
              <a:ext uri="{FF2B5EF4-FFF2-40B4-BE49-F238E27FC236}">
                <a16:creationId xmlns:a16="http://schemas.microsoft.com/office/drawing/2014/main" id="{CD03A583-802E-4669-97B8-83ADF226FF0D}"/>
              </a:ext>
            </a:extLst>
          </p:cNvPr>
          <p:cNvSpPr>
            <a:spLocks noGrp="1"/>
          </p:cNvSpPr>
          <p:nvPr>
            <p:ph idx="1"/>
          </p:nvPr>
        </p:nvSpPr>
        <p:spPr/>
        <p:txBody>
          <a:bodyPr>
            <a:normAutofit/>
          </a:bodyPr>
          <a:lstStyle/>
          <a:p>
            <a:r>
              <a:rPr lang="zh-CN" altLang="en-US" dirty="0"/>
              <a:t>两种基于贪心策略的最小生成树算法</a:t>
            </a:r>
            <a:endParaRPr lang="en-US" altLang="zh-CN" dirty="0"/>
          </a:p>
          <a:p>
            <a:pPr lvl="1"/>
            <a:r>
              <a:rPr lang="en-US" altLang="zh-CN" dirty="0">
                <a:solidFill>
                  <a:srgbClr val="000000"/>
                </a:solidFill>
              </a:rPr>
              <a:t>Prim</a:t>
            </a:r>
            <a:r>
              <a:rPr lang="zh-CN" altLang="en-US" dirty="0">
                <a:solidFill>
                  <a:srgbClr val="000000"/>
                </a:solidFill>
              </a:rPr>
              <a:t>算法，以顶点为基础</a:t>
            </a:r>
            <a:endParaRPr lang="en-US" altLang="zh-CN" dirty="0">
              <a:solidFill>
                <a:srgbClr val="000000"/>
              </a:solidFill>
            </a:endParaRPr>
          </a:p>
          <a:p>
            <a:pPr lvl="1"/>
            <a:r>
              <a:rPr lang="en-US" altLang="zh-CN" dirty="0">
                <a:solidFill>
                  <a:srgbClr val="000000"/>
                </a:solidFill>
              </a:rPr>
              <a:t>Kruskal</a:t>
            </a:r>
            <a:r>
              <a:rPr lang="zh-CN" altLang="en-US" dirty="0">
                <a:solidFill>
                  <a:srgbClr val="000000"/>
                </a:solidFill>
              </a:rPr>
              <a:t>算法，以边为基础</a:t>
            </a:r>
            <a:endParaRPr lang="en-US" altLang="zh-CN" dirty="0">
              <a:solidFill>
                <a:srgbClr val="000000"/>
              </a:solidFill>
            </a:endParaRPr>
          </a:p>
          <a:p>
            <a:r>
              <a:rPr lang="en-US" altLang="zh-CN" dirty="0" err="1">
                <a:solidFill>
                  <a:srgbClr val="222222"/>
                </a:solidFill>
                <a:latin typeface="Optima-Regular"/>
              </a:rPr>
              <a:t>Edsger</a:t>
            </a:r>
            <a:r>
              <a:rPr lang="en-US" altLang="zh-CN" dirty="0">
                <a:solidFill>
                  <a:srgbClr val="222222"/>
                </a:solidFill>
                <a:latin typeface="Optima-Regular"/>
              </a:rPr>
              <a:t> </a:t>
            </a:r>
            <a:r>
              <a:rPr lang="en-US" altLang="zh-CN" dirty="0" err="1">
                <a:solidFill>
                  <a:srgbClr val="222222"/>
                </a:solidFill>
                <a:latin typeface="Optima-Regular"/>
              </a:rPr>
              <a:t>Wybe</a:t>
            </a:r>
            <a:r>
              <a:rPr lang="en-US" altLang="zh-CN" dirty="0">
                <a:solidFill>
                  <a:srgbClr val="222222"/>
                </a:solidFill>
                <a:latin typeface="Optima-Regular"/>
              </a:rPr>
              <a:t> Dijkstra</a:t>
            </a:r>
            <a:endParaRPr lang="en-US" altLang="zh-CN" sz="2400" dirty="0">
              <a:solidFill>
                <a:srgbClr val="000000"/>
              </a:solidFill>
            </a:endParaRPr>
          </a:p>
          <a:p>
            <a:pPr lvl="1"/>
            <a:r>
              <a:rPr lang="zh-CN" altLang="en-US" dirty="0">
                <a:solidFill>
                  <a:srgbClr val="222222"/>
                </a:solidFill>
                <a:latin typeface="Optima-Regular"/>
              </a:rPr>
              <a:t>基于最短路径算法，提出最小生成树算法</a:t>
            </a:r>
            <a:endParaRPr lang="en-US" altLang="zh-CN" dirty="0">
              <a:solidFill>
                <a:srgbClr val="000000"/>
              </a:solidFill>
            </a:endParaRPr>
          </a:p>
          <a:p>
            <a:r>
              <a:rPr lang="zh-CN" altLang="en-US" sz="2400" dirty="0">
                <a:solidFill>
                  <a:srgbClr val="000000"/>
                </a:solidFill>
              </a:rPr>
              <a:t>两个算法利用了</a:t>
            </a:r>
            <a:r>
              <a:rPr lang="zh-CN" altLang="en-US" sz="2400" b="1" dirty="0">
                <a:solidFill>
                  <a:srgbClr val="000000"/>
                </a:solidFill>
              </a:rPr>
              <a:t>最小生成树性质</a:t>
            </a:r>
            <a:r>
              <a:rPr lang="en-US" altLang="zh-CN" sz="2400" b="1" dirty="0">
                <a:solidFill>
                  <a:srgbClr val="000000"/>
                </a:solidFill>
              </a:rPr>
              <a:t>——MST</a:t>
            </a:r>
            <a:r>
              <a:rPr lang="zh-CN" altLang="en-US" sz="2400" b="1" dirty="0">
                <a:solidFill>
                  <a:srgbClr val="000000"/>
                </a:solidFill>
              </a:rPr>
              <a:t>性质</a:t>
            </a:r>
            <a:endParaRPr lang="en-US" altLang="zh-CN" b="1" dirty="0">
              <a:solidFill>
                <a:srgbClr val="000000"/>
              </a:solidFill>
            </a:endParaRPr>
          </a:p>
          <a:p>
            <a:pPr lvl="1"/>
            <a:r>
              <a:rPr lang="zh-CN" altLang="en-US" dirty="0">
                <a:solidFill>
                  <a:srgbClr val="000000"/>
                </a:solidFill>
              </a:rPr>
              <a:t>设</a:t>
            </a:r>
            <a:r>
              <a:rPr lang="en-US" altLang="zh-CN" dirty="0">
                <a:solidFill>
                  <a:srgbClr val="000000"/>
                </a:solidFill>
              </a:rPr>
              <a:t>G=(V, E)</a:t>
            </a:r>
            <a:r>
              <a:rPr lang="zh-CN" altLang="en-US" dirty="0">
                <a:solidFill>
                  <a:srgbClr val="000000"/>
                </a:solidFill>
              </a:rPr>
              <a:t>是连通带权图，顶点集</a:t>
            </a:r>
            <a:r>
              <a:rPr lang="en-US" altLang="zh-CN" dirty="0">
                <a:solidFill>
                  <a:srgbClr val="000000"/>
                </a:solidFill>
              </a:rPr>
              <a:t>U</a:t>
            </a:r>
            <a:r>
              <a:rPr lang="zh-CN" altLang="en-US" dirty="0">
                <a:solidFill>
                  <a:srgbClr val="000000"/>
                </a:solidFill>
              </a:rPr>
              <a:t>是</a:t>
            </a:r>
            <a:r>
              <a:rPr lang="en-US" altLang="zh-CN" dirty="0">
                <a:solidFill>
                  <a:srgbClr val="000000"/>
                </a:solidFill>
              </a:rPr>
              <a:t>V</a:t>
            </a:r>
            <a:r>
              <a:rPr lang="zh-CN" altLang="en-US" dirty="0">
                <a:solidFill>
                  <a:srgbClr val="000000"/>
                </a:solidFill>
              </a:rPr>
              <a:t>的真子集，如果：</a:t>
            </a:r>
            <a:endParaRPr lang="en-US" altLang="zh-CN" dirty="0">
              <a:solidFill>
                <a:srgbClr val="000000"/>
              </a:solidFill>
            </a:endParaRPr>
          </a:p>
          <a:p>
            <a:pPr marL="536575" lvl="2" indent="0">
              <a:buNone/>
            </a:pPr>
            <a:r>
              <a:rPr lang="en-US" altLang="zh-CN" dirty="0">
                <a:solidFill>
                  <a:srgbClr val="000000"/>
                </a:solidFill>
              </a:rPr>
              <a:t>(u, v)</a:t>
            </a:r>
            <a:r>
              <a:rPr lang="en-US" altLang="zh-CN" dirty="0">
                <a:solidFill>
                  <a:srgbClr val="000000"/>
                </a:solidFill>
                <a:sym typeface="Symbol" pitchFamily="18" charset="2"/>
              </a:rPr>
              <a:t></a:t>
            </a:r>
            <a:r>
              <a:rPr lang="en-US" altLang="zh-CN" dirty="0">
                <a:solidFill>
                  <a:srgbClr val="000000"/>
                </a:solidFill>
              </a:rPr>
              <a:t>E</a:t>
            </a:r>
            <a:r>
              <a:rPr lang="zh-CN" altLang="en-US" dirty="0">
                <a:solidFill>
                  <a:srgbClr val="000000"/>
                </a:solidFill>
              </a:rPr>
              <a:t>为横跨点集</a:t>
            </a:r>
            <a:r>
              <a:rPr lang="en-US" altLang="zh-CN" dirty="0">
                <a:solidFill>
                  <a:srgbClr val="000000"/>
                </a:solidFill>
              </a:rPr>
              <a:t>U</a:t>
            </a:r>
            <a:r>
              <a:rPr lang="zh-CN" altLang="en-US" dirty="0">
                <a:solidFill>
                  <a:srgbClr val="000000"/>
                </a:solidFill>
              </a:rPr>
              <a:t>和</a:t>
            </a:r>
            <a:r>
              <a:rPr lang="en-US" altLang="zh-CN" dirty="0">
                <a:solidFill>
                  <a:srgbClr val="000000"/>
                </a:solidFill>
              </a:rPr>
              <a:t>V-U</a:t>
            </a:r>
            <a:r>
              <a:rPr lang="zh-CN" altLang="en-US" dirty="0">
                <a:solidFill>
                  <a:srgbClr val="000000"/>
                </a:solidFill>
              </a:rPr>
              <a:t>的边，即</a:t>
            </a:r>
            <a:r>
              <a:rPr lang="en-US" altLang="zh-CN" dirty="0" err="1">
                <a:solidFill>
                  <a:srgbClr val="000000"/>
                </a:solidFill>
              </a:rPr>
              <a:t>u</a:t>
            </a:r>
            <a:r>
              <a:rPr lang="en-US" altLang="zh-CN" dirty="0" err="1">
                <a:solidFill>
                  <a:srgbClr val="000000"/>
                </a:solidFill>
                <a:sym typeface="Symbol" pitchFamily="18" charset="2"/>
              </a:rPr>
              <a:t></a:t>
            </a:r>
            <a:r>
              <a:rPr lang="en-US" altLang="zh-CN" dirty="0" err="1">
                <a:solidFill>
                  <a:srgbClr val="000000"/>
                </a:solidFill>
              </a:rPr>
              <a:t>U</a:t>
            </a:r>
            <a:r>
              <a:rPr lang="en-US" altLang="zh-CN" dirty="0">
                <a:solidFill>
                  <a:srgbClr val="000000"/>
                </a:solidFill>
              </a:rPr>
              <a:t>,</a:t>
            </a:r>
            <a:r>
              <a:rPr lang="zh-CN" altLang="en-US" dirty="0">
                <a:solidFill>
                  <a:srgbClr val="000000"/>
                </a:solidFill>
              </a:rPr>
              <a:t> </a:t>
            </a:r>
            <a:r>
              <a:rPr lang="en-US" altLang="zh-CN" dirty="0" err="1">
                <a:solidFill>
                  <a:srgbClr val="000000"/>
                </a:solidFill>
              </a:rPr>
              <a:t>v</a:t>
            </a:r>
            <a:r>
              <a:rPr lang="en-US" altLang="zh-CN" dirty="0" err="1">
                <a:solidFill>
                  <a:srgbClr val="000000"/>
                </a:solidFill>
                <a:sym typeface="Symbol" pitchFamily="18" charset="2"/>
              </a:rPr>
              <a:t></a:t>
            </a:r>
            <a:r>
              <a:rPr lang="en-US" altLang="zh-CN" dirty="0" err="1">
                <a:solidFill>
                  <a:srgbClr val="000000"/>
                </a:solidFill>
              </a:rPr>
              <a:t>V-U</a:t>
            </a:r>
            <a:r>
              <a:rPr lang="zh-CN" altLang="en-US" dirty="0">
                <a:solidFill>
                  <a:srgbClr val="000000"/>
                </a:solidFill>
              </a:rPr>
              <a:t>，并且，</a:t>
            </a:r>
            <a:endParaRPr lang="en-US" altLang="zh-CN" dirty="0">
              <a:solidFill>
                <a:srgbClr val="000000"/>
              </a:solidFill>
            </a:endParaRPr>
          </a:p>
          <a:p>
            <a:pPr marL="536575" lvl="2" indent="0">
              <a:buNone/>
            </a:pPr>
            <a:r>
              <a:rPr lang="zh-CN" altLang="en-US" sz="2400" dirty="0">
                <a:solidFill>
                  <a:srgbClr val="000000"/>
                </a:solidFill>
              </a:rPr>
              <a:t>在所有这样的边中，</a:t>
            </a:r>
            <a:r>
              <a:rPr lang="en-US" altLang="zh-CN" sz="2400" dirty="0">
                <a:solidFill>
                  <a:srgbClr val="000000"/>
                </a:solidFill>
              </a:rPr>
              <a:t>(u, v)</a:t>
            </a:r>
            <a:r>
              <a:rPr lang="zh-CN" altLang="en-US" sz="2400" dirty="0">
                <a:solidFill>
                  <a:srgbClr val="000000"/>
                </a:solidFill>
              </a:rPr>
              <a:t>的权</a:t>
            </a:r>
            <a:r>
              <a:rPr lang="en-US" altLang="zh-CN" sz="2400" dirty="0">
                <a:solidFill>
                  <a:srgbClr val="000000"/>
                </a:solidFill>
              </a:rPr>
              <a:t>c[u][v]</a:t>
            </a:r>
            <a:r>
              <a:rPr lang="zh-CN" altLang="en-US" sz="2400" dirty="0">
                <a:solidFill>
                  <a:srgbClr val="000000"/>
                </a:solidFill>
              </a:rPr>
              <a:t>最小</a:t>
            </a:r>
            <a:endParaRPr lang="en-US" altLang="zh-CN" sz="2400" dirty="0">
              <a:solidFill>
                <a:srgbClr val="000000"/>
              </a:solidFill>
            </a:endParaRPr>
          </a:p>
          <a:p>
            <a:pPr eaLnBrk="1" hangingPunct="1">
              <a:buFontTx/>
              <a:buNone/>
            </a:pPr>
            <a:r>
              <a:rPr lang="zh-CN" altLang="en-US" sz="2400" dirty="0">
                <a:solidFill>
                  <a:srgbClr val="000000"/>
                </a:solidFill>
              </a:rPr>
              <a:t>    ，则一定存在</a:t>
            </a:r>
            <a:r>
              <a:rPr lang="en-US" altLang="zh-CN" sz="2400" dirty="0">
                <a:solidFill>
                  <a:srgbClr val="000000"/>
                </a:solidFill>
              </a:rPr>
              <a:t>G</a:t>
            </a:r>
            <a:r>
              <a:rPr lang="zh-CN" altLang="en-US" sz="2400" dirty="0">
                <a:solidFill>
                  <a:srgbClr val="000000"/>
                </a:solidFill>
              </a:rPr>
              <a:t>的一棵最小生成树，它以</a:t>
            </a:r>
            <a:r>
              <a:rPr lang="en-US" altLang="zh-CN" sz="2400" dirty="0">
                <a:solidFill>
                  <a:srgbClr val="000000"/>
                </a:solidFill>
              </a:rPr>
              <a:t>(u, v)</a:t>
            </a:r>
            <a:r>
              <a:rPr lang="zh-CN" altLang="en-US" sz="2400" dirty="0">
                <a:solidFill>
                  <a:srgbClr val="000000"/>
                </a:solidFill>
              </a:rPr>
              <a:t>为其中一条边，  </a:t>
            </a:r>
            <a:r>
              <a:rPr lang="zh-CN" altLang="en-US" sz="2400" dirty="0">
                <a:solidFill>
                  <a:srgbClr val="FF0000"/>
                </a:solidFill>
              </a:rPr>
              <a:t>即</a:t>
            </a:r>
            <a:r>
              <a:rPr lang="en-US" altLang="zh-CN" sz="2400" dirty="0">
                <a:solidFill>
                  <a:srgbClr val="FF0000"/>
                </a:solidFill>
              </a:rPr>
              <a:t>(u, v)</a:t>
            </a:r>
            <a:r>
              <a:rPr lang="zh-CN" altLang="en-US" sz="2400" dirty="0">
                <a:solidFill>
                  <a:srgbClr val="FF0000"/>
                </a:solidFill>
              </a:rPr>
              <a:t>出现在最小生成树中</a:t>
            </a:r>
          </a:p>
          <a:p>
            <a:pPr lvl="1"/>
            <a:r>
              <a:rPr lang="zh-CN" altLang="en-US" dirty="0">
                <a:solidFill>
                  <a:srgbClr val="000000"/>
                </a:solidFill>
              </a:rPr>
              <a:t>说明：真子集</a:t>
            </a:r>
            <a:r>
              <a:rPr lang="en-US" altLang="zh-CN" dirty="0">
                <a:solidFill>
                  <a:srgbClr val="000000"/>
                </a:solidFill>
              </a:rPr>
              <a:t>U</a:t>
            </a:r>
            <a:r>
              <a:rPr lang="zh-CN" altLang="en-US" dirty="0">
                <a:solidFill>
                  <a:srgbClr val="000000"/>
                </a:solidFill>
              </a:rPr>
              <a:t>可以任意选取 </a:t>
            </a:r>
          </a:p>
        </p:txBody>
      </p:sp>
      <p:sp>
        <p:nvSpPr>
          <p:cNvPr id="4" name="日期占位符 3">
            <a:extLst>
              <a:ext uri="{FF2B5EF4-FFF2-40B4-BE49-F238E27FC236}">
                <a16:creationId xmlns:a16="http://schemas.microsoft.com/office/drawing/2014/main" id="{D81FB2FC-5C47-4EA2-AAEB-23DF8EA5C365}"/>
              </a:ext>
            </a:extLst>
          </p:cNvPr>
          <p:cNvSpPr>
            <a:spLocks noGrp="1"/>
          </p:cNvSpPr>
          <p:nvPr>
            <p:ph type="dt" sz="half" idx="10"/>
          </p:nvPr>
        </p:nvSpPr>
        <p:spPr/>
        <p:txBody>
          <a:bodyPr/>
          <a:lstStyle/>
          <a:p>
            <a:fld id="{DDB52E49-C8A5-40DA-A458-EF224B26651F}" type="datetime1">
              <a:rPr lang="zh-CN" altLang="en-US" smtClean="0"/>
              <a:t>2024/12/2</a:t>
            </a:fld>
            <a:endParaRPr lang="zh-CN" altLang="en-US" dirty="0"/>
          </a:p>
        </p:txBody>
      </p:sp>
      <p:sp>
        <p:nvSpPr>
          <p:cNvPr id="6" name="灯片编号占位符 5">
            <a:extLst>
              <a:ext uri="{FF2B5EF4-FFF2-40B4-BE49-F238E27FC236}">
                <a16:creationId xmlns:a16="http://schemas.microsoft.com/office/drawing/2014/main" id="{B6520EE7-71BD-49B8-8578-C52F0C1E0781}"/>
              </a:ext>
            </a:extLst>
          </p:cNvPr>
          <p:cNvSpPr>
            <a:spLocks noGrp="1"/>
          </p:cNvSpPr>
          <p:nvPr>
            <p:ph type="sldNum" sz="quarter" idx="12"/>
          </p:nvPr>
        </p:nvSpPr>
        <p:spPr/>
        <p:txBody>
          <a:bodyPr/>
          <a:lstStyle/>
          <a:p>
            <a:fld id="{EEA58A3B-43CE-4AA0-90B5-EB47AFAFEB34}" type="slidenum">
              <a:rPr lang="zh-CN" altLang="en-US" smtClean="0"/>
              <a:pPr/>
              <a:t>98</a:t>
            </a:fld>
            <a:endParaRPr lang="zh-CN" altLang="en-US" dirty="0"/>
          </a:p>
        </p:txBody>
      </p:sp>
    </p:spTree>
    <p:extLst>
      <p:ext uri="{BB962C8B-B14F-4D97-AF65-F5344CB8AC3E}">
        <p14:creationId xmlns:p14="http://schemas.microsoft.com/office/powerpoint/2010/main" val="293179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FA90EB-7CE5-4ECD-ACF2-C0B580984143}"/>
              </a:ext>
            </a:extLst>
          </p:cNvPr>
          <p:cNvSpPr>
            <a:spLocks noGrp="1"/>
          </p:cNvSpPr>
          <p:nvPr>
            <p:ph idx="1"/>
          </p:nvPr>
        </p:nvSpPr>
        <p:spPr/>
        <p:txBody>
          <a:bodyPr/>
          <a:lstStyle/>
          <a:p>
            <a:endParaRPr lang="zh-CN" altLang="en-US"/>
          </a:p>
        </p:txBody>
      </p:sp>
      <p:sp>
        <p:nvSpPr>
          <p:cNvPr id="3" name="日期占位符 2">
            <a:extLst>
              <a:ext uri="{FF2B5EF4-FFF2-40B4-BE49-F238E27FC236}">
                <a16:creationId xmlns:a16="http://schemas.microsoft.com/office/drawing/2014/main" id="{9175A0BE-3DA2-4FE0-8905-C764BB217A3C}"/>
              </a:ext>
            </a:extLst>
          </p:cNvPr>
          <p:cNvSpPr>
            <a:spLocks noGrp="1"/>
          </p:cNvSpPr>
          <p:nvPr>
            <p:ph type="dt" sz="half" idx="10"/>
          </p:nvPr>
        </p:nvSpPr>
        <p:spPr/>
        <p:txBody>
          <a:bodyPr/>
          <a:lstStyle/>
          <a:p>
            <a:fld id="{E745593C-C1A7-4136-94F2-334F3909D5EA}" type="datetime1">
              <a:rPr lang="zh-CN" altLang="en-US" smtClean="0"/>
              <a:t>2024/12/2</a:t>
            </a:fld>
            <a:endParaRPr lang="zh-CN" altLang="en-US" dirty="0"/>
          </a:p>
        </p:txBody>
      </p:sp>
      <p:sp>
        <p:nvSpPr>
          <p:cNvPr id="5" name="灯片编号占位符 4">
            <a:extLst>
              <a:ext uri="{FF2B5EF4-FFF2-40B4-BE49-F238E27FC236}">
                <a16:creationId xmlns:a16="http://schemas.microsoft.com/office/drawing/2014/main" id="{10A0B1BC-EB3C-4410-8359-DB2617FA71ED}"/>
              </a:ext>
            </a:extLst>
          </p:cNvPr>
          <p:cNvSpPr>
            <a:spLocks noGrp="1"/>
          </p:cNvSpPr>
          <p:nvPr>
            <p:ph type="sldNum" sz="quarter" idx="12"/>
          </p:nvPr>
        </p:nvSpPr>
        <p:spPr/>
        <p:txBody>
          <a:bodyPr/>
          <a:lstStyle/>
          <a:p>
            <a:fld id="{EEA58A3B-43CE-4AA0-90B5-EB47AFAFEB34}" type="slidenum">
              <a:rPr lang="zh-CN" altLang="en-US" smtClean="0"/>
              <a:pPr/>
              <a:t>99</a:t>
            </a:fld>
            <a:endParaRPr lang="zh-CN" altLang="en-US" dirty="0"/>
          </a:p>
        </p:txBody>
      </p:sp>
      <p:pic>
        <p:nvPicPr>
          <p:cNvPr id="6" name="Picture 4" descr="t48">
            <a:extLst>
              <a:ext uri="{FF2B5EF4-FFF2-40B4-BE49-F238E27FC236}">
                <a16:creationId xmlns:a16="http://schemas.microsoft.com/office/drawing/2014/main" id="{77DC8737-BBF8-4198-A517-89259758C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55" y="164237"/>
            <a:ext cx="45720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a:extLst>
              <a:ext uri="{FF2B5EF4-FFF2-40B4-BE49-F238E27FC236}">
                <a16:creationId xmlns:a16="http://schemas.microsoft.com/office/drawing/2014/main" id="{20B977BA-F199-4C83-BFFC-8241649612FA}"/>
              </a:ext>
            </a:extLst>
          </p:cNvPr>
          <p:cNvSpPr>
            <a:spLocks noChangeArrowheads="1"/>
          </p:cNvSpPr>
          <p:nvPr/>
        </p:nvSpPr>
        <p:spPr bwMode="auto">
          <a:xfrm>
            <a:off x="5809759" y="609082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t>5</a:t>
            </a:r>
          </a:p>
        </p:txBody>
      </p:sp>
      <p:sp>
        <p:nvSpPr>
          <p:cNvPr id="8" name="Oval 8">
            <a:extLst>
              <a:ext uri="{FF2B5EF4-FFF2-40B4-BE49-F238E27FC236}">
                <a16:creationId xmlns:a16="http://schemas.microsoft.com/office/drawing/2014/main" id="{7DB2E94C-0975-4025-ABFB-9AB1ED6AC749}"/>
              </a:ext>
            </a:extLst>
          </p:cNvPr>
          <p:cNvSpPr>
            <a:spLocks noChangeArrowheads="1"/>
          </p:cNvSpPr>
          <p:nvPr/>
        </p:nvSpPr>
        <p:spPr bwMode="auto">
          <a:xfrm>
            <a:off x="7970347" y="609082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6</a:t>
            </a:r>
          </a:p>
        </p:txBody>
      </p:sp>
      <p:sp>
        <p:nvSpPr>
          <p:cNvPr id="9" name="Oval 9">
            <a:extLst>
              <a:ext uri="{FF2B5EF4-FFF2-40B4-BE49-F238E27FC236}">
                <a16:creationId xmlns:a16="http://schemas.microsoft.com/office/drawing/2014/main" id="{6CAC885D-423F-4F59-83CD-B011F1AF9D72}"/>
              </a:ext>
            </a:extLst>
          </p:cNvPr>
          <p:cNvSpPr>
            <a:spLocks noChangeArrowheads="1"/>
          </p:cNvSpPr>
          <p:nvPr/>
        </p:nvSpPr>
        <p:spPr bwMode="auto">
          <a:xfrm>
            <a:off x="6889259" y="501132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10" name="Oval 10">
            <a:extLst>
              <a:ext uri="{FF2B5EF4-FFF2-40B4-BE49-F238E27FC236}">
                <a16:creationId xmlns:a16="http://schemas.microsoft.com/office/drawing/2014/main" id="{B328210A-8A46-47BC-80AE-28E6A5D3F1EB}"/>
              </a:ext>
            </a:extLst>
          </p:cNvPr>
          <p:cNvSpPr>
            <a:spLocks noChangeArrowheads="1"/>
          </p:cNvSpPr>
          <p:nvPr/>
        </p:nvSpPr>
        <p:spPr bwMode="auto">
          <a:xfrm>
            <a:off x="5089034" y="4290598"/>
            <a:ext cx="546100" cy="487362"/>
          </a:xfrm>
          <a:prstGeom prst="ellipse">
            <a:avLst/>
          </a:prstGeom>
          <a:solidFill>
            <a:srgbClr val="DDDDDD"/>
          </a:solidFill>
          <a:ln w="6350">
            <a:solidFill>
              <a:schemeClr val="tx1"/>
            </a:solidFill>
            <a:round/>
            <a:headEnd/>
            <a:tailEnd/>
          </a:ln>
        </p:spPr>
        <p:txBody>
          <a:bodyPr anchor="ctr">
            <a:spAutoFit/>
          </a:bodyPr>
          <a:lstStyle/>
          <a:p>
            <a:pPr algn="ctr"/>
            <a:r>
              <a:rPr lang="en-US" altLang="zh-CN" dirty="0"/>
              <a:t>2</a:t>
            </a:r>
          </a:p>
        </p:txBody>
      </p:sp>
      <p:sp>
        <p:nvSpPr>
          <p:cNvPr id="11" name="Oval 11">
            <a:extLst>
              <a:ext uri="{FF2B5EF4-FFF2-40B4-BE49-F238E27FC236}">
                <a16:creationId xmlns:a16="http://schemas.microsoft.com/office/drawing/2014/main" id="{D96E4FE8-89AE-4A47-9002-5FAF6ACD410B}"/>
              </a:ext>
            </a:extLst>
          </p:cNvPr>
          <p:cNvSpPr>
            <a:spLocks noChangeArrowheads="1"/>
          </p:cNvSpPr>
          <p:nvPr/>
        </p:nvSpPr>
        <p:spPr bwMode="auto">
          <a:xfrm>
            <a:off x="8473584" y="4290598"/>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4</a:t>
            </a:r>
          </a:p>
        </p:txBody>
      </p:sp>
      <p:sp>
        <p:nvSpPr>
          <p:cNvPr id="12" name="Oval 12">
            <a:extLst>
              <a:ext uri="{FF2B5EF4-FFF2-40B4-BE49-F238E27FC236}">
                <a16:creationId xmlns:a16="http://schemas.microsoft.com/office/drawing/2014/main" id="{D9B30564-2E35-42C4-80CF-F1D905E32EA2}"/>
              </a:ext>
            </a:extLst>
          </p:cNvPr>
          <p:cNvSpPr>
            <a:spLocks noChangeArrowheads="1"/>
          </p:cNvSpPr>
          <p:nvPr/>
        </p:nvSpPr>
        <p:spPr bwMode="auto">
          <a:xfrm>
            <a:off x="6889259" y="3211098"/>
            <a:ext cx="546100" cy="487362"/>
          </a:xfrm>
          <a:prstGeom prst="ellipse">
            <a:avLst/>
          </a:prstGeom>
          <a:solidFill>
            <a:srgbClr val="DDDDDD"/>
          </a:solidFill>
          <a:ln w="6350">
            <a:solidFill>
              <a:schemeClr val="tx1"/>
            </a:solidFill>
            <a:round/>
            <a:headEnd/>
            <a:tailEnd/>
          </a:ln>
        </p:spPr>
        <p:txBody>
          <a:bodyPr anchor="ctr">
            <a:spAutoFit/>
          </a:bodyPr>
          <a:lstStyle/>
          <a:p>
            <a:pPr algn="ctr"/>
            <a:r>
              <a:rPr lang="en-US" altLang="zh-CN" dirty="0"/>
              <a:t>1</a:t>
            </a:r>
          </a:p>
        </p:txBody>
      </p:sp>
      <p:sp>
        <p:nvSpPr>
          <p:cNvPr id="13" name="Line 13">
            <a:extLst>
              <a:ext uri="{FF2B5EF4-FFF2-40B4-BE49-F238E27FC236}">
                <a16:creationId xmlns:a16="http://schemas.microsoft.com/office/drawing/2014/main" id="{96338AC8-B04B-4F90-AC12-CB466F5BE338}"/>
              </a:ext>
            </a:extLst>
          </p:cNvPr>
          <p:cNvSpPr>
            <a:spLocks noChangeShapeType="1"/>
          </p:cNvSpPr>
          <p:nvPr/>
        </p:nvSpPr>
        <p:spPr bwMode="auto">
          <a:xfrm>
            <a:off x="5449397" y="4795423"/>
            <a:ext cx="504825" cy="12954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4">
            <a:extLst>
              <a:ext uri="{FF2B5EF4-FFF2-40B4-BE49-F238E27FC236}">
                <a16:creationId xmlns:a16="http://schemas.microsoft.com/office/drawing/2014/main" id="{DA8E388C-101B-472F-9953-BC0333075BF0}"/>
              </a:ext>
            </a:extLst>
          </p:cNvPr>
          <p:cNvSpPr>
            <a:spLocks noChangeShapeType="1"/>
          </p:cNvSpPr>
          <p:nvPr/>
        </p:nvSpPr>
        <p:spPr bwMode="auto">
          <a:xfrm>
            <a:off x="5593859" y="4650960"/>
            <a:ext cx="1295400" cy="5032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5">
            <a:extLst>
              <a:ext uri="{FF2B5EF4-FFF2-40B4-BE49-F238E27FC236}">
                <a16:creationId xmlns:a16="http://schemas.microsoft.com/office/drawing/2014/main" id="{EC3FCC9F-B6BE-497B-B121-8A8791072DFA}"/>
              </a:ext>
            </a:extLst>
          </p:cNvPr>
          <p:cNvSpPr>
            <a:spLocks noChangeShapeType="1"/>
          </p:cNvSpPr>
          <p:nvPr/>
        </p:nvSpPr>
        <p:spPr bwMode="auto">
          <a:xfrm>
            <a:off x="7322647" y="5443123"/>
            <a:ext cx="719137"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6">
            <a:extLst>
              <a:ext uri="{FF2B5EF4-FFF2-40B4-BE49-F238E27FC236}">
                <a16:creationId xmlns:a16="http://schemas.microsoft.com/office/drawing/2014/main" id="{6FA53BC7-B1AA-4A79-B574-7D29722454E3}"/>
              </a:ext>
            </a:extLst>
          </p:cNvPr>
          <p:cNvSpPr>
            <a:spLocks noChangeShapeType="1"/>
          </p:cNvSpPr>
          <p:nvPr/>
        </p:nvSpPr>
        <p:spPr bwMode="auto">
          <a:xfrm>
            <a:off x="7178184" y="3714335"/>
            <a:ext cx="0" cy="12969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17">
            <a:extLst>
              <a:ext uri="{FF2B5EF4-FFF2-40B4-BE49-F238E27FC236}">
                <a16:creationId xmlns:a16="http://schemas.microsoft.com/office/drawing/2014/main" id="{9B542BD3-411F-4C91-9675-3D6286772519}"/>
              </a:ext>
            </a:extLst>
          </p:cNvPr>
          <p:cNvSpPr>
            <a:spLocks noChangeShapeType="1"/>
          </p:cNvSpPr>
          <p:nvPr/>
        </p:nvSpPr>
        <p:spPr bwMode="auto">
          <a:xfrm flipH="1">
            <a:off x="8330709" y="4795423"/>
            <a:ext cx="358775" cy="12954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Text Box 18">
            <a:extLst>
              <a:ext uri="{FF2B5EF4-FFF2-40B4-BE49-F238E27FC236}">
                <a16:creationId xmlns:a16="http://schemas.microsoft.com/office/drawing/2014/main" id="{63988A7B-38AE-4B2E-A536-D4D78AFB772F}"/>
              </a:ext>
            </a:extLst>
          </p:cNvPr>
          <p:cNvSpPr txBox="1">
            <a:spLocks noChangeArrowheads="1"/>
          </p:cNvSpPr>
          <p:nvPr/>
        </p:nvSpPr>
        <p:spPr bwMode="auto">
          <a:xfrm>
            <a:off x="5430347" y="531929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19" name="Text Box 19">
            <a:extLst>
              <a:ext uri="{FF2B5EF4-FFF2-40B4-BE49-F238E27FC236}">
                <a16:creationId xmlns:a16="http://schemas.microsoft.com/office/drawing/2014/main" id="{C620D862-7083-4CCF-8473-5004ADF9BE84}"/>
              </a:ext>
            </a:extLst>
          </p:cNvPr>
          <p:cNvSpPr txBox="1">
            <a:spLocks noChangeArrowheads="1"/>
          </p:cNvSpPr>
          <p:nvPr/>
        </p:nvSpPr>
        <p:spPr bwMode="auto">
          <a:xfrm>
            <a:off x="6149484" y="459857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5</a:t>
            </a:r>
          </a:p>
        </p:txBody>
      </p:sp>
      <p:sp>
        <p:nvSpPr>
          <p:cNvPr id="20" name="Text Box 20">
            <a:extLst>
              <a:ext uri="{FF2B5EF4-FFF2-40B4-BE49-F238E27FC236}">
                <a16:creationId xmlns:a16="http://schemas.microsoft.com/office/drawing/2014/main" id="{6CAFCD84-D765-4D2F-B33A-A0C1434C3C62}"/>
              </a:ext>
            </a:extLst>
          </p:cNvPr>
          <p:cNvSpPr txBox="1">
            <a:spLocks noChangeArrowheads="1"/>
          </p:cNvSpPr>
          <p:nvPr/>
        </p:nvSpPr>
        <p:spPr bwMode="auto">
          <a:xfrm>
            <a:off x="7157547" y="409533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a:t>
            </a:r>
          </a:p>
        </p:txBody>
      </p:sp>
      <p:sp>
        <p:nvSpPr>
          <p:cNvPr id="21" name="Text Box 21">
            <a:extLst>
              <a:ext uri="{FF2B5EF4-FFF2-40B4-BE49-F238E27FC236}">
                <a16:creationId xmlns:a16="http://schemas.microsoft.com/office/drawing/2014/main" id="{6C6B68DD-E93C-4BC5-A2A6-E5CA918838AA}"/>
              </a:ext>
            </a:extLst>
          </p:cNvPr>
          <p:cNvSpPr txBox="1">
            <a:spLocks noChangeArrowheads="1"/>
          </p:cNvSpPr>
          <p:nvPr/>
        </p:nvSpPr>
        <p:spPr bwMode="auto">
          <a:xfrm>
            <a:off x="7589347" y="553519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22" name="Text Box 22">
            <a:extLst>
              <a:ext uri="{FF2B5EF4-FFF2-40B4-BE49-F238E27FC236}">
                <a16:creationId xmlns:a16="http://schemas.microsoft.com/office/drawing/2014/main" id="{0C1BF77D-EC3B-4A91-9DAE-C86AC36044B0}"/>
              </a:ext>
            </a:extLst>
          </p:cNvPr>
          <p:cNvSpPr txBox="1">
            <a:spLocks noChangeArrowheads="1"/>
          </p:cNvSpPr>
          <p:nvPr/>
        </p:nvSpPr>
        <p:spPr bwMode="auto">
          <a:xfrm>
            <a:off x="8525972" y="517483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23" name="Text Box 24">
            <a:extLst>
              <a:ext uri="{FF2B5EF4-FFF2-40B4-BE49-F238E27FC236}">
                <a16:creationId xmlns:a16="http://schemas.microsoft.com/office/drawing/2014/main" id="{49AD830B-47EA-421E-B200-B8811B2D2564}"/>
              </a:ext>
            </a:extLst>
          </p:cNvPr>
          <p:cNvSpPr txBox="1">
            <a:spLocks noChangeArrowheads="1"/>
          </p:cNvSpPr>
          <p:nvPr/>
        </p:nvSpPr>
        <p:spPr bwMode="auto">
          <a:xfrm>
            <a:off x="237115" y="4676861"/>
            <a:ext cx="460851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ea typeface="微软雅黑 Light" panose="020B0502040204020203" pitchFamily="34" charset="-122"/>
              </a:rPr>
              <a:t>U={3, 4, 5, 6},  </a:t>
            </a:r>
          </a:p>
          <a:p>
            <a:pPr eaLnBrk="1" hangingPunct="1"/>
            <a:r>
              <a:rPr lang="en-US" altLang="zh-CN" sz="2400" dirty="0">
                <a:latin typeface="+mn-lt"/>
                <a:ea typeface="微软雅黑 Light" panose="020B0502040204020203" pitchFamily="34" charset="-122"/>
              </a:rPr>
              <a:t>V-U={1,2}</a:t>
            </a:r>
          </a:p>
          <a:p>
            <a:pPr eaLnBrk="1" hangingPunct="1"/>
            <a:r>
              <a:rPr lang="zh-CN" altLang="en-US" sz="2400" dirty="0">
                <a:latin typeface="+mn-lt"/>
                <a:ea typeface="微软雅黑 Light" panose="020B0502040204020203" pitchFamily="34" charset="-122"/>
              </a:rPr>
              <a:t>边集</a:t>
            </a:r>
            <a:r>
              <a:rPr lang="en-US" altLang="zh-CN" sz="2400" dirty="0">
                <a:latin typeface="+mn-lt"/>
                <a:ea typeface="微软雅黑 Light" panose="020B0502040204020203" pitchFamily="34" charset="-122"/>
              </a:rPr>
              <a:t>={&lt;2,5&gt;, &lt;2,3&gt;, </a:t>
            </a:r>
          </a:p>
          <a:p>
            <a:pPr eaLnBrk="1" hangingPunct="1"/>
            <a:r>
              <a:rPr lang="en-US" altLang="zh-CN" sz="2400" dirty="0">
                <a:latin typeface="+mn-lt"/>
                <a:ea typeface="微软雅黑 Light" panose="020B0502040204020203" pitchFamily="34" charset="-122"/>
              </a:rPr>
              <a:t>            </a:t>
            </a:r>
            <a:r>
              <a:rPr lang="en-US" altLang="zh-CN" sz="2400" b="1" dirty="0">
                <a:solidFill>
                  <a:srgbClr val="FF0000"/>
                </a:solidFill>
                <a:latin typeface="+mn-lt"/>
                <a:ea typeface="微软雅黑 Light" panose="020B0502040204020203" pitchFamily="34" charset="-122"/>
              </a:rPr>
              <a:t>&lt;1,3&gt;</a:t>
            </a:r>
            <a:r>
              <a:rPr lang="en-US" altLang="zh-CN" sz="2400" dirty="0">
                <a:solidFill>
                  <a:srgbClr val="FF0000"/>
                </a:solidFill>
                <a:latin typeface="+mn-lt"/>
                <a:ea typeface="微软雅黑 Light" panose="020B0502040204020203" pitchFamily="34" charset="-122"/>
              </a:rPr>
              <a:t>,</a:t>
            </a:r>
            <a:r>
              <a:rPr lang="en-US" altLang="zh-CN" sz="2400" b="1" dirty="0">
                <a:latin typeface="+mn-lt"/>
                <a:ea typeface="微软雅黑 Light" panose="020B0502040204020203" pitchFamily="34" charset="-122"/>
              </a:rPr>
              <a:t>  </a:t>
            </a:r>
            <a:r>
              <a:rPr lang="en-US" altLang="zh-CN" sz="2400" dirty="0">
                <a:latin typeface="+mn-lt"/>
                <a:ea typeface="微软雅黑 Light" panose="020B0502040204020203" pitchFamily="34" charset="-122"/>
              </a:rPr>
              <a:t>&lt;1,4&gt;}</a:t>
            </a:r>
          </a:p>
          <a:p>
            <a:pPr eaLnBrk="1" hangingPunct="1"/>
            <a:endParaRPr lang="en-US" altLang="zh-CN" sz="2400" dirty="0">
              <a:latin typeface="Times New Roman" pitchFamily="18" charset="0"/>
            </a:endParaRPr>
          </a:p>
        </p:txBody>
      </p:sp>
      <p:sp>
        <p:nvSpPr>
          <p:cNvPr id="24" name="Text Box 27">
            <a:extLst>
              <a:ext uri="{FF2B5EF4-FFF2-40B4-BE49-F238E27FC236}">
                <a16:creationId xmlns:a16="http://schemas.microsoft.com/office/drawing/2014/main" id="{B817E202-F213-44C1-91E1-731ACCED9767}"/>
              </a:ext>
            </a:extLst>
          </p:cNvPr>
          <p:cNvSpPr txBox="1">
            <a:spLocks noChangeArrowheads="1"/>
          </p:cNvSpPr>
          <p:nvPr/>
        </p:nvSpPr>
        <p:spPr bwMode="auto">
          <a:xfrm>
            <a:off x="7536959" y="3211098"/>
            <a:ext cx="9957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成本</a:t>
            </a:r>
            <a:r>
              <a:rPr lang="en-US" altLang="zh-CN" dirty="0">
                <a:latin typeface="+mn-lt"/>
                <a:ea typeface="微软雅黑 Light" panose="020B0502040204020203" pitchFamily="34" charset="-122"/>
              </a:rPr>
              <a:t>=15</a:t>
            </a:r>
          </a:p>
        </p:txBody>
      </p:sp>
      <p:sp>
        <p:nvSpPr>
          <p:cNvPr id="25" name="Freeform 28">
            <a:extLst>
              <a:ext uri="{FF2B5EF4-FFF2-40B4-BE49-F238E27FC236}">
                <a16:creationId xmlns:a16="http://schemas.microsoft.com/office/drawing/2014/main" id="{C8C70580-52C1-4276-8224-9421BE28B24C}"/>
              </a:ext>
            </a:extLst>
          </p:cNvPr>
          <p:cNvSpPr>
            <a:spLocks/>
          </p:cNvSpPr>
          <p:nvPr/>
        </p:nvSpPr>
        <p:spPr bwMode="auto">
          <a:xfrm>
            <a:off x="149417" y="1501433"/>
            <a:ext cx="4906963" cy="3217862"/>
          </a:xfrm>
          <a:custGeom>
            <a:avLst/>
            <a:gdLst>
              <a:gd name="T0" fmla="*/ 2147483647 w 3091"/>
              <a:gd name="T1" fmla="*/ 2147483647 h 2027"/>
              <a:gd name="T2" fmla="*/ 2147483647 w 3091"/>
              <a:gd name="T3" fmla="*/ 2147483647 h 2027"/>
              <a:gd name="T4" fmla="*/ 2147483647 w 3091"/>
              <a:gd name="T5" fmla="*/ 2147483647 h 2027"/>
              <a:gd name="T6" fmla="*/ 2147483647 w 3091"/>
              <a:gd name="T7" fmla="*/ 2147483647 h 2027"/>
              <a:gd name="T8" fmla="*/ 2147483647 w 3091"/>
              <a:gd name="T9" fmla="*/ 2147483647 h 2027"/>
              <a:gd name="T10" fmla="*/ 2147483647 w 3091"/>
              <a:gd name="T11" fmla="*/ 2147483647 h 2027"/>
              <a:gd name="T12" fmla="*/ 2147483647 w 3091"/>
              <a:gd name="T13" fmla="*/ 2147483647 h 2027"/>
              <a:gd name="T14" fmla="*/ 2147483647 w 3091"/>
              <a:gd name="T15" fmla="*/ 2147483647 h 2027"/>
              <a:gd name="T16" fmla="*/ 2147483647 w 3091"/>
              <a:gd name="T17" fmla="*/ 2147483647 h 2027"/>
              <a:gd name="T18" fmla="*/ 2147483647 w 3091"/>
              <a:gd name="T19" fmla="*/ 2147483647 h 2027"/>
              <a:gd name="T20" fmla="*/ 2147483647 w 3091"/>
              <a:gd name="T21" fmla="*/ 2147483647 h 2027"/>
              <a:gd name="T22" fmla="*/ 2147483647 w 3091"/>
              <a:gd name="T23" fmla="*/ 2147483647 h 2027"/>
              <a:gd name="T24" fmla="*/ 2147483647 w 3091"/>
              <a:gd name="T25" fmla="*/ 2147483647 h 2027"/>
              <a:gd name="T26" fmla="*/ 2147483647 w 3091"/>
              <a:gd name="T27" fmla="*/ 2147483647 h 2027"/>
              <a:gd name="T28" fmla="*/ 2147483647 w 3091"/>
              <a:gd name="T29" fmla="*/ 2147483647 h 2027"/>
              <a:gd name="T30" fmla="*/ 2147483647 w 3091"/>
              <a:gd name="T31" fmla="*/ 2147483647 h 2027"/>
              <a:gd name="T32" fmla="*/ 2147483647 w 3091"/>
              <a:gd name="T33" fmla="*/ 2147483647 h 2027"/>
              <a:gd name="T34" fmla="*/ 2147483647 w 3091"/>
              <a:gd name="T35" fmla="*/ 2147483647 h 2027"/>
              <a:gd name="T36" fmla="*/ 2147483647 w 3091"/>
              <a:gd name="T37" fmla="*/ 0 h 2027"/>
              <a:gd name="T38" fmla="*/ 2147483647 w 3091"/>
              <a:gd name="T39" fmla="*/ 2147483647 h 2027"/>
              <a:gd name="T40" fmla="*/ 2147483647 w 3091"/>
              <a:gd name="T41" fmla="*/ 2147483647 h 2027"/>
              <a:gd name="T42" fmla="*/ 2147483647 w 3091"/>
              <a:gd name="T43" fmla="*/ 2147483647 h 2027"/>
              <a:gd name="T44" fmla="*/ 2147483647 w 3091"/>
              <a:gd name="T45" fmla="*/ 2147483647 h 2027"/>
              <a:gd name="T46" fmla="*/ 2147483647 w 3091"/>
              <a:gd name="T47" fmla="*/ 2147483647 h 2027"/>
              <a:gd name="T48" fmla="*/ 2147483647 w 3091"/>
              <a:gd name="T49" fmla="*/ 2147483647 h 2027"/>
              <a:gd name="T50" fmla="*/ 2147483647 w 3091"/>
              <a:gd name="T51" fmla="*/ 2147483647 h 2027"/>
              <a:gd name="T52" fmla="*/ 2147483647 w 3091"/>
              <a:gd name="T53" fmla="*/ 2147483647 h 2027"/>
              <a:gd name="T54" fmla="*/ 2147483647 w 3091"/>
              <a:gd name="T55" fmla="*/ 2147483647 h 2027"/>
              <a:gd name="T56" fmla="*/ 2147483647 w 3091"/>
              <a:gd name="T57" fmla="*/ 2147483647 h 2027"/>
              <a:gd name="T58" fmla="*/ 2147483647 w 3091"/>
              <a:gd name="T59" fmla="*/ 2147483647 h 2027"/>
              <a:gd name="T60" fmla="*/ 2147483647 w 3091"/>
              <a:gd name="T61" fmla="*/ 2147483647 h 2027"/>
              <a:gd name="T62" fmla="*/ 2147483647 w 3091"/>
              <a:gd name="T63" fmla="*/ 2147483647 h 2027"/>
              <a:gd name="T64" fmla="*/ 2147483647 w 3091"/>
              <a:gd name="T65" fmla="*/ 2147483647 h 2027"/>
              <a:gd name="T66" fmla="*/ 2147483647 w 3091"/>
              <a:gd name="T67" fmla="*/ 2147483647 h 2027"/>
              <a:gd name="T68" fmla="*/ 2147483647 w 3091"/>
              <a:gd name="T69" fmla="*/ 2147483647 h 2027"/>
              <a:gd name="T70" fmla="*/ 2147483647 w 3091"/>
              <a:gd name="T71" fmla="*/ 2147483647 h 2027"/>
              <a:gd name="T72" fmla="*/ 2147483647 w 3091"/>
              <a:gd name="T73" fmla="*/ 2147483647 h 2027"/>
              <a:gd name="T74" fmla="*/ 2147483647 w 3091"/>
              <a:gd name="T75" fmla="*/ 2147483647 h 2027"/>
              <a:gd name="T76" fmla="*/ 2147483647 w 3091"/>
              <a:gd name="T77" fmla="*/ 2147483647 h 2027"/>
              <a:gd name="T78" fmla="*/ 2147483647 w 3091"/>
              <a:gd name="T79" fmla="*/ 2147483647 h 2027"/>
              <a:gd name="T80" fmla="*/ 2147483647 w 3091"/>
              <a:gd name="T81" fmla="*/ 2147483647 h 2027"/>
              <a:gd name="T82" fmla="*/ 2147483647 w 3091"/>
              <a:gd name="T83" fmla="*/ 2147483647 h 2027"/>
              <a:gd name="T84" fmla="*/ 2147483647 w 3091"/>
              <a:gd name="T85" fmla="*/ 2147483647 h 2027"/>
              <a:gd name="T86" fmla="*/ 2147483647 w 3091"/>
              <a:gd name="T87" fmla="*/ 2147483647 h 2027"/>
              <a:gd name="T88" fmla="*/ 2147483647 w 3091"/>
              <a:gd name="T89" fmla="*/ 2147483647 h 20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91"/>
              <a:gd name="T136" fmla="*/ 0 h 2027"/>
              <a:gd name="T137" fmla="*/ 3091 w 3091"/>
              <a:gd name="T138" fmla="*/ 2027 h 202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91" h="2027">
                <a:moveTo>
                  <a:pt x="143" y="1286"/>
                </a:moveTo>
                <a:cubicBezTo>
                  <a:pt x="170" y="1249"/>
                  <a:pt x="200" y="1230"/>
                  <a:pt x="225" y="1193"/>
                </a:cubicBezTo>
                <a:cubicBezTo>
                  <a:pt x="243" y="1138"/>
                  <a:pt x="286" y="1107"/>
                  <a:pt x="317" y="1060"/>
                </a:cubicBezTo>
                <a:cubicBezTo>
                  <a:pt x="333" y="999"/>
                  <a:pt x="328" y="971"/>
                  <a:pt x="379" y="936"/>
                </a:cubicBezTo>
                <a:cubicBezTo>
                  <a:pt x="408" y="893"/>
                  <a:pt x="449" y="872"/>
                  <a:pt x="492" y="844"/>
                </a:cubicBezTo>
                <a:cubicBezTo>
                  <a:pt x="520" y="825"/>
                  <a:pt x="586" y="768"/>
                  <a:pt x="616" y="761"/>
                </a:cubicBezTo>
                <a:cubicBezTo>
                  <a:pt x="726" y="734"/>
                  <a:pt x="832" y="720"/>
                  <a:pt x="945" y="710"/>
                </a:cubicBezTo>
                <a:cubicBezTo>
                  <a:pt x="989" y="680"/>
                  <a:pt x="1027" y="645"/>
                  <a:pt x="1079" y="628"/>
                </a:cubicBezTo>
                <a:cubicBezTo>
                  <a:pt x="1137" y="588"/>
                  <a:pt x="1205" y="527"/>
                  <a:pt x="1274" y="504"/>
                </a:cubicBezTo>
                <a:cubicBezTo>
                  <a:pt x="1344" y="480"/>
                  <a:pt x="1419" y="477"/>
                  <a:pt x="1490" y="453"/>
                </a:cubicBezTo>
                <a:cubicBezTo>
                  <a:pt x="1547" y="434"/>
                  <a:pt x="1596" y="405"/>
                  <a:pt x="1655" y="391"/>
                </a:cubicBezTo>
                <a:cubicBezTo>
                  <a:pt x="1725" y="344"/>
                  <a:pt x="1693" y="358"/>
                  <a:pt x="1747" y="340"/>
                </a:cubicBezTo>
                <a:cubicBezTo>
                  <a:pt x="1825" y="287"/>
                  <a:pt x="1726" y="349"/>
                  <a:pt x="1819" y="309"/>
                </a:cubicBezTo>
                <a:cubicBezTo>
                  <a:pt x="1830" y="304"/>
                  <a:pt x="1838" y="293"/>
                  <a:pt x="1850" y="288"/>
                </a:cubicBezTo>
                <a:cubicBezTo>
                  <a:pt x="1880" y="275"/>
                  <a:pt x="1912" y="267"/>
                  <a:pt x="1943" y="257"/>
                </a:cubicBezTo>
                <a:cubicBezTo>
                  <a:pt x="1953" y="254"/>
                  <a:pt x="1973" y="247"/>
                  <a:pt x="1973" y="247"/>
                </a:cubicBezTo>
                <a:cubicBezTo>
                  <a:pt x="2019" y="201"/>
                  <a:pt x="2049" y="203"/>
                  <a:pt x="2117" y="185"/>
                </a:cubicBezTo>
                <a:cubicBezTo>
                  <a:pt x="2157" y="159"/>
                  <a:pt x="2184" y="153"/>
                  <a:pt x="2231" y="144"/>
                </a:cubicBezTo>
                <a:cubicBezTo>
                  <a:pt x="2342" y="60"/>
                  <a:pt x="2481" y="42"/>
                  <a:pt x="2611" y="0"/>
                </a:cubicBezTo>
                <a:cubicBezTo>
                  <a:pt x="2645" y="3"/>
                  <a:pt x="2680" y="5"/>
                  <a:pt x="2714" y="10"/>
                </a:cubicBezTo>
                <a:cubicBezTo>
                  <a:pt x="2765" y="18"/>
                  <a:pt x="2818" y="56"/>
                  <a:pt x="2868" y="72"/>
                </a:cubicBezTo>
                <a:cubicBezTo>
                  <a:pt x="2939" y="119"/>
                  <a:pt x="2986" y="177"/>
                  <a:pt x="3033" y="247"/>
                </a:cubicBezTo>
                <a:cubicBezTo>
                  <a:pt x="3091" y="486"/>
                  <a:pt x="3073" y="742"/>
                  <a:pt x="3002" y="977"/>
                </a:cubicBezTo>
                <a:cubicBezTo>
                  <a:pt x="2976" y="1064"/>
                  <a:pt x="2952" y="1149"/>
                  <a:pt x="2920" y="1234"/>
                </a:cubicBezTo>
                <a:cubicBezTo>
                  <a:pt x="2915" y="1248"/>
                  <a:pt x="2916" y="1263"/>
                  <a:pt x="2909" y="1276"/>
                </a:cubicBezTo>
                <a:cubicBezTo>
                  <a:pt x="2895" y="1302"/>
                  <a:pt x="2858" y="1348"/>
                  <a:pt x="2858" y="1348"/>
                </a:cubicBezTo>
                <a:cubicBezTo>
                  <a:pt x="2845" y="1416"/>
                  <a:pt x="2808" y="1468"/>
                  <a:pt x="2786" y="1533"/>
                </a:cubicBezTo>
                <a:cubicBezTo>
                  <a:pt x="2778" y="1556"/>
                  <a:pt x="2745" y="1594"/>
                  <a:pt x="2745" y="1594"/>
                </a:cubicBezTo>
                <a:cubicBezTo>
                  <a:pt x="2728" y="1646"/>
                  <a:pt x="2692" y="1674"/>
                  <a:pt x="2663" y="1718"/>
                </a:cubicBezTo>
                <a:cubicBezTo>
                  <a:pt x="2650" y="1765"/>
                  <a:pt x="2642" y="1783"/>
                  <a:pt x="2601" y="1810"/>
                </a:cubicBezTo>
                <a:cubicBezTo>
                  <a:pt x="2567" y="1860"/>
                  <a:pt x="2592" y="1867"/>
                  <a:pt x="2529" y="1882"/>
                </a:cubicBezTo>
                <a:cubicBezTo>
                  <a:pt x="2439" y="1972"/>
                  <a:pt x="2310" y="1971"/>
                  <a:pt x="2189" y="1975"/>
                </a:cubicBezTo>
                <a:cubicBezTo>
                  <a:pt x="2059" y="1980"/>
                  <a:pt x="1929" y="1981"/>
                  <a:pt x="1799" y="1985"/>
                </a:cubicBezTo>
                <a:cubicBezTo>
                  <a:pt x="1717" y="1988"/>
                  <a:pt x="1634" y="1992"/>
                  <a:pt x="1552" y="1996"/>
                </a:cubicBezTo>
                <a:cubicBezTo>
                  <a:pt x="1334" y="2018"/>
                  <a:pt x="1119" y="2027"/>
                  <a:pt x="904" y="1975"/>
                </a:cubicBezTo>
                <a:cubicBezTo>
                  <a:pt x="853" y="1940"/>
                  <a:pt x="798" y="1922"/>
                  <a:pt x="739" y="1903"/>
                </a:cubicBezTo>
                <a:cubicBezTo>
                  <a:pt x="678" y="1862"/>
                  <a:pt x="741" y="1899"/>
                  <a:pt x="667" y="1872"/>
                </a:cubicBezTo>
                <a:cubicBezTo>
                  <a:pt x="624" y="1856"/>
                  <a:pt x="599" y="1832"/>
                  <a:pt x="554" y="1821"/>
                </a:cubicBezTo>
                <a:cubicBezTo>
                  <a:pt x="381" y="1832"/>
                  <a:pt x="227" y="1837"/>
                  <a:pt x="81" y="1738"/>
                </a:cubicBezTo>
                <a:cubicBezTo>
                  <a:pt x="68" y="1700"/>
                  <a:pt x="52" y="1669"/>
                  <a:pt x="29" y="1636"/>
                </a:cubicBezTo>
                <a:cubicBezTo>
                  <a:pt x="0" y="1548"/>
                  <a:pt x="7" y="1599"/>
                  <a:pt x="19" y="1502"/>
                </a:cubicBezTo>
                <a:cubicBezTo>
                  <a:pt x="24" y="1463"/>
                  <a:pt x="24" y="1386"/>
                  <a:pt x="50" y="1348"/>
                </a:cubicBezTo>
                <a:cubicBezTo>
                  <a:pt x="57" y="1338"/>
                  <a:pt x="62" y="1325"/>
                  <a:pt x="71" y="1317"/>
                </a:cubicBezTo>
                <a:cubicBezTo>
                  <a:pt x="89" y="1301"/>
                  <a:pt x="132" y="1276"/>
                  <a:pt x="132" y="1276"/>
                </a:cubicBezTo>
                <a:cubicBezTo>
                  <a:pt x="148" y="1232"/>
                  <a:pt x="143" y="1234"/>
                  <a:pt x="143" y="1286"/>
                </a:cubicBezTo>
                <a:close/>
              </a:path>
            </a:pathLst>
          </a:cu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6" name="Text Box 29">
            <a:extLst>
              <a:ext uri="{FF2B5EF4-FFF2-40B4-BE49-F238E27FC236}">
                <a16:creationId xmlns:a16="http://schemas.microsoft.com/office/drawing/2014/main" id="{68154D50-A6B2-4F04-8638-EEF3BF2A1479}"/>
              </a:ext>
            </a:extLst>
          </p:cNvPr>
          <p:cNvSpPr txBox="1">
            <a:spLocks noChangeArrowheads="1"/>
          </p:cNvSpPr>
          <p:nvPr/>
        </p:nvSpPr>
        <p:spPr bwMode="auto">
          <a:xfrm>
            <a:off x="7499778" y="2796761"/>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最小生成树</a:t>
            </a:r>
          </a:p>
        </p:txBody>
      </p:sp>
    </p:spTree>
    <p:extLst>
      <p:ext uri="{BB962C8B-B14F-4D97-AF65-F5344CB8AC3E}">
        <p14:creationId xmlns:p14="http://schemas.microsoft.com/office/powerpoint/2010/main" val="199807260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ooklet">
  <a:themeElements>
    <a:clrScheme name="Book">
      <a:dk1>
        <a:sysClr val="windowText" lastClr="000000"/>
      </a:dk1>
      <a:lt1>
        <a:sysClr val="window" lastClr="FFFFFF"/>
      </a:lt1>
      <a:dk2>
        <a:srgbClr val="000082"/>
      </a:dk2>
      <a:lt2>
        <a:srgbClr val="F3F3FF"/>
      </a:lt2>
      <a:accent1>
        <a:srgbClr val="828200"/>
      </a:accent1>
      <a:accent2>
        <a:srgbClr val="1B582B"/>
      </a:accent2>
      <a:accent3>
        <a:srgbClr val="009FEC"/>
      </a:accent3>
      <a:accent4>
        <a:srgbClr val="00BDBD"/>
      </a:accent4>
      <a:accent5>
        <a:srgbClr val="7C5BAE"/>
      </a:accent5>
      <a:accent6>
        <a:srgbClr val="0055AA"/>
      </a:accent6>
      <a:hlink>
        <a:srgbClr val="FC9658"/>
      </a:hlink>
      <a:folHlink>
        <a:srgbClr val="E800E8"/>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a:gsLst>
            <a:gs pos="0">
              <a:schemeClr val="phClr">
                <a:tint val="75000"/>
              </a:schemeClr>
            </a:gs>
            <a:gs pos="65000">
              <a:schemeClr val="phClr">
                <a:shade val="75000"/>
              </a:schemeClr>
            </a:gs>
            <a:gs pos="100000">
              <a:schemeClr val="phClr">
                <a:shade val="75000"/>
              </a:schemeClr>
            </a:gs>
          </a:gsLst>
          <a:lin ang="16200000" scaled="1"/>
        </a:gradFill>
        <a:blipFill rotWithShape="0">
          <a:blip xmlns:r="http://schemas.openxmlformats.org/officeDocument/2006/relationships" r:embed="rId1">
            <a:duotone>
              <a:schemeClr val="phClr">
                <a:shade val="50000"/>
              </a:schemeClr>
              <a:schemeClr val="phClr">
                <a:tint val="75000"/>
              </a:schemeClr>
            </a:duotone>
          </a:blip>
          <a:srcRect/>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8014</TotalTime>
  <Words>14230</Words>
  <Application>Microsoft Office PowerPoint</Application>
  <PresentationFormat>全屏显示(4:3)</PresentationFormat>
  <Paragraphs>1867</Paragraphs>
  <Slides>117</Slides>
  <Notes>2</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3</vt:i4>
      </vt:variant>
      <vt:variant>
        <vt:lpstr>幻灯片标题</vt:lpstr>
      </vt:variant>
      <vt:variant>
        <vt:i4>117</vt:i4>
      </vt:variant>
    </vt:vector>
  </HeadingPairs>
  <TitlesOfParts>
    <vt:vector size="136" baseType="lpstr">
      <vt:lpstr>-apple-system</vt:lpstr>
      <vt:lpstr>Helvetica Neue</vt:lpstr>
      <vt:lpstr>Optima-Regular</vt:lpstr>
      <vt:lpstr>等线</vt:lpstr>
      <vt:lpstr>等线 Light</vt:lpstr>
      <vt:lpstr>Microsoft YaHei</vt:lpstr>
      <vt:lpstr>Microsoft YaHei</vt:lpstr>
      <vt:lpstr>微软雅黑 Light</vt:lpstr>
      <vt:lpstr>Arial</vt:lpstr>
      <vt:lpstr>Calibri</vt:lpstr>
      <vt:lpstr>Calibri Light</vt:lpstr>
      <vt:lpstr>Cambria Math</vt:lpstr>
      <vt:lpstr>Times New Roman</vt:lpstr>
      <vt:lpstr>Wingdings</vt:lpstr>
      <vt:lpstr>Office 主题​​</vt:lpstr>
      <vt:lpstr>Brooklet</vt:lpstr>
      <vt:lpstr>Equation</vt:lpstr>
      <vt:lpstr>公式</vt:lpstr>
      <vt:lpstr>包装程序外壳对象</vt:lpstr>
      <vt:lpstr>算法设计与分析</vt:lpstr>
      <vt:lpstr>内容安排</vt:lpstr>
      <vt:lpstr>4.1 贪心算法概念及原理</vt:lpstr>
      <vt:lpstr>建模：问题形式化表示</vt:lpstr>
      <vt:lpstr>建模：问题形式化表示</vt:lpstr>
      <vt:lpstr>枚举法</vt:lpstr>
      <vt:lpstr>分治法</vt:lpstr>
      <vt:lpstr>分治法</vt:lpstr>
      <vt:lpstr>动态规划法求解付款问题</vt:lpstr>
      <vt:lpstr>贪心方法求解付款问题</vt:lpstr>
      <vt:lpstr>贪心方法求解付款问题</vt:lpstr>
      <vt:lpstr>贪心法求解付款问题</vt:lpstr>
      <vt:lpstr>贪心算法特点</vt:lpstr>
      <vt:lpstr>贪心算法特点</vt:lpstr>
      <vt:lpstr>贪心算法要素和步骤</vt:lpstr>
      <vt:lpstr>贪心算法要素</vt:lpstr>
      <vt:lpstr>贪心算法要素</vt:lpstr>
      <vt:lpstr>贪心算法步骤</vt:lpstr>
      <vt:lpstr>4.1 活动安排问题</vt:lpstr>
      <vt:lpstr>活动安排问题</vt:lpstr>
      <vt:lpstr>PowerPoint 演示文稿</vt:lpstr>
      <vt:lpstr>活动安排问题</vt:lpstr>
      <vt:lpstr>活动安排问题</vt:lpstr>
      <vt:lpstr>PowerPoint 演示文稿</vt:lpstr>
      <vt:lpstr>活动安排问题的贪心选择性质</vt:lpstr>
      <vt:lpstr>贪心选择性质</vt:lpstr>
      <vt:lpstr>贪心选择性质证明</vt:lpstr>
      <vt:lpstr>贪心选择性质证明</vt:lpstr>
      <vt:lpstr>PowerPoint 演示文稿</vt:lpstr>
      <vt:lpstr>活动安排问题的最优子结构性质证明</vt:lpstr>
      <vt:lpstr>4.2 贪心算法基本要素</vt:lpstr>
      <vt:lpstr>贪心选择性质</vt:lpstr>
      <vt:lpstr>动态规划 vs 贪心算法</vt:lpstr>
      <vt:lpstr>动态规划 vs 贪心算法</vt:lpstr>
      <vt:lpstr>动态规划 vs 贪心算法</vt:lpstr>
      <vt:lpstr>背包问题的贪心求解算法</vt:lpstr>
      <vt:lpstr>PowerPoint 演示文稿</vt:lpstr>
      <vt:lpstr>背包问题的贪心求解算法</vt:lpstr>
      <vt:lpstr>0-1背包问题的贪心求解</vt:lpstr>
      <vt:lpstr>4.2 最优装载问题</vt:lpstr>
      <vt:lpstr>PowerPoint 演示文稿</vt:lpstr>
      <vt:lpstr>最优装载问题的贪心选择性质</vt:lpstr>
      <vt:lpstr>贪心选择性质</vt:lpstr>
      <vt:lpstr>贪心选择性质</vt:lpstr>
      <vt:lpstr>最优装载问题的最优子结构性质</vt:lpstr>
      <vt:lpstr>最优子结构性质</vt:lpstr>
      <vt:lpstr>最优装载问题的贪心算法Loading</vt:lpstr>
      <vt:lpstr>4.3 哈夫曼编码</vt:lpstr>
      <vt:lpstr>PowerPoint 演示文稿</vt:lpstr>
      <vt:lpstr>哈夫曼编码</vt:lpstr>
      <vt:lpstr>构造哈夫曼编码</vt:lpstr>
      <vt:lpstr>PowerPoint 演示文稿</vt:lpstr>
      <vt:lpstr>PowerPoint 演示文稿</vt:lpstr>
      <vt:lpstr>PowerPoint 演示文稿</vt:lpstr>
      <vt:lpstr>PowerPoint 演示文稿</vt:lpstr>
      <vt:lpstr>最优前缀码</vt:lpstr>
      <vt:lpstr>最优前缀码</vt:lpstr>
      <vt:lpstr>哈夫曼编码与最优前缀码</vt:lpstr>
      <vt:lpstr>哈夫曼算法HuffmanTree复杂性</vt:lpstr>
      <vt:lpstr>哈夫曼算法正确性</vt:lpstr>
      <vt:lpstr>算法正确性：贪心选择性质</vt:lpstr>
      <vt:lpstr>PowerPoint 演示文稿</vt:lpstr>
      <vt:lpstr>PowerPoint 演示文稿</vt:lpstr>
      <vt:lpstr>算法正确性：贪心选择性质</vt:lpstr>
      <vt:lpstr>算法正确性：最优子结构</vt:lpstr>
      <vt:lpstr>PowerPoint 演示文稿</vt:lpstr>
      <vt:lpstr>PowerPoint 演示文稿</vt:lpstr>
      <vt:lpstr>算法正确性证明：最优子结构</vt:lpstr>
      <vt:lpstr>PowerPoint 演示文稿</vt:lpstr>
      <vt:lpstr>PowerPoint 演示文稿</vt:lpstr>
      <vt:lpstr>4.4 单源最短路径</vt:lpstr>
      <vt:lpstr>单源最短路径</vt:lpstr>
      <vt:lpstr>Edsger Wybe Dijkstra</vt:lpstr>
      <vt:lpstr>Edsger Wybe Dijkstra</vt:lpstr>
      <vt:lpstr>Dijkstra算法性质：普遍最优性</vt:lpstr>
      <vt:lpstr>Dijkstra算法性质：普遍最优性</vt:lpstr>
      <vt:lpstr>Dijkstra算法性质：普遍最优性</vt:lpstr>
      <vt:lpstr>Universal Optimality of Dijkstra via Beyond-Worst-Case Heaps</vt:lpstr>
      <vt:lpstr>Dijkstra算法原理</vt:lpstr>
      <vt:lpstr>Dijkstra算法原理</vt:lpstr>
      <vt:lpstr>Dijkstra算法原理</vt:lpstr>
      <vt:lpstr>Dijkstra算法原理</vt:lpstr>
      <vt:lpstr>算法过程及示例</vt:lpstr>
      <vt:lpstr>PowerPoint 演示文稿</vt:lpstr>
      <vt:lpstr>算法复杂性</vt:lpstr>
      <vt:lpstr>算法正确性证明</vt:lpstr>
      <vt:lpstr>算法正确性证明：问题形式化</vt:lpstr>
      <vt:lpstr>证明：贪心选择性质</vt:lpstr>
      <vt:lpstr>贪心选择性质</vt:lpstr>
      <vt:lpstr>贪心选择性质</vt:lpstr>
      <vt:lpstr>贪心选择性质</vt:lpstr>
      <vt:lpstr>证明：最优子结构性质</vt:lpstr>
      <vt:lpstr>PowerPoint 演示文稿</vt:lpstr>
      <vt:lpstr>PowerPoint 演示文稿</vt:lpstr>
      <vt:lpstr>最优子结构性质</vt:lpstr>
      <vt:lpstr>4.5 最小生成树 (Minimum Spanning Tree)</vt:lpstr>
      <vt:lpstr>PowerPoint 演示文稿</vt:lpstr>
      <vt:lpstr>最小生成树性质</vt:lpstr>
      <vt:lpstr>PowerPoint 演示文稿</vt:lpstr>
      <vt:lpstr>PowerPoint 演示文稿</vt:lpstr>
      <vt:lpstr>MST性质证明：反证法</vt:lpstr>
      <vt:lpstr>MST性质证明：反证法</vt:lpstr>
      <vt:lpstr>Prim算法</vt:lpstr>
      <vt:lpstr>Prim算法正确性说明</vt:lpstr>
      <vt:lpstr>PowerPoint 演示文稿</vt:lpstr>
      <vt:lpstr>PowerPoint 演示文稿</vt:lpstr>
      <vt:lpstr>Prim算法实现</vt:lpstr>
      <vt:lpstr>Kruskal算法</vt:lpstr>
      <vt:lpstr>Kruskal算法</vt:lpstr>
      <vt:lpstr>Kruskal算法示例</vt:lpstr>
      <vt:lpstr>PowerPoint 演示文稿</vt:lpstr>
      <vt:lpstr>PowerPoint 演示文稿</vt:lpstr>
      <vt:lpstr>PowerPoint 演示文稿</vt:lpstr>
      <vt:lpstr>Kruskal算法复杂性</vt:lpstr>
      <vt:lpstr>算法复杂性对比</vt:lpstr>
      <vt:lpstr>应用示例</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yyxxyy</dc:creator>
  <cp:lastModifiedBy>yyxxyy</cp:lastModifiedBy>
  <cp:revision>595</cp:revision>
  <dcterms:created xsi:type="dcterms:W3CDTF">2021-09-19T10:24:59Z</dcterms:created>
  <dcterms:modified xsi:type="dcterms:W3CDTF">2024-12-02T14:54:39Z</dcterms:modified>
</cp:coreProperties>
</file>